
<file path=[Content_Types].xml><?xml version="1.0" encoding="utf-8"?>
<Types xmlns="http://schemas.openxmlformats.org/package/2006/content-types">
  <Default Extension="xml" ContentType="application/xml"/>
  <Default Extension="wmf" ContentType="image/x-wmf"/>
  <Default Extension="jpeg" ContentType="image/jpeg"/>
  <Default Extension="rels" ContentType="application/vnd.openxmlformats-package.relationships+xml"/>
  <Default Extension="emf" ContentType="image/x-emf"/>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embeddings/oleObject1.bin" ContentType="application/vnd.openxmlformats-officedocument.oleObject"/>
  <Override PartName="/ppt/notesSlides/notesSlide19.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embeddings/oleObject2.bin" ContentType="application/vnd.openxmlformats-officedocument.oleObject"/>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embeddings/oleObject3.bin" ContentType="application/vnd.openxmlformats-officedocument.oleObject"/>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860" r:id="rId2"/>
    <p:sldMasterId id="2147483872" r:id="rId3"/>
  </p:sldMasterIdLst>
  <p:notesMasterIdLst>
    <p:notesMasterId r:id="rId46"/>
  </p:notesMasterIdLst>
  <p:handoutMasterIdLst>
    <p:handoutMasterId r:id="rId47"/>
  </p:handoutMasterIdLst>
  <p:sldIdLst>
    <p:sldId id="446" r:id="rId4"/>
    <p:sldId id="358" r:id="rId5"/>
    <p:sldId id="348" r:id="rId6"/>
    <p:sldId id="404" r:id="rId7"/>
    <p:sldId id="448" r:id="rId8"/>
    <p:sldId id="447" r:id="rId9"/>
    <p:sldId id="449" r:id="rId10"/>
    <p:sldId id="409" r:id="rId11"/>
    <p:sldId id="454" r:id="rId12"/>
    <p:sldId id="461" r:id="rId13"/>
    <p:sldId id="459" r:id="rId14"/>
    <p:sldId id="462" r:id="rId15"/>
    <p:sldId id="410" r:id="rId16"/>
    <p:sldId id="463" r:id="rId17"/>
    <p:sldId id="464" r:id="rId18"/>
    <p:sldId id="476" r:id="rId19"/>
    <p:sldId id="421" r:id="rId20"/>
    <p:sldId id="473" r:id="rId21"/>
    <p:sldId id="474" r:id="rId22"/>
    <p:sldId id="475" r:id="rId23"/>
    <p:sldId id="477" r:id="rId24"/>
    <p:sldId id="478" r:id="rId25"/>
    <p:sldId id="466" r:id="rId26"/>
    <p:sldId id="470" r:id="rId27"/>
    <p:sldId id="469" r:id="rId28"/>
    <p:sldId id="471" r:id="rId29"/>
    <p:sldId id="472" r:id="rId30"/>
    <p:sldId id="423" r:id="rId31"/>
    <p:sldId id="427" r:id="rId32"/>
    <p:sldId id="383" r:id="rId33"/>
    <p:sldId id="388" r:id="rId34"/>
    <p:sldId id="430" r:id="rId35"/>
    <p:sldId id="379" r:id="rId36"/>
    <p:sldId id="455" r:id="rId37"/>
    <p:sldId id="405" r:id="rId38"/>
    <p:sldId id="424" r:id="rId39"/>
    <p:sldId id="452" r:id="rId40"/>
    <p:sldId id="425" r:id="rId41"/>
    <p:sldId id="408" r:id="rId42"/>
    <p:sldId id="407" r:id="rId43"/>
    <p:sldId id="406" r:id="rId44"/>
    <p:sldId id="443" r:id="rId45"/>
  </p:sldIdLst>
  <p:sldSz cx="9144000" cy="6858000" type="screen4x3"/>
  <p:notesSz cx="7315200" cy="9601200"/>
  <p:defaultTextStyle>
    <a:defPPr>
      <a:defRPr lang="en-US"/>
    </a:defPPr>
    <a:lvl1pPr algn="l" rtl="0" fontAlgn="base">
      <a:spcBef>
        <a:spcPct val="0"/>
      </a:spcBef>
      <a:spcAft>
        <a:spcPct val="0"/>
      </a:spcAft>
      <a:defRPr sz="2400" b="1" kern="1200">
        <a:solidFill>
          <a:schemeClr val="tx1"/>
        </a:solidFill>
        <a:latin typeface="Times New Roman" pitchFamily="18" charset="0"/>
        <a:ea typeface="+mn-ea"/>
        <a:cs typeface="+mn-cs"/>
      </a:defRPr>
    </a:lvl1pPr>
    <a:lvl2pPr marL="457200" algn="l" rtl="0" fontAlgn="base">
      <a:spcBef>
        <a:spcPct val="0"/>
      </a:spcBef>
      <a:spcAft>
        <a:spcPct val="0"/>
      </a:spcAft>
      <a:defRPr sz="2400" b="1" kern="1200">
        <a:solidFill>
          <a:schemeClr val="tx1"/>
        </a:solidFill>
        <a:latin typeface="Times New Roman" pitchFamily="18" charset="0"/>
        <a:ea typeface="+mn-ea"/>
        <a:cs typeface="+mn-cs"/>
      </a:defRPr>
    </a:lvl2pPr>
    <a:lvl3pPr marL="914400" algn="l" rtl="0" fontAlgn="base">
      <a:spcBef>
        <a:spcPct val="0"/>
      </a:spcBef>
      <a:spcAft>
        <a:spcPct val="0"/>
      </a:spcAft>
      <a:defRPr sz="2400" b="1" kern="1200">
        <a:solidFill>
          <a:schemeClr val="tx1"/>
        </a:solidFill>
        <a:latin typeface="Times New Roman" pitchFamily="18" charset="0"/>
        <a:ea typeface="+mn-ea"/>
        <a:cs typeface="+mn-cs"/>
      </a:defRPr>
    </a:lvl3pPr>
    <a:lvl4pPr marL="1371600" algn="l" rtl="0" fontAlgn="base">
      <a:spcBef>
        <a:spcPct val="0"/>
      </a:spcBef>
      <a:spcAft>
        <a:spcPct val="0"/>
      </a:spcAft>
      <a:defRPr sz="2400" b="1" kern="1200">
        <a:solidFill>
          <a:schemeClr val="tx1"/>
        </a:solidFill>
        <a:latin typeface="Times New Roman" pitchFamily="18" charset="0"/>
        <a:ea typeface="+mn-ea"/>
        <a:cs typeface="+mn-cs"/>
      </a:defRPr>
    </a:lvl4pPr>
    <a:lvl5pPr marL="1828800" algn="l" rtl="0" fontAlgn="base">
      <a:spcBef>
        <a:spcPct val="0"/>
      </a:spcBef>
      <a:spcAft>
        <a:spcPct val="0"/>
      </a:spcAft>
      <a:defRPr sz="2400" b="1" kern="1200">
        <a:solidFill>
          <a:schemeClr val="tx1"/>
        </a:solidFill>
        <a:latin typeface="Times New Roman" pitchFamily="18" charset="0"/>
        <a:ea typeface="+mn-ea"/>
        <a:cs typeface="+mn-cs"/>
      </a:defRPr>
    </a:lvl5pPr>
    <a:lvl6pPr marL="2286000" algn="l" defTabSz="914400" rtl="0" eaLnBrk="1" latinLnBrk="0" hangingPunct="1">
      <a:defRPr sz="2400" b="1" kern="1200">
        <a:solidFill>
          <a:schemeClr val="tx1"/>
        </a:solidFill>
        <a:latin typeface="Times New Roman" pitchFamily="18" charset="0"/>
        <a:ea typeface="+mn-ea"/>
        <a:cs typeface="+mn-cs"/>
      </a:defRPr>
    </a:lvl6pPr>
    <a:lvl7pPr marL="2743200" algn="l" defTabSz="914400" rtl="0" eaLnBrk="1" latinLnBrk="0" hangingPunct="1">
      <a:defRPr sz="2400" b="1" kern="1200">
        <a:solidFill>
          <a:schemeClr val="tx1"/>
        </a:solidFill>
        <a:latin typeface="Times New Roman" pitchFamily="18" charset="0"/>
        <a:ea typeface="+mn-ea"/>
        <a:cs typeface="+mn-cs"/>
      </a:defRPr>
    </a:lvl7pPr>
    <a:lvl8pPr marL="3200400" algn="l" defTabSz="914400" rtl="0" eaLnBrk="1" latinLnBrk="0" hangingPunct="1">
      <a:defRPr sz="2400" b="1" kern="1200">
        <a:solidFill>
          <a:schemeClr val="tx1"/>
        </a:solidFill>
        <a:latin typeface="Times New Roman" pitchFamily="18" charset="0"/>
        <a:ea typeface="+mn-ea"/>
        <a:cs typeface="+mn-cs"/>
      </a:defRPr>
    </a:lvl8pPr>
    <a:lvl9pPr marL="3657600" algn="l" defTabSz="914400" rtl="0" eaLnBrk="1" latinLnBrk="0" hangingPunct="1">
      <a:defRPr sz="2400" b="1"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clrMode="gray" frameSlides="1"/>
  <p:clrMru>
    <a:srgbClr val="FFCC99"/>
    <a:srgbClr val="EAEAEA"/>
    <a:srgbClr val="CCFFCC"/>
    <a:srgbClr val="CCFF66"/>
    <a:srgbClr val="FFFF00"/>
    <a:srgbClr val="FFFFCC"/>
    <a:srgbClr val="FF3300"/>
    <a:srgbClr val="FF99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snapVertSplitter="1" vertBarState="minimized" horzBarState="maximized">
    <p:restoredLeft sz="15638" autoAdjust="0"/>
    <p:restoredTop sz="68690" autoAdjust="0"/>
  </p:normalViewPr>
  <p:slideViewPr>
    <p:cSldViewPr snapToGrid="0">
      <p:cViewPr varScale="1">
        <p:scale>
          <a:sx n="98" d="100"/>
          <a:sy n="98" d="100"/>
        </p:scale>
        <p:origin x="-2008" y="-112"/>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Lst>
  </p:outlineViewPr>
  <p:notesTextViewPr>
    <p:cViewPr>
      <p:scale>
        <a:sx n="100" d="100"/>
        <a:sy n="100" d="100"/>
      </p:scale>
      <p:origin x="0" y="0"/>
    </p:cViewPr>
  </p:notesTextViewPr>
  <p:sorterViewPr>
    <p:cViewPr>
      <p:scale>
        <a:sx n="90" d="100"/>
        <a:sy n="90" d="100"/>
      </p:scale>
      <p:origin x="0" y="0"/>
    </p:cViewPr>
  </p:sorterViewPr>
  <p:notesViewPr>
    <p:cSldViewPr snapToGrid="0">
      <p:cViewPr>
        <p:scale>
          <a:sx n="100" d="100"/>
          <a:sy n="100" d="100"/>
        </p:scale>
        <p:origin x="-3768" y="-81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notesMaster" Target="notesMasters/notesMaster1.xml"/><Relationship Id="rId47" Type="http://schemas.openxmlformats.org/officeDocument/2006/relationships/handoutMaster" Target="handoutMasters/handoutMaster1.xml"/><Relationship Id="rId48" Type="http://schemas.openxmlformats.org/officeDocument/2006/relationships/printerSettings" Target="printerSettings/printerSettings1.bin"/><Relationship Id="rId49" Type="http://schemas.openxmlformats.org/officeDocument/2006/relationships/presProps" Target="presProps.xml"/><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slide" Target="slides/slide19.xml"/><Relationship Id="rId23" Type="http://schemas.openxmlformats.org/officeDocument/2006/relationships/slide" Target="slides/slide20.xml"/><Relationship Id="rId24" Type="http://schemas.openxmlformats.org/officeDocument/2006/relationships/slide" Target="slides/slide21.xml"/><Relationship Id="rId25" Type="http://schemas.openxmlformats.org/officeDocument/2006/relationships/slide" Target="slides/slide22.xml"/><Relationship Id="rId26" Type="http://schemas.openxmlformats.org/officeDocument/2006/relationships/slide" Target="slides/slide23.xml"/><Relationship Id="rId27" Type="http://schemas.openxmlformats.org/officeDocument/2006/relationships/slide" Target="slides/slide24.xml"/><Relationship Id="rId28" Type="http://schemas.openxmlformats.org/officeDocument/2006/relationships/slide" Target="slides/slide25.xml"/><Relationship Id="rId29" Type="http://schemas.openxmlformats.org/officeDocument/2006/relationships/slide" Target="slides/slide26.xml"/><Relationship Id="rId50" Type="http://schemas.openxmlformats.org/officeDocument/2006/relationships/viewProps" Target="viewProps.xml"/><Relationship Id="rId51" Type="http://schemas.openxmlformats.org/officeDocument/2006/relationships/theme" Target="theme/theme1.xml"/><Relationship Id="rId52"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 Target="slides/slide1.xml"/><Relationship Id="rId5" Type="http://schemas.openxmlformats.org/officeDocument/2006/relationships/slide" Target="slides/slide2.xml"/><Relationship Id="rId30" Type="http://schemas.openxmlformats.org/officeDocument/2006/relationships/slide" Target="slides/slide27.xml"/><Relationship Id="rId31" Type="http://schemas.openxmlformats.org/officeDocument/2006/relationships/slide" Target="slides/slide28.xml"/><Relationship Id="rId32" Type="http://schemas.openxmlformats.org/officeDocument/2006/relationships/slide" Target="slides/slide29.xml"/><Relationship Id="rId9" Type="http://schemas.openxmlformats.org/officeDocument/2006/relationships/slide" Target="slides/slide6.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33" Type="http://schemas.openxmlformats.org/officeDocument/2006/relationships/slide" Target="slides/slide30.xml"/><Relationship Id="rId34" Type="http://schemas.openxmlformats.org/officeDocument/2006/relationships/slide" Target="slides/slide31.xml"/><Relationship Id="rId35" Type="http://schemas.openxmlformats.org/officeDocument/2006/relationships/slide" Target="slides/slide32.xml"/><Relationship Id="rId36" Type="http://schemas.openxmlformats.org/officeDocument/2006/relationships/slide" Target="slides/slide33.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 Id="rId37" Type="http://schemas.openxmlformats.org/officeDocument/2006/relationships/slide" Target="slides/slide34.xml"/><Relationship Id="rId38" Type="http://schemas.openxmlformats.org/officeDocument/2006/relationships/slide" Target="slides/slide35.xml"/><Relationship Id="rId39" Type="http://schemas.openxmlformats.org/officeDocument/2006/relationships/slide" Target="slides/slide36.xml"/><Relationship Id="rId40" Type="http://schemas.openxmlformats.org/officeDocument/2006/relationships/slide" Target="slides/slide37.xml"/><Relationship Id="rId41" Type="http://schemas.openxmlformats.org/officeDocument/2006/relationships/slide" Target="slides/slide38.xml"/><Relationship Id="rId42" Type="http://schemas.openxmlformats.org/officeDocument/2006/relationships/slide" Target="slides/slide39.xml"/><Relationship Id="rId43" Type="http://schemas.openxmlformats.org/officeDocument/2006/relationships/slide" Target="slides/slide40.xml"/><Relationship Id="rId44" Type="http://schemas.openxmlformats.org/officeDocument/2006/relationships/slide" Target="slides/slide41.xml"/><Relationship Id="rId45" Type="http://schemas.openxmlformats.org/officeDocument/2006/relationships/slide" Target="slides/slide42.xml"/></Relationships>
</file>

<file path=ppt/_rels/viewProps.xml.rels><?xml version="1.0" encoding="UTF-8" standalone="yes"?>
<Relationships xmlns="http://schemas.openxmlformats.org/package/2006/relationships"><Relationship Id="rId3" Type="http://schemas.openxmlformats.org/officeDocument/2006/relationships/slide" Target="slides/slide28.xml"/><Relationship Id="rId4" Type="http://schemas.openxmlformats.org/officeDocument/2006/relationships/slide" Target="slides/slide36.xml"/><Relationship Id="rId1" Type="http://schemas.openxmlformats.org/officeDocument/2006/relationships/slide" Target="slides/slide3.xml"/><Relationship Id="rId2" Type="http://schemas.openxmlformats.org/officeDocument/2006/relationships/slide" Target="slides/slide1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a:xfrm>
          <a:off x="152423" y="284593"/>
          <a:ext cx="1320031" cy="1320031"/>
        </a:xfrm>
        <a:prstGeom prst="ellipse">
          <a:avLst/>
        </a:prstGeom>
        <a:gradFill rotWithShape="0">
          <a:gsLst>
            <a:gs pos="0">
              <a:srgbClr val="4F81BD">
                <a:hueOff val="0"/>
                <a:satOff val="0"/>
                <a:lumOff val="0"/>
                <a:alphaOff val="0"/>
                <a:tint val="100000"/>
                <a:shade val="100000"/>
                <a:satMod val="130000"/>
              </a:srgbClr>
            </a:gs>
            <a:gs pos="100000">
              <a:srgbClr val="4F81BD">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vert="horz"/>
        <a:lstStyle/>
        <a:p>
          <a:endParaRPr lang="en-US"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a:xfrm>
          <a:off x="6098104" y="561799"/>
          <a:ext cx="765618" cy="765618"/>
        </a:xfrm>
        <a:prstGeom prst="mathPlus">
          <a:avLst/>
        </a:prstGeom>
        <a:gradFill rotWithShape="0">
          <a:gsLst>
            <a:gs pos="0">
              <a:srgbClr val="4F81BD">
                <a:tint val="60000"/>
                <a:hueOff val="0"/>
                <a:satOff val="0"/>
                <a:lumOff val="0"/>
                <a:alphaOff val="0"/>
                <a:tint val="100000"/>
                <a:shade val="100000"/>
                <a:satMod val="130000"/>
              </a:srgbClr>
            </a:gs>
            <a:gs pos="100000">
              <a:srgbClr val="4F81BD">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b="1" cap="none" spc="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C17C9D10-EE76-7640-A94C-D94C87A3F6C3}">
      <dgm:prSet phldrT="[Text]"/>
      <dgm:spPr>
        <a:xfrm>
          <a:off x="2245709" y="284593"/>
          <a:ext cx="1320031" cy="1320031"/>
        </a:xfrm>
        <a:prstGeom prst="ellipse">
          <a:avLst/>
        </a:prstGeom>
        <a:gradFill rotWithShape="0">
          <a:gsLst>
            <a:gs pos="0">
              <a:srgbClr val="4F81BD">
                <a:hueOff val="0"/>
                <a:satOff val="0"/>
                <a:lumOff val="0"/>
                <a:alphaOff val="0"/>
                <a:tint val="100000"/>
                <a:shade val="100000"/>
                <a:satMod val="130000"/>
              </a:srgbClr>
            </a:gs>
            <a:gs pos="100000">
              <a:srgbClr val="4F81BD">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a:xfrm rot="2341075">
          <a:off x="3512894" y="561799"/>
          <a:ext cx="765618" cy="765618"/>
        </a:xfrm>
        <a:prstGeom prst="mathPlus">
          <a:avLst/>
        </a:prstGeom>
        <a:gradFill rotWithShape="0">
          <a:gsLst>
            <a:gs pos="0">
              <a:srgbClr val="4F81BD">
                <a:tint val="60000"/>
                <a:hueOff val="0"/>
                <a:satOff val="0"/>
                <a:lumOff val="0"/>
                <a:alphaOff val="0"/>
                <a:tint val="100000"/>
                <a:shade val="100000"/>
                <a:satMod val="130000"/>
              </a:srgbClr>
            </a:gs>
            <a:gs pos="100000">
              <a:srgbClr val="4F81BD">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E5FC7AF9-8C95-6A4C-A8DE-6C8A4D1F9430}">
      <dgm:prSet phldrT="[Text]"/>
      <dgm:spPr>
        <a:xfrm>
          <a:off x="4604795" y="284593"/>
          <a:ext cx="1320031" cy="1320031"/>
        </a:xfrm>
        <a:prstGeom prst="ellipse">
          <a:avLst/>
        </a:prstGeom>
        <a:gradFill rotWithShape="0">
          <a:gsLst>
            <a:gs pos="0">
              <a:srgbClr val="4F81BD">
                <a:hueOff val="0"/>
                <a:satOff val="0"/>
                <a:lumOff val="0"/>
                <a:alphaOff val="0"/>
                <a:tint val="100000"/>
                <a:shade val="100000"/>
                <a:satMod val="130000"/>
              </a:srgbClr>
            </a:gs>
            <a:gs pos="100000">
              <a:srgbClr val="4F81BD">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a:xfrm>
          <a:off x="1430993" y="561799"/>
          <a:ext cx="765618" cy="765618"/>
        </a:xfrm>
        <a:prstGeom prst="mathEqual">
          <a:avLst/>
        </a:prstGeom>
        <a:gradFill rotWithShape="0">
          <a:gsLst>
            <a:gs pos="0">
              <a:srgbClr val="4F81BD">
                <a:tint val="60000"/>
                <a:hueOff val="0"/>
                <a:satOff val="0"/>
                <a:lumOff val="0"/>
                <a:alphaOff val="0"/>
                <a:tint val="100000"/>
                <a:shade val="100000"/>
                <a:satMod val="130000"/>
              </a:srgbClr>
            </a:gs>
            <a:gs pos="100000">
              <a:srgbClr val="4F81BD">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b="1" cap="none" spc="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D407CFE4-E8FB-E245-AFDB-410BA6680B55}">
      <dgm:prSet/>
      <dgm:spPr>
        <a:xfrm>
          <a:off x="6904817" y="284593"/>
          <a:ext cx="1320031" cy="1320031"/>
        </a:xfrm>
        <a:prstGeom prst="ellipse">
          <a:avLst/>
        </a:prstGeom>
        <a:gradFill rotWithShape="0">
          <a:gsLst>
            <a:gs pos="0">
              <a:srgbClr val="4F81BD">
                <a:hueOff val="0"/>
                <a:satOff val="0"/>
                <a:lumOff val="0"/>
                <a:alphaOff val="0"/>
                <a:tint val="100000"/>
                <a:shade val="100000"/>
                <a:satMod val="130000"/>
              </a:srgbClr>
            </a:gs>
            <a:gs pos="100000">
              <a:srgbClr val="4F81BD">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t>
        <a:bodyPr/>
        <a:lstStyle/>
        <a:p>
          <a:endParaRPr lang="en-US"/>
        </a:p>
      </dgm:t>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dgm:t>
        <a:bodyPr/>
        <a:lstStyle/>
        <a:p>
          <a:endParaRPr lang="en-US"/>
        </a:p>
      </dgm:t>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dgm:t>
        <a:bodyPr/>
        <a:lstStyle/>
        <a:p>
          <a:endParaRPr lang="en-US"/>
        </a:p>
      </dgm:t>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dgm:t>
        <a:bodyPr/>
        <a:lstStyle/>
        <a:p>
          <a:endParaRPr lang="en-US"/>
        </a:p>
      </dgm:t>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dgm:t>
        <a:bodyPr/>
        <a:lstStyle/>
        <a:p>
          <a:endParaRPr lang="en-US"/>
        </a:p>
      </dgm:t>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dgm:t>
        <a:bodyPr/>
        <a:lstStyle/>
        <a:p>
          <a:endParaRPr lang="en-US"/>
        </a:p>
      </dgm:t>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dgm:t>
        <a:bodyPr/>
        <a:lstStyle/>
        <a:p>
          <a:endParaRPr lang="en-US"/>
        </a:p>
      </dgm:t>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dgm:t>
        <a:bodyPr/>
        <a:lstStyle/>
        <a:p>
          <a:endParaRPr lang="en-US"/>
        </a:p>
      </dgm:t>
    </dgm:pt>
  </dgm:ptLst>
  <dgm:cxnLst>
    <dgm:cxn modelId="{D3DE44FA-10E7-F046-86D1-CADEC74FA151}" srcId="{B21C862C-BCF1-F544-BD07-29CD2C2ABB4C}" destId="{D407CFE4-E8FB-E245-AFDB-410BA6680B55}" srcOrd="3" destOrd="0" parTransId="{63A5B640-28A9-4245-A4B1-847B36561837}" sibTransId="{9E24F64D-6F4B-104E-AFE9-474A52F929E9}"/>
    <dgm:cxn modelId="{A859DD93-D3DB-EE47-AF2C-3AE2A1C64ADE}" srcId="{B21C862C-BCF1-F544-BD07-29CD2C2ABB4C}" destId="{76B5C694-B853-0246-BCA0-5E7F2433D535}" srcOrd="0" destOrd="0" parTransId="{801AEFB9-0C88-9441-96CF-AF5BFC1EBEF5}" sibTransId="{183C4D7A-51E5-9D4A-8722-B033BB650077}"/>
    <dgm:cxn modelId="{9EAC3458-FA79-7048-B99A-7A1588D4FB78}" type="presOf" srcId="{E5FC7AF9-8C95-6A4C-A8DE-6C8A4D1F9430}" destId="{8C6BBD0A-341D-F448-AE4B-11C0CE9949B8}" srcOrd="0" destOrd="0" presId="urn:microsoft.com/office/officeart/2005/8/layout/equation1"/>
    <dgm:cxn modelId="{8ED5B710-C3C7-5F41-8C57-3C485892E756}" type="presOf" srcId="{D407CFE4-E8FB-E245-AFDB-410BA6680B55}" destId="{8550BC7D-E478-6C47-BCD8-EB8C32D6A82C}" srcOrd="0" destOrd="0" presId="urn:microsoft.com/office/officeart/2005/8/layout/equation1"/>
    <dgm:cxn modelId="{30C31BBA-E0D5-2544-BC15-4B194DC1828A}" type="presOf" srcId="{183C4D7A-51E5-9D4A-8722-B033BB650077}" destId="{A2D8B243-9861-CB4C-9DC9-4D3970B797C1}" srcOrd="0" destOrd="0" presId="urn:microsoft.com/office/officeart/2005/8/layout/equation1"/>
    <dgm:cxn modelId="{7F13C28A-F952-A943-BD04-46E63D12AB72}" type="presOf" srcId="{B21C862C-BCF1-F544-BD07-29CD2C2ABB4C}" destId="{53655511-3EA9-E24B-ADA6-7E53EB5D5B44}" srcOrd="0" destOrd="0" presId="urn:microsoft.com/office/officeart/2005/8/layout/equation1"/>
    <dgm:cxn modelId="{AA640E64-E9A5-E341-8408-98C2F50914F5}" srcId="{B21C862C-BCF1-F544-BD07-29CD2C2ABB4C}" destId="{C17C9D10-EE76-7640-A94C-D94C87A3F6C3}" srcOrd="1" destOrd="0" parTransId="{0560CC31-E729-BD4E-BD8F-5B96B33D1674}" sibTransId="{F32F0913-A3AF-1446-B5C2-B320E756F7AD}"/>
    <dgm:cxn modelId="{F9ABD685-E46E-6C4B-B34F-8B03E0A93100}" type="presOf" srcId="{C17C9D10-EE76-7640-A94C-D94C87A3F6C3}" destId="{A9C6362F-FD2C-A44B-8412-4E042722523A}" srcOrd="0" destOrd="0" presId="urn:microsoft.com/office/officeart/2005/8/layout/equation1"/>
    <dgm:cxn modelId="{F07DA365-20FC-454A-AB4B-66113AD788B9}" type="presOf" srcId="{76B5C694-B853-0246-BCA0-5E7F2433D535}" destId="{0472C170-12DA-B143-AD1C-711D1168B5FF}" srcOrd="0" destOrd="0" presId="urn:microsoft.com/office/officeart/2005/8/layout/equation1"/>
    <dgm:cxn modelId="{59E8F383-3B62-C941-988C-053F766CF8CC}" type="presOf" srcId="{BE52F91F-FC70-D84E-8B56-57DD33F1959A}" destId="{FB9B2694-C9DD-5F41-AEF5-FE06D207342C}" srcOrd="0" destOrd="0" presId="urn:microsoft.com/office/officeart/2005/8/layout/equation1"/>
    <dgm:cxn modelId="{59B97214-D0E5-0B48-BB44-AC2B131C7F5B}" type="presOf" srcId="{F32F0913-A3AF-1446-B5C2-B320E756F7AD}" destId="{43B7E150-48FC-BF4A-9779-A59569998339}" srcOrd="0" destOrd="0" presId="urn:microsoft.com/office/officeart/2005/8/layout/equation1"/>
    <dgm:cxn modelId="{AFD42568-06C3-F849-9EF8-D35DE34E8365}" srcId="{B21C862C-BCF1-F544-BD07-29CD2C2ABB4C}" destId="{E5FC7AF9-8C95-6A4C-A8DE-6C8A4D1F9430}" srcOrd="2" destOrd="0" parTransId="{1FF14CF8-FA66-DD4F-BD02-AA4C3EB046A1}" sibTransId="{BE52F91F-FC70-D84E-8B56-57DD33F1959A}"/>
    <dgm:cxn modelId="{21A39BB0-BA02-6E4C-9569-4055D1F367A2}" type="presParOf" srcId="{53655511-3EA9-E24B-ADA6-7E53EB5D5B44}" destId="{0472C170-12DA-B143-AD1C-711D1168B5FF}" srcOrd="0" destOrd="0" presId="urn:microsoft.com/office/officeart/2005/8/layout/equation1"/>
    <dgm:cxn modelId="{66088B79-1E0F-E44C-B781-B3F64E4023F6}" type="presParOf" srcId="{53655511-3EA9-E24B-ADA6-7E53EB5D5B44}" destId="{0A08B234-ABF7-DB43-A58C-B3C0794EAE49}" srcOrd="1" destOrd="0" presId="urn:microsoft.com/office/officeart/2005/8/layout/equation1"/>
    <dgm:cxn modelId="{47BE1535-7C11-6C4A-81BA-4C82FFD508F2}" type="presParOf" srcId="{53655511-3EA9-E24B-ADA6-7E53EB5D5B44}" destId="{A2D8B243-9861-CB4C-9DC9-4D3970B797C1}" srcOrd="2" destOrd="0" presId="urn:microsoft.com/office/officeart/2005/8/layout/equation1"/>
    <dgm:cxn modelId="{5F96D4F4-1274-9448-A210-37ED885B51D8}" type="presParOf" srcId="{53655511-3EA9-E24B-ADA6-7E53EB5D5B44}" destId="{EDB500EE-8294-3F4B-8417-8BE8023C1D35}" srcOrd="3" destOrd="0" presId="urn:microsoft.com/office/officeart/2005/8/layout/equation1"/>
    <dgm:cxn modelId="{FF841270-72CE-3445-8154-80DE76C8BE5E}" type="presParOf" srcId="{53655511-3EA9-E24B-ADA6-7E53EB5D5B44}" destId="{A9C6362F-FD2C-A44B-8412-4E042722523A}" srcOrd="4" destOrd="0" presId="urn:microsoft.com/office/officeart/2005/8/layout/equation1"/>
    <dgm:cxn modelId="{7535568F-2A51-E448-B1C1-1A888F473874}" type="presParOf" srcId="{53655511-3EA9-E24B-ADA6-7E53EB5D5B44}" destId="{1D85500E-2E82-6A4A-91EE-9AF48FEC6C45}" srcOrd="5" destOrd="0" presId="urn:microsoft.com/office/officeart/2005/8/layout/equation1"/>
    <dgm:cxn modelId="{805054A8-60EC-2A41-861D-111F4DE78160}" type="presParOf" srcId="{53655511-3EA9-E24B-ADA6-7E53EB5D5B44}" destId="{43B7E150-48FC-BF4A-9779-A59569998339}" srcOrd="6" destOrd="0" presId="urn:microsoft.com/office/officeart/2005/8/layout/equation1"/>
    <dgm:cxn modelId="{E167CF5D-9A74-4443-9CE4-C05A41259D14}" type="presParOf" srcId="{53655511-3EA9-E24B-ADA6-7E53EB5D5B44}" destId="{88E048A8-2DA0-7B47-9D5D-4C623211681A}" srcOrd="7" destOrd="0" presId="urn:microsoft.com/office/officeart/2005/8/layout/equation1"/>
    <dgm:cxn modelId="{E10AF12F-271D-BB4D-AB1D-B4B78118061A}" type="presParOf" srcId="{53655511-3EA9-E24B-ADA6-7E53EB5D5B44}" destId="{8C6BBD0A-341D-F448-AE4B-11C0CE9949B8}" srcOrd="8" destOrd="0" presId="urn:microsoft.com/office/officeart/2005/8/layout/equation1"/>
    <dgm:cxn modelId="{F2E446BC-39A1-2946-81A3-F0BD1EF5B3A4}" type="presParOf" srcId="{53655511-3EA9-E24B-ADA6-7E53EB5D5B44}" destId="{73DEAC19-71FE-434C-B8AB-5F6FDE04D5DA}" srcOrd="9" destOrd="0" presId="urn:microsoft.com/office/officeart/2005/8/layout/equation1"/>
    <dgm:cxn modelId="{F5D72B63-165F-954B-90C0-620FBDB8BF46}" type="presParOf" srcId="{53655511-3EA9-E24B-ADA6-7E53EB5D5B44}" destId="{FB9B2694-C9DD-5F41-AEF5-FE06D207342C}" srcOrd="10" destOrd="0" presId="urn:microsoft.com/office/officeart/2005/8/layout/equation1"/>
    <dgm:cxn modelId="{91903705-3BC3-D142-A593-7014297E5587}" type="presParOf" srcId="{53655511-3EA9-E24B-ADA6-7E53EB5D5B44}" destId="{ABE3BCDB-6BFB-044A-9A25-2B53D8273D94}" srcOrd="11" destOrd="0" presId="urn:microsoft.com/office/officeart/2005/8/layout/equation1"/>
    <dgm:cxn modelId="{6DE1D2BF-A23C-D140-886B-EB77B313B6EE}"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rgbClr val="4F81BD">
                <a:hueOff val="0"/>
                <a:satOff val="0"/>
                <a:lumOff val="0"/>
                <a:alphaOff val="0"/>
                <a:tint val="100000"/>
                <a:shade val="100000"/>
                <a:satMod val="130000"/>
              </a:srgbClr>
            </a:gs>
            <a:gs pos="100000">
              <a:srgbClr val="4F81BD">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345737" y="477907"/>
        <a:ext cx="933403" cy="933403"/>
      </dsp:txXfrm>
    </dsp:sp>
    <dsp:sp modelId="{A2D8B243-9861-CB4C-9DC9-4D3970B797C1}">
      <dsp:nvSpPr>
        <dsp:cNvPr id="0" name=""/>
        <dsp:cNvSpPr/>
      </dsp:nvSpPr>
      <dsp:spPr>
        <a:xfrm>
          <a:off x="6098104" y="561799"/>
          <a:ext cx="765618" cy="765618"/>
        </a:xfrm>
        <a:prstGeom prst="mathPlus">
          <a:avLst/>
        </a:prstGeom>
        <a:gradFill rotWithShape="0">
          <a:gsLst>
            <a:gs pos="0">
              <a:srgbClr val="4F81BD">
                <a:tint val="60000"/>
                <a:hueOff val="0"/>
                <a:satOff val="0"/>
                <a:lumOff val="0"/>
                <a:alphaOff val="0"/>
                <a:tint val="100000"/>
                <a:shade val="100000"/>
                <a:satMod val="130000"/>
              </a:srgbClr>
            </a:gs>
            <a:gs pos="100000">
              <a:srgbClr val="4F81BD">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6199587" y="854571"/>
        <a:ext cx="562652" cy="180074"/>
      </dsp:txXfrm>
    </dsp:sp>
    <dsp:sp modelId="{A9C6362F-FD2C-A44B-8412-4E042722523A}">
      <dsp:nvSpPr>
        <dsp:cNvPr id="0" name=""/>
        <dsp:cNvSpPr/>
      </dsp:nvSpPr>
      <dsp:spPr>
        <a:xfrm>
          <a:off x="2245709" y="284593"/>
          <a:ext cx="1320031" cy="1320031"/>
        </a:xfrm>
        <a:prstGeom prst="ellipse">
          <a:avLst/>
        </a:prstGeom>
        <a:gradFill rotWithShape="0">
          <a:gsLst>
            <a:gs pos="0">
              <a:srgbClr val="4F81BD">
                <a:hueOff val="0"/>
                <a:satOff val="0"/>
                <a:lumOff val="0"/>
                <a:alphaOff val="0"/>
                <a:tint val="100000"/>
                <a:shade val="100000"/>
                <a:satMod val="130000"/>
              </a:srgbClr>
            </a:gs>
            <a:gs pos="100000">
              <a:srgbClr val="4F81BD">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2439023" y="477907"/>
        <a:ext cx="933403" cy="933403"/>
      </dsp:txXfrm>
    </dsp:sp>
    <dsp:sp modelId="{43B7E150-48FC-BF4A-9779-A59569998339}">
      <dsp:nvSpPr>
        <dsp:cNvPr id="0" name=""/>
        <dsp:cNvSpPr/>
      </dsp:nvSpPr>
      <dsp:spPr>
        <a:xfrm rot="2341075">
          <a:off x="3512894" y="561799"/>
          <a:ext cx="765618" cy="765618"/>
        </a:xfrm>
        <a:prstGeom prst="mathPlus">
          <a:avLst/>
        </a:prstGeom>
        <a:gradFill rotWithShape="0">
          <a:gsLst>
            <a:gs pos="0">
              <a:srgbClr val="4F81BD">
                <a:tint val="60000"/>
                <a:hueOff val="0"/>
                <a:satOff val="0"/>
                <a:lumOff val="0"/>
                <a:alphaOff val="0"/>
                <a:tint val="100000"/>
                <a:shade val="100000"/>
                <a:satMod val="130000"/>
              </a:srgbClr>
            </a:gs>
            <a:gs pos="100000">
              <a:srgbClr val="4F81BD">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3614377" y="854571"/>
        <a:ext cx="562652" cy="180074"/>
      </dsp:txXfrm>
    </dsp:sp>
    <dsp:sp modelId="{8C6BBD0A-341D-F448-AE4B-11C0CE9949B8}">
      <dsp:nvSpPr>
        <dsp:cNvPr id="0" name=""/>
        <dsp:cNvSpPr/>
      </dsp:nvSpPr>
      <dsp:spPr>
        <a:xfrm>
          <a:off x="4604795" y="284593"/>
          <a:ext cx="1320031" cy="1320031"/>
        </a:xfrm>
        <a:prstGeom prst="ellipse">
          <a:avLst/>
        </a:prstGeom>
        <a:gradFill rotWithShape="0">
          <a:gsLst>
            <a:gs pos="0">
              <a:srgbClr val="4F81BD">
                <a:hueOff val="0"/>
                <a:satOff val="0"/>
                <a:lumOff val="0"/>
                <a:alphaOff val="0"/>
                <a:tint val="100000"/>
                <a:shade val="100000"/>
                <a:satMod val="130000"/>
              </a:srgbClr>
            </a:gs>
            <a:gs pos="100000">
              <a:srgbClr val="4F81BD">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4798109" y="477907"/>
        <a:ext cx="933403" cy="933403"/>
      </dsp:txXfrm>
    </dsp:sp>
    <dsp:sp modelId="{FB9B2694-C9DD-5F41-AEF5-FE06D207342C}">
      <dsp:nvSpPr>
        <dsp:cNvPr id="0" name=""/>
        <dsp:cNvSpPr/>
      </dsp:nvSpPr>
      <dsp:spPr>
        <a:xfrm>
          <a:off x="1430993" y="561799"/>
          <a:ext cx="765618" cy="765618"/>
        </a:xfrm>
        <a:prstGeom prst="mathEqual">
          <a:avLst/>
        </a:prstGeom>
        <a:gradFill rotWithShape="0">
          <a:gsLst>
            <a:gs pos="0">
              <a:srgbClr val="4F81BD">
                <a:tint val="60000"/>
                <a:hueOff val="0"/>
                <a:satOff val="0"/>
                <a:lumOff val="0"/>
                <a:alphaOff val="0"/>
                <a:tint val="100000"/>
                <a:shade val="100000"/>
                <a:satMod val="130000"/>
              </a:srgbClr>
            </a:gs>
            <a:gs pos="100000">
              <a:srgbClr val="4F81BD">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en-US" sz="3200" b="1" kern="1200" cap="none" spc="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1532476" y="719516"/>
        <a:ext cx="562652" cy="450184"/>
      </dsp:txXfrm>
    </dsp:sp>
    <dsp:sp modelId="{8550BC7D-E478-6C47-BCD8-EB8C32D6A82C}">
      <dsp:nvSpPr>
        <dsp:cNvPr id="0" name=""/>
        <dsp:cNvSpPr/>
      </dsp:nvSpPr>
      <dsp:spPr>
        <a:xfrm>
          <a:off x="6904817" y="284593"/>
          <a:ext cx="1320031" cy="1320031"/>
        </a:xfrm>
        <a:prstGeom prst="ellipse">
          <a:avLst/>
        </a:prstGeom>
        <a:gradFill rotWithShape="0">
          <a:gsLst>
            <a:gs pos="0">
              <a:srgbClr val="4F81BD">
                <a:hueOff val="0"/>
                <a:satOff val="0"/>
                <a:lumOff val="0"/>
                <a:alphaOff val="0"/>
                <a:tint val="100000"/>
                <a:shade val="100000"/>
                <a:satMod val="130000"/>
              </a:srgbClr>
            </a:gs>
            <a:gs pos="100000">
              <a:srgbClr val="4F81BD">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7098131" y="477907"/>
        <a:ext cx="933403" cy="933403"/>
      </dsp:txXfrm>
    </dsp:sp>
  </dsp:spTree>
</dsp:drawing>
</file>

<file path=ppt/diagrams/layout1.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5751514" cy="315913"/>
          </a:xfrm>
          <a:prstGeom prst="rect">
            <a:avLst/>
          </a:prstGeom>
          <a:noFill/>
          <a:ln w="9525">
            <a:noFill/>
            <a:miter lim="800000"/>
            <a:headEnd/>
            <a:tailEnd/>
          </a:ln>
          <a:effectLst/>
        </p:spPr>
        <p:txBody>
          <a:bodyPr vert="horz" wrap="square" lIns="98511" tIns="49257" rIns="98511" bIns="49257" numCol="1" anchor="t" anchorCtr="0" compatLnSpc="1">
            <a:prstTxWarp prst="textNoShape">
              <a:avLst/>
            </a:prstTxWarp>
          </a:bodyPr>
          <a:lstStyle>
            <a:lvl1pPr defTabSz="987245" eaLnBrk="0" hangingPunct="0">
              <a:defRPr sz="800" b="0"/>
            </a:lvl1pPr>
          </a:lstStyle>
          <a:p>
            <a:pPr>
              <a:defRPr/>
            </a:pPr>
            <a:r>
              <a:rPr lang="en-US"/>
              <a:t>Operations Strategy/Sourcing &amp; Contracting</a:t>
            </a:r>
          </a:p>
        </p:txBody>
      </p:sp>
      <p:sp>
        <p:nvSpPr>
          <p:cNvPr id="28676" name="Rectangle 4"/>
          <p:cNvSpPr>
            <a:spLocks noGrp="1" noChangeArrowheads="1"/>
          </p:cNvSpPr>
          <p:nvPr>
            <p:ph type="ftr" sz="quarter" idx="2"/>
          </p:nvPr>
        </p:nvSpPr>
        <p:spPr bwMode="auto">
          <a:xfrm>
            <a:off x="0" y="9266240"/>
            <a:ext cx="5586413" cy="330200"/>
          </a:xfrm>
          <a:prstGeom prst="rect">
            <a:avLst/>
          </a:prstGeom>
          <a:noFill/>
          <a:ln w="9525">
            <a:noFill/>
            <a:miter lim="800000"/>
            <a:headEnd/>
            <a:tailEnd/>
          </a:ln>
          <a:effectLst/>
        </p:spPr>
        <p:txBody>
          <a:bodyPr vert="horz" wrap="square" lIns="98511" tIns="49257" rIns="98511" bIns="49257" numCol="1" anchor="b" anchorCtr="0" compatLnSpc="1">
            <a:prstTxWarp prst="textNoShape">
              <a:avLst/>
            </a:prstTxWarp>
          </a:bodyPr>
          <a:lstStyle>
            <a:lvl1pPr defTabSz="987245" eaLnBrk="0" hangingPunct="0">
              <a:defRPr sz="800" b="0"/>
            </a:lvl1pPr>
          </a:lstStyle>
          <a:p>
            <a:pPr>
              <a:defRPr/>
            </a:pPr>
            <a:r>
              <a:rPr lang="en-US"/>
              <a:t>© Van Mieghem</a:t>
            </a:r>
          </a:p>
        </p:txBody>
      </p:sp>
    </p:spTree>
    <p:extLst>
      <p:ext uri="{BB962C8B-B14F-4D97-AF65-F5344CB8AC3E}">
        <p14:creationId xmlns:p14="http://schemas.microsoft.com/office/powerpoint/2010/main" val="59996140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
            <a:ext cx="4230688" cy="314325"/>
          </a:xfrm>
          <a:prstGeom prst="rect">
            <a:avLst/>
          </a:prstGeom>
          <a:noFill/>
          <a:ln w="9525">
            <a:noFill/>
            <a:miter lim="800000"/>
            <a:headEnd/>
            <a:tailEnd/>
          </a:ln>
          <a:effectLst/>
        </p:spPr>
        <p:txBody>
          <a:bodyPr vert="horz" wrap="square" lIns="98511" tIns="49257" rIns="98511" bIns="49257" numCol="1" anchor="t" anchorCtr="0" compatLnSpc="1">
            <a:prstTxWarp prst="textNoShape">
              <a:avLst/>
            </a:prstTxWarp>
          </a:bodyPr>
          <a:lstStyle>
            <a:lvl1pPr defTabSz="987245" eaLnBrk="0" hangingPunct="0">
              <a:defRPr sz="900" b="0"/>
            </a:lvl1pPr>
          </a:lstStyle>
          <a:p>
            <a:pPr>
              <a:defRPr/>
            </a:pPr>
            <a:r>
              <a:rPr lang="en-US"/>
              <a:t>Operations Strategy/Sourcing &amp; Contracting</a:t>
            </a:r>
          </a:p>
        </p:txBody>
      </p:sp>
      <p:sp>
        <p:nvSpPr>
          <p:cNvPr id="4099" name="Rectangle 3"/>
          <p:cNvSpPr>
            <a:spLocks noGrp="1" noChangeArrowheads="1"/>
          </p:cNvSpPr>
          <p:nvPr>
            <p:ph type="dt" idx="1"/>
          </p:nvPr>
        </p:nvSpPr>
        <p:spPr bwMode="auto">
          <a:xfrm>
            <a:off x="4146551" y="1"/>
            <a:ext cx="3168650" cy="314325"/>
          </a:xfrm>
          <a:prstGeom prst="rect">
            <a:avLst/>
          </a:prstGeom>
          <a:noFill/>
          <a:ln w="9525">
            <a:noFill/>
            <a:miter lim="800000"/>
            <a:headEnd/>
            <a:tailEnd/>
          </a:ln>
          <a:effectLst/>
        </p:spPr>
        <p:txBody>
          <a:bodyPr vert="horz" wrap="square" lIns="98511" tIns="49257" rIns="98511" bIns="49257" numCol="1" anchor="t" anchorCtr="0" compatLnSpc="1">
            <a:prstTxWarp prst="textNoShape">
              <a:avLst/>
            </a:prstTxWarp>
          </a:bodyPr>
          <a:lstStyle>
            <a:lvl1pPr algn="r" defTabSz="987245" eaLnBrk="0" hangingPunct="0">
              <a:defRPr sz="900" b="0"/>
            </a:lvl1pPr>
          </a:lstStyle>
          <a:p>
            <a:pPr>
              <a:defRPr/>
            </a:pPr>
            <a:fld id="{1A52AE3F-3070-4FDD-863B-E48987BE482B}" type="datetime1">
              <a:rPr lang="en-US"/>
              <a:pPr>
                <a:defRPr/>
              </a:pPr>
              <a:t>2/23/15</a:t>
            </a:fld>
            <a:endParaRPr lang="en-US"/>
          </a:p>
        </p:txBody>
      </p:sp>
      <p:sp>
        <p:nvSpPr>
          <p:cNvPr id="45060" name="Rectangle 4"/>
          <p:cNvSpPr>
            <a:spLocks noGrp="1" noRot="1" noChangeAspect="1" noChangeArrowheads="1" noTextEdit="1"/>
          </p:cNvSpPr>
          <p:nvPr>
            <p:ph type="sldImg" idx="2"/>
          </p:nvPr>
        </p:nvSpPr>
        <p:spPr bwMode="auto">
          <a:xfrm>
            <a:off x="1341438" y="373063"/>
            <a:ext cx="4378325" cy="3284537"/>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192089" y="3679826"/>
            <a:ext cx="6931025" cy="5668963"/>
          </a:xfrm>
          <a:prstGeom prst="rect">
            <a:avLst/>
          </a:prstGeom>
          <a:noFill/>
          <a:ln w="9525">
            <a:noFill/>
            <a:miter lim="800000"/>
            <a:headEnd/>
            <a:tailEnd/>
          </a:ln>
          <a:effectLst/>
        </p:spPr>
        <p:txBody>
          <a:bodyPr vert="horz" wrap="square" lIns="98511" tIns="49257" rIns="98511" bIns="4925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407525"/>
            <a:ext cx="4230688" cy="198438"/>
          </a:xfrm>
          <a:prstGeom prst="rect">
            <a:avLst/>
          </a:prstGeom>
          <a:noFill/>
          <a:ln w="9525">
            <a:noFill/>
            <a:miter lim="800000"/>
            <a:headEnd/>
            <a:tailEnd/>
          </a:ln>
          <a:effectLst/>
        </p:spPr>
        <p:txBody>
          <a:bodyPr vert="horz" wrap="square" lIns="98511" tIns="49257" rIns="98511" bIns="49257" numCol="1" anchor="b" anchorCtr="0" compatLnSpc="1">
            <a:prstTxWarp prst="textNoShape">
              <a:avLst/>
            </a:prstTxWarp>
          </a:bodyPr>
          <a:lstStyle>
            <a:lvl1pPr defTabSz="987245" eaLnBrk="0" hangingPunct="0">
              <a:defRPr sz="900" b="0"/>
            </a:lvl1pPr>
          </a:lstStyle>
          <a:p>
            <a:pPr>
              <a:defRPr/>
            </a:pPr>
            <a:r>
              <a:rPr lang="en-US"/>
              <a:t>© Van Mieghem</a:t>
            </a:r>
          </a:p>
        </p:txBody>
      </p:sp>
      <p:sp>
        <p:nvSpPr>
          <p:cNvPr id="4103" name="Rectangle 7"/>
          <p:cNvSpPr>
            <a:spLocks noGrp="1" noChangeArrowheads="1"/>
          </p:cNvSpPr>
          <p:nvPr>
            <p:ph type="sldNum" sz="quarter" idx="5"/>
          </p:nvPr>
        </p:nvSpPr>
        <p:spPr bwMode="auto">
          <a:xfrm>
            <a:off x="4146551" y="9407525"/>
            <a:ext cx="3168650" cy="198438"/>
          </a:xfrm>
          <a:prstGeom prst="rect">
            <a:avLst/>
          </a:prstGeom>
          <a:noFill/>
          <a:ln w="9525">
            <a:noFill/>
            <a:miter lim="800000"/>
            <a:headEnd/>
            <a:tailEnd/>
          </a:ln>
          <a:effectLst/>
        </p:spPr>
        <p:txBody>
          <a:bodyPr vert="horz" wrap="square" lIns="98511" tIns="49257" rIns="98511" bIns="49257" numCol="1" anchor="b" anchorCtr="0" compatLnSpc="1">
            <a:prstTxWarp prst="textNoShape">
              <a:avLst/>
            </a:prstTxWarp>
          </a:bodyPr>
          <a:lstStyle>
            <a:lvl1pPr algn="r" defTabSz="987245" eaLnBrk="0" hangingPunct="0">
              <a:defRPr sz="900" b="0"/>
            </a:lvl1pPr>
          </a:lstStyle>
          <a:p>
            <a:pPr>
              <a:defRPr/>
            </a:pPr>
            <a:fld id="{D588EE2E-55AE-4C3D-BD58-67509B023CC0}" type="slidenum">
              <a:rPr lang="en-US"/>
              <a:pPr>
                <a:defRPr/>
              </a:pPr>
              <a:t>‹#›</a:t>
            </a:fld>
            <a:endParaRPr lang="en-US"/>
          </a:p>
        </p:txBody>
      </p:sp>
    </p:spTree>
    <p:extLst>
      <p:ext uri="{BB962C8B-B14F-4D97-AF65-F5344CB8AC3E}">
        <p14:creationId xmlns:p14="http://schemas.microsoft.com/office/powerpoint/2010/main" val="3029466667"/>
      </p:ext>
    </p:extLst>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a:noFill/>
        </p:spPr>
        <p:txBody>
          <a:bodyPr/>
          <a:lstStyle/>
          <a:p>
            <a:pPr defTabSz="983789"/>
            <a:r>
              <a:rPr lang="en-US" dirty="0" smtClean="0"/>
              <a:t>Operations Strategy/Sourcing &amp; Contracting</a:t>
            </a:r>
          </a:p>
        </p:txBody>
      </p:sp>
      <p:sp>
        <p:nvSpPr>
          <p:cNvPr id="46083" name="Rectangle 6"/>
          <p:cNvSpPr>
            <a:spLocks noGrp="1" noChangeArrowheads="1"/>
          </p:cNvSpPr>
          <p:nvPr>
            <p:ph type="ftr" sz="quarter" idx="4"/>
          </p:nvPr>
        </p:nvSpPr>
        <p:spPr>
          <a:noFill/>
        </p:spPr>
        <p:txBody>
          <a:bodyPr/>
          <a:lstStyle/>
          <a:p>
            <a:pPr defTabSz="983789"/>
            <a:r>
              <a:rPr lang="en-US" dirty="0" smtClean="0"/>
              <a:t>© Van Mieghem</a:t>
            </a:r>
          </a:p>
        </p:txBody>
      </p:sp>
      <p:sp>
        <p:nvSpPr>
          <p:cNvPr id="46084" name="Rectangle 7"/>
          <p:cNvSpPr>
            <a:spLocks noGrp="1" noChangeArrowheads="1"/>
          </p:cNvSpPr>
          <p:nvPr>
            <p:ph type="sldNum" sz="quarter" idx="5"/>
          </p:nvPr>
        </p:nvSpPr>
        <p:spPr>
          <a:noFill/>
        </p:spPr>
        <p:txBody>
          <a:bodyPr/>
          <a:lstStyle/>
          <a:p>
            <a:pPr defTabSz="983789"/>
            <a:fld id="{439EC8D3-E38D-4783-B465-A547F7CB78A3}" type="slidenum">
              <a:rPr lang="en-US" smtClean="0"/>
              <a:pPr defTabSz="983789"/>
              <a:t>1</a:t>
            </a:fld>
            <a:endParaRPr lang="en-US" dirty="0" smtClean="0"/>
          </a:p>
        </p:txBody>
      </p:sp>
      <p:sp>
        <p:nvSpPr>
          <p:cNvPr id="29701" name="Notes Placeholder 8"/>
          <p:cNvSpPr>
            <a:spLocks noGrp="1"/>
          </p:cNvSpPr>
          <p:nvPr>
            <p:ph type="body" idx="1"/>
          </p:nvPr>
        </p:nvSpPr>
        <p:spPr>
          <a:ln/>
        </p:spPr>
        <p:txBody>
          <a:bodyPr/>
          <a:lstStyle/>
          <a:p>
            <a:pPr>
              <a:defRPr/>
            </a:pPr>
            <a:r>
              <a:rPr lang="en-US" dirty="0" smtClean="0"/>
              <a:t>2011 Feb 14 executed plan (1.5hr day class):</a:t>
            </a:r>
          </a:p>
          <a:p>
            <a:pPr marL="230726" indent="-230726">
              <a:buAutoNum type="arabicPeriod"/>
              <a:defRPr/>
            </a:pPr>
            <a:r>
              <a:rPr lang="en-US" dirty="0" smtClean="0"/>
              <a:t>20min: What makes sourcing “strategic”? (student discussion)  Why are we discussing this in ops? The importance of SRM.</a:t>
            </a:r>
          </a:p>
          <a:p>
            <a:pPr marL="230726" indent="-230726">
              <a:buAutoNum type="arabicPeriod"/>
              <a:defRPr/>
            </a:pPr>
            <a:r>
              <a:rPr lang="en-US" dirty="0" smtClean="0"/>
              <a:t>40-60min: Boeing</a:t>
            </a:r>
          </a:p>
          <a:p>
            <a:pPr marL="692178" lvl="1" indent="-230726">
              <a:buAutoNum type="arabicPeriod"/>
              <a:defRPr/>
            </a:pPr>
            <a:r>
              <a:rPr lang="en-US" dirty="0" smtClean="0"/>
              <a:t>Why did Boeing outsource the</a:t>
            </a:r>
            <a:r>
              <a:rPr lang="en-US" baseline="0" dirty="0" smtClean="0"/>
              <a:t> design and mfg of the 787?</a:t>
            </a:r>
          </a:p>
          <a:p>
            <a:pPr marL="692178" lvl="1" indent="-230726">
              <a:buAutoNum type="arabicPeriod"/>
              <a:defRPr/>
            </a:pPr>
            <a:r>
              <a:rPr lang="en-US" baseline="0" dirty="0" smtClean="0"/>
              <a:t>Why did they run into problems?</a:t>
            </a:r>
          </a:p>
          <a:p>
            <a:pPr marL="692178" lvl="1" indent="-230726">
              <a:buAutoNum type="arabicPeriod"/>
              <a:defRPr/>
            </a:pPr>
            <a:r>
              <a:rPr lang="en-US" baseline="0" dirty="0" smtClean="0"/>
              <a:t>How do it in the future? How can ops help?</a:t>
            </a:r>
          </a:p>
          <a:p>
            <a:pPr marL="230726" indent="-230726">
              <a:buAutoNum type="arabicPeriod"/>
              <a:defRPr/>
            </a:pPr>
            <a:r>
              <a:rPr lang="en-US" baseline="0" dirty="0" smtClean="0"/>
              <a:t>20min: Putting our discussion in a framework + the role of architecture/relationships/TCO.</a:t>
            </a:r>
          </a:p>
          <a:p>
            <a:pPr marL="230726" indent="-230726">
              <a:defRPr/>
            </a:pPr>
            <a:r>
              <a:rPr lang="en-US" baseline="0" dirty="0" smtClean="0"/>
              <a:t>This worked well.  I could only introduce TCO in last few minutes, which is OK given next class.</a:t>
            </a:r>
            <a:endParaRPr lang="en-US" dirty="0" smtClean="0"/>
          </a:p>
          <a:p>
            <a:pPr>
              <a:defRPr/>
            </a:pPr>
            <a:endParaRPr lang="en-US" dirty="0" smtClean="0"/>
          </a:p>
          <a:p>
            <a:pPr>
              <a:defRPr/>
            </a:pPr>
            <a:r>
              <a:rPr lang="en-US" dirty="0" smtClean="0"/>
              <a:t>2007 Oct 25 time plan (for 1.5hr day class):</a:t>
            </a:r>
          </a:p>
          <a:p>
            <a:pPr>
              <a:defRPr/>
            </a:pPr>
            <a:endParaRPr lang="en-US" dirty="0" smtClean="0"/>
          </a:p>
          <a:p>
            <a:pPr>
              <a:defRPr/>
            </a:pPr>
            <a:r>
              <a:rPr lang="en-US" dirty="0" smtClean="0"/>
              <a:t>In the past years, I used to start with contracting, then ½ hr discussion on Sun as an example, and then went through the theory.  This time, contracting is moved to risk mgt next week, and I’ll try to execute everything on these slides.  This is mostly a qualitative class where student interaction is important (and natural—I always have several students with strategic sourcing experience, some even have been global commodity managers).</a:t>
            </a:r>
          </a:p>
          <a:p>
            <a:pPr marL="692077" lvl="1" indent="-230693">
              <a:defRPr/>
            </a:pPr>
            <a:endParaRPr lang="en-US" dirty="0" smtClean="0"/>
          </a:p>
          <a:p>
            <a:pPr marL="692077" lvl="1" indent="-230693">
              <a:defRPr/>
            </a:pPr>
            <a:endParaRPr lang="en-US" dirty="0" smtClean="0"/>
          </a:p>
          <a:p>
            <a:pPr marL="692077" lvl="1" indent="-230693">
              <a:defRPr/>
            </a:pPr>
            <a:r>
              <a:rPr lang="en-US" dirty="0" smtClean="0"/>
              <a:t>Identify a student with sourcing experience and ask:</a:t>
            </a:r>
          </a:p>
          <a:p>
            <a:pPr marL="692077" lvl="1" indent="-230693">
              <a:defRPr/>
            </a:pPr>
            <a:endParaRPr lang="en-US" dirty="0" smtClean="0"/>
          </a:p>
          <a:p>
            <a:pPr marL="692077" lvl="1" indent="-230693">
              <a:defRPr/>
            </a:pPr>
            <a:r>
              <a:rPr lang="en-US" i="1" dirty="0" smtClean="0"/>
              <a:t>In your experience, what activities fall under sourcing and what makes it strategic?  How did you make strategic sourcing decisions?</a:t>
            </a:r>
          </a:p>
          <a:p>
            <a:pPr marL="692077" lvl="1" indent="-230693">
              <a:defRPr/>
            </a:pPr>
            <a:endParaRPr lang="en-US" i="1" dirty="0" smtClean="0"/>
          </a:p>
          <a:p>
            <a:pPr>
              <a:defRPr/>
            </a:pPr>
            <a:r>
              <a:rPr lang="en-US" dirty="0" smtClean="0"/>
              <a:t>To put “strategic” in perspective: consider GM: </a:t>
            </a:r>
          </a:p>
          <a:p>
            <a:pPr lvl="1">
              <a:buFont typeface="Arial" pitchFamily="34" charset="0"/>
              <a:buChar char="•"/>
              <a:defRPr/>
            </a:pPr>
            <a:r>
              <a:rPr lang="en-US" dirty="0" smtClean="0"/>
              <a:t>  in 1992,  there were rumors that GM would file for bankruptcy: its cost per car was $1,800 more than Ford’s. </a:t>
            </a:r>
          </a:p>
          <a:p>
            <a:pPr lvl="1">
              <a:buFont typeface="Arial" pitchFamily="34" charset="0"/>
              <a:buChar char="•"/>
              <a:defRPr/>
            </a:pPr>
            <a:r>
              <a:rPr lang="en-US" dirty="0" smtClean="0"/>
              <a:t> A key reason: GM was most highly VI: 65% of GM’s parts were made by its huge Automotive Components Group (later spun off as Delphi, who ironically is under bankruptcy protection now!) v. 45% of Ford parts were </a:t>
            </a:r>
            <a:r>
              <a:rPr lang="en-US" dirty="0" err="1" smtClean="0"/>
              <a:t>inhouse</a:t>
            </a:r>
            <a:r>
              <a:rPr lang="en-US" dirty="0" smtClean="0"/>
              <a:t> v. 35% of Chrysler.</a:t>
            </a:r>
          </a:p>
          <a:p>
            <a:pPr lvl="1">
              <a:buFont typeface="Arial" pitchFamily="34" charset="0"/>
              <a:buChar char="•"/>
              <a:defRPr/>
            </a:pPr>
            <a:r>
              <a:rPr lang="en-US" dirty="0" smtClean="0"/>
              <a:t> Its North American Operations (NOA) annual purchasing budget was over $50B; purchasing accounted for 65% of the cost of making a GM car. </a:t>
            </a:r>
          </a:p>
          <a:p>
            <a:pPr lvl="1">
              <a:buFont typeface="Arial" pitchFamily="34" charset="0"/>
              <a:buChar char="•"/>
              <a:defRPr/>
            </a:pPr>
            <a:r>
              <a:rPr lang="en-US" dirty="0" smtClean="0"/>
              <a:t> April 92: </a:t>
            </a:r>
            <a:r>
              <a:rPr lang="en-US" dirty="0" err="1" smtClean="0"/>
              <a:t>Stempel</a:t>
            </a:r>
            <a:r>
              <a:rPr lang="en-US" dirty="0" smtClean="0"/>
              <a:t> was moving too slowly and Jack Smith became CEO. He needed quick cost cutting and brought with him Ignacio Lopez (PhD in IE), who has successfully reorganized sourcing for GM Europe. At the time, NAO was completely decentralized and almost </a:t>
            </a:r>
            <a:r>
              <a:rPr lang="en-US" dirty="0" err="1" smtClean="0"/>
              <a:t>clearical</a:t>
            </a:r>
            <a:r>
              <a:rPr lang="en-US" dirty="0" smtClean="0"/>
              <a:t>.  Lopez brought two changes from Europe:</a:t>
            </a:r>
          </a:p>
          <a:p>
            <a:pPr marL="1153630" lvl="2" indent="-230726">
              <a:buFont typeface="+mj-lt"/>
              <a:buAutoNum type="arabicPeriod"/>
              <a:defRPr/>
            </a:pPr>
            <a:r>
              <a:rPr lang="en-US" dirty="0" smtClean="0"/>
              <a:t>Global sourcing, completely centralized in WW Purchasing. Many good ideas (e.g., now suppliers could bid from anywhere and for global GM business), but some taken too far: They embarked on a ruthless re-bidding of each contract asking 10 bids per part.  (As long as quotes came in to far apart, “they hadn’t discovered the true cost yet” and kept asking for re-bidding.)</a:t>
            </a:r>
          </a:p>
          <a:p>
            <a:pPr marL="1153630" lvl="2" indent="-230726">
              <a:buFont typeface="+mj-lt"/>
              <a:buAutoNum type="arabicPeriod"/>
              <a:defRPr/>
            </a:pPr>
            <a:r>
              <a:rPr lang="en-US" dirty="0" smtClean="0"/>
              <a:t>Advanced purchasing: for parts and systems under development, lifetime contracts.</a:t>
            </a:r>
          </a:p>
          <a:p>
            <a:pPr marL="692178" lvl="1" indent="-230726">
              <a:buFont typeface="Arial" pitchFamily="34" charset="0"/>
              <a:buChar char="•"/>
              <a:defRPr/>
            </a:pPr>
            <a:r>
              <a:rPr lang="en-US" dirty="0" smtClean="0"/>
              <a:t>Result: Lopez’s target was to cut costs by $5B/yr = $100M/wk!  He achieved $4B but abruptly left in March 1993.</a:t>
            </a:r>
          </a:p>
          <a:p>
            <a:pPr marL="692178" lvl="1" indent="-230726">
              <a:buFont typeface="Arial" pitchFamily="34" charset="0"/>
              <a:buChar char="•"/>
              <a:defRPr/>
            </a:pPr>
            <a:r>
              <a:rPr lang="en-US" dirty="0" smtClean="0"/>
              <a:t>Then GM’s CFO, Rick Wagoner, took over WWP and later became CEO.</a:t>
            </a:r>
          </a:p>
          <a:p>
            <a:pPr>
              <a:defRPr/>
            </a:pPr>
            <a:endParaRPr lang="en-US" dirty="0" smtClean="0"/>
          </a:p>
          <a:p>
            <a:pPr>
              <a:defRPr/>
            </a:pPr>
            <a:endParaRPr lang="en-US" dirty="0" smtClean="0"/>
          </a:p>
        </p:txBody>
      </p:sp>
      <p:sp>
        <p:nvSpPr>
          <p:cNvPr id="46086" name="Slide Image Placeholder 11"/>
          <p:cNvSpPr>
            <a:spLocks noGrp="1" noRot="1" noChangeAspect="1" noTextEdit="1"/>
          </p:cNvSpPr>
          <p:nvPr>
            <p:ph type="sldImg"/>
          </p:nvPr>
        </p:nvSpPr>
        <p:spPr>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Autofit/>
          </a:bodyPr>
          <a:lstStyle/>
          <a:p>
            <a:r>
              <a:rPr lang="en-US" sz="1200" u="sng" dirty="0" smtClean="0"/>
              <a:t>Ask 1</a:t>
            </a:r>
            <a:r>
              <a:rPr lang="en-US" sz="1200" u="sng" baseline="30000" dirty="0" smtClean="0"/>
              <a:t>st</a:t>
            </a:r>
            <a:r>
              <a:rPr lang="en-US" sz="1200" u="sng" dirty="0" smtClean="0"/>
              <a:t> name. What is the major difference in Boeing</a:t>
            </a:r>
            <a:r>
              <a:rPr lang="en-US" altLang="en-US" sz="1200" u="sng" dirty="0" smtClean="0"/>
              <a:t>’</a:t>
            </a:r>
            <a:r>
              <a:rPr lang="en-US" sz="1200" u="sng" dirty="0" smtClean="0"/>
              <a:t>s operating model for the </a:t>
            </a:r>
            <a:r>
              <a:rPr lang="en-US" sz="1200" u="sng" dirty="0" err="1" smtClean="0"/>
              <a:t>Dreamliner</a:t>
            </a:r>
            <a:r>
              <a:rPr lang="en-US" sz="1200" u="sng" dirty="0" smtClean="0"/>
              <a:t>?</a:t>
            </a:r>
          </a:p>
          <a:p>
            <a:pPr>
              <a:buFontTx/>
              <a:buChar char="•"/>
            </a:pPr>
            <a:r>
              <a:rPr lang="en-US" sz="1200" dirty="0" smtClean="0"/>
              <a:t>Media suggest that Boeing is simply doing more outsourcing. It</a:t>
            </a:r>
            <a:r>
              <a:rPr lang="en-US" altLang="en-US" sz="1200" dirty="0" smtClean="0"/>
              <a:t>’</a:t>
            </a:r>
            <a:r>
              <a:rPr lang="en-US" sz="1200" dirty="0" smtClean="0"/>
              <a:t>s a bit more subtle than that.</a:t>
            </a:r>
          </a:p>
          <a:p>
            <a:pPr>
              <a:buFontTx/>
              <a:buChar char="•"/>
            </a:pPr>
            <a:r>
              <a:rPr lang="en-US" sz="1200" dirty="0" smtClean="0"/>
              <a:t>Boeing has for a long time relied on suppliers to produce components and on some partners to produce subassemblies. Now, Boeing are moving to a more tiered outsourcing structure in which major partners take on (increased) role of </a:t>
            </a:r>
          </a:p>
          <a:p>
            <a:pPr marL="730632" lvl="1" indent="-243544">
              <a:buFontTx/>
              <a:buChar char="•"/>
            </a:pPr>
            <a:r>
              <a:rPr lang="en-US" sz="1200" dirty="0" smtClean="0"/>
              <a:t>Product development for their section.</a:t>
            </a:r>
          </a:p>
          <a:p>
            <a:pPr marL="730632" lvl="1" indent="-243544">
              <a:buFontTx/>
              <a:buChar char="•"/>
            </a:pPr>
            <a:r>
              <a:rPr lang="en-US" sz="1200" dirty="0" smtClean="0"/>
              <a:t>Development and management of their sub-tier supply chain</a:t>
            </a:r>
          </a:p>
          <a:p>
            <a:pPr>
              <a:buFontTx/>
              <a:buChar char="•"/>
            </a:pPr>
            <a:r>
              <a:rPr lang="en-US" sz="1200" dirty="0" smtClean="0"/>
              <a:t>Boeing would then </a:t>
            </a:r>
            <a:r>
              <a:rPr lang="en-US" altLang="en-US" sz="1200" dirty="0" smtClean="0"/>
              <a:t>“</a:t>
            </a:r>
            <a:r>
              <a:rPr lang="en-US" sz="1200" dirty="0" smtClean="0"/>
              <a:t>snap</a:t>
            </a:r>
            <a:r>
              <a:rPr lang="en-US" altLang="en-US" sz="1200" dirty="0" smtClean="0"/>
              <a:t>”</a:t>
            </a:r>
            <a:r>
              <a:rPr lang="en-US" sz="1200" dirty="0" smtClean="0"/>
              <a:t> together sections in 3 days versus traditional 13 day assembly. (Boeing was going to airship sections to Everett using 747s – a change from the past use of ground/sea transport.)</a:t>
            </a:r>
          </a:p>
          <a:p>
            <a:pPr>
              <a:buFontTx/>
              <a:buChar char="•"/>
            </a:pPr>
            <a:r>
              <a:rPr lang="en-US" sz="1200" dirty="0" smtClean="0"/>
              <a:t>In effect, Boeing wanted to play the role of a large-scale systems integrator</a:t>
            </a:r>
          </a:p>
          <a:p>
            <a:endParaRPr lang="en-US" sz="1200" dirty="0" smtClean="0"/>
          </a:p>
          <a:p>
            <a:r>
              <a:rPr lang="en-US" sz="1200" dirty="0" smtClean="0"/>
              <a:t>Modularity may come up here. If so, can use the product architecture slide </a:t>
            </a:r>
          </a:p>
          <a:p>
            <a:endParaRPr lang="en-US" sz="1200" dirty="0" smtClean="0"/>
          </a:p>
        </p:txBody>
      </p:sp>
      <p:sp>
        <p:nvSpPr>
          <p:cNvPr id="28675" name="Slide Number Placeholder 3"/>
          <p:cNvSpPr>
            <a:spLocks noGrp="1"/>
          </p:cNvSpPr>
          <p:nvPr>
            <p:ph type="sldNum" sz="quarter" idx="5"/>
          </p:nvPr>
        </p:nvSpPr>
        <p:spPr>
          <a:noFill/>
        </p:spPr>
        <p:txBody>
          <a:bodyPr/>
          <a:lstStyle/>
          <a:p>
            <a:fld id="{148D1341-15E4-42C5-9A40-AA8B685CFAAD}" type="slidenum">
              <a:rPr lang="en-US"/>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709A6B62-2B59-4CB1-92AB-8762E4A966A7}" type="slidenum">
              <a:rPr lang="en-US">
                <a:solidFill>
                  <a:prstClr val="black"/>
                </a:solidFill>
              </a:rPr>
              <a:pPr/>
              <a:t>11</a:t>
            </a:fld>
            <a:endParaRPr lang="en-US">
              <a:solidFill>
                <a:prstClr val="black"/>
              </a:solidFill>
            </a:endParaRPr>
          </a:p>
        </p:txBody>
      </p:sp>
      <p:sp>
        <p:nvSpPr>
          <p:cNvPr id="43011" name="Rectangle 2"/>
          <p:cNvSpPr>
            <a:spLocks noGrp="1" noRot="1" noChangeAspect="1" noChangeArrowheads="1" noTextEdit="1"/>
          </p:cNvSpPr>
          <p:nvPr>
            <p:ph type="sldImg"/>
          </p:nvPr>
        </p:nvSpPr>
        <p:spPr>
          <a:xfrm>
            <a:off x="1257300" y="722313"/>
            <a:ext cx="4800600" cy="3600450"/>
          </a:xfrm>
          <a:ln/>
        </p:spPr>
      </p:sp>
      <p:sp>
        <p:nvSpPr>
          <p:cNvPr id="43012" name="Rectangle 3"/>
          <p:cNvSpPr>
            <a:spLocks noGrp="1" noChangeArrowheads="1"/>
          </p:cNvSpPr>
          <p:nvPr>
            <p:ph type="body" idx="1"/>
          </p:nvPr>
        </p:nvSpPr>
        <p:spPr>
          <a:xfrm>
            <a:off x="731839" y="4560890"/>
            <a:ext cx="5851524" cy="4318000"/>
          </a:xfrm>
          <a:noFill/>
          <a:ln/>
        </p:spPr>
        <p:txBody>
          <a:bodyPr/>
          <a:lstStyle/>
          <a:p>
            <a:pPr eaLnBrk="1" hangingPunct="1"/>
            <a:r>
              <a:rPr lang="en-US" dirty="0" smtClean="0">
                <a:latin typeface="Arial" pitchFamily="34" charset="0"/>
              </a:rPr>
              <a:t>Slide</a:t>
            </a:r>
            <a:r>
              <a:rPr lang="en-US" baseline="0" dirty="0" smtClean="0">
                <a:latin typeface="Arial" pitchFamily="34" charset="0"/>
              </a:rPr>
              <a:t> from Don Rosenfeld (and I believe from Boeing): “</a:t>
            </a:r>
            <a:r>
              <a:rPr lang="en-US" dirty="0" smtClean="0">
                <a:latin typeface="Arial" pitchFamily="34" charset="0"/>
              </a:rPr>
              <a:t>This is another way to look at where our structures partners are contributing to the program. One thing to note – this concept of partnering with experts to build airplane structure dates back to the earliest days of the 747 program. Boeing has done business in this manner for many decades and knows how to manage such a global and complex effort.”</a:t>
            </a:r>
          </a:p>
          <a:p>
            <a:pPr eaLnBrk="1" hangingPunct="1"/>
            <a:endParaRPr lang="en-US" dirty="0" smtClean="0">
              <a:latin typeface="Arial" pitchFamily="34" charset="0"/>
            </a:endParaRPr>
          </a:p>
          <a:p>
            <a:r>
              <a:rPr lang="en-US" dirty="0" smtClean="0"/>
              <a:t>JVM 2011 Feb: The Boeing case went very well this week—led to a very lively discussion.</a:t>
            </a:r>
          </a:p>
          <a:p>
            <a:r>
              <a:rPr lang="en-US" dirty="0" smtClean="0"/>
              <a:t>I centered on three questions:</a:t>
            </a:r>
          </a:p>
          <a:p>
            <a:pPr defTabSz="922903">
              <a:defRPr/>
            </a:pPr>
            <a:r>
              <a:rPr lang="en-US" dirty="0" smtClean="0"/>
              <a:t>1.       </a:t>
            </a:r>
            <a:r>
              <a:rPr lang="en-US" i="1" dirty="0" smtClean="0">
                <a:latin typeface="Arial" pitchFamily="34" charset="0"/>
              </a:rPr>
              <a:t>Why did Boeing decide to outsource so many</a:t>
            </a:r>
            <a:r>
              <a:rPr lang="en-US" i="1" baseline="0" dirty="0" smtClean="0">
                <a:latin typeface="Arial" pitchFamily="34" charset="0"/>
              </a:rPr>
              <a:t> activities of the 787?</a:t>
            </a:r>
          </a:p>
          <a:p>
            <a:pPr eaLnBrk="1" hangingPunct="1">
              <a:buFontTx/>
              <a:buChar char="-"/>
            </a:pPr>
            <a:r>
              <a:rPr lang="en-US" i="0" baseline="0" dirty="0" smtClean="0">
                <a:latin typeface="Arial" pitchFamily="34" charset="0"/>
              </a:rPr>
              <a:t>Link to the previous slide –</a:t>
            </a:r>
          </a:p>
          <a:p>
            <a:pPr eaLnBrk="1" hangingPunct="1">
              <a:buFontTx/>
              <a:buChar char="-"/>
            </a:pPr>
            <a:r>
              <a:rPr lang="en-US" i="0" baseline="0" dirty="0" smtClean="0">
                <a:latin typeface="Arial" pitchFamily="34" charset="0"/>
              </a:rPr>
              <a:t>Also build up a list of typical factors to consider (next slide)</a:t>
            </a:r>
          </a:p>
          <a:p>
            <a:endParaRPr lang="en-US" dirty="0" smtClean="0"/>
          </a:p>
          <a:p>
            <a:r>
              <a:rPr lang="en-US" dirty="0" smtClean="0"/>
              <a:t>2.       Why did things didn’t go as planned?</a:t>
            </a:r>
          </a:p>
          <a:p>
            <a:r>
              <a:rPr lang="en-US" dirty="0" smtClean="0"/>
              <a:t>3.       What would you do in the future?  How can ops help?</a:t>
            </a:r>
          </a:p>
          <a:p>
            <a:r>
              <a:rPr lang="en-US" dirty="0" smtClean="0"/>
              <a:t>a.       (Bring out supplier relationship mgt - SRM, role of product architecture and </a:t>
            </a:r>
            <a:r>
              <a:rPr lang="en-US" dirty="0" err="1" smtClean="0"/>
              <a:t>contractability</a:t>
            </a:r>
            <a:r>
              <a:rPr lang="en-US" dirty="0" smtClean="0"/>
              <a:t>, etc.)</a:t>
            </a:r>
          </a:p>
          <a:p>
            <a:r>
              <a:rPr lang="en-US" dirty="0" smtClean="0"/>
              <a:t>b.      It seems clear that the future (just like bicycles) will move to carbon, so why didn’t they invest in this technology?  (I ask myself the question for cars—only Audi seems serious about Aluminum.) </a:t>
            </a:r>
          </a:p>
          <a:p>
            <a:r>
              <a:rPr lang="en-US" dirty="0" smtClean="0"/>
              <a:t>We seemed to converge around the fact that the change in strategy is perhaps a good one but that it just takes time –the 787 is the price you pay for learning.</a:t>
            </a:r>
          </a:p>
          <a:p>
            <a:r>
              <a:rPr lang="en-US" dirty="0" smtClean="0"/>
              <a:t>What is troubling is that they had no risk management, that they’re so much behind compared to SRM in the electronics industry, and that they so screwed up.</a:t>
            </a:r>
          </a:p>
          <a:p>
            <a:r>
              <a:rPr lang="en-US" dirty="0" smtClean="0"/>
              <a:t>But then we related this to incentives and contracting: I was told that supposedly suppliers are only getting paid when planes are sold/delivered.  Great for Boeing to “spread the </a:t>
            </a:r>
            <a:r>
              <a:rPr lang="en-US" dirty="0" err="1" smtClean="0"/>
              <a:t>CapEx</a:t>
            </a:r>
            <a:r>
              <a:rPr lang="en-US" dirty="0" smtClean="0"/>
              <a:t> and risk of NPD” but imagine the impact of changes (due to integral design) on suppliers who had done everything right; what about the moral hazard that Boeing has little incentive to really drive this; what about the inefficiency of allocating risk to smaller risk-averse parties (instead of larger risk neutral Boeing)?</a:t>
            </a:r>
          </a:p>
          <a:p>
            <a:r>
              <a:rPr lang="en-US" dirty="0" smtClean="0"/>
              <a:t> </a:t>
            </a:r>
          </a:p>
          <a:p>
            <a:r>
              <a:rPr lang="en-US" dirty="0" smtClean="0"/>
              <a:t>Anyway, good discussion relating to the main tools that I stress for sourcing: 1. SRM 2. Contracting 3. Multi-sourcing.</a:t>
            </a:r>
          </a:p>
          <a:p>
            <a:pPr eaLnBrk="1" hangingPunct="1"/>
            <a:endParaRPr lang="en-US" dirty="0" smtClean="0">
              <a:latin typeface="Arial" pitchFamily="34" charset="0"/>
            </a:endParaRPr>
          </a:p>
          <a:p>
            <a:pPr eaLnBrk="1" hangingPunct="1"/>
            <a:endParaRPr lang="en-US" dirty="0" smtClean="0">
              <a:latin typeface="Arial" pitchFamily="34" charset="0"/>
            </a:endParaRPr>
          </a:p>
          <a:p>
            <a:pPr eaLnBrk="1" hangingPunct="1"/>
            <a:r>
              <a:rPr lang="en-US" i="1" dirty="0" smtClean="0">
                <a:latin typeface="Arial" pitchFamily="34" charset="0"/>
              </a:rPr>
              <a:t>How</a:t>
            </a:r>
            <a:r>
              <a:rPr lang="en-US" i="1" baseline="0" dirty="0" smtClean="0">
                <a:latin typeface="Arial" pitchFamily="34" charset="0"/>
              </a:rPr>
              <a:t> would you re-design the sourcing strategy?</a:t>
            </a:r>
            <a:endParaRPr lang="en-US" i="1" dirty="0" smtClean="0">
              <a:latin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p:cNvSpPr>
          <p:nvPr>
            <p:ph type="sldImg"/>
          </p:nvPr>
        </p:nvSpPr>
        <p:spPr>
          <a:ln/>
        </p:spPr>
      </p:sp>
      <p:sp>
        <p:nvSpPr>
          <p:cNvPr id="32770" name="Notes Placeholder 2"/>
          <p:cNvSpPr>
            <a:spLocks noGrp="1"/>
          </p:cNvSpPr>
          <p:nvPr>
            <p:ph type="body" idx="1"/>
          </p:nvPr>
        </p:nvSpPr>
        <p:spPr>
          <a:noFill/>
          <a:ln/>
        </p:spPr>
        <p:txBody>
          <a:bodyPr/>
          <a:lstStyle/>
          <a:p>
            <a:pPr defTabSz="974176" eaLnBrk="1" hangingPunct="1">
              <a:spcBef>
                <a:spcPct val="0"/>
              </a:spcBef>
            </a:pPr>
            <a:r>
              <a:rPr lang="en-US" u="sng" dirty="0" smtClean="0"/>
              <a:t>Ask the 2</a:t>
            </a:r>
            <a:r>
              <a:rPr lang="en-US" u="sng" baseline="30000" dirty="0" smtClean="0"/>
              <a:t>nd</a:t>
            </a:r>
            <a:r>
              <a:rPr lang="en-US" u="sng" dirty="0" smtClean="0"/>
              <a:t> name on the board: If you were leading the development program, how would you structure the contracts with your suppliers?</a:t>
            </a:r>
          </a:p>
          <a:p>
            <a:pPr defTabSz="974176" eaLnBrk="1" hangingPunct="1">
              <a:spcBef>
                <a:spcPct val="0"/>
              </a:spcBef>
            </a:pPr>
            <a:endParaRPr lang="en-US" dirty="0" smtClean="0"/>
          </a:p>
          <a:p>
            <a:pPr defTabSz="974176" eaLnBrk="1" hangingPunct="1">
              <a:spcBef>
                <a:spcPct val="0"/>
              </a:spcBef>
            </a:pPr>
            <a:r>
              <a:rPr lang="en-US" dirty="0" smtClean="0"/>
              <a:t>Get a student discussion.</a:t>
            </a:r>
          </a:p>
          <a:p>
            <a:pPr defTabSz="974176" eaLnBrk="1" hangingPunct="1">
              <a:spcBef>
                <a:spcPct val="0"/>
              </a:spcBef>
            </a:pPr>
            <a:endParaRPr lang="en-US" dirty="0" smtClean="0"/>
          </a:p>
          <a:p>
            <a:pPr defTabSz="974176" eaLnBrk="1" hangingPunct="1">
              <a:spcBef>
                <a:spcPct val="0"/>
              </a:spcBef>
            </a:pPr>
            <a:r>
              <a:rPr lang="en-US" dirty="0" smtClean="0"/>
              <a:t>Tell them what Boeing did. No payment to any partner until first 787 completed. What do you think of this idea?</a:t>
            </a:r>
          </a:p>
          <a:p>
            <a:pPr defTabSz="974176" eaLnBrk="1" hangingPunct="1">
              <a:spcBef>
                <a:spcPct val="0"/>
              </a:spcBef>
            </a:pPr>
            <a:endParaRPr lang="en-US" dirty="0" smtClean="0"/>
          </a:p>
          <a:p>
            <a:pPr defTabSz="974176" eaLnBrk="1" hangingPunct="1">
              <a:spcBef>
                <a:spcPct val="0"/>
              </a:spcBef>
            </a:pPr>
            <a:r>
              <a:rPr lang="en-US" dirty="0" smtClean="0"/>
              <a:t>Pros: Reduce Boeing risk; promote cooperation, …</a:t>
            </a:r>
          </a:p>
          <a:p>
            <a:pPr defTabSz="974176" eaLnBrk="1" hangingPunct="1">
              <a:spcBef>
                <a:spcPct val="0"/>
              </a:spcBef>
            </a:pPr>
            <a:r>
              <a:rPr lang="en-US" dirty="0" smtClean="0"/>
              <a:t>Cons: Increase partners</a:t>
            </a:r>
            <a:r>
              <a:rPr lang="en-US" altLang="en-US" dirty="0" smtClean="0"/>
              <a:t>’</a:t>
            </a:r>
            <a:r>
              <a:rPr lang="en-US" dirty="0" smtClean="0"/>
              <a:t> financial risk. Incentive to delay (no point being earliest).</a:t>
            </a:r>
          </a:p>
          <a:p>
            <a:pPr defTabSz="974176" eaLnBrk="1" hangingPunct="1">
              <a:spcBef>
                <a:spcPct val="0"/>
              </a:spcBef>
            </a:pPr>
            <a:endParaRPr lang="en-US" dirty="0" smtClean="0"/>
          </a:p>
          <a:p>
            <a:pPr defTabSz="974176"/>
            <a:endParaRPr lang="en-US" dirty="0" smtClean="0"/>
          </a:p>
        </p:txBody>
      </p:sp>
      <p:sp>
        <p:nvSpPr>
          <p:cNvPr id="32771" name="Slide Number Placeholder 3"/>
          <p:cNvSpPr>
            <a:spLocks noGrp="1"/>
          </p:cNvSpPr>
          <p:nvPr>
            <p:ph type="sldNum" sz="quarter" idx="5"/>
          </p:nvPr>
        </p:nvSpPr>
        <p:spPr>
          <a:noFill/>
        </p:spPr>
        <p:txBody>
          <a:bodyPr/>
          <a:lstStyle/>
          <a:p>
            <a:fld id="{D03F9C1E-3052-471C-A318-7091CDE2BD37}" type="slidenum">
              <a:rPr lang="en-US"/>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55299" name="Rectangle 3"/>
          <p:cNvSpPr>
            <a:spLocks noGrp="1" noChangeArrowheads="1"/>
          </p:cNvSpPr>
          <p:nvPr>
            <p:ph type="dt" sz="quarter" idx="1"/>
          </p:nvPr>
        </p:nvSpPr>
        <p:spPr>
          <a:noFill/>
        </p:spPr>
        <p:txBody>
          <a:bodyPr/>
          <a:lstStyle/>
          <a:p>
            <a:pPr defTabSz="986994"/>
            <a:fld id="{CEDA1220-BA3D-4B89-81C5-2D064A2CD158}" type="datetime1">
              <a:rPr lang="en-US" smtClean="0"/>
              <a:pPr defTabSz="986994"/>
              <a:t>2/23/15</a:t>
            </a:fld>
            <a:endParaRPr lang="en-US" dirty="0" smtClean="0"/>
          </a:p>
        </p:txBody>
      </p:sp>
      <p:sp>
        <p:nvSpPr>
          <p:cNvPr id="55300" name="Rectangle 6"/>
          <p:cNvSpPr>
            <a:spLocks noGrp="1" noChangeArrowheads="1"/>
          </p:cNvSpPr>
          <p:nvPr>
            <p:ph type="ftr" sz="quarter" idx="4"/>
          </p:nvPr>
        </p:nvSpPr>
        <p:spPr>
          <a:noFill/>
        </p:spPr>
        <p:txBody>
          <a:bodyPr/>
          <a:lstStyle/>
          <a:p>
            <a:pPr defTabSz="986994"/>
            <a:r>
              <a:rPr lang="en-US" dirty="0" smtClean="0"/>
              <a:t>© Van Mieghem</a:t>
            </a:r>
          </a:p>
        </p:txBody>
      </p:sp>
      <p:sp>
        <p:nvSpPr>
          <p:cNvPr id="55301" name="Rectangle 7"/>
          <p:cNvSpPr>
            <a:spLocks noGrp="1" noChangeArrowheads="1"/>
          </p:cNvSpPr>
          <p:nvPr>
            <p:ph type="sldNum" sz="quarter" idx="5"/>
          </p:nvPr>
        </p:nvSpPr>
        <p:spPr>
          <a:noFill/>
        </p:spPr>
        <p:txBody>
          <a:bodyPr/>
          <a:lstStyle/>
          <a:p>
            <a:pPr defTabSz="986994"/>
            <a:fld id="{98ACD0CF-352F-49B5-8A2D-BC9ECC374643}" type="slidenum">
              <a:rPr lang="en-US" smtClean="0"/>
              <a:pPr defTabSz="986994"/>
              <a:t>13</a:t>
            </a:fld>
            <a:endParaRPr lang="en-US" dirty="0" smtClean="0"/>
          </a:p>
        </p:txBody>
      </p:sp>
      <p:sp>
        <p:nvSpPr>
          <p:cNvPr id="55302" name="Rectangle 2"/>
          <p:cNvSpPr>
            <a:spLocks noGrp="1" noRot="1" noChangeAspect="1" noChangeArrowheads="1" noTextEdit="1"/>
          </p:cNvSpPr>
          <p:nvPr>
            <p:ph type="sldImg"/>
          </p:nvPr>
        </p:nvSpPr>
        <p:spPr>
          <a:xfrm>
            <a:off x="1257300" y="719138"/>
            <a:ext cx="4800600" cy="3600450"/>
          </a:xfrm>
          <a:ln/>
        </p:spPr>
      </p:sp>
      <p:sp>
        <p:nvSpPr>
          <p:cNvPr id="8" name="Rectangle 3"/>
          <p:cNvSpPr txBox="1">
            <a:spLocks noChangeArrowheads="1"/>
          </p:cNvSpPr>
          <p:nvPr/>
        </p:nvSpPr>
        <p:spPr bwMode="auto">
          <a:xfrm>
            <a:off x="192089" y="4276726"/>
            <a:ext cx="6931025" cy="5138738"/>
          </a:xfrm>
          <a:prstGeom prst="rect">
            <a:avLst/>
          </a:prstGeom>
          <a:noFill/>
          <a:ln w="9525">
            <a:noFill/>
            <a:miter lim="800000"/>
            <a:headEnd/>
            <a:tailEnd/>
          </a:ln>
          <a:effectLst/>
        </p:spPr>
        <p:txBody>
          <a:bodyPr lIns="98511" tIns="49257" rIns="98511" bIns="49257"/>
          <a:lstStyle/>
          <a:p>
            <a:pPr marL="198681" indent="-198681" eaLnBrk="0" hangingPunct="0">
              <a:lnSpc>
                <a:spcPct val="90000"/>
              </a:lnSpc>
              <a:spcBef>
                <a:spcPct val="30000"/>
              </a:spcBef>
              <a:buFontTx/>
              <a:buChar char="•"/>
              <a:defRPr/>
            </a:pPr>
            <a:r>
              <a:rPr lang="en-US" sz="1000" b="0" dirty="0"/>
              <a:t> Leveraged mfg </a:t>
            </a:r>
            <a:r>
              <a:rPr lang="en-US" sz="1000" b="0" dirty="0" err="1"/>
              <a:t>strat</a:t>
            </a:r>
            <a:r>
              <a:rPr lang="en-US" sz="1000" b="0" dirty="0"/>
              <a:t> = outsource bulk of mfg = leverage supply base.</a:t>
            </a:r>
          </a:p>
          <a:p>
            <a:pPr marL="660133" lvl="1" indent="-198681" eaLnBrk="0" hangingPunct="0">
              <a:lnSpc>
                <a:spcPct val="90000"/>
              </a:lnSpc>
              <a:spcBef>
                <a:spcPct val="30000"/>
              </a:spcBef>
              <a:buFontTx/>
              <a:buChar char="•"/>
              <a:defRPr/>
            </a:pPr>
            <a:r>
              <a:rPr lang="en-US" sz="1000" b="0" dirty="0"/>
              <a:t> Three levels:</a:t>
            </a:r>
          </a:p>
          <a:p>
            <a:pPr marL="1139209" lvl="2" indent="-198681" eaLnBrk="0" hangingPunct="0">
              <a:lnSpc>
                <a:spcPct val="90000"/>
              </a:lnSpc>
              <a:spcBef>
                <a:spcPct val="30000"/>
              </a:spcBef>
              <a:buFontTx/>
              <a:buAutoNum type="arabicPeriod"/>
              <a:defRPr/>
            </a:pPr>
            <a:r>
              <a:rPr lang="en-US" sz="1000" b="0" dirty="0"/>
              <a:t>Complete outsourcing</a:t>
            </a:r>
          </a:p>
          <a:p>
            <a:pPr marL="1139209" lvl="2" indent="-198681" eaLnBrk="0" hangingPunct="0">
              <a:lnSpc>
                <a:spcPct val="90000"/>
              </a:lnSpc>
              <a:spcBef>
                <a:spcPct val="30000"/>
              </a:spcBef>
              <a:buFontTx/>
              <a:buAutoNum type="arabicPeriod"/>
              <a:defRPr/>
            </a:pPr>
            <a:r>
              <a:rPr lang="en-US" sz="1000" b="0" dirty="0"/>
              <a:t>Buy components, do assembly</a:t>
            </a:r>
          </a:p>
          <a:p>
            <a:pPr marL="1139209" lvl="2" indent="-198681" eaLnBrk="0" hangingPunct="0">
              <a:lnSpc>
                <a:spcPct val="90000"/>
              </a:lnSpc>
              <a:spcBef>
                <a:spcPct val="30000"/>
              </a:spcBef>
              <a:buFontTx/>
              <a:buAutoNum type="arabicPeriod"/>
              <a:defRPr/>
            </a:pPr>
            <a:r>
              <a:rPr lang="en-US" sz="1000" b="0" dirty="0"/>
              <a:t>B&amp;M components, do assembly</a:t>
            </a:r>
          </a:p>
          <a:p>
            <a:pPr marL="198681" indent="-198681" eaLnBrk="0" hangingPunct="0">
              <a:lnSpc>
                <a:spcPct val="90000"/>
              </a:lnSpc>
              <a:spcBef>
                <a:spcPct val="30000"/>
              </a:spcBef>
              <a:buFontTx/>
              <a:buChar char="•"/>
              <a:defRPr/>
            </a:pPr>
            <a:r>
              <a:rPr lang="en-US" sz="1000" b="0" dirty="0"/>
              <a:t>Advantage of strategic outsourcing main benefit: “liberates the balance sheet”.</a:t>
            </a:r>
          </a:p>
          <a:p>
            <a:pPr marL="677757" lvl="1" indent="-198681" eaLnBrk="0" hangingPunct="0">
              <a:lnSpc>
                <a:spcPct val="90000"/>
              </a:lnSpc>
              <a:spcBef>
                <a:spcPct val="30000"/>
              </a:spcBef>
              <a:buFontTx/>
              <a:buChar char="•"/>
              <a:defRPr/>
            </a:pPr>
            <a:r>
              <a:rPr lang="en-US" sz="1000" b="0" dirty="0"/>
              <a:t>In which industries is the move to strategic outsourcing most prevalent?</a:t>
            </a:r>
          </a:p>
          <a:p>
            <a:pPr marL="677757" lvl="1" indent="-198681" eaLnBrk="0" hangingPunct="0">
              <a:lnSpc>
                <a:spcPct val="90000"/>
              </a:lnSpc>
              <a:spcBef>
                <a:spcPct val="30000"/>
              </a:spcBef>
              <a:buFontTx/>
              <a:buChar char="-"/>
              <a:defRPr/>
            </a:pPr>
            <a:r>
              <a:rPr lang="en-US" sz="1000" b="0" dirty="0"/>
              <a:t>Risky, fast-moving industries.  Prime examples: Nokia, Apple and Cisco, Sun. Their focus is on design, distribution, and understanding customer needs. Technology obsolesces overnight. </a:t>
            </a:r>
            <a:r>
              <a:rPr lang="en-US" sz="1000" dirty="0"/>
              <a:t>If structured correctly</a:t>
            </a:r>
            <a:r>
              <a:rPr lang="en-US" sz="1000" b="0" dirty="0"/>
              <a:t>, outsourcing allows them to scale up and down quickly and flexibly, thus mitigating these business risks.</a:t>
            </a:r>
          </a:p>
          <a:p>
            <a:pPr marL="198681" indent="-198681" eaLnBrk="0" hangingPunct="0">
              <a:lnSpc>
                <a:spcPct val="90000"/>
              </a:lnSpc>
              <a:spcBef>
                <a:spcPct val="30000"/>
              </a:spcBef>
              <a:buFontTx/>
              <a:buChar char="-"/>
              <a:defRPr/>
            </a:pPr>
            <a:r>
              <a:rPr lang="en-US" sz="1000" dirty="0"/>
              <a:t>Drawbacks: good to bring out:</a:t>
            </a:r>
          </a:p>
          <a:p>
            <a:pPr marL="677757" lvl="1" indent="-198681" eaLnBrk="0" hangingPunct="0">
              <a:lnSpc>
                <a:spcPct val="90000"/>
              </a:lnSpc>
              <a:spcBef>
                <a:spcPct val="30000"/>
              </a:spcBef>
              <a:buFontTx/>
              <a:buAutoNum type="arabicPeriod"/>
              <a:defRPr/>
            </a:pPr>
            <a:r>
              <a:rPr lang="en-US" sz="1000" dirty="0"/>
              <a:t>Hold-up problem</a:t>
            </a:r>
            <a:r>
              <a:rPr lang="en-US" sz="1000" b="0" dirty="0"/>
              <a:t> (explain)</a:t>
            </a:r>
          </a:p>
          <a:p>
            <a:pPr marL="677757" lvl="1" indent="-198681" eaLnBrk="0" hangingPunct="0">
              <a:lnSpc>
                <a:spcPct val="90000"/>
              </a:lnSpc>
              <a:spcBef>
                <a:spcPct val="30000"/>
              </a:spcBef>
              <a:buFontTx/>
              <a:buAutoNum type="arabicPeriod"/>
              <a:defRPr/>
            </a:pPr>
            <a:r>
              <a:rPr lang="en-US" sz="1000" dirty="0"/>
              <a:t>Double marginalization</a:t>
            </a:r>
          </a:p>
          <a:p>
            <a:pPr marL="677757" lvl="1" indent="-198681" eaLnBrk="0" hangingPunct="0">
              <a:lnSpc>
                <a:spcPct val="90000"/>
              </a:lnSpc>
              <a:spcBef>
                <a:spcPct val="30000"/>
              </a:spcBef>
              <a:buFontTx/>
              <a:buAutoNum type="arabicPeriod"/>
              <a:defRPr/>
            </a:pPr>
            <a:r>
              <a:rPr lang="en-US" sz="1000" dirty="0"/>
              <a:t>Transaction/interaction/complexity costs</a:t>
            </a:r>
          </a:p>
          <a:p>
            <a:pPr marL="677757" lvl="1" indent="-198681" eaLnBrk="0" hangingPunct="0">
              <a:lnSpc>
                <a:spcPct val="90000"/>
              </a:lnSpc>
              <a:spcBef>
                <a:spcPct val="30000"/>
              </a:spcBef>
              <a:buFontTx/>
              <a:buAutoNum type="arabicPeriod"/>
              <a:defRPr/>
            </a:pPr>
            <a:r>
              <a:rPr lang="en-US" sz="1000" dirty="0"/>
              <a:t>Information asymmetries</a:t>
            </a:r>
          </a:p>
          <a:p>
            <a:pPr marL="677757" lvl="1" indent="-198681" eaLnBrk="0" hangingPunct="0">
              <a:lnSpc>
                <a:spcPct val="90000"/>
              </a:lnSpc>
              <a:spcBef>
                <a:spcPct val="30000"/>
              </a:spcBef>
              <a:defRPr/>
            </a:pPr>
            <a:r>
              <a:rPr lang="en-US" sz="1000" b="0" dirty="0"/>
              <a:t>(Recall that contracts aimed to “internalize externalities and homogenize asymmetries”)</a:t>
            </a:r>
          </a:p>
          <a:p>
            <a:pPr marL="198681" indent="-198681" eaLnBrk="0" hangingPunct="0">
              <a:lnSpc>
                <a:spcPct val="90000"/>
              </a:lnSpc>
              <a:spcBef>
                <a:spcPct val="30000"/>
              </a:spcBef>
              <a:defRPr/>
            </a:pPr>
            <a:endParaRPr lang="en-US" sz="1000" b="0" dirty="0"/>
          </a:p>
          <a:p>
            <a:pPr marL="198681" indent="-198681" eaLnBrk="0" hangingPunct="0">
              <a:lnSpc>
                <a:spcPct val="90000"/>
              </a:lnSpc>
              <a:spcBef>
                <a:spcPct val="30000"/>
              </a:spcBef>
              <a:defRPr/>
            </a:pPr>
            <a:r>
              <a:rPr lang="en-US" sz="1000" b="0" dirty="0"/>
              <a:t>To do it well, companies need to upgrade:</a:t>
            </a:r>
          </a:p>
          <a:p>
            <a:pPr marL="198681" indent="-198681" eaLnBrk="0" hangingPunct="0">
              <a:lnSpc>
                <a:spcPct val="90000"/>
              </a:lnSpc>
              <a:spcBef>
                <a:spcPct val="30000"/>
              </a:spcBef>
              <a:buFontTx/>
              <a:buChar char="-"/>
              <a:defRPr/>
            </a:pPr>
            <a:r>
              <a:rPr lang="en-US" sz="1000" b="0" dirty="0"/>
              <a:t>Procurement and project mgt skills</a:t>
            </a:r>
          </a:p>
          <a:p>
            <a:pPr marL="198681" indent="-198681" eaLnBrk="0" hangingPunct="0">
              <a:lnSpc>
                <a:spcPct val="90000"/>
              </a:lnSpc>
              <a:spcBef>
                <a:spcPct val="30000"/>
              </a:spcBef>
              <a:buFontTx/>
              <a:buChar char="-"/>
              <a:defRPr/>
            </a:pPr>
            <a:r>
              <a:rPr lang="en-US" sz="1000" b="0" dirty="0"/>
              <a:t>Risk management capabilities.</a:t>
            </a:r>
          </a:p>
          <a:p>
            <a:pPr marL="198681" indent="-198681" eaLnBrk="0" hangingPunct="0">
              <a:lnSpc>
                <a:spcPct val="90000"/>
              </a:lnSpc>
              <a:spcBef>
                <a:spcPct val="30000"/>
              </a:spcBef>
              <a:buFontTx/>
              <a:buChar char="-"/>
              <a:defRPr/>
            </a:pPr>
            <a:endParaRPr lang="en-US" sz="1000" b="0" dirty="0"/>
          </a:p>
          <a:p>
            <a:pPr marL="198681" indent="-198681" eaLnBrk="0" hangingPunct="0">
              <a:lnSpc>
                <a:spcPct val="90000"/>
              </a:lnSpc>
              <a:spcBef>
                <a:spcPct val="30000"/>
              </a:spcBef>
              <a:buFontTx/>
              <a:buChar char="•"/>
              <a:defRPr/>
            </a:pPr>
            <a:r>
              <a:rPr lang="en-US" sz="1000" b="0" dirty="0"/>
              <a:t> What actions did Sun take:</a:t>
            </a:r>
          </a:p>
          <a:p>
            <a:pPr marL="677757" lvl="1" indent="-198681" eaLnBrk="0" hangingPunct="0">
              <a:lnSpc>
                <a:spcPct val="90000"/>
              </a:lnSpc>
              <a:spcBef>
                <a:spcPct val="30000"/>
              </a:spcBef>
              <a:buFontTx/>
              <a:buAutoNum type="arabicPeriod"/>
              <a:defRPr/>
            </a:pPr>
            <a:r>
              <a:rPr lang="en-US" sz="1000" b="0" dirty="0"/>
              <a:t>Build up SRM capabilities and systems:</a:t>
            </a:r>
          </a:p>
          <a:p>
            <a:pPr marL="1155232" lvl="2" indent="-198681" eaLnBrk="0" hangingPunct="0">
              <a:lnSpc>
                <a:spcPct val="90000"/>
              </a:lnSpc>
              <a:spcBef>
                <a:spcPct val="30000"/>
              </a:spcBef>
              <a:buFontTx/>
              <a:buAutoNum type="arabicPeriod"/>
              <a:defRPr/>
            </a:pPr>
            <a:r>
              <a:rPr lang="en-US" sz="1000" b="0" dirty="0"/>
              <a:t>LT relationships</a:t>
            </a:r>
          </a:p>
          <a:p>
            <a:pPr marL="1155232" lvl="2" indent="-198681" eaLnBrk="0" hangingPunct="0">
              <a:lnSpc>
                <a:spcPct val="90000"/>
              </a:lnSpc>
              <a:spcBef>
                <a:spcPct val="30000"/>
              </a:spcBef>
              <a:buFontTx/>
              <a:buAutoNum type="arabicPeriod"/>
              <a:defRPr/>
            </a:pPr>
            <a:r>
              <a:rPr lang="en-US" sz="1000" b="0" dirty="0"/>
              <a:t>Actively engage suppliers</a:t>
            </a:r>
          </a:p>
          <a:p>
            <a:pPr marL="1155232" lvl="2" indent="-198681" eaLnBrk="0" hangingPunct="0">
              <a:lnSpc>
                <a:spcPct val="90000"/>
              </a:lnSpc>
              <a:spcBef>
                <a:spcPct val="30000"/>
              </a:spcBef>
              <a:buFontTx/>
              <a:buAutoNum type="arabicPeriod"/>
              <a:defRPr/>
            </a:pPr>
            <a:r>
              <a:rPr lang="en-US" sz="1000" b="0" dirty="0"/>
              <a:t>Incentivize suppliers w/ scorecard</a:t>
            </a:r>
          </a:p>
          <a:p>
            <a:pPr marL="1155232" lvl="2" indent="-198681" eaLnBrk="0" hangingPunct="0">
              <a:lnSpc>
                <a:spcPct val="90000"/>
              </a:lnSpc>
              <a:spcBef>
                <a:spcPct val="30000"/>
              </a:spcBef>
              <a:buFontTx/>
              <a:buAutoNum type="arabicPeriod"/>
              <a:defRPr/>
            </a:pPr>
            <a:r>
              <a:rPr lang="en-US" sz="1000" b="0" dirty="0"/>
              <a:t>Develop good internal SRM mgt capabilities + formal positions: GCM: </a:t>
            </a:r>
            <a:r>
              <a:rPr lang="en-US" sz="1000" b="0" i="1" dirty="0"/>
              <a:t>whose heard of this position? (Cisco also has it + these guys don’t do actual tactical purchasing, but strategic RM.)</a:t>
            </a:r>
            <a:endParaRPr lang="en-US" sz="1000" b="0" dirty="0"/>
          </a:p>
          <a:p>
            <a:pPr marL="677757" lvl="1" indent="-198681" eaLnBrk="0" hangingPunct="0">
              <a:lnSpc>
                <a:spcPct val="90000"/>
              </a:lnSpc>
              <a:spcBef>
                <a:spcPct val="30000"/>
              </a:spcBef>
              <a:buFontTx/>
              <a:buAutoNum type="arabicPeriod"/>
              <a:defRPr/>
            </a:pPr>
            <a:r>
              <a:rPr lang="en-US" sz="1000" b="0" dirty="0"/>
              <a:t>Dual source (B&amp;M)</a:t>
            </a:r>
          </a:p>
          <a:p>
            <a:pPr marL="198681" indent="-198681" eaLnBrk="0" hangingPunct="0">
              <a:lnSpc>
                <a:spcPct val="90000"/>
              </a:lnSpc>
              <a:spcBef>
                <a:spcPct val="30000"/>
              </a:spcBef>
              <a:buFontTx/>
              <a:buChar char="-"/>
              <a:defRPr/>
            </a:pPr>
            <a:endParaRPr lang="en-US" sz="1000" b="0" dirty="0"/>
          </a:p>
        </p:txBody>
      </p:sp>
      <p:sp>
        <p:nvSpPr>
          <p:cNvPr id="9" name="Notes Placeholder 8"/>
          <p:cNvSpPr>
            <a:spLocks noGrp="1"/>
          </p:cNvSpPr>
          <p:nvPr>
            <p:ph type="body" idx="1"/>
          </p:nvPr>
        </p:nvSpPr>
        <p:spPr/>
        <p:txBody>
          <a:bodyPr>
            <a:normAutofit/>
          </a:bodyPr>
          <a:lstStyle/>
          <a:p>
            <a:r>
              <a:rPr lang="en-US" dirty="0" smtClean="0"/>
              <a:t>Can discuss </a:t>
            </a:r>
            <a:r>
              <a:rPr lang="en-US" i="1" dirty="0" smtClean="0"/>
              <a:t>the</a:t>
            </a:r>
            <a:r>
              <a:rPr lang="en-US" i="1" baseline="0" dirty="0" smtClean="0"/>
              <a:t> </a:t>
            </a:r>
            <a:r>
              <a:rPr lang="en-US" i="0" baseline="0" dirty="0" smtClean="0"/>
              <a:t>key challenge for economists to answer: why do we see organizations in a market economy?  Clearly, a pure market isn’t optimal.  The firm exists whenever it can do better than relying on the market: it mitigates incentive problems, information </a:t>
            </a:r>
            <a:r>
              <a:rPr lang="en-US" i="0" baseline="0" dirty="0" err="1" smtClean="0"/>
              <a:t>asymetries</a:t>
            </a:r>
            <a:r>
              <a:rPr lang="en-US" i="0" baseline="0" dirty="0" smtClean="0"/>
              <a:t>, and has this powerful thing called “culture” as a non-monetary motivator and coordinator.</a:t>
            </a:r>
            <a:endParaRPr lang="en-US" dirty="0" smtClean="0"/>
          </a:p>
          <a:p>
            <a:endParaRPr lang="en-US" dirty="0" smtClean="0"/>
          </a:p>
          <a:p>
            <a:endParaRPr lang="en-US" dirty="0" smtClean="0"/>
          </a:p>
          <a:p>
            <a:r>
              <a:rPr lang="en-US" dirty="0" smtClean="0"/>
              <a:t>Risk</a:t>
            </a:r>
            <a:r>
              <a:rPr lang="en-US" baseline="0" dirty="0" smtClean="0"/>
              <a:t> mitigation:</a:t>
            </a:r>
          </a:p>
          <a:p>
            <a:r>
              <a:rPr lang="en-US" baseline="0" dirty="0" smtClean="0"/>
              <a:t>Link to Sun case.  They did much better by:</a:t>
            </a:r>
          </a:p>
          <a:p>
            <a:pPr marL="230726" indent="-230726">
              <a:buAutoNum type="arabicPeriod"/>
            </a:pPr>
            <a:r>
              <a:rPr lang="en-US" baseline="0" dirty="0" smtClean="0"/>
              <a:t>Dual sourcing (make &amp; buy)</a:t>
            </a:r>
          </a:p>
          <a:p>
            <a:pPr marL="230726" indent="-230726">
              <a:buAutoNum type="arabicPeriod"/>
            </a:pPr>
            <a:r>
              <a:rPr lang="en-US" baseline="0" dirty="0" smtClean="0"/>
              <a:t>Very strong SRM (using TCO supplier scorecard)</a:t>
            </a:r>
          </a:p>
          <a:p>
            <a:pPr marL="230726" indent="-230726">
              <a:buAutoNum type="arabicPeriod"/>
            </a:pPr>
            <a:r>
              <a:rPr lang="en-US" baseline="0" dirty="0" smtClean="0"/>
              <a:t>Electronics is much better suited for disintegration (modular product architecture/cheap transportation/parallel process/great IT &amp; coordination) </a:t>
            </a:r>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a:bodyPr>
          <a:lstStyle/>
          <a:p>
            <a:pPr>
              <a:lnSpc>
                <a:spcPct val="80000"/>
              </a:lnSpc>
            </a:pPr>
            <a:r>
              <a:rPr lang="en-US" sz="900" dirty="0" smtClean="0"/>
              <a:t>Sources of Delays</a:t>
            </a:r>
          </a:p>
          <a:p>
            <a:pPr>
              <a:lnSpc>
                <a:spcPct val="80000"/>
              </a:lnSpc>
              <a:buFontTx/>
              <a:buChar char="•"/>
            </a:pPr>
            <a:r>
              <a:rPr lang="en-US" sz="900" dirty="0" smtClean="0"/>
              <a:t>Technology, e.g., fuselage made of composite material. 787 structure is 50% composite as compared to 12% in 777 (the previous jet.) </a:t>
            </a:r>
          </a:p>
          <a:p>
            <a:pPr>
              <a:lnSpc>
                <a:spcPct val="80000"/>
              </a:lnSpc>
              <a:buFontTx/>
              <a:buChar char="•"/>
            </a:pPr>
            <a:r>
              <a:rPr lang="en-US" sz="900" dirty="0" smtClean="0"/>
              <a:t>Operations., e.g., fastener shortage, labor dispute.</a:t>
            </a:r>
          </a:p>
          <a:p>
            <a:pPr>
              <a:lnSpc>
                <a:spcPct val="80000"/>
              </a:lnSpc>
              <a:buFontTx/>
              <a:buChar char="•"/>
            </a:pPr>
            <a:r>
              <a:rPr lang="en-US" sz="900" dirty="0" smtClean="0"/>
              <a:t>Weak subcontractor capability/performance.</a:t>
            </a:r>
          </a:p>
          <a:p>
            <a:pPr>
              <a:lnSpc>
                <a:spcPct val="80000"/>
              </a:lnSpc>
              <a:buFontTx/>
              <a:buChar char="•"/>
            </a:pPr>
            <a:r>
              <a:rPr lang="en-US" sz="900" dirty="0" smtClean="0"/>
              <a:t>Poor coordination and communication. This is likely to come up. Best not to probe students when it comes up; and then delve into in more detail using later slide after discussion of other delays.</a:t>
            </a:r>
          </a:p>
          <a:p>
            <a:pPr>
              <a:lnSpc>
                <a:spcPct val="80000"/>
              </a:lnSpc>
            </a:pPr>
            <a:endParaRPr lang="en-US" sz="900" dirty="0" smtClean="0"/>
          </a:p>
          <a:p>
            <a:pPr>
              <a:lnSpc>
                <a:spcPct val="80000"/>
              </a:lnSpc>
            </a:pPr>
            <a:r>
              <a:rPr lang="en-US" sz="900" dirty="0" smtClean="0"/>
              <a:t>Sometimes identification and resolution of an issue hampered by operating model or an issue was caused/amplified by the operating model.  </a:t>
            </a:r>
          </a:p>
          <a:p>
            <a:pPr>
              <a:lnSpc>
                <a:spcPct val="80000"/>
              </a:lnSpc>
            </a:pPr>
            <a:endParaRPr lang="en-US" sz="900" dirty="0" smtClean="0"/>
          </a:p>
          <a:p>
            <a:pPr>
              <a:lnSpc>
                <a:spcPct val="80000"/>
              </a:lnSpc>
            </a:pPr>
            <a:r>
              <a:rPr lang="en-US" sz="900" dirty="0" smtClean="0"/>
              <a:t>See notes on next slide for case quotes on Vought, Fasters, Strike.</a:t>
            </a:r>
          </a:p>
          <a:p>
            <a:pPr>
              <a:lnSpc>
                <a:spcPct val="80000"/>
              </a:lnSpc>
            </a:pPr>
            <a:endParaRPr lang="en-US" sz="900" dirty="0" smtClean="0"/>
          </a:p>
          <a:p>
            <a:pPr>
              <a:lnSpc>
                <a:spcPct val="80000"/>
              </a:lnSpc>
            </a:pPr>
            <a:r>
              <a:rPr lang="en-US" sz="900" dirty="0" smtClean="0"/>
              <a:t>Below are some comments attributed to Vought CEP (Elmer Doty) in 2007 [Seattle Times]. </a:t>
            </a:r>
            <a:r>
              <a:rPr lang="en-US" altLang="en-US" sz="900" u="sng" dirty="0" smtClean="0"/>
              <a:t>“</a:t>
            </a:r>
            <a:r>
              <a:rPr lang="en-US" sz="900" u="sng" dirty="0" smtClean="0"/>
              <a:t>Given those facts [see below], I don</a:t>
            </a:r>
            <a:r>
              <a:rPr lang="en-US" altLang="en-US" sz="900" u="sng" dirty="0" smtClean="0"/>
              <a:t>’</a:t>
            </a:r>
            <a:r>
              <a:rPr lang="en-US" sz="900" u="sng" dirty="0" smtClean="0"/>
              <a:t>t think you need to rely on rumors to assume that we are among the riskiest, if not the riskiest, of the structure producers.</a:t>
            </a:r>
            <a:r>
              <a:rPr lang="en-US" altLang="en-US" sz="900" u="sng" dirty="0" smtClean="0"/>
              <a:t>”</a:t>
            </a:r>
            <a:endParaRPr lang="en-US" sz="900" u="sng" dirty="0" smtClean="0"/>
          </a:p>
          <a:p>
            <a:pPr>
              <a:lnSpc>
                <a:spcPct val="80000"/>
              </a:lnSpc>
              <a:buFontTx/>
              <a:buChar char="•"/>
            </a:pPr>
            <a:r>
              <a:rPr lang="en-US" sz="900" u="sng" dirty="0" smtClean="0"/>
              <a:t>The company is by far the smallest of the partners.</a:t>
            </a:r>
          </a:p>
          <a:p>
            <a:pPr>
              <a:lnSpc>
                <a:spcPct val="80000"/>
              </a:lnSpc>
              <a:buFontTx/>
              <a:buChar char="•"/>
            </a:pPr>
            <a:r>
              <a:rPr lang="en-US" sz="900" u="sng" dirty="0" smtClean="0"/>
              <a:t>It faced a severe liquidity crisis 18 months ago that almost killed the company.</a:t>
            </a:r>
          </a:p>
          <a:p>
            <a:pPr>
              <a:lnSpc>
                <a:spcPct val="80000"/>
              </a:lnSpc>
              <a:buFontTx/>
              <a:buChar char="•"/>
            </a:pPr>
            <a:r>
              <a:rPr lang="en-US" sz="900" u="sng" dirty="0" smtClean="0"/>
              <a:t>When Vought took on the 787 work, it had to </a:t>
            </a:r>
            <a:r>
              <a:rPr lang="en-US" altLang="en-US" sz="900" u="sng" dirty="0" smtClean="0"/>
              <a:t>“</a:t>
            </a:r>
            <a:r>
              <a:rPr lang="en-US" sz="900" u="sng" dirty="0" smtClean="0"/>
              <a:t>reconstitute an engineering department</a:t>
            </a:r>
            <a:r>
              <a:rPr lang="en-US" altLang="en-US" sz="900" u="sng" dirty="0" smtClean="0"/>
              <a:t>”</a:t>
            </a:r>
            <a:r>
              <a:rPr lang="en-US" sz="900" u="sng" dirty="0" smtClean="0"/>
              <a:t> from disparate units that had been acquired separately, while at the same time </a:t>
            </a:r>
            <a:r>
              <a:rPr lang="en-US" altLang="en-US" sz="900" u="sng" dirty="0" smtClean="0"/>
              <a:t>“</a:t>
            </a:r>
            <a:r>
              <a:rPr lang="en-US" sz="900" u="sng" dirty="0" smtClean="0"/>
              <a:t>starting up a green field site in a remote location.</a:t>
            </a:r>
          </a:p>
          <a:p>
            <a:pPr>
              <a:lnSpc>
                <a:spcPct val="80000"/>
              </a:lnSpc>
            </a:pPr>
            <a:endParaRPr lang="en-US" sz="900" dirty="0" smtClean="0"/>
          </a:p>
          <a:p>
            <a:pPr>
              <a:lnSpc>
                <a:spcPct val="80000"/>
              </a:lnSpc>
            </a:pPr>
            <a:r>
              <a:rPr lang="en-US" sz="900" dirty="0" smtClean="0"/>
              <a:t>Fasteners: MIT Tech review: Boeing 777 requires 2.7 million fasteners (of different materials). 787 would need more of the titanium type do to better corrosion resistance when in contact with carbon composites. Orders from tier-1 and sub-tiers were not coordinated which increased difficulty for fastener suppliers. </a:t>
            </a:r>
          </a:p>
        </p:txBody>
      </p:sp>
      <p:sp>
        <p:nvSpPr>
          <p:cNvPr id="34819" name="Slide Number Placeholder 3"/>
          <p:cNvSpPr>
            <a:spLocks noGrp="1"/>
          </p:cNvSpPr>
          <p:nvPr>
            <p:ph type="sldNum" sz="quarter" idx="5"/>
          </p:nvPr>
        </p:nvSpPr>
        <p:spPr>
          <a:noFill/>
        </p:spPr>
        <p:txBody>
          <a:bodyPr/>
          <a:lstStyle/>
          <a:p>
            <a:fld id="{4AB85FE3-C84F-403F-9B9F-2C2B8F7540AA}" type="slidenum">
              <a:rPr lang="en-US"/>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p:cNvSpPr>
            <a:spLocks noGrp="1" noRot="1" noChangeAspect="1"/>
          </p:cNvSpPr>
          <p:nvPr>
            <p:ph type="sldImg"/>
          </p:nvPr>
        </p:nvSpPr>
        <p:spPr>
          <a:ln/>
        </p:spPr>
      </p:sp>
      <p:sp>
        <p:nvSpPr>
          <p:cNvPr id="36866" name="Notes Placeholder 2"/>
          <p:cNvSpPr>
            <a:spLocks noGrp="1"/>
          </p:cNvSpPr>
          <p:nvPr>
            <p:ph type="body" idx="1"/>
          </p:nvPr>
        </p:nvSpPr>
        <p:spPr>
          <a:noFill/>
          <a:ln/>
        </p:spPr>
        <p:txBody>
          <a:bodyPr/>
          <a:lstStyle/>
          <a:p>
            <a:r>
              <a:rPr lang="en-US" sz="800" b="1" dirty="0" smtClean="0"/>
              <a:t>Vought Industries</a:t>
            </a:r>
          </a:p>
          <a:p>
            <a:r>
              <a:rPr lang="en-US" altLang="en-US" sz="800" dirty="0" smtClean="0">
                <a:latin typeface="Calibri" pitchFamily="34" charset="0"/>
              </a:rPr>
              <a:t>“</a:t>
            </a:r>
            <a:r>
              <a:rPr lang="en-US" sz="800" dirty="0" smtClean="0">
                <a:latin typeface="Calibri" pitchFamily="34" charset="0"/>
              </a:rPr>
              <a:t>One of the biggest challenges to crop up resulted from Vought</a:t>
            </a:r>
            <a:r>
              <a:rPr lang="en-US" altLang="en-US" sz="800" dirty="0" smtClean="0">
                <a:latin typeface="Calibri" pitchFamily="34" charset="0"/>
              </a:rPr>
              <a:t>’</a:t>
            </a:r>
            <a:r>
              <a:rPr lang="en-US" sz="800" dirty="0" smtClean="0">
                <a:latin typeface="Calibri" pitchFamily="34" charset="0"/>
              </a:rPr>
              <a:t>s decision to hire Tel Aviv-based Israeli Aerospace Industries Ltd. to design and build the floor for the aft fuselage. While not especially complicated, building the floor required fabricating and assembling 6,000 components, from lightweight beams to tiny brackets. Problems arose when many of the components failed to conform to Boeing</a:t>
            </a:r>
            <a:r>
              <a:rPr lang="en-US" altLang="en-US" sz="800" dirty="0" smtClean="0">
                <a:latin typeface="Calibri" pitchFamily="34" charset="0"/>
              </a:rPr>
              <a:t>’</a:t>
            </a:r>
            <a:r>
              <a:rPr lang="en-US" sz="800" dirty="0" smtClean="0">
                <a:latin typeface="Calibri" pitchFamily="34" charset="0"/>
              </a:rPr>
              <a:t>s specified engineering tolerances. The process for addressing such issues would normally involve taking each part through a review process with numerous sign offs and extensive documentation. However, with Israeli Aerospace halfway around the world and a sub-tier supplier to Boeing, such a process would require coordination between Tel Aviv, Charleston, where Vought had its factory, and Everett. When it became clear that Vought</a:t>
            </a:r>
            <a:r>
              <a:rPr lang="en-US" altLang="en-US" sz="800" dirty="0" smtClean="0">
                <a:latin typeface="Calibri" pitchFamily="34" charset="0"/>
              </a:rPr>
              <a:t>’</a:t>
            </a:r>
            <a:r>
              <a:rPr lang="en-US" sz="800" dirty="0" smtClean="0">
                <a:latin typeface="Calibri" pitchFamily="34" charset="0"/>
              </a:rPr>
              <a:t>s ability to deliver its fuselage section was being threatened, teams of experts from Boeing and Vought flew to Tel Aviv to walk each part through the process. Thus, the far flung supply chain increasingly began to introduce significant cost and schedule delays. Case page 5.</a:t>
            </a:r>
            <a:endParaRPr lang="en-US" sz="800" dirty="0" smtClean="0"/>
          </a:p>
          <a:p>
            <a:endParaRPr lang="en-US" sz="800" dirty="0" smtClean="0"/>
          </a:p>
          <a:p>
            <a:r>
              <a:rPr lang="en-US" sz="800" b="1" dirty="0" smtClean="0"/>
              <a:t>Fasteners</a:t>
            </a:r>
          </a:p>
          <a:p>
            <a:r>
              <a:rPr lang="en-US" sz="800" dirty="0" smtClean="0">
                <a:latin typeface="Calibri" pitchFamily="34" charset="0"/>
              </a:rPr>
              <a:t>Boeing</a:t>
            </a:r>
            <a:r>
              <a:rPr lang="en-US" altLang="en-US" sz="800" dirty="0" smtClean="0">
                <a:latin typeface="Calibri" pitchFamily="34" charset="0"/>
              </a:rPr>
              <a:t>’</a:t>
            </a:r>
            <a:r>
              <a:rPr lang="en-US" sz="800" dirty="0" smtClean="0">
                <a:latin typeface="Calibri" pitchFamily="34" charset="0"/>
              </a:rPr>
              <a:t>s troubles did not end there. In July 2007 the first </a:t>
            </a:r>
            <a:r>
              <a:rPr lang="en-US" sz="800" dirty="0" err="1" smtClean="0">
                <a:latin typeface="Calibri" pitchFamily="34" charset="0"/>
              </a:rPr>
              <a:t>Dreamliner</a:t>
            </a:r>
            <a:r>
              <a:rPr lang="en-US" sz="800" dirty="0" smtClean="0">
                <a:latin typeface="Calibri" pitchFamily="34" charset="0"/>
              </a:rPr>
              <a:t> was unveiled at its Everett. In order to meet the 7/8/07 rollout date for the 787, suppliers were asked to ship partly completed sections to the final-assembly station in Everett. Boeing managers were prepared to find a dearth of specialized nuts and bolts needed to assemble the plane. There had been an industry-wide shortage of aerospace-grade fasteners since early summer 2007. But what they found was much worse. The first </a:t>
            </a:r>
            <a:r>
              <a:rPr lang="en-US" sz="800" dirty="0" err="1" smtClean="0">
                <a:latin typeface="Calibri" pitchFamily="34" charset="0"/>
              </a:rPr>
              <a:t>Dreamliner</a:t>
            </a:r>
            <a:r>
              <a:rPr lang="en-US" sz="800" dirty="0" smtClean="0">
                <a:latin typeface="Calibri" pitchFamily="34" charset="0"/>
              </a:rPr>
              <a:t> 787 to arrive at Boeing</a:t>
            </a:r>
            <a:r>
              <a:rPr lang="en-US" altLang="en-US" sz="800" dirty="0" smtClean="0">
                <a:latin typeface="Calibri" pitchFamily="34" charset="0"/>
              </a:rPr>
              <a:t>’</a:t>
            </a:r>
            <a:r>
              <a:rPr lang="en-US" sz="800" dirty="0" smtClean="0">
                <a:latin typeface="Calibri" pitchFamily="34" charset="0"/>
              </a:rPr>
              <a:t>s factory was missing tens of thousands of parts. When Boeing mechanics opened boxes accompanying the first fuselage sections, they found them filled with thousands of brackets, clips, wires, and other items that already should have been installed. In some cases, components came with no paperwork at all. Some included assembly instructions that were written in another language requiring translation. The executive who was in charge of the 787 program up until he was replaced in October 2007 noted that while the </a:t>
            </a:r>
            <a:r>
              <a:rPr lang="en-US" sz="800" dirty="0" err="1" smtClean="0">
                <a:latin typeface="Calibri" pitchFamily="34" charset="0"/>
              </a:rPr>
              <a:t>Dreamliner</a:t>
            </a:r>
            <a:r>
              <a:rPr lang="en-US" altLang="en-US" sz="800" dirty="0" err="1" smtClean="0">
                <a:latin typeface="Calibri" pitchFamily="34" charset="0"/>
              </a:rPr>
              <a:t>’</a:t>
            </a:r>
            <a:r>
              <a:rPr lang="en-US" sz="800" dirty="0" err="1" smtClean="0">
                <a:latin typeface="Calibri" pitchFamily="34" charset="0"/>
              </a:rPr>
              <a:t>s</a:t>
            </a:r>
            <a:r>
              <a:rPr lang="en-US" sz="800" dirty="0" smtClean="0">
                <a:latin typeface="Calibri" pitchFamily="34" charset="0"/>
              </a:rPr>
              <a:t> final-assembly process had been designed to bring together about 1,200 components, the first plane arrived at the Everett factory in 30,000 pieces. Case page 6.</a:t>
            </a:r>
            <a:endParaRPr lang="en-US" sz="800" dirty="0" smtClean="0"/>
          </a:p>
          <a:p>
            <a:endParaRPr lang="en-US" sz="800" dirty="0" smtClean="0"/>
          </a:p>
          <a:p>
            <a:r>
              <a:rPr lang="en-US" sz="800" b="1" dirty="0" smtClean="0"/>
              <a:t>Strike</a:t>
            </a:r>
          </a:p>
          <a:p>
            <a:r>
              <a:rPr lang="en-US" sz="800" dirty="0" smtClean="0">
                <a:latin typeface="Calibri" pitchFamily="34" charset="0"/>
              </a:rPr>
              <a:t>Boeing turned to its own workforce to piece together the first few airplanes (and their thousands of missing parts) after they arrived in Everett fueling the rising anger among union workers. The boiling point came on September 6, 2008 when 27,000 machinists walked off the job shutting down production for the next 58 days at a cost to Boeing of $100 million a day. Job security was the key point of contention with striking workers raising objections to a provision that was inserted into the 2002 contract allowing non-union contractors to deliver parts directly to the assembly line. The union feared that Boeing would eventually allow contractors to install their components directly on the airplane. Negotiations were at a standstill as both sides could not agree on how much say the union should have on when Boeing should be allowed to ship work out to contractors.</a:t>
            </a:r>
            <a:endParaRPr lang="en-US" sz="800" dirty="0" smtClean="0"/>
          </a:p>
          <a:p>
            <a:endParaRPr lang="en-US" sz="800" dirty="0" smtClean="0"/>
          </a:p>
        </p:txBody>
      </p:sp>
      <p:sp>
        <p:nvSpPr>
          <p:cNvPr id="36867" name="Slide Number Placeholder 3"/>
          <p:cNvSpPr>
            <a:spLocks noGrp="1"/>
          </p:cNvSpPr>
          <p:nvPr>
            <p:ph type="sldNum" sz="quarter" idx="5"/>
          </p:nvPr>
        </p:nvSpPr>
        <p:spPr>
          <a:noFill/>
        </p:spPr>
        <p:txBody>
          <a:bodyPr/>
          <a:lstStyle/>
          <a:p>
            <a:fld id="{24128CDC-29F5-423D-8793-0394CE3DA5CE}" type="slidenum">
              <a:rPr lang="en-US"/>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a:noFill/>
        </p:spPr>
        <p:txBody>
          <a:bodyPr/>
          <a:lstStyle/>
          <a:p>
            <a:pPr defTabSz="974604"/>
            <a:r>
              <a:rPr lang="en-US" dirty="0" smtClean="0">
                <a:solidFill>
                  <a:prstClr val="black"/>
                </a:solidFill>
              </a:rPr>
              <a:t>Operations Strategy/Sourcing &amp; Contracting</a:t>
            </a:r>
          </a:p>
        </p:txBody>
      </p:sp>
      <p:sp>
        <p:nvSpPr>
          <p:cNvPr id="46083" name="Rectangle 6"/>
          <p:cNvSpPr>
            <a:spLocks noGrp="1" noChangeArrowheads="1"/>
          </p:cNvSpPr>
          <p:nvPr>
            <p:ph type="ftr" sz="quarter" idx="4"/>
          </p:nvPr>
        </p:nvSpPr>
        <p:spPr>
          <a:noFill/>
        </p:spPr>
        <p:txBody>
          <a:bodyPr/>
          <a:lstStyle/>
          <a:p>
            <a:pPr defTabSz="974604"/>
            <a:r>
              <a:rPr lang="en-US" dirty="0" smtClean="0">
                <a:solidFill>
                  <a:prstClr val="black"/>
                </a:solidFill>
              </a:rPr>
              <a:t>© Van Mieghem</a:t>
            </a:r>
          </a:p>
        </p:txBody>
      </p:sp>
      <p:sp>
        <p:nvSpPr>
          <p:cNvPr id="46084" name="Rectangle 7"/>
          <p:cNvSpPr>
            <a:spLocks noGrp="1" noChangeArrowheads="1"/>
          </p:cNvSpPr>
          <p:nvPr>
            <p:ph type="sldNum" sz="quarter" idx="5"/>
          </p:nvPr>
        </p:nvSpPr>
        <p:spPr>
          <a:noFill/>
        </p:spPr>
        <p:txBody>
          <a:bodyPr/>
          <a:lstStyle/>
          <a:p>
            <a:pPr defTabSz="974604"/>
            <a:fld id="{439EC8D3-E38D-4783-B465-A547F7CB78A3}" type="slidenum">
              <a:rPr lang="en-US" smtClean="0">
                <a:solidFill>
                  <a:prstClr val="black"/>
                </a:solidFill>
              </a:rPr>
              <a:pPr defTabSz="974604"/>
              <a:t>16</a:t>
            </a:fld>
            <a:endParaRPr lang="en-US" dirty="0" smtClean="0">
              <a:solidFill>
                <a:prstClr val="black"/>
              </a:solidFill>
            </a:endParaRPr>
          </a:p>
        </p:txBody>
      </p:sp>
      <p:sp>
        <p:nvSpPr>
          <p:cNvPr id="29701" name="Notes Placeholder 8"/>
          <p:cNvSpPr>
            <a:spLocks noGrp="1"/>
          </p:cNvSpPr>
          <p:nvPr>
            <p:ph type="body" idx="1"/>
          </p:nvPr>
        </p:nvSpPr>
        <p:spPr>
          <a:ln/>
        </p:spPr>
        <p:txBody>
          <a:bodyPr/>
          <a:lstStyle/>
          <a:p>
            <a:pPr>
              <a:defRPr/>
            </a:pPr>
            <a:r>
              <a:rPr lang="en-US" dirty="0" smtClean="0"/>
              <a:t>2011 Feb 16 (1.5hr day class):  Stephen Doig</a:t>
            </a:r>
            <a:r>
              <a:rPr lang="en-US" baseline="0" dirty="0" smtClean="0"/>
              <a:t> as speaker</a:t>
            </a:r>
            <a:endParaRPr lang="en-US" dirty="0" smtClean="0"/>
          </a:p>
          <a:p>
            <a:pPr lvl="0">
              <a:buFont typeface="Arial" pitchFamily="34" charset="0"/>
              <a:buChar char="•"/>
            </a:pPr>
            <a:r>
              <a:rPr lang="en-US" dirty="0" smtClean="0"/>
              <a:t>Why Sourcing is important (you covered this really well already)</a:t>
            </a:r>
          </a:p>
          <a:p>
            <a:pPr lvl="0">
              <a:buFont typeface="Arial" pitchFamily="34" charset="0"/>
              <a:buChar char="•"/>
            </a:pPr>
            <a:r>
              <a:rPr lang="en-US" dirty="0" smtClean="0"/>
              <a:t>What does world class look like</a:t>
            </a:r>
          </a:p>
          <a:p>
            <a:pPr lvl="0">
              <a:buFont typeface="Arial" pitchFamily="34" charset="0"/>
              <a:buChar char="•"/>
            </a:pPr>
            <a:r>
              <a:rPr lang="en-US" dirty="0" smtClean="0"/>
              <a:t>What tools do we have.  You also covered this quite well so I will focus on synthesizing what we learned from the case on supplier economics</a:t>
            </a:r>
          </a:p>
          <a:p>
            <a:pPr lvl="0">
              <a:buFont typeface="Arial" pitchFamily="34" charset="0"/>
              <a:buChar char="•"/>
            </a:pPr>
            <a:r>
              <a:rPr lang="en-US" dirty="0" smtClean="0"/>
              <a:t>How to get started.  The role of the diagnostic</a:t>
            </a:r>
          </a:p>
          <a:p>
            <a:pPr>
              <a:defRPr/>
            </a:pPr>
            <a:endParaRPr lang="en-US" dirty="0" smtClean="0"/>
          </a:p>
          <a:p>
            <a:pPr>
              <a:defRPr/>
            </a:pPr>
            <a:endParaRPr lang="en-US" dirty="0" smtClean="0"/>
          </a:p>
        </p:txBody>
      </p:sp>
      <p:sp>
        <p:nvSpPr>
          <p:cNvPr id="46086" name="Slide Image Placeholder 11"/>
          <p:cNvSpPr>
            <a:spLocks noGrp="1" noRot="1" noChangeAspect="1" noTextEdit="1"/>
          </p:cNvSpPr>
          <p:nvPr>
            <p:ph type="sldImg"/>
          </p:nvPr>
        </p:nvSpPr>
        <p:spPr>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53251" name="Rectangle 3"/>
          <p:cNvSpPr>
            <a:spLocks noGrp="1" noChangeArrowheads="1"/>
          </p:cNvSpPr>
          <p:nvPr>
            <p:ph type="dt" sz="quarter" idx="1"/>
          </p:nvPr>
        </p:nvSpPr>
        <p:spPr>
          <a:noFill/>
        </p:spPr>
        <p:txBody>
          <a:bodyPr/>
          <a:lstStyle/>
          <a:p>
            <a:pPr defTabSz="986994"/>
            <a:fld id="{C719215A-AF23-4FA5-9DD0-C6A3C8F002D1}" type="datetime1">
              <a:rPr lang="en-US" smtClean="0"/>
              <a:pPr defTabSz="986994"/>
              <a:t>2/23/15</a:t>
            </a:fld>
            <a:endParaRPr lang="en-US" dirty="0" smtClean="0"/>
          </a:p>
        </p:txBody>
      </p:sp>
      <p:sp>
        <p:nvSpPr>
          <p:cNvPr id="53252" name="Rectangle 6"/>
          <p:cNvSpPr>
            <a:spLocks noGrp="1" noChangeArrowheads="1"/>
          </p:cNvSpPr>
          <p:nvPr>
            <p:ph type="ftr" sz="quarter" idx="4"/>
          </p:nvPr>
        </p:nvSpPr>
        <p:spPr>
          <a:noFill/>
        </p:spPr>
        <p:txBody>
          <a:bodyPr/>
          <a:lstStyle/>
          <a:p>
            <a:pPr defTabSz="986994"/>
            <a:r>
              <a:rPr lang="en-US" dirty="0" smtClean="0"/>
              <a:t>© Van Mieghem</a:t>
            </a:r>
          </a:p>
        </p:txBody>
      </p:sp>
      <p:sp>
        <p:nvSpPr>
          <p:cNvPr id="53253" name="Rectangle 7"/>
          <p:cNvSpPr>
            <a:spLocks noGrp="1" noChangeArrowheads="1"/>
          </p:cNvSpPr>
          <p:nvPr>
            <p:ph type="sldNum" sz="quarter" idx="5"/>
          </p:nvPr>
        </p:nvSpPr>
        <p:spPr>
          <a:noFill/>
        </p:spPr>
        <p:txBody>
          <a:bodyPr/>
          <a:lstStyle/>
          <a:p>
            <a:pPr defTabSz="986994"/>
            <a:fld id="{1CBE3688-2500-4478-96B6-FDA20AE852ED}" type="slidenum">
              <a:rPr lang="en-US" smtClean="0"/>
              <a:pPr defTabSz="986994"/>
              <a:t>17</a:t>
            </a:fld>
            <a:endParaRPr lang="en-US" dirty="0" smtClean="0"/>
          </a:p>
        </p:txBody>
      </p:sp>
      <p:sp>
        <p:nvSpPr>
          <p:cNvPr id="53254" name="Rectangle 2"/>
          <p:cNvSpPr>
            <a:spLocks noGrp="1" noRot="1" noChangeAspect="1" noChangeArrowheads="1" noTextEdit="1"/>
          </p:cNvSpPr>
          <p:nvPr>
            <p:ph type="sldImg"/>
          </p:nvPr>
        </p:nvSpPr>
        <p:spPr>
          <a:xfrm>
            <a:off x="1339850" y="373063"/>
            <a:ext cx="4378325" cy="3284537"/>
          </a:xfrm>
          <a:ln/>
        </p:spPr>
      </p:sp>
      <p:sp>
        <p:nvSpPr>
          <p:cNvPr id="53255" name="Rectangle 3"/>
          <p:cNvSpPr>
            <a:spLocks noGrp="1" noChangeArrowheads="1"/>
          </p:cNvSpPr>
          <p:nvPr>
            <p:ph type="body" idx="1"/>
          </p:nvPr>
        </p:nvSpPr>
        <p:spPr>
          <a:noFill/>
          <a:ln/>
        </p:spPr>
        <p:txBody>
          <a:bodyPr/>
          <a:lstStyle/>
          <a:p>
            <a:pPr marL="198681" indent="-198681"/>
            <a:r>
              <a:rPr lang="en-US" dirty="0" smtClean="0"/>
              <a:t>Let us discuss Sun to illustrate:</a:t>
            </a:r>
          </a:p>
          <a:p>
            <a:pPr marL="198681" indent="-198681">
              <a:buFontTx/>
              <a:buAutoNum type="arabicPeriod"/>
            </a:pPr>
            <a:r>
              <a:rPr lang="en-US" dirty="0" smtClean="0"/>
              <a:t>Sourcing strategy design (supplier identification)</a:t>
            </a:r>
          </a:p>
          <a:p>
            <a:pPr marL="198681" indent="-198681">
              <a:buFontTx/>
              <a:buAutoNum type="arabicPeriod"/>
            </a:pPr>
            <a:r>
              <a:rPr lang="en-US" dirty="0" smtClean="0"/>
              <a:t>SRM</a:t>
            </a:r>
          </a:p>
          <a:p>
            <a:pPr marL="198681" indent="-198681">
              <a:buFontTx/>
              <a:buAutoNum type="arabicPeriod"/>
            </a:pPr>
            <a:r>
              <a:rPr lang="en-US" dirty="0" smtClean="0"/>
              <a:t>Contracting (next class).</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hdr" sz="quarter"/>
          </p:nvPr>
        </p:nvSpPr>
        <p:spPr>
          <a:noFill/>
        </p:spPr>
        <p:txBody>
          <a:bodyPr/>
          <a:lstStyle/>
          <a:p>
            <a:pPr defTabSz="986872"/>
            <a:r>
              <a:rPr lang="en-US" dirty="0" smtClean="0"/>
              <a:t>Operations Strategy/Sourcing &amp; Contracting</a:t>
            </a:r>
          </a:p>
        </p:txBody>
      </p:sp>
      <p:sp>
        <p:nvSpPr>
          <p:cNvPr id="58371" name="Rectangle 3"/>
          <p:cNvSpPr>
            <a:spLocks noGrp="1" noChangeArrowheads="1"/>
          </p:cNvSpPr>
          <p:nvPr>
            <p:ph type="dt" sz="quarter" idx="1"/>
          </p:nvPr>
        </p:nvSpPr>
        <p:spPr>
          <a:noFill/>
        </p:spPr>
        <p:txBody>
          <a:bodyPr/>
          <a:lstStyle/>
          <a:p>
            <a:pPr defTabSz="986872"/>
            <a:fld id="{51C6FEF0-E94F-4D75-8720-46F62F1E0B9D}" type="datetime1">
              <a:rPr lang="en-US" smtClean="0"/>
              <a:pPr defTabSz="986872"/>
              <a:t>2/23/15</a:t>
            </a:fld>
            <a:endParaRPr lang="en-US" dirty="0" smtClean="0"/>
          </a:p>
        </p:txBody>
      </p:sp>
      <p:sp>
        <p:nvSpPr>
          <p:cNvPr id="58372" name="Rectangle 6"/>
          <p:cNvSpPr>
            <a:spLocks noGrp="1" noChangeArrowheads="1"/>
          </p:cNvSpPr>
          <p:nvPr>
            <p:ph type="ftr" sz="quarter" idx="4"/>
          </p:nvPr>
        </p:nvSpPr>
        <p:spPr>
          <a:noFill/>
        </p:spPr>
        <p:txBody>
          <a:bodyPr/>
          <a:lstStyle/>
          <a:p>
            <a:pPr defTabSz="986872"/>
            <a:r>
              <a:rPr lang="en-US" dirty="0" smtClean="0"/>
              <a:t>© Van Mieghem</a:t>
            </a:r>
          </a:p>
        </p:txBody>
      </p:sp>
      <p:sp>
        <p:nvSpPr>
          <p:cNvPr id="58373" name="Rectangle 7"/>
          <p:cNvSpPr>
            <a:spLocks noGrp="1" noChangeArrowheads="1"/>
          </p:cNvSpPr>
          <p:nvPr>
            <p:ph type="sldNum" sz="quarter" idx="5"/>
          </p:nvPr>
        </p:nvSpPr>
        <p:spPr>
          <a:noFill/>
        </p:spPr>
        <p:txBody>
          <a:bodyPr/>
          <a:lstStyle/>
          <a:p>
            <a:pPr defTabSz="986872"/>
            <a:fld id="{35160694-1683-4F89-A66F-E4D68D7F3F8E}" type="slidenum">
              <a:rPr lang="en-US" smtClean="0"/>
              <a:pPr defTabSz="986872"/>
              <a:t>18</a:t>
            </a:fld>
            <a:endParaRPr lang="en-US" dirty="0" smtClean="0"/>
          </a:p>
        </p:txBody>
      </p:sp>
      <p:sp>
        <p:nvSpPr>
          <p:cNvPr id="58374" name="Rectangle 2"/>
          <p:cNvSpPr>
            <a:spLocks noGrp="1" noRot="1" noChangeAspect="1" noChangeArrowheads="1" noTextEdit="1"/>
          </p:cNvSpPr>
          <p:nvPr>
            <p:ph type="sldImg"/>
          </p:nvPr>
        </p:nvSpPr>
        <p:spPr>
          <a:xfrm>
            <a:off x="1339850" y="373063"/>
            <a:ext cx="4378325" cy="3284537"/>
          </a:xfrm>
          <a:ln/>
        </p:spPr>
      </p:sp>
      <p:sp>
        <p:nvSpPr>
          <p:cNvPr id="58375" name="Rectangle 3"/>
          <p:cNvSpPr>
            <a:spLocks noGrp="1" noChangeArrowheads="1"/>
          </p:cNvSpPr>
          <p:nvPr>
            <p:ph type="body" idx="1"/>
          </p:nvPr>
        </p:nvSpPr>
        <p:spPr>
          <a:noFill/>
          <a:ln/>
        </p:spPr>
        <p:txBody>
          <a:bodyPr/>
          <a:lstStyle/>
          <a:p>
            <a:pPr marL="198656" indent="-198656">
              <a:lnSpc>
                <a:spcPct val="90000"/>
              </a:lnSpc>
              <a:buFontTx/>
              <a:buAutoNum type="arabicPeriod"/>
            </a:pPr>
            <a:r>
              <a:rPr lang="en-US" dirty="0" smtClean="0"/>
              <a:t>Why has Sun adopted the Scorecard?</a:t>
            </a:r>
          </a:p>
          <a:p>
            <a:pPr marL="677673" lvl="1" indent="-198656">
              <a:lnSpc>
                <a:spcPct val="90000"/>
              </a:lnSpc>
              <a:buFontTx/>
              <a:buChar char="•"/>
            </a:pPr>
            <a:r>
              <a:rPr lang="en-US" dirty="0" smtClean="0"/>
              <a:t>To minimize risk of supplier failure</a:t>
            </a:r>
          </a:p>
          <a:p>
            <a:pPr marL="677673" lvl="1" indent="-198656">
              <a:lnSpc>
                <a:spcPct val="90000"/>
              </a:lnSpc>
              <a:buFontTx/>
              <a:buChar char="•"/>
            </a:pPr>
            <a:r>
              <a:rPr lang="en-US" dirty="0" smtClean="0"/>
              <a:t>To share info w/ suppliers (and among suppliers: competition)</a:t>
            </a:r>
          </a:p>
          <a:p>
            <a:pPr marL="677673" lvl="1" indent="-198656">
              <a:lnSpc>
                <a:spcPct val="90000"/>
              </a:lnSpc>
              <a:buFontTx/>
              <a:buChar char="•"/>
            </a:pPr>
            <a:r>
              <a:rPr lang="en-US" dirty="0" smtClean="0"/>
              <a:t>To incentivize and drive improvement</a:t>
            </a:r>
          </a:p>
          <a:p>
            <a:pPr marL="677673" lvl="1" indent="-198656">
              <a:lnSpc>
                <a:spcPct val="90000"/>
              </a:lnSpc>
              <a:buFontTx/>
              <a:buChar char="•"/>
            </a:pPr>
            <a:r>
              <a:rPr lang="en-US" dirty="0" smtClean="0"/>
              <a:t>To reflect TCO</a:t>
            </a:r>
          </a:p>
          <a:p>
            <a:pPr marL="198656" indent="-198656">
              <a:lnSpc>
                <a:spcPct val="90000"/>
              </a:lnSpc>
              <a:buFontTx/>
              <a:buAutoNum type="arabicPeriod"/>
            </a:pPr>
            <a:endParaRPr lang="en-US" dirty="0" smtClean="0"/>
          </a:p>
          <a:p>
            <a:pPr marL="198656" indent="-198656">
              <a:lnSpc>
                <a:spcPct val="90000"/>
              </a:lnSpc>
              <a:buFontTx/>
              <a:buAutoNum type="arabicPeriod"/>
            </a:pPr>
            <a:r>
              <a:rPr lang="en-US" dirty="0" smtClean="0"/>
              <a:t>How does it work?  What does it do?</a:t>
            </a:r>
          </a:p>
          <a:p>
            <a:pPr marL="677673" lvl="1" indent="-198656">
              <a:lnSpc>
                <a:spcPct val="90000"/>
              </a:lnSpc>
              <a:buFontTx/>
              <a:buChar char="•"/>
            </a:pPr>
            <a:r>
              <a:rPr lang="en-US" dirty="0" smtClean="0"/>
              <a:t>Measures TCO = price + hidden costs. It is a TCO-inspired price multiplier between 1 (best) and 2 (worst).</a:t>
            </a:r>
          </a:p>
          <a:p>
            <a:pPr marL="677673" lvl="1" indent="-198656">
              <a:lnSpc>
                <a:spcPct val="90000"/>
              </a:lnSpc>
              <a:buFontTx/>
              <a:buChar char="•"/>
            </a:pPr>
            <a:r>
              <a:rPr lang="en-US" dirty="0" smtClean="0"/>
              <a:t>PS: the price index factors in a 80% learning curve (cost fall 20% when doubling volume. See class 9).</a:t>
            </a:r>
          </a:p>
          <a:p>
            <a:pPr marL="198656" indent="-198656">
              <a:lnSpc>
                <a:spcPct val="90000"/>
              </a:lnSpc>
              <a:buFontTx/>
              <a:buAutoNum type="arabicPeriod"/>
            </a:pPr>
            <a:endParaRPr lang="en-US" dirty="0" smtClean="0"/>
          </a:p>
          <a:p>
            <a:pPr marL="198656" indent="-198656">
              <a:lnSpc>
                <a:spcPct val="90000"/>
              </a:lnSpc>
              <a:buFontTx/>
              <a:buAutoNum type="arabicPeriod"/>
            </a:pPr>
            <a:r>
              <a:rPr lang="en-US" dirty="0" smtClean="0"/>
              <a:t>What’s so great about the scorecard?</a:t>
            </a:r>
          </a:p>
          <a:p>
            <a:pPr marL="677673" lvl="1" indent="-198656">
              <a:lnSpc>
                <a:spcPct val="90000"/>
              </a:lnSpc>
              <a:buFontTx/>
              <a:buChar char="•"/>
            </a:pPr>
            <a:r>
              <a:rPr lang="en-US" dirty="0" smtClean="0"/>
              <a:t>It works!</a:t>
            </a:r>
          </a:p>
          <a:p>
            <a:pPr marL="677673" lvl="1" indent="-198656">
              <a:lnSpc>
                <a:spcPct val="90000"/>
              </a:lnSpc>
              <a:buFontTx/>
              <a:buChar char="•"/>
            </a:pPr>
            <a:r>
              <a:rPr lang="en-US" dirty="0" smtClean="0"/>
              <a:t>It captures more than just cost</a:t>
            </a:r>
          </a:p>
          <a:p>
            <a:pPr marL="677673" lvl="1" indent="-198656">
              <a:lnSpc>
                <a:spcPct val="90000"/>
              </a:lnSpc>
              <a:buFontTx/>
              <a:buChar char="•"/>
            </a:pPr>
            <a:r>
              <a:rPr lang="en-US" dirty="0" smtClean="0"/>
              <a:t>Report card</a:t>
            </a:r>
          </a:p>
          <a:p>
            <a:pPr marL="677673" lvl="1" indent="-198656">
              <a:lnSpc>
                <a:spcPct val="90000"/>
              </a:lnSpc>
              <a:buFontTx/>
              <a:buChar char="•"/>
            </a:pPr>
            <a:r>
              <a:rPr lang="en-US" dirty="0" smtClean="0"/>
              <a:t>Measures/tracks supplier</a:t>
            </a:r>
          </a:p>
          <a:p>
            <a:pPr marL="198656" indent="-198656">
              <a:lnSpc>
                <a:spcPct val="90000"/>
              </a:lnSpc>
              <a:buFontTx/>
              <a:buAutoNum type="arabicPeriod"/>
            </a:pPr>
            <a:endParaRPr lang="en-US" dirty="0" smtClean="0"/>
          </a:p>
          <a:p>
            <a:pPr marL="198656" indent="-198656">
              <a:lnSpc>
                <a:spcPct val="90000"/>
              </a:lnSpc>
              <a:buFontTx/>
              <a:buAutoNum type="arabicPeriod"/>
            </a:pPr>
            <a:r>
              <a:rPr lang="en-US" dirty="0" smtClean="0"/>
              <a:t>Potential disadvantages with Scorecard</a:t>
            </a:r>
          </a:p>
          <a:p>
            <a:pPr marL="677673" lvl="1" indent="-198656">
              <a:lnSpc>
                <a:spcPct val="90000"/>
              </a:lnSpc>
              <a:buFontTx/>
              <a:buChar char="•"/>
            </a:pPr>
            <a:r>
              <a:rPr lang="en-US" dirty="0" smtClean="0"/>
              <a:t>Incentivizes to low ball </a:t>
            </a:r>
            <a:r>
              <a:rPr lang="en-US" dirty="0" err="1" smtClean="0"/>
              <a:t>leadtimes</a:t>
            </a:r>
            <a:endParaRPr lang="en-US" dirty="0" smtClean="0"/>
          </a:p>
          <a:p>
            <a:pPr marL="677673" lvl="1" indent="-198656">
              <a:lnSpc>
                <a:spcPct val="90000"/>
              </a:lnSpc>
              <a:buFontTx/>
              <a:buChar char="•"/>
            </a:pPr>
            <a:r>
              <a:rPr lang="en-US" dirty="0" smtClean="0"/>
              <a:t>Incentivizes to work the numbers</a:t>
            </a:r>
          </a:p>
          <a:p>
            <a:pPr marL="677673" lvl="1" indent="-198656">
              <a:lnSpc>
                <a:spcPct val="90000"/>
              </a:lnSpc>
              <a:buFontTx/>
              <a:buChar char="•"/>
            </a:pPr>
            <a:r>
              <a:rPr lang="en-US" dirty="0" smtClean="0"/>
              <a:t>Very subjective weighing: does not really inflate relative to actual costs.  </a:t>
            </a:r>
          </a:p>
          <a:p>
            <a:pPr marL="1155088" lvl="2" indent="-198656">
              <a:lnSpc>
                <a:spcPct val="90000"/>
              </a:lnSpc>
              <a:buFontTx/>
              <a:buChar char="•"/>
            </a:pPr>
            <a:r>
              <a:rPr lang="en-US" dirty="0" smtClean="0"/>
              <a:t>Gives the appearance of accuracy yet is not truly measuring economic costs.  A real TCO does ABC and statistical regression analysis</a:t>
            </a:r>
          </a:p>
          <a:p>
            <a:pPr marL="1155088" lvl="2" indent="-198656">
              <a:lnSpc>
                <a:spcPct val="90000"/>
              </a:lnSpc>
              <a:buFontTx/>
              <a:buChar char="•"/>
            </a:pPr>
            <a:r>
              <a:rPr lang="en-US" dirty="0" smtClean="0"/>
              <a:t>Weighting be aligned with value proposition (ranking of p, Q, V, T)</a:t>
            </a:r>
          </a:p>
          <a:p>
            <a:pPr marL="1155088" lvl="2" indent="-198656">
              <a:lnSpc>
                <a:spcPct val="90000"/>
              </a:lnSpc>
              <a:buFontTx/>
              <a:buChar char="•"/>
            </a:pPr>
            <a:endParaRPr lang="en-US" dirty="0" smtClean="0"/>
          </a:p>
          <a:p>
            <a:pPr marL="198656" indent="-198656">
              <a:lnSpc>
                <a:spcPct val="90000"/>
              </a:lnSpc>
              <a:buFontTx/>
              <a:buAutoNum type="arabicPeriod"/>
            </a:pPr>
            <a:r>
              <a:rPr lang="en-US" dirty="0" smtClean="0"/>
              <a:t>Recommendations to Dick Allen?</a:t>
            </a:r>
          </a:p>
          <a:p>
            <a:pPr marL="677673" lvl="1" indent="-198656">
              <a:lnSpc>
                <a:spcPct val="90000"/>
              </a:lnSpc>
              <a:buFontTx/>
              <a:buChar char="•"/>
            </a:pPr>
            <a:r>
              <a:rPr lang="en-US" dirty="0" smtClean="0"/>
              <a:t>Do not use to drive actual costs</a:t>
            </a:r>
          </a:p>
          <a:p>
            <a:pPr marL="677673" lvl="1" indent="-198656">
              <a:lnSpc>
                <a:spcPct val="90000"/>
              </a:lnSpc>
              <a:buFontTx/>
              <a:buChar char="•"/>
            </a:pPr>
            <a:r>
              <a:rPr lang="en-US" dirty="0" smtClean="0"/>
              <a:t>But how then while still keeping it important?  Perhaps a reasonable approximation of true costs (even eyeballed like this) is good enough and a good balance between not measuring anything and doing full-fledged TCO.</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endParaRPr lang="en-US" smtClean="0"/>
          </a:p>
        </p:txBody>
      </p:sp>
      <p:sp>
        <p:nvSpPr>
          <p:cNvPr id="71684" name="Header Placeholder 3"/>
          <p:cNvSpPr>
            <a:spLocks noGrp="1"/>
          </p:cNvSpPr>
          <p:nvPr>
            <p:ph type="hdr" sz="quarter"/>
          </p:nvPr>
        </p:nvSpPr>
        <p:spPr>
          <a:noFill/>
        </p:spPr>
        <p:txBody>
          <a:bodyPr/>
          <a:lstStyle/>
          <a:p>
            <a:pPr defTabSz="986872"/>
            <a:r>
              <a:rPr lang="en-US" dirty="0" smtClean="0"/>
              <a:t>Operations Strategy/Sourcing &amp; Contracting</a:t>
            </a:r>
          </a:p>
        </p:txBody>
      </p:sp>
      <p:sp>
        <p:nvSpPr>
          <p:cNvPr id="71685" name="Date Placeholder 4"/>
          <p:cNvSpPr>
            <a:spLocks noGrp="1"/>
          </p:cNvSpPr>
          <p:nvPr>
            <p:ph type="dt" sz="quarter" idx="1"/>
          </p:nvPr>
        </p:nvSpPr>
        <p:spPr>
          <a:noFill/>
        </p:spPr>
        <p:txBody>
          <a:bodyPr/>
          <a:lstStyle/>
          <a:p>
            <a:pPr defTabSz="986872"/>
            <a:fld id="{7FC14318-C686-464E-A76D-2E480DE67BAE}" type="datetime1">
              <a:rPr lang="en-US" smtClean="0"/>
              <a:pPr defTabSz="986872"/>
              <a:t>2/23/15</a:t>
            </a:fld>
            <a:endParaRPr lang="en-US" dirty="0" smtClean="0"/>
          </a:p>
        </p:txBody>
      </p:sp>
      <p:sp>
        <p:nvSpPr>
          <p:cNvPr id="71686" name="Footer Placeholder 5"/>
          <p:cNvSpPr>
            <a:spLocks noGrp="1"/>
          </p:cNvSpPr>
          <p:nvPr>
            <p:ph type="ftr" sz="quarter" idx="4"/>
          </p:nvPr>
        </p:nvSpPr>
        <p:spPr>
          <a:noFill/>
        </p:spPr>
        <p:txBody>
          <a:bodyPr/>
          <a:lstStyle/>
          <a:p>
            <a:pPr defTabSz="986872"/>
            <a:r>
              <a:rPr lang="en-US" dirty="0" smtClean="0"/>
              <a:t>© Van Mieghem</a:t>
            </a:r>
          </a:p>
        </p:txBody>
      </p:sp>
      <p:sp>
        <p:nvSpPr>
          <p:cNvPr id="71687" name="Slide Number Placeholder 6"/>
          <p:cNvSpPr>
            <a:spLocks noGrp="1"/>
          </p:cNvSpPr>
          <p:nvPr>
            <p:ph type="sldNum" sz="quarter" idx="5"/>
          </p:nvPr>
        </p:nvSpPr>
        <p:spPr>
          <a:noFill/>
        </p:spPr>
        <p:txBody>
          <a:bodyPr/>
          <a:lstStyle/>
          <a:p>
            <a:pPr defTabSz="986872"/>
            <a:fld id="{5AF7E65B-3D7A-4D46-87D8-482894B67897}" type="slidenum">
              <a:rPr lang="en-US" smtClean="0"/>
              <a:pPr defTabSz="986872"/>
              <a:t>19</a:t>
            </a:fld>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47107" name="Rectangle 3"/>
          <p:cNvSpPr>
            <a:spLocks noGrp="1" noChangeArrowheads="1"/>
          </p:cNvSpPr>
          <p:nvPr>
            <p:ph type="dt" sz="quarter" idx="1"/>
          </p:nvPr>
        </p:nvSpPr>
        <p:spPr>
          <a:noFill/>
        </p:spPr>
        <p:txBody>
          <a:bodyPr/>
          <a:lstStyle/>
          <a:p>
            <a:pPr defTabSz="986994"/>
            <a:fld id="{0410CF32-B2F3-4188-9C90-03C580BC1F4F}" type="datetime1">
              <a:rPr lang="en-US" smtClean="0"/>
              <a:pPr defTabSz="986994"/>
              <a:t>2/23/15</a:t>
            </a:fld>
            <a:endParaRPr lang="en-US" dirty="0" smtClean="0"/>
          </a:p>
        </p:txBody>
      </p:sp>
      <p:sp>
        <p:nvSpPr>
          <p:cNvPr id="47108" name="Rectangle 6"/>
          <p:cNvSpPr>
            <a:spLocks noGrp="1" noChangeArrowheads="1"/>
          </p:cNvSpPr>
          <p:nvPr>
            <p:ph type="ftr" sz="quarter" idx="4"/>
          </p:nvPr>
        </p:nvSpPr>
        <p:spPr>
          <a:noFill/>
        </p:spPr>
        <p:txBody>
          <a:bodyPr/>
          <a:lstStyle/>
          <a:p>
            <a:pPr defTabSz="986994"/>
            <a:r>
              <a:rPr lang="en-US" dirty="0" smtClean="0"/>
              <a:t>© Van Mieghem</a:t>
            </a:r>
          </a:p>
        </p:txBody>
      </p:sp>
      <p:sp>
        <p:nvSpPr>
          <p:cNvPr id="47109" name="Rectangle 7"/>
          <p:cNvSpPr>
            <a:spLocks noGrp="1" noChangeArrowheads="1"/>
          </p:cNvSpPr>
          <p:nvPr>
            <p:ph type="sldNum" sz="quarter" idx="5"/>
          </p:nvPr>
        </p:nvSpPr>
        <p:spPr>
          <a:noFill/>
        </p:spPr>
        <p:txBody>
          <a:bodyPr/>
          <a:lstStyle/>
          <a:p>
            <a:pPr defTabSz="986994"/>
            <a:fld id="{23334214-DA5A-4C53-AE55-E35FF9ADC95B}" type="slidenum">
              <a:rPr lang="en-US" smtClean="0"/>
              <a:pPr defTabSz="986994"/>
              <a:t>2</a:t>
            </a:fld>
            <a:endParaRPr lang="en-US" dirty="0" smtClean="0"/>
          </a:p>
        </p:txBody>
      </p:sp>
      <p:sp>
        <p:nvSpPr>
          <p:cNvPr id="47110" name="Rectangle 2"/>
          <p:cNvSpPr>
            <a:spLocks noGrp="1" noRot="1" noChangeAspect="1" noChangeArrowheads="1" noTextEdit="1"/>
          </p:cNvSpPr>
          <p:nvPr>
            <p:ph type="sldImg"/>
          </p:nvPr>
        </p:nvSpPr>
        <p:spPr>
          <a:ln/>
        </p:spPr>
      </p:sp>
      <p:sp>
        <p:nvSpPr>
          <p:cNvPr id="54279" name="Rectangle 3"/>
          <p:cNvSpPr>
            <a:spLocks noGrp="1" noChangeArrowheads="1"/>
          </p:cNvSpPr>
          <p:nvPr>
            <p:ph type="body" idx="1"/>
          </p:nvPr>
        </p:nvSpPr>
        <p:spPr>
          <a:ln/>
        </p:spPr>
        <p:txBody>
          <a:bodyPr/>
          <a:lstStyle/>
          <a:p>
            <a:pPr marL="198681" indent="-198681">
              <a:buFontTx/>
              <a:buChar char="•"/>
              <a:defRPr/>
            </a:pPr>
            <a:r>
              <a:rPr lang="en-US" sz="900" dirty="0" smtClean="0"/>
              <a:t>Strategic sourcing = Key decision in processing network design at highest level: where to draw the boundaries between us (= internal processing network) and them. </a:t>
            </a:r>
          </a:p>
          <a:p>
            <a:pPr marL="677757" lvl="1" indent="-198681">
              <a:buFontTx/>
              <a:buChar char="•"/>
              <a:defRPr/>
            </a:pPr>
            <a:r>
              <a:rPr lang="en-US" sz="900" dirty="0" smtClean="0"/>
              <a:t>What defines “us”?</a:t>
            </a:r>
          </a:p>
          <a:p>
            <a:pPr marL="677757" lvl="1" indent="-198681">
              <a:buFontTx/>
              <a:buChar char="•"/>
              <a:defRPr/>
            </a:pPr>
            <a:r>
              <a:rPr lang="en-US" sz="900" dirty="0" smtClean="0"/>
              <a:t>Us = typically means we control = we have decision rights = typically through asset ownership.</a:t>
            </a:r>
          </a:p>
          <a:p>
            <a:pPr marL="1155232" lvl="2" indent="-198681">
              <a:buFontTx/>
              <a:buChar char="•"/>
              <a:defRPr/>
            </a:pPr>
            <a:r>
              <a:rPr lang="en-US" sz="900" dirty="0" smtClean="0"/>
              <a:t>Measure of degree of VI = value-added internally/total value of item</a:t>
            </a:r>
          </a:p>
          <a:p>
            <a:pPr marL="1155232" lvl="2" indent="-198681">
              <a:buFontTx/>
              <a:buChar char="•"/>
              <a:defRPr/>
            </a:pPr>
            <a:r>
              <a:rPr lang="en-US" sz="900" dirty="0" smtClean="0"/>
              <a:t>Sun uses the term “leveraged company” as the opposite of VI.  Its metric = revenues/employee.</a:t>
            </a:r>
          </a:p>
          <a:p>
            <a:pPr marL="198681" indent="-198681">
              <a:buFontTx/>
              <a:buChar char="•"/>
              <a:defRPr/>
            </a:pPr>
            <a:r>
              <a:rPr lang="en-US" sz="900" dirty="0" smtClean="0"/>
              <a:t>We will stress (the theory of)</a:t>
            </a:r>
          </a:p>
          <a:p>
            <a:pPr marL="677757" lvl="1" indent="-198681">
              <a:buFontTx/>
              <a:buAutoNum type="arabicPeriod"/>
              <a:defRPr/>
            </a:pPr>
            <a:r>
              <a:rPr lang="en-US" sz="900" dirty="0" smtClean="0"/>
              <a:t>Make or buy: when?</a:t>
            </a:r>
          </a:p>
          <a:p>
            <a:pPr marL="677757" lvl="1" indent="-198681">
              <a:buFontTx/>
              <a:buAutoNum type="arabicPeriod"/>
              <a:defRPr/>
            </a:pPr>
            <a:r>
              <a:rPr lang="en-US" sz="900" dirty="0" smtClean="0"/>
              <a:t>Deciding on the relationship: SRM</a:t>
            </a:r>
          </a:p>
          <a:p>
            <a:pPr marL="677757" lvl="1" indent="-198681">
              <a:buFontTx/>
              <a:buAutoNum type="arabicPeriod"/>
              <a:defRPr/>
            </a:pPr>
            <a:r>
              <a:rPr lang="en-US" sz="900" dirty="0" smtClean="0"/>
              <a:t>How do other ops </a:t>
            </a:r>
            <a:r>
              <a:rPr lang="en-US" sz="900" dirty="0" err="1" smtClean="0"/>
              <a:t>strat</a:t>
            </a:r>
            <a:r>
              <a:rPr lang="en-US" sz="900" dirty="0" smtClean="0"/>
              <a:t> drivers (tech, location, type) influence the sourcing strategy</a:t>
            </a:r>
          </a:p>
          <a:p>
            <a:pPr marL="198681" indent="-198681">
              <a:buFontTx/>
              <a:buChar char="•"/>
              <a:defRPr/>
            </a:pPr>
            <a:r>
              <a:rPr lang="en-US" sz="900" dirty="0" smtClean="0"/>
              <a:t>What makes sourcing “strategic?”</a:t>
            </a:r>
          </a:p>
          <a:p>
            <a:pPr marL="677757" lvl="1" indent="-198681">
              <a:buFontTx/>
              <a:buAutoNum type="arabicPeriod"/>
              <a:defRPr/>
            </a:pPr>
            <a:r>
              <a:rPr lang="en-US" sz="900" dirty="0" smtClean="0"/>
              <a:t>it supports the goal of the company and maximizes NPV: is sourcing key for innovation and flexibility (Sun) or cost (GM)?</a:t>
            </a:r>
          </a:p>
          <a:p>
            <a:pPr marL="677757" lvl="1" indent="-198681">
              <a:buFontTx/>
              <a:buAutoNum type="arabicPeriod"/>
              <a:defRPr/>
            </a:pPr>
            <a:r>
              <a:rPr lang="en-US" sz="900" dirty="0" smtClean="0"/>
              <a:t> This means that it is analogous to a business strategy: makes a case for creating competitive advantage that will deliver superior returns in NPV terms (meaning not just in the short term, but also in the long term). It thus goes well beyond how many organizations approach sourcing strategies (as little more than a plan to “rationalize the supply base” and “form long-term supplier relationships)</a:t>
            </a:r>
          </a:p>
          <a:p>
            <a:pPr marL="677757" lvl="1" indent="-198681">
              <a:buFontTx/>
              <a:buAutoNum type="arabicPeriod"/>
              <a:defRPr/>
            </a:pPr>
            <a:r>
              <a:rPr lang="en-US" sz="900" dirty="0" smtClean="0"/>
              <a:t> Good sourcing strategies optimize the risk-reward tradeoff. That means that your sourcing strategy depends on each product’s reward and risk level. Examples: A supplier portfolio approach (HP, Benetton)</a:t>
            </a:r>
          </a:p>
          <a:p>
            <a:pPr marL="677757" lvl="1" indent="-198681">
              <a:buFontTx/>
              <a:buAutoNum type="arabicPeriod"/>
              <a:defRPr/>
            </a:pPr>
            <a:r>
              <a:rPr lang="en-US" sz="900" dirty="0" smtClean="0"/>
              <a:t> it is broad in scope (global, long-term, and not clerical purchasing) and follows from a well-thought-out analysis.</a:t>
            </a:r>
          </a:p>
          <a:p>
            <a:pPr marL="1139209" lvl="2" indent="-198681">
              <a:buFont typeface="Arial" pitchFamily="34" charset="0"/>
              <a:buChar char="•"/>
              <a:defRPr/>
            </a:pPr>
            <a:r>
              <a:rPr lang="en-US" sz="900" dirty="0" smtClean="0"/>
              <a:t>The word “global” in GCM has two meanings: (</a:t>
            </a:r>
            <a:r>
              <a:rPr lang="en-US" sz="900" dirty="0" err="1" smtClean="0"/>
              <a:t>i</a:t>
            </a:r>
            <a:r>
              <a:rPr lang="en-US" sz="900" dirty="0" smtClean="0"/>
              <a:t>) this manager (of a team) makes sourcing decisions for the entire (global) operations = centralized sourcing and (ii) the suppliers can be anywhere in the world (instead of clerical local purchasing restricted to people in your area, or country whose language you speak). </a:t>
            </a:r>
          </a:p>
          <a:p>
            <a:pPr marL="1139209" lvl="2" indent="-198681">
              <a:buFont typeface="Arial" pitchFamily="34" charset="0"/>
              <a:buChar char="•"/>
              <a:defRPr/>
            </a:pPr>
            <a:r>
              <a:rPr lang="en-US" sz="900" dirty="0" smtClean="0"/>
              <a:t>Sun’s hierarchy: GCM (selects supplier), plant CM (bring supplier into Sun), tactical buyers and schedulers execute PO’s.</a:t>
            </a:r>
          </a:p>
          <a:p>
            <a:pPr marL="198681" indent="-198681">
              <a:defRPr/>
            </a:pPr>
            <a:r>
              <a:rPr lang="en-US" sz="900" dirty="0" smtClean="0"/>
              <a:t>“Two main factors distinguish the best firms from the rest (</a:t>
            </a:r>
            <a:r>
              <a:rPr lang="en-US" sz="900" dirty="0" err="1" smtClean="0"/>
              <a:t>Laseter</a:t>
            </a:r>
            <a:r>
              <a:rPr lang="en-US" sz="900" dirty="0" smtClean="0"/>
              <a:t> p. 10):</a:t>
            </a:r>
          </a:p>
          <a:p>
            <a:pPr marL="677757" lvl="1" indent="-198681">
              <a:buFontTx/>
              <a:buAutoNum type="arabicPeriod"/>
              <a:defRPr/>
            </a:pPr>
            <a:r>
              <a:rPr lang="en-US" sz="900" dirty="0" smtClean="0"/>
              <a:t>Leading companies demand multifunctional involvement to ensure a broad perspective and buy-in [to the sourcing strategy]</a:t>
            </a:r>
          </a:p>
          <a:p>
            <a:pPr marL="677757" lvl="1" indent="-198681">
              <a:buFontTx/>
              <a:buAutoNum type="arabicPeriod"/>
              <a:defRPr/>
            </a:pPr>
            <a:r>
              <a:rPr lang="en-US" sz="900" dirty="0" smtClean="0"/>
              <a:t>The best companies also display a depth of analytic rigor. (Their plans reflect a level of understanding that often exceeds the suppliers’. Example: Toyota)</a:t>
            </a:r>
          </a:p>
          <a:p>
            <a:pPr marL="198681" indent="-198681">
              <a:buFontTx/>
              <a:buChar char="•"/>
              <a:defRPr/>
            </a:pPr>
            <a:r>
              <a:rPr lang="en-US" sz="900" dirty="0" smtClean="0"/>
              <a:t>What is CRM? Similarities SRM &amp; CRM:</a:t>
            </a:r>
          </a:p>
          <a:p>
            <a:pPr marL="677757" lvl="1" indent="-198681">
              <a:buFontTx/>
              <a:buChar char="•"/>
              <a:defRPr/>
            </a:pPr>
            <a:r>
              <a:rPr lang="en-US" sz="900" dirty="0" smtClean="0"/>
              <a:t>Both recognize that the stream of interactions constitutes a relationship that provides more information in its entirety</a:t>
            </a:r>
          </a:p>
          <a:p>
            <a:pPr marL="677757" lvl="1" indent="-198681">
              <a:buFontTx/>
              <a:buChar char="•"/>
              <a:defRPr/>
            </a:pPr>
            <a:r>
              <a:rPr lang="en-US" sz="900" dirty="0" smtClean="0"/>
              <a:t>That information allows better management</a:t>
            </a:r>
          </a:p>
          <a:p>
            <a:pPr marL="198681" indent="-198681">
              <a:buFontTx/>
              <a:buChar char="•"/>
              <a:defRPr/>
            </a:pPr>
            <a:r>
              <a:rPr lang="en-US" sz="900" dirty="0" smtClean="0"/>
              <a:t>Differences:</a:t>
            </a:r>
          </a:p>
          <a:p>
            <a:pPr marL="677757" lvl="1" indent="-198681">
              <a:buFontTx/>
              <a:buChar char="•"/>
              <a:defRPr/>
            </a:pPr>
            <a:r>
              <a:rPr lang="en-US" sz="900" dirty="0" smtClean="0"/>
              <a:t>CRM: best customer is one who pays a lot of high margin stuff, </a:t>
            </a:r>
            <a:r>
              <a:rPr lang="en-US" sz="900" b="1" dirty="0" smtClean="0"/>
              <a:t>but </a:t>
            </a:r>
            <a:r>
              <a:rPr lang="en-US" sz="900" dirty="0" smtClean="0"/>
              <a:t>having large suppliers at lowest cost is not necessarily the best outcome.</a:t>
            </a:r>
          </a:p>
          <a:p>
            <a:pPr marL="677757" lvl="1" indent="-198681">
              <a:buFontTx/>
              <a:buChar char="•"/>
              <a:defRPr/>
            </a:pPr>
            <a:r>
              <a:rPr lang="en-US" sz="900" dirty="0" smtClean="0"/>
              <a:t>CRM: clearly strongly IT driven (360degree view of customer) and now IT companies start doing same for SRM, but instead of dealing with many individuals, we are dealing with few, very large suppliers where the </a:t>
            </a:r>
            <a:r>
              <a:rPr lang="en-US" sz="900" b="1" dirty="0" smtClean="0"/>
              <a:t>relationship</a:t>
            </a:r>
            <a:r>
              <a:rPr lang="en-US" sz="900" dirty="0" smtClean="0"/>
              <a:t> becomes key</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p>
            <a:pPr defTabSz="986994"/>
            <a:fld id="{6C7E6FF7-0C6F-4ABC-A45E-D9D2CD7AE5E5}" type="slidenum">
              <a:rPr lang="en-US" smtClean="0"/>
              <a:pPr defTabSz="986994"/>
              <a:t>20</a:t>
            </a:fld>
            <a:endParaRPr lang="en-US" dirty="0" smtClean="0"/>
          </a:p>
        </p:txBody>
      </p:sp>
      <p:sp>
        <p:nvSpPr>
          <p:cNvPr id="84995" name="Rectangle 2"/>
          <p:cNvSpPr>
            <a:spLocks noGrp="1" noRot="1" noChangeAspect="1" noChangeArrowheads="1" noTextEdit="1"/>
          </p:cNvSpPr>
          <p:nvPr>
            <p:ph type="sldImg"/>
          </p:nvPr>
        </p:nvSpPr>
        <p:spPr>
          <a:xfrm>
            <a:off x="1262063" y="720725"/>
            <a:ext cx="4797425" cy="3597275"/>
          </a:xfrm>
          <a:solidFill>
            <a:srgbClr val="FFFFFF"/>
          </a:solidFill>
          <a:ln/>
        </p:spPr>
      </p:sp>
      <p:sp>
        <p:nvSpPr>
          <p:cNvPr id="84996" name="Rectangle 3"/>
          <p:cNvSpPr>
            <a:spLocks noGrp="1" noChangeArrowheads="1"/>
          </p:cNvSpPr>
          <p:nvPr>
            <p:ph type="body" idx="1"/>
          </p:nvPr>
        </p:nvSpPr>
        <p:spPr>
          <a:xfrm>
            <a:off x="974726" y="4557713"/>
            <a:ext cx="5365750" cy="176212"/>
          </a:xfrm>
          <a:solidFill>
            <a:srgbClr val="FFFFFF"/>
          </a:solidFill>
          <a:ln>
            <a:solidFill>
              <a:srgbClr val="000000"/>
            </a:solidFill>
          </a:ln>
        </p:spPr>
        <p:txBody>
          <a:bodyPr lIns="90776" tIns="45389" rIns="90776" bIns="45389"/>
          <a:lstStyle/>
          <a:p>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7"/>
          <p:cNvSpPr>
            <a:spLocks noGrp="1" noChangeArrowheads="1"/>
          </p:cNvSpPr>
          <p:nvPr>
            <p:ph type="sldNum" sz="quarter" idx="5"/>
          </p:nvPr>
        </p:nvSpPr>
        <p:spPr>
          <a:noFill/>
        </p:spPr>
        <p:txBody>
          <a:bodyPr/>
          <a:lstStyle/>
          <a:p>
            <a:fld id="{1BF3240E-BB03-434E-B5EE-9CBDA34A8499}" type="slidenum">
              <a:rPr lang="en-US">
                <a:solidFill>
                  <a:srgbClr val="000000"/>
                </a:solidFill>
              </a:rPr>
              <a:pPr/>
              <a:t>22</a:t>
            </a:fld>
            <a:endParaRPr lang="en-US">
              <a:solidFill>
                <a:srgbClr val="000000"/>
              </a:solidFill>
            </a:endParaRPr>
          </a:p>
        </p:txBody>
      </p:sp>
      <p:sp>
        <p:nvSpPr>
          <p:cNvPr id="61442" name="Rectangle 2"/>
          <p:cNvSpPr>
            <a:spLocks noGrp="1" noRot="1" noChangeAspect="1" noChangeArrowheads="1" noTextEdit="1"/>
          </p:cNvSpPr>
          <p:nvPr>
            <p:ph type="sldImg"/>
          </p:nvPr>
        </p:nvSpPr>
        <p:spPr>
          <a:xfrm>
            <a:off x="939800" y="509588"/>
            <a:ext cx="5435600" cy="4076700"/>
          </a:xfrm>
          <a:ln w="12700" cap="flat">
            <a:solidFill>
              <a:schemeClr val="tx1"/>
            </a:solidFill>
          </a:ln>
        </p:spPr>
      </p:sp>
      <p:sp>
        <p:nvSpPr>
          <p:cNvPr id="61443" name="Rectangle 3"/>
          <p:cNvSpPr>
            <a:spLocks noGrp="1" noChangeArrowheads="1"/>
          </p:cNvSpPr>
          <p:nvPr>
            <p:ph type="body" idx="1"/>
          </p:nvPr>
        </p:nvSpPr>
        <p:spPr>
          <a:xfrm>
            <a:off x="974726" y="4587875"/>
            <a:ext cx="5365750" cy="4267200"/>
          </a:xfrm>
          <a:noFill/>
          <a:ln/>
        </p:spPr>
        <p:txBody>
          <a:bodyPr lIns="99010" tIns="51154" rIns="99010" bIns="51154"/>
          <a:lstStyle/>
          <a:p>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a:noFill/>
        </p:spPr>
        <p:txBody>
          <a:bodyPr/>
          <a:lstStyle/>
          <a:p>
            <a:pPr defTabSz="983789"/>
            <a:r>
              <a:rPr lang="en-US" dirty="0" smtClean="0"/>
              <a:t>Operations Strategy/Sourcing &amp; Contracting</a:t>
            </a:r>
          </a:p>
        </p:txBody>
      </p:sp>
      <p:sp>
        <p:nvSpPr>
          <p:cNvPr id="46083" name="Rectangle 6"/>
          <p:cNvSpPr>
            <a:spLocks noGrp="1" noChangeArrowheads="1"/>
          </p:cNvSpPr>
          <p:nvPr>
            <p:ph type="ftr" sz="quarter" idx="4"/>
          </p:nvPr>
        </p:nvSpPr>
        <p:spPr>
          <a:noFill/>
        </p:spPr>
        <p:txBody>
          <a:bodyPr/>
          <a:lstStyle/>
          <a:p>
            <a:pPr defTabSz="983789"/>
            <a:r>
              <a:rPr lang="en-US" dirty="0" smtClean="0"/>
              <a:t>© Van Mieghem</a:t>
            </a:r>
          </a:p>
        </p:txBody>
      </p:sp>
      <p:sp>
        <p:nvSpPr>
          <p:cNvPr id="46084" name="Rectangle 7"/>
          <p:cNvSpPr>
            <a:spLocks noGrp="1" noChangeArrowheads="1"/>
          </p:cNvSpPr>
          <p:nvPr>
            <p:ph type="sldNum" sz="quarter" idx="5"/>
          </p:nvPr>
        </p:nvSpPr>
        <p:spPr>
          <a:noFill/>
        </p:spPr>
        <p:txBody>
          <a:bodyPr/>
          <a:lstStyle/>
          <a:p>
            <a:pPr defTabSz="983789"/>
            <a:fld id="{439EC8D3-E38D-4783-B465-A547F7CB78A3}" type="slidenum">
              <a:rPr lang="en-US" smtClean="0"/>
              <a:pPr defTabSz="983789"/>
              <a:t>23</a:t>
            </a:fld>
            <a:endParaRPr lang="en-US" dirty="0" smtClean="0"/>
          </a:p>
        </p:txBody>
      </p:sp>
      <p:sp>
        <p:nvSpPr>
          <p:cNvPr id="29701" name="Notes Placeholder 8"/>
          <p:cNvSpPr>
            <a:spLocks noGrp="1"/>
          </p:cNvSpPr>
          <p:nvPr>
            <p:ph type="body" idx="1"/>
          </p:nvPr>
        </p:nvSpPr>
        <p:spPr>
          <a:ln/>
        </p:spPr>
        <p:txBody>
          <a:bodyPr/>
          <a:lstStyle/>
          <a:p>
            <a:pPr>
              <a:defRPr/>
            </a:pPr>
            <a:r>
              <a:rPr lang="en-US" dirty="0" smtClean="0"/>
              <a:t>2011 Feb 14 executed plan (1.5hr day class):</a:t>
            </a:r>
          </a:p>
          <a:p>
            <a:pPr marL="230726" indent="-230726">
              <a:buAutoNum type="arabicPeriod"/>
              <a:defRPr/>
            </a:pPr>
            <a:r>
              <a:rPr lang="en-US" dirty="0" smtClean="0"/>
              <a:t>20min: What makes sourcing “strategic”? (student discussion)  Why are we discussing this in ops? The importance of SRM.</a:t>
            </a:r>
          </a:p>
          <a:p>
            <a:pPr marL="230726" indent="-230726">
              <a:buAutoNum type="arabicPeriod"/>
              <a:defRPr/>
            </a:pPr>
            <a:r>
              <a:rPr lang="en-US" dirty="0" smtClean="0"/>
              <a:t>40-60min: Boeing</a:t>
            </a:r>
          </a:p>
          <a:p>
            <a:pPr marL="692178" lvl="1" indent="-230726">
              <a:buAutoNum type="arabicPeriod"/>
              <a:defRPr/>
            </a:pPr>
            <a:r>
              <a:rPr lang="en-US" dirty="0" smtClean="0"/>
              <a:t>Why did Boeing outsource the</a:t>
            </a:r>
            <a:r>
              <a:rPr lang="en-US" baseline="0" dirty="0" smtClean="0"/>
              <a:t> design and mfg of the 787?</a:t>
            </a:r>
          </a:p>
          <a:p>
            <a:pPr marL="692178" lvl="1" indent="-230726">
              <a:buAutoNum type="arabicPeriod"/>
              <a:defRPr/>
            </a:pPr>
            <a:r>
              <a:rPr lang="en-US" baseline="0" dirty="0" smtClean="0"/>
              <a:t>Why did they run into problems?</a:t>
            </a:r>
          </a:p>
          <a:p>
            <a:pPr marL="692178" lvl="1" indent="-230726">
              <a:buAutoNum type="arabicPeriod"/>
              <a:defRPr/>
            </a:pPr>
            <a:r>
              <a:rPr lang="en-US" baseline="0" dirty="0" smtClean="0"/>
              <a:t>How do it in the future? How can ops help?</a:t>
            </a:r>
          </a:p>
          <a:p>
            <a:pPr marL="230726" indent="-230726">
              <a:buAutoNum type="arabicPeriod"/>
              <a:defRPr/>
            </a:pPr>
            <a:r>
              <a:rPr lang="en-US" baseline="0" dirty="0" smtClean="0"/>
              <a:t>20min: Putting our discussion in a framework + the role of architecture/relationships/TCO.</a:t>
            </a:r>
          </a:p>
          <a:p>
            <a:pPr marL="230726" indent="-230726">
              <a:defRPr/>
            </a:pPr>
            <a:r>
              <a:rPr lang="en-US" baseline="0" dirty="0" smtClean="0"/>
              <a:t>This worked well.  I could only introduce TCO in last few minutes, which is OK given next class.</a:t>
            </a:r>
            <a:endParaRPr lang="en-US" dirty="0" smtClean="0"/>
          </a:p>
          <a:p>
            <a:pPr>
              <a:defRPr/>
            </a:pPr>
            <a:endParaRPr lang="en-US" dirty="0" smtClean="0"/>
          </a:p>
          <a:p>
            <a:pPr>
              <a:defRPr/>
            </a:pPr>
            <a:r>
              <a:rPr lang="en-US" dirty="0" smtClean="0"/>
              <a:t>2007 Oct 25 time plan (for 1.5hr day class):</a:t>
            </a:r>
          </a:p>
          <a:p>
            <a:pPr>
              <a:defRPr/>
            </a:pPr>
            <a:endParaRPr lang="en-US" dirty="0" smtClean="0"/>
          </a:p>
          <a:p>
            <a:pPr>
              <a:defRPr/>
            </a:pPr>
            <a:r>
              <a:rPr lang="en-US" dirty="0" smtClean="0"/>
              <a:t>In the past years, I used to start with contracting, then ½ hr discussion on Sun as an example, and then went through the theory.  This time, contracting is moved to risk mgt next week, and I’ll try to execute everything on these slides.  This is mostly a qualitative class where student interaction is important (and natural—I always have several students with strategic sourcing experience, some even have been global commodity managers).</a:t>
            </a:r>
          </a:p>
          <a:p>
            <a:pPr marL="692077" lvl="1" indent="-230693">
              <a:defRPr/>
            </a:pPr>
            <a:endParaRPr lang="en-US" dirty="0" smtClean="0"/>
          </a:p>
          <a:p>
            <a:pPr marL="692077" lvl="1" indent="-230693">
              <a:defRPr/>
            </a:pPr>
            <a:endParaRPr lang="en-US" dirty="0" smtClean="0"/>
          </a:p>
          <a:p>
            <a:pPr marL="692077" lvl="1" indent="-230693">
              <a:defRPr/>
            </a:pPr>
            <a:r>
              <a:rPr lang="en-US" dirty="0" smtClean="0"/>
              <a:t>Identify a student with sourcing experience and ask:</a:t>
            </a:r>
          </a:p>
          <a:p>
            <a:pPr marL="692077" lvl="1" indent="-230693">
              <a:defRPr/>
            </a:pPr>
            <a:endParaRPr lang="en-US" dirty="0" smtClean="0"/>
          </a:p>
          <a:p>
            <a:pPr marL="692077" lvl="1" indent="-230693">
              <a:defRPr/>
            </a:pPr>
            <a:r>
              <a:rPr lang="en-US" i="1" dirty="0" smtClean="0"/>
              <a:t>In your experience, what activities fall under sourcing and what makes it strategic?  How did you make strategic sourcing decisions?</a:t>
            </a:r>
          </a:p>
          <a:p>
            <a:pPr marL="692077" lvl="1" indent="-230693">
              <a:defRPr/>
            </a:pPr>
            <a:endParaRPr lang="en-US" i="1" dirty="0" smtClean="0"/>
          </a:p>
          <a:p>
            <a:pPr>
              <a:defRPr/>
            </a:pPr>
            <a:r>
              <a:rPr lang="en-US" dirty="0" smtClean="0"/>
              <a:t>To put “strategic” in perspective: consider GM: </a:t>
            </a:r>
          </a:p>
          <a:p>
            <a:pPr lvl="1">
              <a:buFont typeface="Arial" pitchFamily="34" charset="0"/>
              <a:buChar char="•"/>
              <a:defRPr/>
            </a:pPr>
            <a:r>
              <a:rPr lang="en-US" dirty="0" smtClean="0"/>
              <a:t>  in 1992,  there were rumors that GM would file for bankruptcy: its cost per car was $1,800 more than Ford’s. </a:t>
            </a:r>
          </a:p>
          <a:p>
            <a:pPr lvl="1">
              <a:buFont typeface="Arial" pitchFamily="34" charset="0"/>
              <a:buChar char="•"/>
              <a:defRPr/>
            </a:pPr>
            <a:r>
              <a:rPr lang="en-US" dirty="0" smtClean="0"/>
              <a:t> A key reason: GM was most highly VI: 65% of GM’s parts were made by its huge Automotive Components Group (later spun off as Delphi, who ironically is under bankruptcy protection now!) v. 45% of Ford parts were </a:t>
            </a:r>
            <a:r>
              <a:rPr lang="en-US" dirty="0" err="1" smtClean="0"/>
              <a:t>inhouse</a:t>
            </a:r>
            <a:r>
              <a:rPr lang="en-US" dirty="0" smtClean="0"/>
              <a:t> v. 35% of Chrysler.</a:t>
            </a:r>
          </a:p>
          <a:p>
            <a:pPr lvl="1">
              <a:buFont typeface="Arial" pitchFamily="34" charset="0"/>
              <a:buChar char="•"/>
              <a:defRPr/>
            </a:pPr>
            <a:r>
              <a:rPr lang="en-US" dirty="0" smtClean="0"/>
              <a:t> Its North American Operations (NOA) annual purchasing budget was over $50B; purchasing accounted for 65% of the cost of making a GM car. </a:t>
            </a:r>
          </a:p>
          <a:p>
            <a:pPr lvl="1">
              <a:buFont typeface="Arial" pitchFamily="34" charset="0"/>
              <a:buChar char="•"/>
              <a:defRPr/>
            </a:pPr>
            <a:r>
              <a:rPr lang="en-US" dirty="0" smtClean="0"/>
              <a:t> April 92: </a:t>
            </a:r>
            <a:r>
              <a:rPr lang="en-US" dirty="0" err="1" smtClean="0"/>
              <a:t>Stempel</a:t>
            </a:r>
            <a:r>
              <a:rPr lang="en-US" dirty="0" smtClean="0"/>
              <a:t> was moving too slowly and Jack Smith became CEO. He needed quick cost cutting and brought with him Ignacio Lopez (PhD in IE), who has successfully reorganized sourcing for GM Europe. At the time, NAO was completely decentralized and almost </a:t>
            </a:r>
            <a:r>
              <a:rPr lang="en-US" dirty="0" err="1" smtClean="0"/>
              <a:t>clearical</a:t>
            </a:r>
            <a:r>
              <a:rPr lang="en-US" dirty="0" smtClean="0"/>
              <a:t>.  Lopez brought two changes from Europe:</a:t>
            </a:r>
          </a:p>
          <a:p>
            <a:pPr marL="1153630" lvl="2" indent="-230726">
              <a:buFont typeface="+mj-lt"/>
              <a:buAutoNum type="arabicPeriod"/>
              <a:defRPr/>
            </a:pPr>
            <a:r>
              <a:rPr lang="en-US" dirty="0" smtClean="0"/>
              <a:t>Global sourcing, completely centralized in WW Purchasing. Many good ideas (e.g., now suppliers could bid from anywhere and for global GM business), but some taken too far: They embarked on a ruthless re-bidding of each contract asking 10 bids per part.  (As long as quotes came in to far apart, “they hadn’t discovered the true cost yet” and kept asking for re-bidding.)</a:t>
            </a:r>
          </a:p>
          <a:p>
            <a:pPr marL="1153630" lvl="2" indent="-230726">
              <a:buFont typeface="+mj-lt"/>
              <a:buAutoNum type="arabicPeriod"/>
              <a:defRPr/>
            </a:pPr>
            <a:r>
              <a:rPr lang="en-US" dirty="0" smtClean="0"/>
              <a:t>Advanced purchasing: for parts and systems under development, lifetime contracts.</a:t>
            </a:r>
          </a:p>
          <a:p>
            <a:pPr marL="692178" lvl="1" indent="-230726">
              <a:buFont typeface="Arial" pitchFamily="34" charset="0"/>
              <a:buChar char="•"/>
              <a:defRPr/>
            </a:pPr>
            <a:r>
              <a:rPr lang="en-US" dirty="0" smtClean="0"/>
              <a:t>Result: Lopez’s target was to cut costs by $5B/yr = $100M/wk!  He achieved $4B but abruptly left in March 1993.</a:t>
            </a:r>
          </a:p>
          <a:p>
            <a:pPr marL="692178" lvl="1" indent="-230726">
              <a:buFont typeface="Arial" pitchFamily="34" charset="0"/>
              <a:buChar char="•"/>
              <a:defRPr/>
            </a:pPr>
            <a:r>
              <a:rPr lang="en-US" dirty="0" smtClean="0"/>
              <a:t>Then GM’s CFO, Rick Wagoner, took over WWP and later became CEO.</a:t>
            </a:r>
          </a:p>
          <a:p>
            <a:pPr>
              <a:defRPr/>
            </a:pPr>
            <a:endParaRPr lang="en-US" dirty="0" smtClean="0"/>
          </a:p>
          <a:p>
            <a:pPr>
              <a:defRPr/>
            </a:pPr>
            <a:endParaRPr lang="en-US" dirty="0" smtClean="0"/>
          </a:p>
        </p:txBody>
      </p:sp>
      <p:sp>
        <p:nvSpPr>
          <p:cNvPr id="46086" name="Slide Image Placeholder 11"/>
          <p:cNvSpPr>
            <a:spLocks noGrp="1" noRot="1" noChangeAspect="1" noTextEdit="1"/>
          </p:cNvSpPr>
          <p:nvPr>
            <p:ph type="sldImg"/>
          </p:nvPr>
        </p:nvSpPr>
        <p:spPr>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r>
              <a:rPr lang="en-US" dirty="0" smtClean="0"/>
              <a:t>Interview with Jeff, our graduate:</a:t>
            </a:r>
          </a:p>
          <a:p>
            <a:r>
              <a:rPr lang="en-US" dirty="0" smtClean="0"/>
              <a:t>http://www.ibm.com/developerworks/podcast/dwi/cm-int051309.mp3</a:t>
            </a:r>
          </a:p>
          <a:p>
            <a:endParaRPr lang="en-US" dirty="0"/>
          </a:p>
        </p:txBody>
      </p:sp>
      <p:sp>
        <p:nvSpPr>
          <p:cNvPr id="4" name="Header Placeholder 3"/>
          <p:cNvSpPr>
            <a:spLocks noGrp="1"/>
          </p:cNvSpPr>
          <p:nvPr>
            <p:ph type="hdr" sz="quarter" idx="10"/>
          </p:nvPr>
        </p:nvSpPr>
        <p:spPr/>
        <p:txBody>
          <a:bodyPr/>
          <a:lstStyle/>
          <a:p>
            <a:pPr>
              <a:defRPr/>
            </a:pPr>
            <a:r>
              <a:rPr lang="en-US" smtClean="0"/>
              <a:t>Operations Strategy/Sourcing &amp; Contracting</a:t>
            </a:r>
            <a:endParaRPr lang="en-US"/>
          </a:p>
        </p:txBody>
      </p:sp>
      <p:sp>
        <p:nvSpPr>
          <p:cNvPr id="5" name="Date Placeholder 4"/>
          <p:cNvSpPr>
            <a:spLocks noGrp="1"/>
          </p:cNvSpPr>
          <p:nvPr>
            <p:ph type="dt" idx="11"/>
          </p:nvPr>
        </p:nvSpPr>
        <p:spPr/>
        <p:txBody>
          <a:bodyPr/>
          <a:lstStyle/>
          <a:p>
            <a:pPr>
              <a:defRPr/>
            </a:pPr>
            <a:fld id="{1A52AE3F-3070-4FDD-863B-E48987BE482B}" type="datetime1">
              <a:rPr lang="en-US" smtClean="0"/>
              <a:pPr>
                <a:defRPr/>
              </a:pPr>
              <a:t>2/23/15</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D588EE2E-55AE-4C3D-BD58-67509B023CC0}" type="slidenum">
              <a:rPr lang="en-US" smtClean="0"/>
              <a:pPr>
                <a:defRPr/>
              </a:pPr>
              <a:t>24</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57347" name="Rectangle 3"/>
          <p:cNvSpPr>
            <a:spLocks noGrp="1" noChangeArrowheads="1"/>
          </p:cNvSpPr>
          <p:nvPr>
            <p:ph type="dt" sz="quarter" idx="1"/>
          </p:nvPr>
        </p:nvSpPr>
        <p:spPr>
          <a:noFill/>
        </p:spPr>
        <p:txBody>
          <a:bodyPr/>
          <a:lstStyle/>
          <a:p>
            <a:pPr defTabSz="986994"/>
            <a:fld id="{CB83C9C3-DC88-40C4-B303-3D161A65EDFF}" type="datetime1">
              <a:rPr lang="en-US" smtClean="0"/>
              <a:pPr defTabSz="986994"/>
              <a:t>2/23/15</a:t>
            </a:fld>
            <a:endParaRPr lang="en-US" dirty="0" smtClean="0"/>
          </a:p>
        </p:txBody>
      </p:sp>
      <p:sp>
        <p:nvSpPr>
          <p:cNvPr id="57348" name="Rectangle 6"/>
          <p:cNvSpPr>
            <a:spLocks noGrp="1" noChangeArrowheads="1"/>
          </p:cNvSpPr>
          <p:nvPr>
            <p:ph type="ftr" sz="quarter" idx="4"/>
          </p:nvPr>
        </p:nvSpPr>
        <p:spPr>
          <a:noFill/>
        </p:spPr>
        <p:txBody>
          <a:bodyPr/>
          <a:lstStyle/>
          <a:p>
            <a:pPr defTabSz="986994"/>
            <a:r>
              <a:rPr lang="en-US" dirty="0" smtClean="0"/>
              <a:t>© Van Mieghem</a:t>
            </a:r>
          </a:p>
        </p:txBody>
      </p:sp>
      <p:sp>
        <p:nvSpPr>
          <p:cNvPr id="57349" name="Rectangle 7"/>
          <p:cNvSpPr>
            <a:spLocks noGrp="1" noChangeArrowheads="1"/>
          </p:cNvSpPr>
          <p:nvPr>
            <p:ph type="sldNum" sz="quarter" idx="5"/>
          </p:nvPr>
        </p:nvSpPr>
        <p:spPr>
          <a:noFill/>
        </p:spPr>
        <p:txBody>
          <a:bodyPr/>
          <a:lstStyle/>
          <a:p>
            <a:pPr defTabSz="986994"/>
            <a:fld id="{E56CE3B7-08B8-4046-9F45-1B43D545E19A}" type="slidenum">
              <a:rPr lang="en-US" smtClean="0"/>
              <a:pPr defTabSz="986994"/>
              <a:t>25</a:t>
            </a:fld>
            <a:endParaRPr lang="en-US" dirty="0" smtClean="0"/>
          </a:p>
        </p:txBody>
      </p:sp>
      <p:sp>
        <p:nvSpPr>
          <p:cNvPr id="57350" name="Rectangle 2"/>
          <p:cNvSpPr>
            <a:spLocks noGrp="1" noRot="1" noChangeAspect="1" noChangeArrowheads="1" noTextEdit="1"/>
          </p:cNvSpPr>
          <p:nvPr>
            <p:ph type="sldImg"/>
          </p:nvPr>
        </p:nvSpPr>
        <p:spPr>
          <a:xfrm>
            <a:off x="1339850" y="373063"/>
            <a:ext cx="4378325" cy="3284537"/>
          </a:xfrm>
          <a:ln/>
        </p:spPr>
      </p:sp>
      <p:sp>
        <p:nvSpPr>
          <p:cNvPr id="57351" name="Rectangle 3"/>
          <p:cNvSpPr>
            <a:spLocks noGrp="1" noChangeArrowheads="1"/>
          </p:cNvSpPr>
          <p:nvPr>
            <p:ph type="body" idx="1"/>
          </p:nvPr>
        </p:nvSpPr>
        <p:spPr>
          <a:noFill/>
          <a:ln/>
        </p:spPr>
        <p:txBody>
          <a:bodyPr/>
          <a:lstStyle/>
          <a:p>
            <a:pPr marL="198681" indent="-198681">
              <a:lnSpc>
                <a:spcPct val="80000"/>
              </a:lnSpc>
            </a:pPr>
            <a:r>
              <a:rPr lang="en-US" sz="900" b="1" dirty="0" smtClean="0"/>
              <a:t>Notice </a:t>
            </a:r>
            <a:r>
              <a:rPr lang="en-US" sz="900" dirty="0" smtClean="0"/>
              <a:t>that this goes further than comparing transaction costs with cost savings.</a:t>
            </a:r>
          </a:p>
          <a:p>
            <a:pPr marL="198681" indent="-198681">
              <a:lnSpc>
                <a:spcPct val="80000"/>
              </a:lnSpc>
            </a:pPr>
            <a:r>
              <a:rPr lang="en-US" sz="900" dirty="0" smtClean="0"/>
              <a:t>Steps 1 &amp; 2 are “make-or-break” criteria. Steps 3 applies principle of alignment. Step 4 is economics. 3-5 are “tailored sourcing steps”</a:t>
            </a:r>
          </a:p>
          <a:p>
            <a:pPr marL="198681" indent="-198681">
              <a:lnSpc>
                <a:spcPct val="80000"/>
              </a:lnSpc>
            </a:pPr>
            <a:endParaRPr lang="en-US" sz="900" b="1" dirty="0" smtClean="0"/>
          </a:p>
          <a:p>
            <a:pPr marL="198681" indent="-198681">
              <a:lnSpc>
                <a:spcPct val="80000"/>
              </a:lnSpc>
            </a:pPr>
            <a:r>
              <a:rPr lang="en-US" sz="900" dirty="0" smtClean="0"/>
              <a:t>0. Define the unit of activity:</a:t>
            </a:r>
          </a:p>
          <a:p>
            <a:pPr marL="677757" lvl="1" indent="-198681">
              <a:lnSpc>
                <a:spcPct val="80000"/>
              </a:lnSpc>
              <a:buFont typeface="Wingdings" pitchFamily="2" charset="2"/>
              <a:buChar char="§"/>
            </a:pPr>
            <a:r>
              <a:rPr lang="en-US" sz="900" dirty="0" smtClean="0"/>
              <a:t>What is the scope?</a:t>
            </a:r>
          </a:p>
          <a:p>
            <a:pPr marL="677757" lvl="1" indent="-198681">
              <a:lnSpc>
                <a:spcPct val="80000"/>
              </a:lnSpc>
              <a:buFont typeface="Wingdings" pitchFamily="2" charset="2"/>
              <a:buChar char="§"/>
            </a:pPr>
            <a:r>
              <a:rPr lang="en-US" sz="900" dirty="0" smtClean="0"/>
              <a:t>What are we looking for: just “hours” (hands or people, or machines) or “knowledge” (“value-added”?)</a:t>
            </a:r>
          </a:p>
          <a:p>
            <a:pPr marL="677757" lvl="1" indent="-198681">
              <a:lnSpc>
                <a:spcPct val="80000"/>
              </a:lnSpc>
              <a:buFont typeface="Wingdings" pitchFamily="2" charset="2"/>
              <a:buChar char="§"/>
            </a:pPr>
            <a:r>
              <a:rPr lang="en-US" sz="900" dirty="0" smtClean="0"/>
              <a:t>E.g., if we are thinking about outsourcing a call centers for an airline, we must think about more about call center operations than about flying airplanes.</a:t>
            </a:r>
          </a:p>
          <a:p>
            <a:pPr marL="198681" indent="-198681">
              <a:lnSpc>
                <a:spcPct val="80000"/>
              </a:lnSpc>
              <a:buFont typeface="Wingdings" pitchFamily="2" charset="2"/>
              <a:buAutoNum type="arabicPeriod"/>
            </a:pPr>
            <a:r>
              <a:rPr lang="en-US" sz="900" dirty="0" smtClean="0"/>
              <a:t>Feasible:</a:t>
            </a:r>
          </a:p>
          <a:p>
            <a:pPr marL="677757" lvl="1" indent="-198681">
              <a:lnSpc>
                <a:spcPct val="80000"/>
              </a:lnSpc>
              <a:buFont typeface="Wingdings" pitchFamily="2" charset="2"/>
              <a:buChar char="§"/>
            </a:pPr>
            <a:r>
              <a:rPr lang="en-US" sz="900" dirty="0" smtClean="0"/>
              <a:t>Supply market considerations: Is a good supply base available? (financially stable, innovative, </a:t>
            </a:r>
            <a:r>
              <a:rPr lang="en-US" sz="900" i="1" dirty="0" smtClean="0"/>
              <a:t>c </a:t>
            </a:r>
            <a:r>
              <a:rPr lang="en-US" sz="900" dirty="0" smtClean="0"/>
              <a:t>or </a:t>
            </a:r>
            <a:r>
              <a:rPr lang="en-US" sz="900" i="1" dirty="0" smtClean="0"/>
              <a:t>Q </a:t>
            </a:r>
            <a:r>
              <a:rPr lang="en-US" sz="900" dirty="0" smtClean="0"/>
              <a:t>advantage) </a:t>
            </a:r>
          </a:p>
          <a:p>
            <a:pPr marL="1155232" lvl="2" indent="-198681">
              <a:lnSpc>
                <a:spcPct val="80000"/>
              </a:lnSpc>
              <a:buFont typeface="Wingdings" pitchFamily="2" charset="2"/>
              <a:buChar char="§"/>
            </a:pPr>
            <a:r>
              <a:rPr lang="en-US" sz="900" i="1" dirty="0" smtClean="0"/>
              <a:t>Example: Harley </a:t>
            </a:r>
            <a:r>
              <a:rPr lang="en-US" sz="900" dirty="0" smtClean="0"/>
              <a:t>outsourcing of chrome plating not possible due to lack of supply at necessary jewelry quality and volume</a:t>
            </a:r>
          </a:p>
          <a:p>
            <a:pPr marL="677757" lvl="1" indent="-198681">
              <a:lnSpc>
                <a:spcPct val="80000"/>
              </a:lnSpc>
              <a:buFont typeface="Wingdings" pitchFamily="2" charset="2"/>
              <a:buChar char="§"/>
            </a:pPr>
            <a:r>
              <a:rPr lang="en-US" sz="900" dirty="0" smtClean="0"/>
              <a:t>Politically viable: governmental factors + non-market customer response</a:t>
            </a:r>
          </a:p>
          <a:p>
            <a:pPr marL="1155232" lvl="2" indent="-198681">
              <a:lnSpc>
                <a:spcPct val="80000"/>
              </a:lnSpc>
              <a:buFont typeface="Wingdings" pitchFamily="2" charset="2"/>
              <a:buChar char="§"/>
            </a:pPr>
            <a:r>
              <a:rPr lang="en-US" sz="900" i="1" dirty="0" smtClean="0"/>
              <a:t>Example: DOD contractors </a:t>
            </a:r>
            <a:r>
              <a:rPr lang="en-US" sz="900" dirty="0" smtClean="0"/>
              <a:t>are under stringent requirements; sometimes prevent </a:t>
            </a:r>
            <a:r>
              <a:rPr lang="en-US" sz="900" dirty="0" err="1" smtClean="0"/>
              <a:t>offshoring</a:t>
            </a:r>
            <a:r>
              <a:rPr lang="en-US" sz="900" dirty="0" smtClean="0"/>
              <a:t>. </a:t>
            </a:r>
            <a:r>
              <a:rPr lang="en-US" sz="900" dirty="0" err="1" smtClean="0"/>
              <a:t>Pharma</a:t>
            </a:r>
            <a:r>
              <a:rPr lang="en-US" sz="900" dirty="0" smtClean="0"/>
              <a:t> Q regulations etc.</a:t>
            </a:r>
          </a:p>
          <a:p>
            <a:pPr marL="1155232" lvl="2" indent="-198681">
              <a:lnSpc>
                <a:spcPct val="80000"/>
              </a:lnSpc>
              <a:buFont typeface="Wingdings" pitchFamily="2" charset="2"/>
              <a:buChar char="§"/>
            </a:pPr>
            <a:r>
              <a:rPr lang="en-US" sz="900" i="1" dirty="0" smtClean="0"/>
              <a:t>Customer response: </a:t>
            </a:r>
            <a:r>
              <a:rPr lang="en-US" sz="900" dirty="0" smtClean="0"/>
              <a:t>Harley manufacturing in Brazil (only assembly of American-made parts); Nike and customer revolt against Asian sweatshops</a:t>
            </a:r>
            <a:endParaRPr lang="en-US" sz="900" i="1" dirty="0" smtClean="0"/>
          </a:p>
          <a:p>
            <a:pPr marL="198681" indent="-198681">
              <a:lnSpc>
                <a:spcPct val="80000"/>
              </a:lnSpc>
              <a:buFont typeface="Wingdings" pitchFamily="2" charset="2"/>
              <a:buAutoNum type="arabicPeriod"/>
            </a:pPr>
            <a:r>
              <a:rPr lang="en-US" sz="900" dirty="0" smtClean="0"/>
              <a:t>Necessary: do we have financial and operational means/capabilities?</a:t>
            </a:r>
          </a:p>
          <a:p>
            <a:pPr marL="677757" lvl="1" indent="-198681">
              <a:lnSpc>
                <a:spcPct val="80000"/>
              </a:lnSpc>
              <a:buFont typeface="Wingdings" pitchFamily="2" charset="2"/>
              <a:buChar char="§"/>
            </a:pPr>
            <a:r>
              <a:rPr lang="en-US" sz="900" dirty="0" smtClean="0"/>
              <a:t>Should Sun </a:t>
            </a:r>
            <a:r>
              <a:rPr lang="en-US" sz="900" dirty="0" err="1" smtClean="0"/>
              <a:t>insource</a:t>
            </a:r>
            <a:r>
              <a:rPr lang="en-US" sz="900" dirty="0" smtClean="0"/>
              <a:t> IC manufacturing? </a:t>
            </a:r>
          </a:p>
          <a:p>
            <a:pPr marL="677757" lvl="1" indent="-198681">
              <a:lnSpc>
                <a:spcPct val="80000"/>
              </a:lnSpc>
              <a:buFont typeface="Wingdings" pitchFamily="2" charset="2"/>
              <a:buChar char="§"/>
            </a:pPr>
            <a:r>
              <a:rPr lang="en-US" sz="900" dirty="0" smtClean="0"/>
              <a:t>Should family company Cortina get into manufacturing and employ 8000 people (on top of current 100)?</a:t>
            </a:r>
          </a:p>
          <a:p>
            <a:pPr marL="198681" indent="-198681">
              <a:lnSpc>
                <a:spcPct val="80000"/>
              </a:lnSpc>
              <a:buFont typeface="Wingdings" pitchFamily="2" charset="2"/>
              <a:buAutoNum type="arabicPeriod"/>
            </a:pPr>
            <a:r>
              <a:rPr lang="en-US" sz="900" dirty="0" smtClean="0"/>
              <a:t>Strategic priority and risk assessment</a:t>
            </a:r>
          </a:p>
          <a:p>
            <a:pPr marL="677757" lvl="1" indent="-198681">
              <a:lnSpc>
                <a:spcPct val="80000"/>
              </a:lnSpc>
              <a:buFont typeface="Wingdings" pitchFamily="2" charset="2"/>
              <a:buChar char="§"/>
            </a:pPr>
            <a:r>
              <a:rPr lang="en-US" sz="900" dirty="0" smtClean="0"/>
              <a:t>Is this activity “core”? </a:t>
            </a:r>
          </a:p>
          <a:p>
            <a:pPr marL="1155232" lvl="2" indent="-198681">
              <a:lnSpc>
                <a:spcPct val="80000"/>
              </a:lnSpc>
              <a:buFont typeface="Wingdings" pitchFamily="2" charset="2"/>
              <a:buChar char="§"/>
            </a:pPr>
            <a:r>
              <a:rPr lang="en-US" sz="900" dirty="0" smtClean="0"/>
              <a:t>is it critical to our business, does it help to differentiate us, does it provide competitive advantage?</a:t>
            </a:r>
          </a:p>
          <a:p>
            <a:pPr marL="677757" lvl="1" indent="-198681">
              <a:lnSpc>
                <a:spcPct val="80000"/>
              </a:lnSpc>
              <a:buFont typeface="Wingdings" pitchFamily="2" charset="2"/>
              <a:buChar char="§"/>
            </a:pPr>
            <a:r>
              <a:rPr lang="en-US" sz="900" dirty="0" smtClean="0"/>
              <a:t>Is outsourcing it risky?</a:t>
            </a:r>
          </a:p>
          <a:p>
            <a:pPr marL="1155232" lvl="2" indent="-198681">
              <a:lnSpc>
                <a:spcPct val="80000"/>
              </a:lnSpc>
              <a:buFont typeface="Wingdings" pitchFamily="2" charset="2"/>
              <a:buChar char="§"/>
            </a:pPr>
            <a:r>
              <a:rPr lang="en-US" sz="900" dirty="0" smtClean="0"/>
              <a:t>What is potential customer impact? Risk of supplier competing in other parts of our processing network? Could it hurt our production? </a:t>
            </a:r>
          </a:p>
          <a:p>
            <a:pPr marL="198681" indent="-198681">
              <a:lnSpc>
                <a:spcPct val="80000"/>
              </a:lnSpc>
              <a:buFont typeface="Wingdings" pitchFamily="2" charset="2"/>
              <a:buAutoNum type="arabicPeriod"/>
            </a:pPr>
            <a:r>
              <a:rPr lang="en-US" sz="900" dirty="0" smtClean="0"/>
              <a:t>Is it desirable?</a:t>
            </a:r>
          </a:p>
          <a:p>
            <a:pPr marL="677757" lvl="1" indent="-198681">
              <a:lnSpc>
                <a:spcPct val="80000"/>
              </a:lnSpc>
              <a:buFont typeface="Wingdings" pitchFamily="2" charset="2"/>
              <a:buChar char="§"/>
            </a:pPr>
            <a:r>
              <a:rPr lang="en-US" sz="900" dirty="0" smtClean="0"/>
              <a:t>Better = strategic fit with our value proposition: do we need </a:t>
            </a:r>
            <a:r>
              <a:rPr lang="en-US" sz="900" i="1" dirty="0" smtClean="0"/>
              <a:t>c-Q-T-Flex</a:t>
            </a:r>
            <a:r>
              <a:rPr lang="en-US" sz="900" dirty="0" smtClean="0"/>
              <a:t>, innovation, people</a:t>
            </a:r>
          </a:p>
          <a:p>
            <a:pPr marL="677757" lvl="1" indent="-198681">
              <a:lnSpc>
                <a:spcPct val="80000"/>
              </a:lnSpc>
              <a:buFont typeface="Wingdings" pitchFamily="2" charset="2"/>
              <a:buChar char="§"/>
            </a:pPr>
            <a:r>
              <a:rPr lang="en-US" sz="900" dirty="0" smtClean="0"/>
              <a:t>Economic evaluation: is it more cost-effective to outsource? Complete long-term assessment: TCO + NPV of long-term cost</a:t>
            </a:r>
          </a:p>
          <a:p>
            <a:pPr marL="198681" indent="-198681">
              <a:lnSpc>
                <a:spcPct val="80000"/>
              </a:lnSpc>
              <a:buFont typeface="Wingdings" pitchFamily="2" charset="2"/>
              <a:buAutoNum type="arabicPeriod"/>
            </a:pPr>
            <a:r>
              <a:rPr lang="en-US" sz="900" dirty="0" smtClean="0"/>
              <a:t>Do we have the ability to manage suppliers and ongoing risk?</a:t>
            </a:r>
          </a:p>
          <a:p>
            <a:pPr marL="677757" lvl="1" indent="-198681">
              <a:lnSpc>
                <a:spcPct val="80000"/>
              </a:lnSpc>
              <a:buFont typeface="Wingdings" pitchFamily="2" charset="2"/>
              <a:buChar char="§"/>
            </a:pPr>
            <a:r>
              <a:rPr lang="en-US" sz="900" dirty="0" smtClean="0"/>
              <a:t>Can we contract? </a:t>
            </a:r>
            <a:r>
              <a:rPr lang="en-US" sz="900" b="1" dirty="0" smtClean="0">
                <a:solidFill>
                  <a:srgbClr val="FF3300"/>
                </a:solidFill>
              </a:rPr>
              <a:t>We’ll come back at this soon with architectural complexity</a:t>
            </a:r>
          </a:p>
          <a:p>
            <a:pPr marL="677757" lvl="1" indent="-198681">
              <a:lnSpc>
                <a:spcPct val="80000"/>
              </a:lnSpc>
              <a:buFont typeface="Wingdings" pitchFamily="2" charset="2"/>
              <a:buChar char="§"/>
            </a:pPr>
            <a:r>
              <a:rPr lang="en-US" sz="900" dirty="0" smtClean="0"/>
              <a:t>Coordinate incentives? </a:t>
            </a:r>
            <a:r>
              <a:rPr lang="en-US" sz="900" b="1" dirty="0" smtClean="0">
                <a:solidFill>
                  <a:srgbClr val="FF3300"/>
                </a:solidFill>
              </a:rPr>
              <a:t>This is SRM and balanced sourcing, next slide</a:t>
            </a:r>
            <a:r>
              <a:rPr lang="en-US" sz="900" dirty="0" smtClean="0">
                <a:solidFill>
                  <a:srgbClr val="FF3300"/>
                </a:solidFill>
              </a:rPr>
              <a:t>.</a:t>
            </a:r>
            <a:r>
              <a:rPr lang="en-US" sz="900" dirty="0" smtClean="0"/>
              <a:t> (Example: Sun’s scorecard)</a:t>
            </a:r>
          </a:p>
          <a:p>
            <a:pPr marL="198681" indent="-198681">
              <a:lnSpc>
                <a:spcPct val="80000"/>
              </a:lnSpc>
            </a:pPr>
            <a:endParaRPr lang="en-US" sz="900"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54275" name="Rectangle 3"/>
          <p:cNvSpPr>
            <a:spLocks noGrp="1" noChangeArrowheads="1"/>
          </p:cNvSpPr>
          <p:nvPr>
            <p:ph type="dt" sz="quarter" idx="1"/>
          </p:nvPr>
        </p:nvSpPr>
        <p:spPr>
          <a:noFill/>
        </p:spPr>
        <p:txBody>
          <a:bodyPr/>
          <a:lstStyle/>
          <a:p>
            <a:pPr defTabSz="986994"/>
            <a:fld id="{3569A0BA-2C82-4CEF-BC1F-0C6206F45435}" type="datetime1">
              <a:rPr lang="en-US" smtClean="0"/>
              <a:pPr defTabSz="986994"/>
              <a:t>2/23/15</a:t>
            </a:fld>
            <a:endParaRPr lang="en-US" dirty="0" smtClean="0"/>
          </a:p>
        </p:txBody>
      </p:sp>
      <p:sp>
        <p:nvSpPr>
          <p:cNvPr id="54276" name="Rectangle 6"/>
          <p:cNvSpPr>
            <a:spLocks noGrp="1" noChangeArrowheads="1"/>
          </p:cNvSpPr>
          <p:nvPr>
            <p:ph type="ftr" sz="quarter" idx="4"/>
          </p:nvPr>
        </p:nvSpPr>
        <p:spPr>
          <a:noFill/>
        </p:spPr>
        <p:txBody>
          <a:bodyPr/>
          <a:lstStyle/>
          <a:p>
            <a:pPr defTabSz="986994"/>
            <a:r>
              <a:rPr lang="en-US" dirty="0" smtClean="0"/>
              <a:t>© Van Mieghem</a:t>
            </a:r>
          </a:p>
        </p:txBody>
      </p:sp>
      <p:sp>
        <p:nvSpPr>
          <p:cNvPr id="54277" name="Rectangle 7"/>
          <p:cNvSpPr>
            <a:spLocks noGrp="1" noChangeArrowheads="1"/>
          </p:cNvSpPr>
          <p:nvPr>
            <p:ph type="sldNum" sz="quarter" idx="5"/>
          </p:nvPr>
        </p:nvSpPr>
        <p:spPr>
          <a:noFill/>
        </p:spPr>
        <p:txBody>
          <a:bodyPr/>
          <a:lstStyle/>
          <a:p>
            <a:pPr defTabSz="986994"/>
            <a:fld id="{FA284F65-D3C4-443B-ADCB-D657FDA19AAE}" type="slidenum">
              <a:rPr lang="en-US" smtClean="0"/>
              <a:pPr defTabSz="986994"/>
              <a:t>28</a:t>
            </a:fld>
            <a:endParaRPr lang="en-US" dirty="0" smtClean="0"/>
          </a:p>
        </p:txBody>
      </p:sp>
      <p:sp>
        <p:nvSpPr>
          <p:cNvPr id="54278" name="Rectangle 2"/>
          <p:cNvSpPr>
            <a:spLocks noGrp="1" noRot="1" noChangeAspect="1" noChangeArrowheads="1" noTextEdit="1"/>
          </p:cNvSpPr>
          <p:nvPr>
            <p:ph type="sldImg"/>
          </p:nvPr>
        </p:nvSpPr>
        <p:spPr>
          <a:xfrm>
            <a:off x="1339850" y="373063"/>
            <a:ext cx="4378325" cy="3284537"/>
          </a:xfrm>
          <a:ln/>
        </p:spPr>
      </p:sp>
      <p:sp>
        <p:nvSpPr>
          <p:cNvPr id="54279" name="Rectangle 3"/>
          <p:cNvSpPr>
            <a:spLocks noGrp="1" noChangeArrowheads="1"/>
          </p:cNvSpPr>
          <p:nvPr>
            <p:ph type="body" idx="1"/>
          </p:nvPr>
        </p:nvSpPr>
        <p:spPr>
          <a:noFill/>
          <a:ln/>
        </p:spPr>
        <p:txBody>
          <a:bodyPr/>
          <a:lstStyle/>
          <a:p>
            <a:pPr marL="198681" indent="-198681"/>
            <a:r>
              <a:rPr lang="en-US" dirty="0" smtClean="0"/>
              <a:t>M&amp;B of components (PCBs); assemble and test of workstations in house</a:t>
            </a:r>
          </a:p>
          <a:p>
            <a:pPr marL="198681" indent="-198681"/>
            <a:r>
              <a:rPr lang="en-US" dirty="0" smtClean="0"/>
              <a:t>Why?</a:t>
            </a:r>
          </a:p>
          <a:p>
            <a:pPr marL="198681" indent="-198681">
              <a:buFontTx/>
              <a:buAutoNum type="arabicPeriod"/>
            </a:pPr>
            <a:r>
              <a:rPr lang="en-US" dirty="0" smtClean="0"/>
              <a:t>Learning by doing/owning: understand the technology (McDonalds!)</a:t>
            </a:r>
          </a:p>
          <a:p>
            <a:pPr marL="198681" indent="-198681">
              <a:buFontTx/>
              <a:buAutoNum type="arabicPeriod"/>
            </a:pPr>
            <a:r>
              <a:rPr lang="en-US" dirty="0" smtClean="0"/>
              <a:t>Must know to design DFM and DFT (test is big issue for complex systems)</a:t>
            </a:r>
          </a:p>
          <a:p>
            <a:pPr marL="198681" indent="-198681">
              <a:buFontTx/>
              <a:buAutoNum type="arabicPeriod"/>
            </a:pPr>
            <a:r>
              <a:rPr lang="en-US" dirty="0" smtClean="0"/>
              <a:t>Customer interface: control + quick response.</a:t>
            </a:r>
          </a:p>
          <a:p>
            <a:pPr marL="677757" lvl="1" indent="-198681">
              <a:buFontTx/>
              <a:buChar char="•"/>
            </a:pPr>
            <a:r>
              <a:rPr lang="en-US" dirty="0" smtClean="0"/>
              <a:t>Sun told me: “some chipmakers implant Si in Japan, then fly the wafers to Germany for wiring &amp; bond, and then do test and packaging in the US, and then they wonder why their </a:t>
            </a:r>
            <a:r>
              <a:rPr lang="en-US" dirty="0" err="1" smtClean="0"/>
              <a:t>leadtimes</a:t>
            </a:r>
            <a:r>
              <a:rPr lang="en-US" dirty="0" smtClean="0"/>
              <a:t> are triple the theoretical values and are more than one quarter!”</a:t>
            </a:r>
          </a:p>
          <a:p>
            <a:pPr marL="198681" indent="-198681">
              <a:buFontTx/>
              <a:buAutoNum type="arabicPeriod"/>
            </a:pPr>
            <a:r>
              <a:rPr lang="en-US" dirty="0" smtClean="0"/>
              <a:t>Extra capacity = a form of dual sourcing</a:t>
            </a:r>
          </a:p>
          <a:p>
            <a:pPr marL="198681" indent="-198681">
              <a:buFontTx/>
              <a:buAutoNum type="arabicPeriod"/>
            </a:pPr>
            <a:r>
              <a:rPr lang="en-US" dirty="0" smtClean="0"/>
              <a:t>High utilization of internal capacity and outsource the rest (contrast with Benetton!). This can lead into a discussing already of tailoring: what are you looking for in your external source? Low cost typically comes with long lead times and thus you outsource stable demand (giving high volume and lower cost too). Responsiveness allows you to outsource the volatile demand. </a:t>
            </a:r>
            <a:r>
              <a:rPr lang="en-US" b="1" dirty="0" smtClean="0"/>
              <a:t>Either one can work depending on your strategy.</a:t>
            </a:r>
            <a:endParaRPr lang="en-US" dirty="0" smtClean="0"/>
          </a:p>
          <a:p>
            <a:pPr marL="198681" indent="-198681">
              <a:buFontTx/>
              <a:buAutoNum type="arabicPeriod"/>
            </a:pPr>
            <a:r>
              <a:rPr lang="en-US" dirty="0" smtClean="0"/>
              <a:t>Develop NPD in secrecy</a:t>
            </a:r>
          </a:p>
          <a:p>
            <a:pPr marL="198681" indent="-198681">
              <a:buFontTx/>
              <a:buAutoNum type="arabicPeriod"/>
            </a:pPr>
            <a:r>
              <a:rPr lang="en-US" dirty="0" smtClean="0"/>
              <a:t>Maintain skills for integration</a:t>
            </a:r>
          </a:p>
          <a:p>
            <a:pPr marL="198681" indent="-198681">
              <a:buFontTx/>
              <a:buAutoNum type="arabicPeriod"/>
            </a:pPr>
            <a:endParaRPr lang="en-US" dirty="0" smtClean="0"/>
          </a:p>
          <a:p>
            <a:pPr marL="198681" indent="-198681"/>
            <a:r>
              <a:rPr lang="en-US" dirty="0" smtClean="0"/>
              <a:t>For Harley:</a:t>
            </a:r>
          </a:p>
          <a:p>
            <a:pPr marL="198681" indent="-198681">
              <a:buFontTx/>
              <a:buAutoNum type="arabicPeriod"/>
            </a:pPr>
            <a:r>
              <a:rPr lang="en-US" dirty="0" smtClean="0"/>
              <a:t>Upper box = traditional “purchasing”.  That is </a:t>
            </a:r>
            <a:r>
              <a:rPr lang="en-US" i="1" dirty="0" smtClean="0"/>
              <a:t>not </a:t>
            </a:r>
            <a:r>
              <a:rPr lang="en-US" dirty="0" smtClean="0"/>
              <a:t>our focus.</a:t>
            </a:r>
          </a:p>
          <a:p>
            <a:pPr marL="198681" indent="-198681">
              <a:buFontTx/>
              <a:buAutoNum type="arabicPeriod"/>
            </a:pPr>
            <a:r>
              <a:rPr lang="en-US" dirty="0" smtClean="0"/>
              <a:t>Lower box = LT relationships, our focus.</a:t>
            </a:r>
          </a:p>
          <a:p>
            <a:pPr marL="198681" indent="-198681">
              <a:buFontTx/>
              <a:buAutoNum type="arabicPeriod"/>
            </a:pPr>
            <a:endParaRPr lang="en-US" dirty="0" smtClean="0"/>
          </a:p>
          <a:p>
            <a:pPr marL="198681" indent="-198681">
              <a:buFontTx/>
              <a:buAutoNum type="arabicPeriod"/>
            </a:pPr>
            <a:endParaRPr lang="en-US" dirty="0" smtClean="0"/>
          </a:p>
          <a:p>
            <a:pPr marL="198681" indent="-198681">
              <a:buFontTx/>
              <a:buChar char="•"/>
            </a:pPr>
            <a:r>
              <a:rPr lang="en-US" dirty="0" smtClean="0"/>
              <a:t>BRING OUT Pro’s and Con’s of outsourcing!</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62467" name="Rectangle 3"/>
          <p:cNvSpPr>
            <a:spLocks noGrp="1" noChangeArrowheads="1"/>
          </p:cNvSpPr>
          <p:nvPr>
            <p:ph type="dt" sz="quarter" idx="1"/>
          </p:nvPr>
        </p:nvSpPr>
        <p:spPr>
          <a:noFill/>
        </p:spPr>
        <p:txBody>
          <a:bodyPr/>
          <a:lstStyle/>
          <a:p>
            <a:pPr defTabSz="986994"/>
            <a:fld id="{076445C1-82BE-4F67-A14E-81DED1E4BB49}" type="datetime1">
              <a:rPr lang="en-US" smtClean="0"/>
              <a:pPr defTabSz="986994"/>
              <a:t>2/23/15</a:t>
            </a:fld>
            <a:endParaRPr lang="en-US" dirty="0" smtClean="0"/>
          </a:p>
        </p:txBody>
      </p:sp>
      <p:sp>
        <p:nvSpPr>
          <p:cNvPr id="62468" name="Rectangle 6"/>
          <p:cNvSpPr>
            <a:spLocks noGrp="1" noChangeArrowheads="1"/>
          </p:cNvSpPr>
          <p:nvPr>
            <p:ph type="ftr" sz="quarter" idx="4"/>
          </p:nvPr>
        </p:nvSpPr>
        <p:spPr>
          <a:noFill/>
        </p:spPr>
        <p:txBody>
          <a:bodyPr/>
          <a:lstStyle/>
          <a:p>
            <a:pPr defTabSz="986994"/>
            <a:r>
              <a:rPr lang="en-US" dirty="0" smtClean="0"/>
              <a:t>© Van Mieghem</a:t>
            </a:r>
          </a:p>
        </p:txBody>
      </p:sp>
      <p:sp>
        <p:nvSpPr>
          <p:cNvPr id="62469" name="Rectangle 7"/>
          <p:cNvSpPr>
            <a:spLocks noGrp="1" noChangeArrowheads="1"/>
          </p:cNvSpPr>
          <p:nvPr>
            <p:ph type="sldNum" sz="quarter" idx="5"/>
          </p:nvPr>
        </p:nvSpPr>
        <p:spPr>
          <a:noFill/>
        </p:spPr>
        <p:txBody>
          <a:bodyPr/>
          <a:lstStyle/>
          <a:p>
            <a:pPr defTabSz="986994"/>
            <a:fld id="{75D9AF83-D0BD-441C-B5DF-B2190DE450BD}" type="slidenum">
              <a:rPr lang="en-US" smtClean="0"/>
              <a:pPr defTabSz="986994"/>
              <a:t>29</a:t>
            </a:fld>
            <a:endParaRPr lang="en-US" dirty="0" smtClean="0"/>
          </a:p>
        </p:txBody>
      </p:sp>
      <p:sp>
        <p:nvSpPr>
          <p:cNvPr id="62470" name="Rectangle 2"/>
          <p:cNvSpPr>
            <a:spLocks noGrp="1" noRot="1" noChangeAspect="1" noChangeArrowheads="1" noTextEdit="1"/>
          </p:cNvSpPr>
          <p:nvPr>
            <p:ph type="sldImg"/>
          </p:nvPr>
        </p:nvSpPr>
        <p:spPr>
          <a:xfrm>
            <a:off x="1082675" y="303213"/>
            <a:ext cx="5151438" cy="3863975"/>
          </a:xfrm>
          <a:ln/>
        </p:spPr>
      </p:sp>
      <p:sp>
        <p:nvSpPr>
          <p:cNvPr id="62471" name="Rectangle 3"/>
          <p:cNvSpPr>
            <a:spLocks noGrp="1" noChangeArrowheads="1"/>
          </p:cNvSpPr>
          <p:nvPr>
            <p:ph type="body" idx="1"/>
          </p:nvPr>
        </p:nvSpPr>
        <p:spPr>
          <a:xfrm>
            <a:off x="384176" y="4221165"/>
            <a:ext cx="6546850" cy="4997450"/>
          </a:xfrm>
          <a:noFill/>
          <a:ln/>
        </p:spPr>
        <p:txBody>
          <a:bodyPr lIns="96969" tIns="48483" rIns="96969" bIns="48483"/>
          <a:lstStyle/>
          <a:p>
            <a:pPr>
              <a:buFont typeface="Wingdings" pitchFamily="2" charset="2"/>
              <a:buNone/>
            </a:pPr>
            <a:r>
              <a:rPr lang="en-US" smtClean="0"/>
              <a:t>Show slide &amp; next.  Then come back to this one to discuss first impact of tech:</a:t>
            </a:r>
          </a:p>
          <a:p>
            <a:pPr>
              <a:buFont typeface="Wingdings" pitchFamily="2" charset="2"/>
              <a:buNone/>
            </a:pPr>
            <a:r>
              <a:rPr lang="en-US" smtClean="0"/>
              <a:t>1. electronics industry: </a:t>
            </a:r>
          </a:p>
          <a:p>
            <a:pPr lvl="1">
              <a:buFont typeface="Wingdings" pitchFamily="2" charset="2"/>
              <a:buChar char="Ø"/>
            </a:pPr>
            <a:r>
              <a:rPr lang="en-US" smtClean="0"/>
              <a:t> discuss on this slide using the table below to show interaction of four technologies</a:t>
            </a:r>
          </a:p>
          <a:p>
            <a:pPr lvl="1">
              <a:buFont typeface="Wingdings" pitchFamily="2" charset="2"/>
              <a:buChar char="Ø"/>
            </a:pPr>
            <a:r>
              <a:rPr lang="en-US" smtClean="0"/>
              <a:t>Result: IBM became service provider and uses contract mfg &amp; design. </a:t>
            </a:r>
            <a:r>
              <a:rPr lang="en-US" smtClean="0">
                <a:cs typeface="Times New Roman" pitchFamily="18" charset="0"/>
              </a:rPr>
              <a:t>→ Lenovo, who now is increasingly interested in branding.  </a:t>
            </a:r>
            <a:r>
              <a:rPr lang="en-US" b="1" smtClean="0">
                <a:cs typeface="Times New Roman" pitchFamily="18" charset="0"/>
              </a:rPr>
              <a:t>Now forward integration?  Depends on branding forces v. tech forces</a:t>
            </a:r>
            <a:r>
              <a:rPr lang="en-US" smtClean="0">
                <a:cs typeface="Times New Roman" pitchFamily="18" charset="0"/>
              </a:rPr>
              <a:t> </a:t>
            </a:r>
          </a:p>
          <a:p>
            <a:pPr>
              <a:buFont typeface="Wingdings" pitchFamily="2" charset="2"/>
              <a:buNone/>
            </a:pPr>
            <a:r>
              <a:rPr lang="en-US" smtClean="0"/>
              <a:t>2. then automobile industry (next slides)</a:t>
            </a:r>
          </a:p>
          <a:p>
            <a:pPr lvl="1">
              <a:buFont typeface="Wingdings" pitchFamily="2" charset="2"/>
              <a:buChar char="Ø"/>
            </a:pPr>
            <a:r>
              <a:rPr lang="en-US" smtClean="0"/>
              <a:t>Result: Slower but doable dis-integration (Magna Steyr)</a:t>
            </a:r>
          </a:p>
          <a:p>
            <a:pPr>
              <a:buFont typeface="Wingdings" pitchFamily="2" charset="2"/>
              <a:buNone/>
            </a:pPr>
            <a:r>
              <a:rPr lang="en-US" smtClean="0"/>
              <a:t>3. last services</a:t>
            </a:r>
          </a:p>
          <a:p>
            <a:pPr>
              <a:buFont typeface="Wingdings" pitchFamily="2" charset="2"/>
              <a:buNone/>
            </a:pPr>
            <a:endParaRPr lang="en-US" smtClean="0"/>
          </a:p>
          <a:p>
            <a:pPr>
              <a:buFont typeface="Wingdings" pitchFamily="2" charset="2"/>
              <a:buNone/>
            </a:pPr>
            <a:r>
              <a:rPr lang="en-US" smtClean="0"/>
              <a:t>Later:</a:t>
            </a:r>
          </a:p>
          <a:p>
            <a:pPr>
              <a:buFont typeface="Wingdings" pitchFamily="2" charset="2"/>
              <a:buChar char="Ø"/>
            </a:pPr>
            <a:r>
              <a:rPr lang="en-US" smtClean="0"/>
              <a:t>Location: offshore vs. onshore</a:t>
            </a:r>
          </a:p>
          <a:p>
            <a:pPr>
              <a:buFont typeface="Wingdings" pitchFamily="2" charset="2"/>
              <a:buChar char="Ø"/>
            </a:pPr>
            <a:r>
              <a:rPr lang="en-US" smtClean="0"/>
              <a:t>Type: building a portfolio of supply (both internally &amp; externally): tailored sourcing</a:t>
            </a:r>
          </a:p>
        </p:txBody>
      </p:sp>
      <p:graphicFrame>
        <p:nvGraphicFramePr>
          <p:cNvPr id="454726" name="Group 70"/>
          <p:cNvGraphicFramePr>
            <a:graphicFrameLocks noGrp="1"/>
          </p:cNvGraphicFramePr>
          <p:nvPr/>
        </p:nvGraphicFramePr>
        <p:xfrm>
          <a:off x="525464" y="6810375"/>
          <a:ext cx="6274905" cy="2616778"/>
        </p:xfrm>
        <a:graphic>
          <a:graphicData uri="http://schemas.openxmlformats.org/drawingml/2006/table">
            <a:tbl>
              <a:tblPr/>
              <a:tblGrid>
                <a:gridCol w="1253986"/>
                <a:gridCol w="1255644"/>
                <a:gridCol w="1255644"/>
                <a:gridCol w="1255644"/>
                <a:gridCol w="1253987"/>
              </a:tblGrid>
              <a:tr h="248420">
                <a:tc>
                  <a:txBody>
                    <a:bodyPr/>
                    <a:lstStyle/>
                    <a:p>
                      <a:pPr marL="0" marR="0" lvl="0" indent="0" algn="l" defTabSz="881063"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Times New Roman" pitchFamily="18" charset="0"/>
                      </a:endParaRPr>
                    </a:p>
                  </a:txBody>
                  <a:tcPr marL="91966" marR="91966" marT="45512" marB="455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product</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Process</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Transportation</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IT</a:t>
                      </a:r>
                    </a:p>
                  </a:txBody>
                  <a:tcPr marL="91966" marR="91966" marT="45512" marB="455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35404">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Electronics</a:t>
                      </a:r>
                    </a:p>
                  </a:txBody>
                  <a:tcPr marL="91966" marR="91966" marT="45512" marB="455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Char char="•"/>
                        <a:tabLst/>
                      </a:pPr>
                      <a:r>
                        <a:rPr kumimoji="0" lang="en-US" sz="1000" b="0" i="0" u="none" strike="noStrike" cap="none" normalizeH="0" baseline="0" smtClean="0">
                          <a:ln>
                            <a:noFill/>
                          </a:ln>
                          <a:solidFill>
                            <a:schemeClr val="tx1"/>
                          </a:solidFill>
                          <a:effectLst/>
                          <a:latin typeface="Times New Roman" pitchFamily="18" charset="0"/>
                        </a:rPr>
                        <a:t> easily defined interfaces</a:t>
                      </a:r>
                    </a:p>
                    <a:p>
                      <a:pPr marL="0" marR="0" lvl="0" indent="0" algn="l" defTabSz="881063" rtl="0" eaLnBrk="0" fontAlgn="base" latinLnBrk="0" hangingPunct="0">
                        <a:lnSpc>
                          <a:spcPct val="100000"/>
                        </a:lnSpc>
                        <a:spcBef>
                          <a:spcPct val="0"/>
                        </a:spcBef>
                        <a:spcAft>
                          <a:spcPct val="0"/>
                        </a:spcAft>
                        <a:buClrTx/>
                        <a:buSzTx/>
                        <a:buFontTx/>
                        <a:buChar char="•"/>
                        <a:tabLst/>
                      </a:pPr>
                      <a:r>
                        <a:rPr kumimoji="0" lang="en-US" sz="1000" b="0" i="0" u="none" strike="noStrike" cap="none" normalizeH="0" baseline="0" smtClean="0">
                          <a:ln>
                            <a:noFill/>
                          </a:ln>
                          <a:solidFill>
                            <a:schemeClr val="tx1"/>
                          </a:solidFill>
                          <a:effectLst/>
                          <a:latin typeface="Times New Roman" pitchFamily="18" charset="0"/>
                        </a:rPr>
                        <a:t>Modularizable</a:t>
                      </a:r>
                    </a:p>
                    <a:p>
                      <a:pPr marL="0" marR="0" lvl="0" indent="0" algn="l" defTabSz="881063" rtl="0" eaLnBrk="0" fontAlgn="base" latinLnBrk="0" hangingPunct="0">
                        <a:lnSpc>
                          <a:spcPct val="100000"/>
                        </a:lnSpc>
                        <a:spcBef>
                          <a:spcPct val="0"/>
                        </a:spcBef>
                        <a:spcAft>
                          <a:spcPct val="0"/>
                        </a:spcAft>
                        <a:buClrTx/>
                        <a:buSzTx/>
                        <a:buFontTx/>
                        <a:buChar char="•"/>
                        <a:tabLst/>
                      </a:pPr>
                      <a:r>
                        <a:rPr kumimoji="0" lang="en-US" sz="1000" b="0" i="0" u="none" strike="noStrike" cap="none" normalizeH="0" baseline="0" smtClean="0">
                          <a:ln>
                            <a:noFill/>
                          </a:ln>
                          <a:solidFill>
                            <a:schemeClr val="tx1"/>
                          </a:solidFill>
                          <a:effectLst/>
                          <a:latin typeface="Times New Roman" pitchFamily="18" charset="0"/>
                        </a:rPr>
                        <a:t>Incentives to standardize b/c </a:t>
                      </a:r>
                      <a:r>
                        <a:rPr kumimoji="0" lang="en-US" sz="1000" b="0" i="0" u="none" strike="noStrike" cap="none" normalizeH="0" baseline="0" smtClean="0">
                          <a:ln>
                            <a:noFill/>
                          </a:ln>
                          <a:solidFill>
                            <a:schemeClr val="tx1"/>
                          </a:solidFill>
                          <a:effectLst/>
                          <a:latin typeface="Times New Roman" pitchFamily="18" charset="0"/>
                          <a:cs typeface="Times New Roman" pitchFamily="18" charset="0"/>
                        </a:rPr>
                        <a:t>→</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More:</a:t>
                      </a:r>
                    </a:p>
                    <a:p>
                      <a:pPr marL="0" marR="0" lvl="0" indent="0" algn="l" defTabSz="881063" rtl="0" eaLnBrk="0" fontAlgn="base" latinLnBrk="0" hangingPunct="0">
                        <a:lnSpc>
                          <a:spcPct val="100000"/>
                        </a:lnSpc>
                        <a:spcBef>
                          <a:spcPct val="0"/>
                        </a:spcBef>
                        <a:spcAft>
                          <a:spcPct val="0"/>
                        </a:spcAft>
                        <a:buClrTx/>
                        <a:buSzTx/>
                        <a:buFontTx/>
                        <a:buChar char="•"/>
                        <a:tabLst/>
                      </a:pPr>
                      <a:r>
                        <a:rPr kumimoji="0" lang="en-US" sz="1000" b="0" i="0" u="none" strike="noStrike" cap="none" normalizeH="0" baseline="0" smtClean="0">
                          <a:ln>
                            <a:noFill/>
                          </a:ln>
                          <a:solidFill>
                            <a:schemeClr val="tx1"/>
                          </a:solidFill>
                          <a:effectLst/>
                          <a:latin typeface="Times New Roman" pitchFamily="18" charset="0"/>
                        </a:rPr>
                        <a:t> hi-tech, specialized</a:t>
                      </a:r>
                    </a:p>
                    <a:p>
                      <a:pPr marL="0" marR="0" lvl="0" indent="0" algn="l" defTabSz="881063" rtl="0" eaLnBrk="0" fontAlgn="base" latinLnBrk="0" hangingPunct="0">
                        <a:lnSpc>
                          <a:spcPct val="100000"/>
                        </a:lnSpc>
                        <a:spcBef>
                          <a:spcPct val="0"/>
                        </a:spcBef>
                        <a:spcAft>
                          <a:spcPct val="0"/>
                        </a:spcAft>
                        <a:buClrTx/>
                        <a:buSzTx/>
                        <a:buFontTx/>
                        <a:buChar char="•"/>
                        <a:tabLst/>
                      </a:pPr>
                      <a:r>
                        <a:rPr kumimoji="0" lang="en-US" sz="1000" b="0" i="0" u="none" strike="noStrike" cap="none" normalizeH="0" baseline="0" smtClean="0">
                          <a:ln>
                            <a:noFill/>
                          </a:ln>
                          <a:solidFill>
                            <a:schemeClr val="tx1"/>
                          </a:solidFill>
                          <a:effectLst/>
                          <a:latin typeface="Times New Roman" pitchFamily="18" charset="0"/>
                        </a:rPr>
                        <a:t> miniaturized</a:t>
                      </a:r>
                    </a:p>
                    <a:p>
                      <a:pPr marL="0" marR="0" lvl="0" indent="0" algn="l" defTabSz="881063" rtl="0" eaLnBrk="0" fontAlgn="base" latinLnBrk="0" hangingPunct="0">
                        <a:lnSpc>
                          <a:spcPct val="100000"/>
                        </a:lnSpc>
                        <a:spcBef>
                          <a:spcPct val="0"/>
                        </a:spcBef>
                        <a:spcAft>
                          <a:spcPct val="0"/>
                        </a:spcAft>
                        <a:buClrTx/>
                        <a:buSzTx/>
                        <a:buFontTx/>
                        <a:buChar char="•"/>
                        <a:tabLst/>
                      </a:pPr>
                      <a:r>
                        <a:rPr kumimoji="0" lang="en-US" sz="1000" b="0" i="0" u="none" strike="noStrike" cap="none" normalizeH="0" baseline="0" smtClean="0">
                          <a:ln>
                            <a:noFill/>
                          </a:ln>
                          <a:solidFill>
                            <a:schemeClr val="tx1"/>
                          </a:solidFill>
                          <a:effectLst/>
                          <a:latin typeface="Times New Roman" pitchFamily="18" charset="0"/>
                        </a:rPr>
                        <a:t> hence expensive</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Cheap: high value/weight/volume factor</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More powerful &amp; cheaper chips allow better coordination &amp; outsourcing.</a:t>
                      </a:r>
                    </a:p>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cs typeface="Times New Roman" pitchFamily="18" charset="0"/>
                        </a:rPr>
                        <a:t>→</a:t>
                      </a:r>
                      <a:r>
                        <a:rPr kumimoji="0" lang="en-US" sz="1000" b="1" i="0" u="none" strike="noStrike" cap="none" normalizeH="0" baseline="0" smtClean="0">
                          <a:ln>
                            <a:noFill/>
                          </a:ln>
                          <a:solidFill>
                            <a:srgbClr val="FF3300"/>
                          </a:solidFill>
                          <a:effectLst/>
                          <a:latin typeface="Times New Roman" pitchFamily="18" charset="0"/>
                        </a:rPr>
                        <a:t>Virtuous cycle</a:t>
                      </a:r>
                    </a:p>
                  </a:txBody>
                  <a:tcPr marL="91966" marR="91966" marT="45512" marB="455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21402">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Cars</a:t>
                      </a:r>
                    </a:p>
                  </a:txBody>
                  <a:tcPr marL="91966" marR="91966" marT="45512" marB="455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Char char="•"/>
                        <a:tabLst/>
                      </a:pPr>
                      <a:r>
                        <a:rPr kumimoji="0" lang="en-US" sz="1000" b="0" i="0" u="none" strike="noStrike" cap="none" normalizeH="0" baseline="0" smtClean="0">
                          <a:ln>
                            <a:noFill/>
                          </a:ln>
                          <a:solidFill>
                            <a:schemeClr val="tx1"/>
                          </a:solidFill>
                          <a:effectLst/>
                          <a:latin typeface="Times New Roman" pitchFamily="18" charset="0"/>
                        </a:rPr>
                        <a:t> integral design</a:t>
                      </a:r>
                    </a:p>
                    <a:p>
                      <a:pPr marL="0" marR="0" lvl="0" indent="0" algn="l" defTabSz="881063" rtl="0" eaLnBrk="0" fontAlgn="base" latinLnBrk="0" hangingPunct="0">
                        <a:lnSpc>
                          <a:spcPct val="100000"/>
                        </a:lnSpc>
                        <a:spcBef>
                          <a:spcPct val="0"/>
                        </a:spcBef>
                        <a:spcAft>
                          <a:spcPct val="0"/>
                        </a:spcAft>
                        <a:buClrTx/>
                        <a:buSzTx/>
                        <a:buFontTx/>
                        <a:buChar char="•"/>
                        <a:tabLst/>
                      </a:pPr>
                      <a:r>
                        <a:rPr kumimoji="0" lang="en-US" sz="1000" b="0" i="0" u="none" strike="noStrike" cap="none" normalizeH="0" baseline="0" smtClean="0">
                          <a:ln>
                            <a:noFill/>
                          </a:ln>
                          <a:solidFill>
                            <a:schemeClr val="tx1"/>
                          </a:solidFill>
                          <a:effectLst/>
                          <a:latin typeface="Times New Roman" pitchFamily="18" charset="0"/>
                        </a:rPr>
                        <a:t> no incentive to standardize (engines)</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1" u="none" strike="noStrike" cap="none" normalizeH="0" baseline="0" smtClean="0">
                          <a:ln>
                            <a:noFill/>
                          </a:ln>
                          <a:solidFill>
                            <a:schemeClr val="tx1"/>
                          </a:solidFill>
                          <a:effectLst/>
                          <a:latin typeface="Times New Roman" pitchFamily="18" charset="0"/>
                        </a:rPr>
                        <a:t>Similar yet investment is sunk</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expensive</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1" u="none" strike="noStrike" cap="none" normalizeH="0" baseline="0" smtClean="0">
                          <a:ln>
                            <a:noFill/>
                          </a:ln>
                          <a:solidFill>
                            <a:schemeClr val="tx1"/>
                          </a:solidFill>
                          <a:effectLst/>
                          <a:latin typeface="Times New Roman" pitchFamily="18" charset="0"/>
                        </a:rPr>
                        <a:t>similar</a:t>
                      </a:r>
                    </a:p>
                  </a:txBody>
                  <a:tcPr marL="91966" marR="91966" marT="45512" marB="455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r h="611552">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Services</a:t>
                      </a:r>
                    </a:p>
                  </a:txBody>
                  <a:tcPr marL="91966" marR="91966" marT="45512" marB="455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Char char="•"/>
                        <a:tabLst/>
                      </a:pPr>
                      <a:r>
                        <a:rPr kumimoji="0" lang="en-US" sz="1000" b="0" i="0" u="none" strike="noStrike" cap="none" normalizeH="0" baseline="0" smtClean="0">
                          <a:ln>
                            <a:noFill/>
                          </a:ln>
                          <a:solidFill>
                            <a:schemeClr val="tx1"/>
                          </a:solidFill>
                          <a:effectLst/>
                          <a:latin typeface="Times New Roman" pitchFamily="18" charset="0"/>
                        </a:rPr>
                        <a:t> are product &amp; process separable?</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endParaRPr kumimoji="0" lang="en-US" sz="1000" b="0" i="1" u="none" strike="noStrike" cap="none" normalizeH="0" baseline="0" smtClean="0">
                        <a:ln>
                          <a:noFill/>
                        </a:ln>
                        <a:solidFill>
                          <a:schemeClr val="tx1"/>
                        </a:solidFill>
                        <a:effectLst/>
                        <a:latin typeface="Times New Roman" pitchFamily="18" charset="0"/>
                      </a:endParaRP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Is it digitizable?</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endParaRPr kumimoji="0" lang="en-US" sz="1000" b="0" i="1" u="none" strike="noStrike" cap="none" normalizeH="0" baseline="0" smtClean="0">
                        <a:ln>
                          <a:noFill/>
                        </a:ln>
                        <a:solidFill>
                          <a:schemeClr val="tx1"/>
                        </a:solidFill>
                        <a:effectLst/>
                        <a:latin typeface="Times New Roman" pitchFamily="18" charset="0"/>
                      </a:endParaRPr>
                    </a:p>
                  </a:txBody>
                  <a:tcPr marL="91966" marR="91966" marT="45512" marB="455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64515" name="Rectangle 3"/>
          <p:cNvSpPr>
            <a:spLocks noGrp="1" noChangeArrowheads="1"/>
          </p:cNvSpPr>
          <p:nvPr>
            <p:ph type="dt" sz="quarter" idx="1"/>
          </p:nvPr>
        </p:nvSpPr>
        <p:spPr>
          <a:noFill/>
        </p:spPr>
        <p:txBody>
          <a:bodyPr/>
          <a:lstStyle/>
          <a:p>
            <a:pPr defTabSz="986994"/>
            <a:fld id="{D83ADCC6-D090-4F96-85B3-92CF3EAA80A9}" type="datetime1">
              <a:rPr lang="en-US" smtClean="0"/>
              <a:pPr defTabSz="986994"/>
              <a:t>2/23/15</a:t>
            </a:fld>
            <a:endParaRPr lang="en-US" dirty="0" smtClean="0"/>
          </a:p>
        </p:txBody>
      </p:sp>
      <p:sp>
        <p:nvSpPr>
          <p:cNvPr id="64516" name="Rectangle 6"/>
          <p:cNvSpPr>
            <a:spLocks noGrp="1" noChangeArrowheads="1"/>
          </p:cNvSpPr>
          <p:nvPr>
            <p:ph type="ftr" sz="quarter" idx="4"/>
          </p:nvPr>
        </p:nvSpPr>
        <p:spPr>
          <a:noFill/>
        </p:spPr>
        <p:txBody>
          <a:bodyPr/>
          <a:lstStyle/>
          <a:p>
            <a:pPr defTabSz="986994"/>
            <a:r>
              <a:rPr lang="en-US" dirty="0" smtClean="0"/>
              <a:t>© Van Mieghem</a:t>
            </a:r>
          </a:p>
        </p:txBody>
      </p:sp>
      <p:sp>
        <p:nvSpPr>
          <p:cNvPr id="64517" name="Rectangle 7"/>
          <p:cNvSpPr>
            <a:spLocks noGrp="1" noChangeArrowheads="1"/>
          </p:cNvSpPr>
          <p:nvPr>
            <p:ph type="sldNum" sz="quarter" idx="5"/>
          </p:nvPr>
        </p:nvSpPr>
        <p:spPr>
          <a:noFill/>
        </p:spPr>
        <p:txBody>
          <a:bodyPr/>
          <a:lstStyle/>
          <a:p>
            <a:pPr defTabSz="986994"/>
            <a:fld id="{7BA5F1BC-823C-416E-BBA0-1BBF320DA538}" type="slidenum">
              <a:rPr lang="en-US" smtClean="0"/>
              <a:pPr defTabSz="986994"/>
              <a:t>30</a:t>
            </a:fld>
            <a:endParaRPr lang="en-US" dirty="0" smtClean="0"/>
          </a:p>
        </p:txBody>
      </p:sp>
      <p:sp>
        <p:nvSpPr>
          <p:cNvPr id="64518" name="Rectangle 2"/>
          <p:cNvSpPr>
            <a:spLocks noGrp="1" noRot="1" noChangeAspect="1" noChangeArrowheads="1" noTextEdit="1"/>
          </p:cNvSpPr>
          <p:nvPr>
            <p:ph type="sldImg"/>
          </p:nvPr>
        </p:nvSpPr>
        <p:spPr>
          <a:ln/>
        </p:spPr>
      </p:sp>
      <p:sp>
        <p:nvSpPr>
          <p:cNvPr id="64519" name="Rectangle 3"/>
          <p:cNvSpPr>
            <a:spLocks noGrp="1" noChangeArrowheads="1"/>
          </p:cNvSpPr>
          <p:nvPr>
            <p:ph type="body" idx="1"/>
          </p:nvPr>
        </p:nvSpPr>
        <p:spPr>
          <a:noFill/>
          <a:ln/>
        </p:spPr>
        <p:txBody>
          <a:bodyPr/>
          <a:lstStyle/>
          <a:p>
            <a:r>
              <a:rPr lang="en-US" smtClean="0"/>
              <a:t>Now show the quotes. The point is that the failure results from interactions between systems, and it is very difficult to write a contract to ensure that separate parties work to ensure cross-system coordination. </a:t>
            </a:r>
          </a:p>
          <a:p>
            <a:endParaRPr lang="en-US" smtClean="0"/>
          </a:p>
          <a:p>
            <a:r>
              <a:rPr lang="en-US" smtClean="0"/>
              <a:t>How to handle it? Now show the seat diagram. </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65539" name="Rectangle 3"/>
          <p:cNvSpPr>
            <a:spLocks noGrp="1" noChangeArrowheads="1"/>
          </p:cNvSpPr>
          <p:nvPr>
            <p:ph type="dt" sz="quarter" idx="1"/>
          </p:nvPr>
        </p:nvSpPr>
        <p:spPr>
          <a:noFill/>
        </p:spPr>
        <p:txBody>
          <a:bodyPr/>
          <a:lstStyle/>
          <a:p>
            <a:pPr defTabSz="986994"/>
            <a:fld id="{5883A571-F83B-4238-A56E-DE8389823FAA}" type="datetime1">
              <a:rPr lang="en-US" smtClean="0"/>
              <a:pPr defTabSz="986994"/>
              <a:t>2/23/15</a:t>
            </a:fld>
            <a:endParaRPr lang="en-US" dirty="0" smtClean="0"/>
          </a:p>
        </p:txBody>
      </p:sp>
      <p:sp>
        <p:nvSpPr>
          <p:cNvPr id="65540" name="Rectangle 6"/>
          <p:cNvSpPr>
            <a:spLocks noGrp="1" noChangeArrowheads="1"/>
          </p:cNvSpPr>
          <p:nvPr>
            <p:ph type="ftr" sz="quarter" idx="4"/>
          </p:nvPr>
        </p:nvSpPr>
        <p:spPr>
          <a:noFill/>
        </p:spPr>
        <p:txBody>
          <a:bodyPr/>
          <a:lstStyle/>
          <a:p>
            <a:pPr defTabSz="986994"/>
            <a:r>
              <a:rPr lang="en-US" dirty="0" smtClean="0"/>
              <a:t>© Van Mieghem</a:t>
            </a:r>
          </a:p>
        </p:txBody>
      </p:sp>
      <p:sp>
        <p:nvSpPr>
          <p:cNvPr id="65541" name="Rectangle 7"/>
          <p:cNvSpPr>
            <a:spLocks noGrp="1" noChangeArrowheads="1"/>
          </p:cNvSpPr>
          <p:nvPr>
            <p:ph type="sldNum" sz="quarter" idx="5"/>
          </p:nvPr>
        </p:nvSpPr>
        <p:spPr>
          <a:noFill/>
        </p:spPr>
        <p:txBody>
          <a:bodyPr/>
          <a:lstStyle/>
          <a:p>
            <a:pPr defTabSz="986994"/>
            <a:fld id="{A24EDF14-2369-4D05-A788-4CE5447B04F3}" type="slidenum">
              <a:rPr lang="en-US" smtClean="0"/>
              <a:pPr defTabSz="986994"/>
              <a:t>31</a:t>
            </a:fld>
            <a:endParaRPr lang="en-US" dirty="0" smtClean="0"/>
          </a:p>
        </p:txBody>
      </p:sp>
      <p:sp>
        <p:nvSpPr>
          <p:cNvPr id="65542" name="Rectangle 2"/>
          <p:cNvSpPr>
            <a:spLocks noGrp="1" noRot="1" noChangeAspect="1" noChangeArrowheads="1" noTextEdit="1"/>
          </p:cNvSpPr>
          <p:nvPr>
            <p:ph type="sldImg"/>
          </p:nvPr>
        </p:nvSpPr>
        <p:spPr>
          <a:ln/>
        </p:spPr>
      </p:sp>
      <p:sp>
        <p:nvSpPr>
          <p:cNvPr id="65543" name="Rectangle 3"/>
          <p:cNvSpPr>
            <a:spLocks noGrp="1" noChangeArrowheads="1"/>
          </p:cNvSpPr>
          <p:nvPr>
            <p:ph type="body" idx="1"/>
          </p:nvPr>
        </p:nvSpPr>
        <p:spPr>
          <a:noFill/>
          <a:ln/>
        </p:spPr>
        <p:txBody>
          <a:bodyPr/>
          <a:lstStyle/>
          <a:p>
            <a:pPr marL="198681" indent="-198681"/>
            <a:r>
              <a:rPr lang="en-US" dirty="0" smtClean="0"/>
              <a:t>How to handle it? Now show the seat diagram. The seat has become extremely complicated, with electric controls for lumbar, side airbag integration etc. All the car producers outsource the seat, with a big trend toward "interior complete" sourcing. This would be giving the seat, instrument panel and overhead (liner) to the same supplier to coordinate. On the other hand, Ford announced on Oct 13, 2003 that it had gone too far and is planning to bring product development for systems like seats back </a:t>
            </a:r>
            <a:r>
              <a:rPr lang="en-US" dirty="0" err="1" smtClean="0"/>
              <a:t>inhouse</a:t>
            </a:r>
            <a:r>
              <a:rPr lang="en-US" dirty="0" smtClean="0"/>
              <a:t>. </a:t>
            </a:r>
          </a:p>
          <a:p>
            <a:pPr marL="198681" indent="-198681"/>
            <a:r>
              <a:rPr lang="en-US" dirty="0" smtClean="0"/>
              <a:t>The key issues are: </a:t>
            </a:r>
          </a:p>
          <a:p>
            <a:pPr marL="198681" indent="-198681">
              <a:buFontTx/>
              <a:buAutoNum type="arabicPeriod"/>
            </a:pPr>
            <a:r>
              <a:rPr lang="en-US" dirty="0" smtClean="0"/>
              <a:t>which party is better prepared to coordinate product development, </a:t>
            </a:r>
          </a:p>
          <a:p>
            <a:pPr marL="198681" indent="-198681">
              <a:buFontTx/>
              <a:buAutoNum type="arabicPeriod"/>
            </a:pPr>
            <a:r>
              <a:rPr lang="en-US" dirty="0" smtClean="0"/>
              <a:t>how do you write the contract, </a:t>
            </a:r>
          </a:p>
          <a:p>
            <a:pPr marL="198681" indent="-198681">
              <a:buFontTx/>
              <a:buAutoNum type="arabicPeriod"/>
            </a:pPr>
            <a:r>
              <a:rPr lang="en-US" dirty="0" smtClean="0"/>
              <a:t>should designs be changed to facilitate outsourcing? </a:t>
            </a:r>
          </a:p>
          <a:p>
            <a:pPr marL="198681" indent="-198681"/>
            <a:r>
              <a:rPr lang="en-US" dirty="0" smtClean="0"/>
              <a:t>I would let the students discuss the contracting and design issues here.</a:t>
            </a:r>
          </a:p>
          <a:p>
            <a:pPr marL="198681" indent="-198681"/>
            <a:endParaRPr lang="en-US"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75779" name="Rectangle 3"/>
          <p:cNvSpPr>
            <a:spLocks noGrp="1" noChangeArrowheads="1"/>
          </p:cNvSpPr>
          <p:nvPr>
            <p:ph type="dt" sz="quarter" idx="1"/>
          </p:nvPr>
        </p:nvSpPr>
        <p:spPr>
          <a:noFill/>
        </p:spPr>
        <p:txBody>
          <a:bodyPr/>
          <a:lstStyle/>
          <a:p>
            <a:pPr defTabSz="986994"/>
            <a:fld id="{A4FA2EAA-BAE3-413C-88D9-062A2002517F}" type="datetime1">
              <a:rPr lang="en-US" smtClean="0"/>
              <a:pPr defTabSz="986994"/>
              <a:t>2/23/15</a:t>
            </a:fld>
            <a:endParaRPr lang="en-US" dirty="0" smtClean="0"/>
          </a:p>
        </p:txBody>
      </p:sp>
      <p:sp>
        <p:nvSpPr>
          <p:cNvPr id="75780" name="Rectangle 6"/>
          <p:cNvSpPr>
            <a:spLocks noGrp="1" noChangeArrowheads="1"/>
          </p:cNvSpPr>
          <p:nvPr>
            <p:ph type="ftr" sz="quarter" idx="4"/>
          </p:nvPr>
        </p:nvSpPr>
        <p:spPr>
          <a:noFill/>
        </p:spPr>
        <p:txBody>
          <a:bodyPr/>
          <a:lstStyle/>
          <a:p>
            <a:pPr defTabSz="986994"/>
            <a:r>
              <a:rPr lang="en-US" dirty="0" smtClean="0"/>
              <a:t>© Van Mieghem</a:t>
            </a:r>
          </a:p>
        </p:txBody>
      </p:sp>
      <p:sp>
        <p:nvSpPr>
          <p:cNvPr id="75781" name="Rectangle 7"/>
          <p:cNvSpPr>
            <a:spLocks noGrp="1" noChangeArrowheads="1"/>
          </p:cNvSpPr>
          <p:nvPr>
            <p:ph type="sldNum" sz="quarter" idx="5"/>
          </p:nvPr>
        </p:nvSpPr>
        <p:spPr>
          <a:noFill/>
        </p:spPr>
        <p:txBody>
          <a:bodyPr/>
          <a:lstStyle/>
          <a:p>
            <a:pPr defTabSz="986994"/>
            <a:fld id="{56597DA2-D0C5-43B4-91E8-FE1D19D659EA}" type="slidenum">
              <a:rPr lang="en-US" smtClean="0"/>
              <a:pPr defTabSz="986994"/>
              <a:t>32</a:t>
            </a:fld>
            <a:endParaRPr lang="en-US" dirty="0" smtClean="0"/>
          </a:p>
        </p:txBody>
      </p:sp>
      <p:sp>
        <p:nvSpPr>
          <p:cNvPr id="75782" name="Rectangle 2"/>
          <p:cNvSpPr>
            <a:spLocks noGrp="1" noRot="1" noChangeAspect="1" noChangeArrowheads="1" noTextEdit="1"/>
          </p:cNvSpPr>
          <p:nvPr>
            <p:ph type="sldImg"/>
          </p:nvPr>
        </p:nvSpPr>
        <p:spPr>
          <a:ln/>
        </p:spPr>
      </p:sp>
      <p:sp>
        <p:nvSpPr>
          <p:cNvPr id="75783" name="Rectangle 3"/>
          <p:cNvSpPr>
            <a:spLocks noGrp="1" noChangeArrowheads="1"/>
          </p:cNvSpPr>
          <p:nvPr>
            <p:ph type="body" idx="1"/>
          </p:nvPr>
        </p:nvSpPr>
        <p:spPr>
          <a:noFill/>
          <a:ln/>
        </p:spPr>
        <p:txBody>
          <a:bodyPr/>
          <a:lstStyle/>
          <a:p>
            <a:pPr marL="238738" indent="-238738"/>
            <a:r>
              <a:rPr lang="en-US" dirty="0" smtClean="0"/>
              <a:t>This is pretty much like “a marriage of convenience” (Sun’s terminology) or LAT relationship (living apart but being together)…</a:t>
            </a:r>
          </a:p>
          <a:p>
            <a:pPr marL="238738" indent="-238738"/>
            <a:endParaRPr lang="en-US" dirty="0" smtClean="0"/>
          </a:p>
          <a:p>
            <a:pPr marL="238738" indent="-238738"/>
            <a:r>
              <a:rPr lang="en-US" dirty="0" smtClean="0"/>
              <a:t>The cost of partnerships is in “few” and “dedicated”:</a:t>
            </a:r>
          </a:p>
          <a:p>
            <a:pPr marL="238738" indent="-238738">
              <a:buFontTx/>
              <a:buAutoNum type="arabicPeriod"/>
            </a:pPr>
            <a:r>
              <a:rPr lang="en-US" dirty="0" smtClean="0"/>
              <a:t>Dependency: both supplier and buyer may become hostage to the other</a:t>
            </a:r>
          </a:p>
          <a:p>
            <a:pPr marL="717814" lvl="1" indent="-238738">
              <a:buFontTx/>
              <a:buChar char="-"/>
            </a:pPr>
            <a:r>
              <a:rPr lang="en-US" dirty="0" smtClean="0"/>
              <a:t>Because we become dependent and cannot easily switch</a:t>
            </a:r>
          </a:p>
          <a:p>
            <a:pPr marL="717814" lvl="1" indent="-238738">
              <a:buFontTx/>
              <a:buChar char="-"/>
            </a:pPr>
            <a:r>
              <a:rPr lang="en-US" dirty="0" smtClean="0"/>
              <a:t>Examples (BAH 2001):</a:t>
            </a:r>
          </a:p>
          <a:p>
            <a:pPr marL="1195289" lvl="2" indent="-238738">
              <a:buFontTx/>
              <a:buAutoNum type="arabicPeriod"/>
            </a:pPr>
            <a:r>
              <a:rPr lang="en-US" dirty="0" smtClean="0"/>
              <a:t> Sony </a:t>
            </a:r>
            <a:r>
              <a:rPr lang="en-US" dirty="0" err="1" smtClean="0"/>
              <a:t>Playstation</a:t>
            </a:r>
            <a:r>
              <a:rPr lang="en-US" dirty="0" smtClean="0"/>
              <a:t> was able to ship only half it wanted for US launch in Sep 2000 b/c shortage of graphics chips</a:t>
            </a:r>
          </a:p>
          <a:p>
            <a:pPr marL="1195289" lvl="2" indent="-238738">
              <a:buFontTx/>
              <a:buAutoNum type="arabicPeriod"/>
            </a:pPr>
            <a:r>
              <a:rPr lang="en-US" dirty="0" smtClean="0"/>
              <a:t>Palm estimates its revenues would have been 10-40% higher had it had access to all the liquid crystal displays (LCD) it needed </a:t>
            </a:r>
          </a:p>
          <a:p>
            <a:pPr marL="238738" indent="-238738">
              <a:buFontTx/>
              <a:buAutoNum type="arabicPeriod"/>
            </a:pPr>
            <a:r>
              <a:rPr lang="en-US" dirty="0" smtClean="0"/>
              <a:t>Loss of economies of scale by supplier (given asset specificity)</a:t>
            </a:r>
          </a:p>
          <a:p>
            <a:pPr marL="717814" lvl="1" indent="-238738">
              <a:buFontTx/>
              <a:buChar char="-"/>
            </a:pPr>
            <a:r>
              <a:rPr lang="en-US" dirty="0" smtClean="0"/>
              <a:t>Required specialization goes against supplier </a:t>
            </a:r>
            <a:r>
              <a:rPr lang="en-US" dirty="0" err="1" smtClean="0"/>
              <a:t>flexibilitiy</a:t>
            </a:r>
            <a:r>
              <a:rPr lang="en-US" dirty="0" smtClean="0"/>
              <a:t> and pooling efficiencies</a:t>
            </a:r>
          </a:p>
          <a:p>
            <a:pPr marL="717814" lvl="1" indent="-238738">
              <a:buFontTx/>
              <a:buChar char="-"/>
            </a:pPr>
            <a:r>
              <a:rPr lang="en-US" dirty="0" smtClean="0"/>
              <a:t>Example: difference between </a:t>
            </a:r>
            <a:r>
              <a:rPr lang="en-US" i="1" dirty="0" smtClean="0"/>
              <a:t>contract manufacturer </a:t>
            </a:r>
            <a:r>
              <a:rPr lang="en-US" dirty="0" smtClean="0"/>
              <a:t>Solectron and original design manufacturer (ODM) in pc chain</a:t>
            </a:r>
          </a:p>
          <a:p>
            <a:pPr marL="238738" indent="-238738">
              <a:buFontTx/>
              <a:buAutoNum type="arabicPeriod"/>
            </a:pPr>
            <a:r>
              <a:rPr lang="en-US" dirty="0" smtClean="0"/>
              <a:t>Sharing gains requires information transparency, which may lead to the buyer or supplier learning too much about the other (hollowing out)</a:t>
            </a:r>
          </a:p>
          <a:p>
            <a:pPr marL="717814" lvl="1" indent="-238738"/>
            <a:r>
              <a:rPr lang="en-US" dirty="0" smtClean="0"/>
              <a:t>- Need equal-powered partners</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49155" name="Rectangle 3"/>
          <p:cNvSpPr>
            <a:spLocks noGrp="1" noChangeArrowheads="1"/>
          </p:cNvSpPr>
          <p:nvPr>
            <p:ph type="dt" sz="quarter" idx="1"/>
          </p:nvPr>
        </p:nvSpPr>
        <p:spPr>
          <a:noFill/>
        </p:spPr>
        <p:txBody>
          <a:bodyPr/>
          <a:lstStyle/>
          <a:p>
            <a:pPr defTabSz="986994"/>
            <a:fld id="{792FCF50-A4EB-4AAE-9A68-2774F12A0897}" type="datetime1">
              <a:rPr lang="en-US" smtClean="0"/>
              <a:pPr defTabSz="986994"/>
              <a:t>2/23/15</a:t>
            </a:fld>
            <a:endParaRPr lang="en-US" dirty="0" smtClean="0"/>
          </a:p>
        </p:txBody>
      </p:sp>
      <p:sp>
        <p:nvSpPr>
          <p:cNvPr id="49156" name="Rectangle 6"/>
          <p:cNvSpPr>
            <a:spLocks noGrp="1" noChangeArrowheads="1"/>
          </p:cNvSpPr>
          <p:nvPr>
            <p:ph type="ftr" sz="quarter" idx="4"/>
          </p:nvPr>
        </p:nvSpPr>
        <p:spPr>
          <a:noFill/>
        </p:spPr>
        <p:txBody>
          <a:bodyPr/>
          <a:lstStyle/>
          <a:p>
            <a:pPr defTabSz="986994"/>
            <a:r>
              <a:rPr lang="en-US" dirty="0" smtClean="0"/>
              <a:t>© Van Mieghem</a:t>
            </a:r>
          </a:p>
        </p:txBody>
      </p:sp>
      <p:sp>
        <p:nvSpPr>
          <p:cNvPr id="49157" name="Rectangle 7"/>
          <p:cNvSpPr>
            <a:spLocks noGrp="1" noChangeArrowheads="1"/>
          </p:cNvSpPr>
          <p:nvPr>
            <p:ph type="sldNum" sz="quarter" idx="5"/>
          </p:nvPr>
        </p:nvSpPr>
        <p:spPr>
          <a:noFill/>
        </p:spPr>
        <p:txBody>
          <a:bodyPr/>
          <a:lstStyle/>
          <a:p>
            <a:pPr defTabSz="986994"/>
            <a:fld id="{E0C35306-D903-4BE4-AF2E-B307E6F66EFA}" type="slidenum">
              <a:rPr lang="en-US" smtClean="0"/>
              <a:pPr defTabSz="986994"/>
              <a:t>3</a:t>
            </a:fld>
            <a:endParaRPr lang="en-US" dirty="0" smtClean="0"/>
          </a:p>
        </p:txBody>
      </p:sp>
      <p:sp>
        <p:nvSpPr>
          <p:cNvPr id="49158" name="Rectangle 2"/>
          <p:cNvSpPr>
            <a:spLocks noGrp="1" noRot="1" noChangeAspect="1" noChangeArrowheads="1" noTextEdit="1"/>
          </p:cNvSpPr>
          <p:nvPr>
            <p:ph type="sldImg"/>
          </p:nvPr>
        </p:nvSpPr>
        <p:spPr>
          <a:xfrm>
            <a:off x="1339850" y="373063"/>
            <a:ext cx="4378325" cy="3284537"/>
          </a:xfrm>
          <a:ln/>
        </p:spPr>
      </p:sp>
      <p:sp>
        <p:nvSpPr>
          <p:cNvPr id="49159" name="Rectangle 3"/>
          <p:cNvSpPr>
            <a:spLocks noGrp="1" noChangeArrowheads="1"/>
          </p:cNvSpPr>
          <p:nvPr>
            <p:ph type="body" idx="1"/>
          </p:nvPr>
        </p:nvSpPr>
        <p:spPr>
          <a:noFill/>
          <a:ln/>
        </p:spPr>
        <p:txBody>
          <a:bodyPr/>
          <a:lstStyle/>
          <a:p>
            <a:pPr marL="198681" indent="-198681"/>
            <a:r>
              <a:rPr lang="en-US" dirty="0" smtClean="0"/>
              <a:t>Say price is $100, then cost is $85, out of which .85%*$85= $72.25 is purchasing.</a:t>
            </a:r>
          </a:p>
          <a:p>
            <a:pPr marL="198681" indent="-198681"/>
            <a:r>
              <a:rPr lang="en-US" dirty="0" smtClean="0"/>
              <a:t>Reduce purchasing by 10% means an additional $7.225 is going to the bottom line.</a:t>
            </a:r>
          </a:p>
          <a:p>
            <a:pPr marL="198681" indent="-198681"/>
            <a:r>
              <a:rPr lang="en-US" dirty="0" smtClean="0"/>
              <a:t>Hence, margin becomes $15 + $7.225 = $22.225Add 8.5 to margin: 23.5, which is a 56% increase. NI will increase even more.</a:t>
            </a:r>
          </a:p>
          <a:p>
            <a:pPr marL="198681" indent="-198681"/>
            <a:endParaRPr lang="en-US" dirty="0" smtClean="0"/>
          </a:p>
          <a:p>
            <a:pPr marL="198681" indent="-198681"/>
            <a:r>
              <a:rPr lang="en-US" dirty="0" smtClean="0"/>
              <a:t>Note: </a:t>
            </a:r>
          </a:p>
          <a:p>
            <a:pPr marL="198681" indent="-198681">
              <a:buFontTx/>
              <a:buAutoNum type="arabicPeriod"/>
            </a:pPr>
            <a:r>
              <a:rPr lang="en-US" dirty="0" smtClean="0"/>
              <a:t>most sourcing in hi tech. Why? [We will see how this relates later to product design &amp; modularity + contracting.] Hi Tech (like Sun) are at the forefront of new sourcing strategies.</a:t>
            </a:r>
          </a:p>
          <a:p>
            <a:pPr marL="198681" indent="-198681">
              <a:buFontTx/>
              <a:buAutoNum type="arabicPeriod"/>
            </a:pPr>
            <a:r>
              <a:rPr lang="en-US" dirty="0" smtClean="0"/>
              <a:t>Service is only 10-40%, but what is the trend? [Increase! We will discuss later what type of services are likely candidates for outsourcing.]</a:t>
            </a:r>
          </a:p>
          <a:p>
            <a:pPr marL="198681" indent="-198681">
              <a:buFontTx/>
              <a:buAutoNum type="arabicPeriod"/>
            </a:pPr>
            <a:endParaRPr lang="en-US" dirty="0" smtClean="0"/>
          </a:p>
          <a:p>
            <a:pPr marL="198681" indent="-198681"/>
            <a:r>
              <a:rPr lang="en-US" dirty="0" smtClean="0"/>
              <a:t>If well practiced, it can also drive innovation, quality, flexibility or responsiveness</a:t>
            </a:r>
          </a:p>
          <a:p>
            <a:pPr marL="198681" indent="-198681"/>
            <a:r>
              <a:rPr lang="en-US" dirty="0" smtClean="0"/>
              <a:t>Examples of sourcing driving innovation: (</a:t>
            </a:r>
            <a:r>
              <a:rPr lang="en-US" dirty="0" err="1" smtClean="0"/>
              <a:t>McK</a:t>
            </a:r>
            <a:r>
              <a:rPr lang="en-US" dirty="0" smtClean="0"/>
              <a:t> Oct 2007):</a:t>
            </a:r>
          </a:p>
          <a:p>
            <a:pPr marL="198681" indent="-198681">
              <a:buFontTx/>
              <a:buChar char="•"/>
            </a:pPr>
            <a:r>
              <a:rPr lang="en-US" dirty="0" smtClean="0"/>
              <a:t>P&amp;G has an ambitious target to source a high percentage of its products from outside the company.  Its purchasers nurtured the development of the popular </a:t>
            </a:r>
            <a:r>
              <a:rPr lang="en-US" i="1" dirty="0" err="1" smtClean="0"/>
              <a:t>SpinBrush</a:t>
            </a:r>
            <a:r>
              <a:rPr lang="en-US" dirty="0" smtClean="0"/>
              <a:t>—brought to P&amp;G by outside inventors who had earlier invented a battery-operated, spinning lollipop.</a:t>
            </a:r>
          </a:p>
          <a:p>
            <a:pPr marL="198681" indent="-198681">
              <a:buFontTx/>
              <a:buChar char="•"/>
            </a:pPr>
            <a:r>
              <a:rPr lang="en-US" dirty="0" smtClean="0"/>
              <a:t>Apple used its supply base to outsource much of the development of the iPod HW and SW. Even the idea for the device was brought to Apple by an outside entrepreneur, Tony </a:t>
            </a:r>
            <a:r>
              <a:rPr lang="en-US" dirty="0" err="1" smtClean="0"/>
              <a:t>Fadell</a:t>
            </a:r>
            <a:r>
              <a:rPr lang="en-US" dirty="0" smtClean="0"/>
              <a:t>.</a:t>
            </a:r>
          </a:p>
          <a:p>
            <a:pPr marL="198681" indent="-198681">
              <a:buFontTx/>
              <a:buChar char="•"/>
            </a:pPr>
            <a:r>
              <a:rPr lang="en-US" dirty="0" smtClean="0"/>
              <a:t>Sun called their (when I interviewed Sun in 1992) supply relationships a “marriage of convenience”: Sun Microsystems needed its suppliers’ products and technology to remain “leading edge”, and the suppliers needed Sun to bring their new technologies to market.  Once the suppliers got down the learning curve, “Sun got out”.  Hence, negotiating cost cuts was never that key for Sun b/c short PLC; key was time to market and flexibility.</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56323" name="Rectangle 3"/>
          <p:cNvSpPr>
            <a:spLocks noGrp="1" noChangeArrowheads="1"/>
          </p:cNvSpPr>
          <p:nvPr>
            <p:ph type="dt" sz="quarter" idx="1"/>
          </p:nvPr>
        </p:nvSpPr>
        <p:spPr>
          <a:noFill/>
        </p:spPr>
        <p:txBody>
          <a:bodyPr/>
          <a:lstStyle/>
          <a:p>
            <a:pPr defTabSz="986994"/>
            <a:fld id="{8BB2BA7A-D0AE-4D9F-BE8C-6EE5765ECA7E}" type="datetime1">
              <a:rPr lang="en-US" smtClean="0"/>
              <a:pPr defTabSz="986994"/>
              <a:t>2/23/15</a:t>
            </a:fld>
            <a:endParaRPr lang="en-US" dirty="0" smtClean="0"/>
          </a:p>
        </p:txBody>
      </p:sp>
      <p:sp>
        <p:nvSpPr>
          <p:cNvPr id="56324" name="Rectangle 6"/>
          <p:cNvSpPr>
            <a:spLocks noGrp="1" noChangeArrowheads="1"/>
          </p:cNvSpPr>
          <p:nvPr>
            <p:ph type="ftr" sz="quarter" idx="4"/>
          </p:nvPr>
        </p:nvSpPr>
        <p:spPr>
          <a:noFill/>
        </p:spPr>
        <p:txBody>
          <a:bodyPr/>
          <a:lstStyle/>
          <a:p>
            <a:pPr defTabSz="986994"/>
            <a:r>
              <a:rPr lang="en-US" dirty="0" smtClean="0"/>
              <a:t>© Van Mieghem</a:t>
            </a:r>
          </a:p>
        </p:txBody>
      </p:sp>
      <p:sp>
        <p:nvSpPr>
          <p:cNvPr id="56325" name="Rectangle 7"/>
          <p:cNvSpPr>
            <a:spLocks noGrp="1" noChangeArrowheads="1"/>
          </p:cNvSpPr>
          <p:nvPr>
            <p:ph type="sldNum" sz="quarter" idx="5"/>
          </p:nvPr>
        </p:nvSpPr>
        <p:spPr>
          <a:noFill/>
        </p:spPr>
        <p:txBody>
          <a:bodyPr/>
          <a:lstStyle/>
          <a:p>
            <a:pPr defTabSz="986994"/>
            <a:fld id="{957E3673-8FED-4F34-B42E-28CEBDA0BD92}" type="slidenum">
              <a:rPr lang="en-US" smtClean="0"/>
              <a:pPr defTabSz="986994"/>
              <a:t>33</a:t>
            </a:fld>
            <a:endParaRPr lang="en-US" dirty="0" smtClean="0"/>
          </a:p>
        </p:txBody>
      </p:sp>
      <p:sp>
        <p:nvSpPr>
          <p:cNvPr id="56326" name="Rectangle 2"/>
          <p:cNvSpPr>
            <a:spLocks noGrp="1" noRot="1" noChangeAspect="1" noChangeArrowheads="1" noTextEdit="1"/>
          </p:cNvSpPr>
          <p:nvPr>
            <p:ph type="sldImg"/>
          </p:nvPr>
        </p:nvSpPr>
        <p:spPr>
          <a:ln/>
        </p:spPr>
      </p:sp>
      <p:sp>
        <p:nvSpPr>
          <p:cNvPr id="56327" name="Rectangle 3"/>
          <p:cNvSpPr>
            <a:spLocks noGrp="1" noChangeArrowheads="1"/>
          </p:cNvSpPr>
          <p:nvPr>
            <p:ph type="body" idx="1"/>
          </p:nvPr>
        </p:nvSpPr>
        <p:spPr>
          <a:noFill/>
          <a:ln/>
        </p:spPr>
        <p:txBody>
          <a:bodyPr/>
          <a:lstStyle/>
          <a:p>
            <a:pPr marL="198681" indent="-198681"/>
            <a:r>
              <a:rPr lang="en-US" dirty="0" smtClean="0"/>
              <a:t>Examples:</a:t>
            </a:r>
          </a:p>
          <a:p>
            <a:pPr marL="198681" indent="-198681">
              <a:buFontTx/>
              <a:buAutoNum type="arabicPeriod"/>
            </a:pPr>
            <a:r>
              <a:rPr lang="en-US" dirty="0" smtClean="0"/>
              <a:t>unleveraged purchasing: buying office supplies</a:t>
            </a:r>
          </a:p>
          <a:p>
            <a:pPr marL="198681" indent="-198681">
              <a:buFontTx/>
              <a:buAutoNum type="arabicPeriod"/>
            </a:pPr>
            <a:r>
              <a:rPr lang="en-US" dirty="0" smtClean="0"/>
              <a:t>Darwinian rivalry: Lopez at GM</a:t>
            </a:r>
          </a:p>
          <a:p>
            <a:pPr marL="198681" indent="-198681">
              <a:buFontTx/>
              <a:buAutoNum type="arabicPeriod"/>
            </a:pPr>
            <a:r>
              <a:rPr lang="en-US" dirty="0" smtClean="0"/>
              <a:t>trust-based partnership: Kellogg w/partner schools; Nissan before the arrival of Carlos </a:t>
            </a:r>
            <a:r>
              <a:rPr lang="en-US" dirty="0" err="1" smtClean="0"/>
              <a:t>Ghosn</a:t>
            </a:r>
            <a:r>
              <a:rPr lang="en-US" dirty="0" smtClean="0"/>
              <a:t>. (there was fear of upsetting a supplier/partner.); JVM with Bertsimas (v. Prentice Hall)</a:t>
            </a:r>
          </a:p>
          <a:p>
            <a:pPr marL="198681" indent="-198681">
              <a:buFontTx/>
              <a:buAutoNum type="arabicPeriod"/>
            </a:pPr>
            <a:r>
              <a:rPr lang="en-US" dirty="0" smtClean="0"/>
              <a:t>balanced sourcing: Sun</a:t>
            </a:r>
          </a:p>
          <a:p>
            <a:pPr marL="198681" indent="-198681">
              <a:buFontTx/>
              <a:buAutoNum type="arabicPeriod"/>
            </a:pPr>
            <a:endParaRPr lang="en-US" dirty="0" smtClean="0"/>
          </a:p>
          <a:p>
            <a:pPr marL="198681" indent="-198681"/>
            <a:r>
              <a:rPr lang="en-US" dirty="0" smtClean="0"/>
              <a:t>How do we get to balanced sourcing?  </a:t>
            </a:r>
          </a:p>
          <a:p>
            <a:pPr marL="198681" indent="-198681">
              <a:buFontTx/>
              <a:buChar char="•"/>
            </a:pPr>
            <a:r>
              <a:rPr lang="en-US" dirty="0" smtClean="0"/>
              <a:t>This clearly presumes good make/buy decision analysis (framework), but then predominantly is about good SRM, a relatively new term.</a:t>
            </a:r>
          </a:p>
          <a:p>
            <a:pPr marL="198681" indent="-198681">
              <a:buFontTx/>
              <a:buChar char="•"/>
            </a:pPr>
            <a:r>
              <a:rPr lang="en-US" dirty="0" smtClean="0"/>
              <a:t>Some actions are summarized on my old “relationship” slide: Supply partnerships require</a:t>
            </a:r>
          </a:p>
          <a:p>
            <a:pPr marL="677757" lvl="1" indent="-198681">
              <a:buFontTx/>
              <a:buChar char="•"/>
            </a:pPr>
            <a:r>
              <a:rPr lang="en-US" dirty="0" smtClean="0"/>
              <a:t>Closeness (intimacy) &amp; trust</a:t>
            </a:r>
          </a:p>
          <a:p>
            <a:pPr marL="677757" lvl="1" indent="-198681">
              <a:buFontTx/>
              <a:buChar char="•"/>
            </a:pPr>
            <a:r>
              <a:rPr lang="en-US" dirty="0" smtClean="0"/>
              <a:t>Long term expectations (but not necessarily permanent)</a:t>
            </a:r>
          </a:p>
          <a:p>
            <a:pPr marL="677757" lvl="1" indent="-198681">
              <a:buFontTx/>
              <a:buChar char="•"/>
            </a:pPr>
            <a:r>
              <a:rPr lang="en-US" dirty="0" smtClean="0"/>
              <a:t>Joint learning, problem solving, and coordination of activities (Need information transparency)</a:t>
            </a:r>
          </a:p>
          <a:p>
            <a:pPr marL="677757" lvl="1" indent="-198681">
              <a:buFontTx/>
              <a:buChar char="•"/>
            </a:pPr>
            <a:r>
              <a:rPr lang="en-US" dirty="0" smtClean="0"/>
              <a:t>Share gains</a:t>
            </a:r>
          </a:p>
          <a:p>
            <a:pPr marL="677757" lvl="1" indent="-198681">
              <a:buFontTx/>
              <a:buChar char="•"/>
            </a:pPr>
            <a:r>
              <a:rPr lang="en-US" b="1" dirty="0" smtClean="0"/>
              <a:t>FEW </a:t>
            </a:r>
            <a:r>
              <a:rPr lang="en-US" dirty="0" smtClean="0"/>
              <a:t>relationships: To maintain intimacy; </a:t>
            </a:r>
            <a:r>
              <a:rPr lang="en-US" b="1" dirty="0" smtClean="0"/>
              <a:t>Not </a:t>
            </a:r>
            <a:r>
              <a:rPr lang="en-US" dirty="0" smtClean="0"/>
              <a:t>necessarily </a:t>
            </a:r>
            <a:r>
              <a:rPr lang="en-US" i="1" dirty="0" smtClean="0"/>
              <a:t>single sourcing </a:t>
            </a:r>
            <a:r>
              <a:rPr lang="en-US" dirty="0" smtClean="0"/>
              <a:t>by buyer or </a:t>
            </a:r>
            <a:r>
              <a:rPr lang="en-US" i="1" dirty="0" smtClean="0"/>
              <a:t>exclusivity </a:t>
            </a:r>
            <a:r>
              <a:rPr lang="en-US" dirty="0" smtClean="0"/>
              <a:t>by supplier</a:t>
            </a:r>
          </a:p>
          <a:p>
            <a:pPr marL="677757" lvl="1" indent="-198681">
              <a:buFontTx/>
              <a:buChar char="•"/>
            </a:pPr>
            <a:r>
              <a:rPr lang="en-US" b="1" dirty="0" smtClean="0"/>
              <a:t>DEDICATED </a:t>
            </a:r>
            <a:r>
              <a:rPr lang="en-US" dirty="0" smtClean="0"/>
              <a:t>assets (asset specificity): To demonstrate commitment to partnership</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69635" name="Rectangle 3"/>
          <p:cNvSpPr>
            <a:spLocks noGrp="1" noChangeArrowheads="1"/>
          </p:cNvSpPr>
          <p:nvPr>
            <p:ph type="dt" sz="quarter" idx="1"/>
          </p:nvPr>
        </p:nvSpPr>
        <p:spPr>
          <a:noFill/>
        </p:spPr>
        <p:txBody>
          <a:bodyPr/>
          <a:lstStyle/>
          <a:p>
            <a:pPr defTabSz="986994"/>
            <a:fld id="{CA2E482E-F7FB-4194-B133-3FD3288CF666}" type="datetime1">
              <a:rPr lang="en-US" smtClean="0"/>
              <a:pPr defTabSz="986994"/>
              <a:t>2/23/15</a:t>
            </a:fld>
            <a:endParaRPr lang="en-US" dirty="0" smtClean="0"/>
          </a:p>
        </p:txBody>
      </p:sp>
      <p:sp>
        <p:nvSpPr>
          <p:cNvPr id="69636" name="Rectangle 6"/>
          <p:cNvSpPr>
            <a:spLocks noGrp="1" noChangeArrowheads="1"/>
          </p:cNvSpPr>
          <p:nvPr>
            <p:ph type="ftr" sz="quarter" idx="4"/>
          </p:nvPr>
        </p:nvSpPr>
        <p:spPr>
          <a:noFill/>
        </p:spPr>
        <p:txBody>
          <a:bodyPr/>
          <a:lstStyle/>
          <a:p>
            <a:pPr defTabSz="986994"/>
            <a:r>
              <a:rPr lang="en-US" dirty="0" smtClean="0"/>
              <a:t>© Van Mieghem</a:t>
            </a:r>
          </a:p>
        </p:txBody>
      </p:sp>
      <p:sp>
        <p:nvSpPr>
          <p:cNvPr id="69637" name="Rectangle 7"/>
          <p:cNvSpPr>
            <a:spLocks noGrp="1" noChangeArrowheads="1"/>
          </p:cNvSpPr>
          <p:nvPr>
            <p:ph type="sldNum" sz="quarter" idx="5"/>
          </p:nvPr>
        </p:nvSpPr>
        <p:spPr>
          <a:noFill/>
        </p:spPr>
        <p:txBody>
          <a:bodyPr/>
          <a:lstStyle/>
          <a:p>
            <a:pPr defTabSz="986994"/>
            <a:fld id="{DEA30907-B873-4B3F-925C-6249241214F1}" type="slidenum">
              <a:rPr lang="en-US" smtClean="0"/>
              <a:pPr defTabSz="986994"/>
              <a:t>35</a:t>
            </a:fld>
            <a:endParaRPr lang="en-US" dirty="0" smtClean="0"/>
          </a:p>
        </p:txBody>
      </p:sp>
      <p:sp>
        <p:nvSpPr>
          <p:cNvPr id="69638" name="Rectangle 2"/>
          <p:cNvSpPr>
            <a:spLocks noGrp="1" noRot="1" noChangeAspect="1" noChangeArrowheads="1" noTextEdit="1"/>
          </p:cNvSpPr>
          <p:nvPr>
            <p:ph type="sldImg"/>
          </p:nvPr>
        </p:nvSpPr>
        <p:spPr>
          <a:xfrm>
            <a:off x="1257300" y="719138"/>
            <a:ext cx="4800600" cy="3600450"/>
          </a:xfrm>
          <a:ln/>
        </p:spPr>
      </p:sp>
      <p:sp>
        <p:nvSpPr>
          <p:cNvPr id="69639" name="Rectangle 3"/>
          <p:cNvSpPr>
            <a:spLocks noGrp="1" noChangeArrowheads="1"/>
          </p:cNvSpPr>
          <p:nvPr>
            <p:ph type="body" idx="1"/>
          </p:nvPr>
        </p:nvSpPr>
        <p:spPr>
          <a:xfrm>
            <a:off x="731839" y="4486275"/>
            <a:ext cx="5851524" cy="4497388"/>
          </a:xfrm>
          <a:noFill/>
          <a:ln/>
        </p:spPr>
        <p:txBody>
          <a:bodyPr/>
          <a:lstStyle/>
          <a:p>
            <a:r>
              <a:rPr lang="en-US" smtClean="0"/>
              <a:t>Recognizing the distinction between outsourcing and offshoring, we consider the various rationale for each operational strategy in turn.  Pros and cons for outsourcing lie on a different vector from pros and cons for offshoring.</a:t>
            </a:r>
          </a:p>
          <a:p>
            <a:endParaRPr lang="en-US" smtClean="0"/>
          </a:p>
          <a:p>
            <a:r>
              <a:rPr lang="en-US" i="1" smtClean="0"/>
              <a:t>Question: what does the principle of strategic fit tells us?</a:t>
            </a:r>
          </a:p>
          <a:p>
            <a:r>
              <a:rPr lang="en-US" i="1" smtClean="0"/>
              <a:t>	</a:t>
            </a:r>
            <a:r>
              <a:rPr lang="en-US" smtClean="0"/>
              <a:t>Offshoring decision: mostly driven by cost (offshore) and time (local) factors</a:t>
            </a:r>
          </a:p>
          <a:p>
            <a:r>
              <a:rPr lang="en-US" smtClean="0"/>
              <a:t>	Outsourcing decision: mostly driven by variety (outsource if possible) and quality (insource) factors</a:t>
            </a:r>
            <a:endParaRPr lang="en-US" i="1" smtClean="0"/>
          </a:p>
          <a:p>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70659" name="Rectangle 3"/>
          <p:cNvSpPr>
            <a:spLocks noGrp="1" noChangeArrowheads="1"/>
          </p:cNvSpPr>
          <p:nvPr>
            <p:ph type="dt" sz="quarter" idx="1"/>
          </p:nvPr>
        </p:nvSpPr>
        <p:spPr>
          <a:noFill/>
        </p:spPr>
        <p:txBody>
          <a:bodyPr/>
          <a:lstStyle/>
          <a:p>
            <a:pPr defTabSz="986994"/>
            <a:fld id="{0E5E85AE-ADE3-48DE-A129-E5348044F824}" type="datetime1">
              <a:rPr lang="en-US" smtClean="0"/>
              <a:pPr defTabSz="986994"/>
              <a:t>2/23/15</a:t>
            </a:fld>
            <a:endParaRPr lang="en-US" dirty="0" smtClean="0"/>
          </a:p>
        </p:txBody>
      </p:sp>
      <p:sp>
        <p:nvSpPr>
          <p:cNvPr id="70660" name="Rectangle 6"/>
          <p:cNvSpPr>
            <a:spLocks noGrp="1" noChangeArrowheads="1"/>
          </p:cNvSpPr>
          <p:nvPr>
            <p:ph type="ftr" sz="quarter" idx="4"/>
          </p:nvPr>
        </p:nvSpPr>
        <p:spPr>
          <a:noFill/>
        </p:spPr>
        <p:txBody>
          <a:bodyPr/>
          <a:lstStyle/>
          <a:p>
            <a:pPr defTabSz="986994"/>
            <a:r>
              <a:rPr lang="en-US" dirty="0" smtClean="0"/>
              <a:t>© Van Mieghem</a:t>
            </a:r>
          </a:p>
        </p:txBody>
      </p:sp>
      <p:sp>
        <p:nvSpPr>
          <p:cNvPr id="70661" name="Rectangle 7"/>
          <p:cNvSpPr>
            <a:spLocks noGrp="1" noChangeArrowheads="1"/>
          </p:cNvSpPr>
          <p:nvPr>
            <p:ph type="sldNum" sz="quarter" idx="5"/>
          </p:nvPr>
        </p:nvSpPr>
        <p:spPr>
          <a:noFill/>
        </p:spPr>
        <p:txBody>
          <a:bodyPr/>
          <a:lstStyle/>
          <a:p>
            <a:pPr defTabSz="986994"/>
            <a:fld id="{9416AF18-CD95-4422-8F65-A3E9A01DB640}" type="slidenum">
              <a:rPr lang="en-US" smtClean="0"/>
              <a:pPr defTabSz="986994"/>
              <a:t>36</a:t>
            </a:fld>
            <a:endParaRPr lang="en-US" dirty="0" smtClean="0"/>
          </a:p>
        </p:txBody>
      </p:sp>
      <p:sp>
        <p:nvSpPr>
          <p:cNvPr id="70662" name="Rectangle 2"/>
          <p:cNvSpPr>
            <a:spLocks noGrp="1" noRot="1" noChangeAspect="1" noChangeArrowheads="1" noTextEdit="1"/>
          </p:cNvSpPr>
          <p:nvPr>
            <p:ph type="sldImg"/>
          </p:nvPr>
        </p:nvSpPr>
        <p:spPr>
          <a:ln/>
        </p:spPr>
      </p:sp>
      <p:sp>
        <p:nvSpPr>
          <p:cNvPr id="70663" name="Rectangle 3"/>
          <p:cNvSpPr>
            <a:spLocks noGrp="1" noChangeArrowheads="1"/>
          </p:cNvSpPr>
          <p:nvPr>
            <p:ph type="body" idx="1"/>
          </p:nvPr>
        </p:nvSpPr>
        <p:spPr>
          <a:noFill/>
          <a:ln/>
        </p:spPr>
        <p:txBody>
          <a:bodyPr/>
          <a:lstStyle/>
          <a:p>
            <a:pPr marL="198681" indent="-198681">
              <a:lnSpc>
                <a:spcPct val="90000"/>
              </a:lnSpc>
              <a:buFontTx/>
              <a:buChar char="•"/>
            </a:pPr>
            <a:r>
              <a:rPr lang="en-US" dirty="0" smtClean="0"/>
              <a:t> Leveraged mfg </a:t>
            </a:r>
            <a:r>
              <a:rPr lang="en-US" dirty="0" err="1" smtClean="0"/>
              <a:t>strat</a:t>
            </a:r>
            <a:r>
              <a:rPr lang="en-US" dirty="0" smtClean="0"/>
              <a:t> = outsource bulk of mfg = leverage supply base.</a:t>
            </a:r>
          </a:p>
          <a:p>
            <a:pPr marL="198681" indent="-198681">
              <a:lnSpc>
                <a:spcPct val="90000"/>
              </a:lnSpc>
              <a:buFontTx/>
              <a:buChar char="•"/>
            </a:pPr>
            <a:endParaRPr lang="en-US" dirty="0" smtClean="0"/>
          </a:p>
          <a:p>
            <a:pPr marL="198681" indent="-198681">
              <a:lnSpc>
                <a:spcPct val="90000"/>
              </a:lnSpc>
              <a:buFontTx/>
              <a:buChar char="•"/>
            </a:pPr>
            <a:r>
              <a:rPr lang="en-US" dirty="0" smtClean="0"/>
              <a:t> Three levels:</a:t>
            </a:r>
          </a:p>
          <a:p>
            <a:pPr marL="677757" lvl="1" indent="-198681">
              <a:lnSpc>
                <a:spcPct val="90000"/>
              </a:lnSpc>
              <a:buFontTx/>
              <a:buAutoNum type="arabicPeriod"/>
            </a:pPr>
            <a:r>
              <a:rPr lang="en-US" dirty="0" smtClean="0"/>
              <a:t>Complete outsourcing</a:t>
            </a:r>
          </a:p>
          <a:p>
            <a:pPr marL="677757" lvl="1" indent="-198681">
              <a:lnSpc>
                <a:spcPct val="90000"/>
              </a:lnSpc>
              <a:buFontTx/>
              <a:buAutoNum type="arabicPeriod"/>
            </a:pPr>
            <a:r>
              <a:rPr lang="en-US" dirty="0" smtClean="0"/>
              <a:t>Buy components, do assembly</a:t>
            </a:r>
          </a:p>
          <a:p>
            <a:pPr marL="677757" lvl="1" indent="-198681">
              <a:lnSpc>
                <a:spcPct val="90000"/>
              </a:lnSpc>
              <a:buFontTx/>
              <a:buAutoNum type="arabicPeriod"/>
            </a:pPr>
            <a:r>
              <a:rPr lang="en-US" dirty="0" smtClean="0"/>
              <a:t>B&amp;M components, do assembly</a:t>
            </a:r>
          </a:p>
          <a:p>
            <a:pPr marL="198681" indent="-198681">
              <a:lnSpc>
                <a:spcPct val="90000"/>
              </a:lnSpc>
            </a:pPr>
            <a:endParaRPr lang="en-US" dirty="0" smtClean="0"/>
          </a:p>
          <a:p>
            <a:pPr marL="198681" indent="-198681">
              <a:lnSpc>
                <a:spcPct val="90000"/>
              </a:lnSpc>
              <a:buFontTx/>
              <a:buChar char="•"/>
            </a:pPr>
            <a:r>
              <a:rPr lang="en-US" dirty="0" smtClean="0"/>
              <a:t>Advantage of strategic outsourcing main benefit: “liberates the balance sheet”.</a:t>
            </a:r>
          </a:p>
          <a:p>
            <a:pPr marL="677757" lvl="1" indent="-198681">
              <a:lnSpc>
                <a:spcPct val="90000"/>
              </a:lnSpc>
              <a:buFontTx/>
              <a:buChar char="•"/>
            </a:pPr>
            <a:r>
              <a:rPr lang="en-US" dirty="0" smtClean="0"/>
              <a:t>In which industries is the move to strategic outsourcing most prevalent?</a:t>
            </a:r>
          </a:p>
          <a:p>
            <a:pPr marL="677757" lvl="1" indent="-198681">
              <a:lnSpc>
                <a:spcPct val="90000"/>
              </a:lnSpc>
              <a:buFontTx/>
              <a:buChar char="-"/>
            </a:pPr>
            <a:r>
              <a:rPr lang="en-US" dirty="0" smtClean="0"/>
              <a:t>Risky, fast-moving industries.  Prime examples: Nokia, Apple and Cisco, Sun. Their focus is on design, distribution, and understanding customer needs. Technology obsolesces overnight. </a:t>
            </a:r>
            <a:r>
              <a:rPr lang="en-US" b="1" dirty="0" smtClean="0"/>
              <a:t>If structured correctly</a:t>
            </a:r>
            <a:r>
              <a:rPr lang="en-US" dirty="0" smtClean="0"/>
              <a:t>, outsourcing allows them to scale up and down quickly and flexibly, thus mitigating these business risks.</a:t>
            </a:r>
          </a:p>
          <a:p>
            <a:pPr marL="198681" indent="-198681">
              <a:lnSpc>
                <a:spcPct val="90000"/>
              </a:lnSpc>
            </a:pPr>
            <a:endParaRPr lang="en-US" dirty="0" smtClean="0"/>
          </a:p>
          <a:p>
            <a:pPr marL="198681" indent="-198681">
              <a:lnSpc>
                <a:spcPct val="90000"/>
              </a:lnSpc>
              <a:buFontTx/>
              <a:buChar char="-"/>
            </a:pPr>
            <a:r>
              <a:rPr lang="en-US" b="1" dirty="0" smtClean="0"/>
              <a:t>Drawbacks: good to bring out:</a:t>
            </a:r>
          </a:p>
          <a:p>
            <a:pPr marL="677757" lvl="1" indent="-198681">
              <a:lnSpc>
                <a:spcPct val="90000"/>
              </a:lnSpc>
              <a:buFontTx/>
              <a:buAutoNum type="arabicPeriod"/>
            </a:pPr>
            <a:r>
              <a:rPr lang="en-US" b="1" dirty="0" smtClean="0"/>
              <a:t>Hold-up problem</a:t>
            </a:r>
            <a:r>
              <a:rPr lang="en-US" dirty="0" smtClean="0"/>
              <a:t> (explain)</a:t>
            </a:r>
          </a:p>
          <a:p>
            <a:pPr marL="677757" lvl="1" indent="-198681">
              <a:lnSpc>
                <a:spcPct val="90000"/>
              </a:lnSpc>
              <a:buFontTx/>
              <a:buAutoNum type="arabicPeriod"/>
            </a:pPr>
            <a:r>
              <a:rPr lang="en-US" b="1" dirty="0" smtClean="0"/>
              <a:t>Double marginalization</a:t>
            </a:r>
          </a:p>
          <a:p>
            <a:pPr marL="677757" lvl="1" indent="-198681">
              <a:lnSpc>
                <a:spcPct val="90000"/>
              </a:lnSpc>
              <a:buFontTx/>
              <a:buAutoNum type="arabicPeriod"/>
            </a:pPr>
            <a:r>
              <a:rPr lang="en-US" b="1" dirty="0" smtClean="0"/>
              <a:t>Transaction/interaction/complexity costs</a:t>
            </a:r>
          </a:p>
          <a:p>
            <a:pPr marL="677757" lvl="1" indent="-198681">
              <a:lnSpc>
                <a:spcPct val="90000"/>
              </a:lnSpc>
              <a:buFontTx/>
              <a:buAutoNum type="arabicPeriod"/>
            </a:pPr>
            <a:r>
              <a:rPr lang="en-US" b="1" dirty="0" smtClean="0"/>
              <a:t>Information asymmetries</a:t>
            </a:r>
          </a:p>
          <a:p>
            <a:pPr marL="677757" lvl="1" indent="-198681">
              <a:lnSpc>
                <a:spcPct val="90000"/>
              </a:lnSpc>
            </a:pPr>
            <a:r>
              <a:rPr lang="en-US" dirty="0" smtClean="0"/>
              <a:t>(Recall that contracts aimed to “internalize externalities and homogenize asymmetries”)</a:t>
            </a:r>
          </a:p>
          <a:p>
            <a:pPr marL="198681" indent="-198681">
              <a:lnSpc>
                <a:spcPct val="90000"/>
              </a:lnSpc>
            </a:pPr>
            <a:endParaRPr lang="en-US" dirty="0" smtClean="0"/>
          </a:p>
          <a:p>
            <a:pPr marL="198681" indent="-198681">
              <a:lnSpc>
                <a:spcPct val="90000"/>
              </a:lnSpc>
            </a:pPr>
            <a:r>
              <a:rPr lang="en-US" dirty="0" smtClean="0"/>
              <a:t>To do it well, companies need to upgrade:</a:t>
            </a:r>
          </a:p>
          <a:p>
            <a:pPr marL="198681" indent="-198681">
              <a:lnSpc>
                <a:spcPct val="90000"/>
              </a:lnSpc>
              <a:buFontTx/>
              <a:buChar char="-"/>
            </a:pPr>
            <a:r>
              <a:rPr lang="en-US" dirty="0" smtClean="0"/>
              <a:t>Procurement and project mgt skills</a:t>
            </a:r>
          </a:p>
          <a:p>
            <a:pPr marL="198681" indent="-198681">
              <a:lnSpc>
                <a:spcPct val="90000"/>
              </a:lnSpc>
              <a:buFontTx/>
              <a:buChar char="-"/>
            </a:pPr>
            <a:r>
              <a:rPr lang="en-US" dirty="0" smtClean="0"/>
              <a:t>Risk management capabilities.</a:t>
            </a:r>
          </a:p>
          <a:p>
            <a:pPr marL="198681" indent="-198681">
              <a:lnSpc>
                <a:spcPct val="90000"/>
              </a:lnSpc>
              <a:buFontTx/>
              <a:buChar char="-"/>
            </a:pPr>
            <a:endParaRPr lang="en-US" dirty="0" smtClean="0"/>
          </a:p>
          <a:p>
            <a:pPr marL="198681" indent="-198681">
              <a:lnSpc>
                <a:spcPct val="90000"/>
              </a:lnSpc>
              <a:buFontTx/>
              <a:buChar char="•"/>
            </a:pPr>
            <a:r>
              <a:rPr lang="en-US" dirty="0" smtClean="0"/>
              <a:t> What actions did Sun take:</a:t>
            </a:r>
          </a:p>
          <a:p>
            <a:pPr marL="677757" lvl="1" indent="-198681">
              <a:lnSpc>
                <a:spcPct val="90000"/>
              </a:lnSpc>
              <a:buFontTx/>
              <a:buAutoNum type="arabicPeriod"/>
            </a:pPr>
            <a:r>
              <a:rPr lang="en-US" dirty="0" smtClean="0"/>
              <a:t>Build up SRM capabilities and systems:</a:t>
            </a:r>
          </a:p>
          <a:p>
            <a:pPr marL="1155232" lvl="2" indent="-198681">
              <a:lnSpc>
                <a:spcPct val="90000"/>
              </a:lnSpc>
              <a:buFontTx/>
              <a:buAutoNum type="arabicPeriod"/>
            </a:pPr>
            <a:r>
              <a:rPr lang="en-US" dirty="0" smtClean="0"/>
              <a:t>LT relationships</a:t>
            </a:r>
          </a:p>
          <a:p>
            <a:pPr marL="1155232" lvl="2" indent="-198681">
              <a:lnSpc>
                <a:spcPct val="90000"/>
              </a:lnSpc>
              <a:buFontTx/>
              <a:buAutoNum type="arabicPeriod"/>
            </a:pPr>
            <a:r>
              <a:rPr lang="en-US" dirty="0" smtClean="0"/>
              <a:t>Actively engage suppliers</a:t>
            </a:r>
          </a:p>
          <a:p>
            <a:pPr marL="1155232" lvl="2" indent="-198681">
              <a:lnSpc>
                <a:spcPct val="90000"/>
              </a:lnSpc>
              <a:buFontTx/>
              <a:buAutoNum type="arabicPeriod"/>
            </a:pPr>
            <a:r>
              <a:rPr lang="en-US" dirty="0" smtClean="0"/>
              <a:t>Incentivize suppliers w/ scorecard</a:t>
            </a:r>
          </a:p>
          <a:p>
            <a:pPr marL="1155232" lvl="2" indent="-198681">
              <a:lnSpc>
                <a:spcPct val="90000"/>
              </a:lnSpc>
              <a:buFontTx/>
              <a:buAutoNum type="arabicPeriod"/>
            </a:pPr>
            <a:r>
              <a:rPr lang="en-US" dirty="0" smtClean="0"/>
              <a:t>Develop good internal SRM mgt capabilities + formal positions: GCM: </a:t>
            </a:r>
            <a:r>
              <a:rPr lang="en-US" i="1" dirty="0" smtClean="0"/>
              <a:t>whose heard of this position? (Cisco also has it + these guys don’t do actual tactical purchasing, but strategic RM.)</a:t>
            </a:r>
            <a:endParaRPr lang="en-US" dirty="0" smtClean="0"/>
          </a:p>
          <a:p>
            <a:pPr marL="677757" lvl="1" indent="-198681">
              <a:lnSpc>
                <a:spcPct val="90000"/>
              </a:lnSpc>
              <a:buFontTx/>
              <a:buAutoNum type="arabicPeriod"/>
            </a:pPr>
            <a:r>
              <a:rPr lang="en-US" dirty="0" smtClean="0"/>
              <a:t>Dual source (B&amp;M)</a:t>
            </a:r>
          </a:p>
          <a:p>
            <a:pPr marL="198681" indent="-198681">
              <a:lnSpc>
                <a:spcPct val="90000"/>
              </a:lnSpc>
              <a:buFontTx/>
              <a:buChar char="-"/>
            </a:pPr>
            <a:endParaRPr lang="en-US" dirty="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72707" name="Rectangle 3"/>
          <p:cNvSpPr>
            <a:spLocks noGrp="1" noChangeArrowheads="1"/>
          </p:cNvSpPr>
          <p:nvPr>
            <p:ph type="dt" sz="quarter" idx="1"/>
          </p:nvPr>
        </p:nvSpPr>
        <p:spPr>
          <a:noFill/>
        </p:spPr>
        <p:txBody>
          <a:bodyPr/>
          <a:lstStyle/>
          <a:p>
            <a:pPr defTabSz="986994"/>
            <a:fld id="{CC3EF8E0-645A-409B-B40F-1ED8189172E6}" type="datetime1">
              <a:rPr lang="en-US" smtClean="0"/>
              <a:pPr defTabSz="986994"/>
              <a:t>2/23/15</a:t>
            </a:fld>
            <a:endParaRPr lang="en-US" dirty="0" smtClean="0"/>
          </a:p>
        </p:txBody>
      </p:sp>
      <p:sp>
        <p:nvSpPr>
          <p:cNvPr id="72708" name="Rectangle 6"/>
          <p:cNvSpPr>
            <a:spLocks noGrp="1" noChangeArrowheads="1"/>
          </p:cNvSpPr>
          <p:nvPr>
            <p:ph type="ftr" sz="quarter" idx="4"/>
          </p:nvPr>
        </p:nvSpPr>
        <p:spPr>
          <a:noFill/>
        </p:spPr>
        <p:txBody>
          <a:bodyPr/>
          <a:lstStyle/>
          <a:p>
            <a:pPr defTabSz="986994"/>
            <a:r>
              <a:rPr lang="en-US" dirty="0" smtClean="0"/>
              <a:t>© 2004 by Van Mieghem</a:t>
            </a:r>
          </a:p>
        </p:txBody>
      </p:sp>
      <p:sp>
        <p:nvSpPr>
          <p:cNvPr id="72709" name="Rectangle 7"/>
          <p:cNvSpPr>
            <a:spLocks noGrp="1" noChangeArrowheads="1"/>
          </p:cNvSpPr>
          <p:nvPr>
            <p:ph type="sldNum" sz="quarter" idx="5"/>
          </p:nvPr>
        </p:nvSpPr>
        <p:spPr>
          <a:noFill/>
        </p:spPr>
        <p:txBody>
          <a:bodyPr/>
          <a:lstStyle/>
          <a:p>
            <a:pPr defTabSz="986994"/>
            <a:fld id="{F0854AB0-3D5A-4BBF-B6D0-BCBF34DE4682}" type="slidenum">
              <a:rPr lang="en-US" smtClean="0"/>
              <a:pPr defTabSz="986994"/>
              <a:t>37</a:t>
            </a:fld>
            <a:endParaRPr lang="en-US" dirty="0" smtClean="0"/>
          </a:p>
        </p:txBody>
      </p:sp>
      <p:sp>
        <p:nvSpPr>
          <p:cNvPr id="72710" name="Rectangle 2"/>
          <p:cNvSpPr>
            <a:spLocks noGrp="1" noRot="1" noChangeAspect="1" noChangeArrowheads="1" noTextEdit="1"/>
          </p:cNvSpPr>
          <p:nvPr>
            <p:ph type="sldImg"/>
          </p:nvPr>
        </p:nvSpPr>
        <p:spPr>
          <a:xfrm>
            <a:off x="1039813" y="355600"/>
            <a:ext cx="4979987" cy="3735388"/>
          </a:xfrm>
          <a:ln/>
        </p:spPr>
      </p:sp>
      <p:sp>
        <p:nvSpPr>
          <p:cNvPr id="72711" name="Rectangle 3"/>
          <p:cNvSpPr>
            <a:spLocks noGrp="1" noChangeArrowheads="1"/>
          </p:cNvSpPr>
          <p:nvPr>
            <p:ph type="body" idx="1"/>
          </p:nvPr>
        </p:nvSpPr>
        <p:spPr>
          <a:noFill/>
          <a:ln/>
        </p:spPr>
        <p:txBody>
          <a:bodyPr/>
          <a:lstStyle/>
          <a:p>
            <a:r>
              <a:rPr lang="en-US" smtClean="0"/>
              <a:t>Vetting = to examine carefully</a:t>
            </a:r>
          </a:p>
          <a:p>
            <a:r>
              <a:rPr lang="en-US" smtClean="0"/>
              <a:t>Non-cash = opportunity costs = items that would free up capacity or other resources in the organization</a:t>
            </a:r>
          </a:p>
          <a:p>
            <a:endParaRPr lang="en-US" smtClean="0"/>
          </a:p>
          <a:p>
            <a:r>
              <a:rPr lang="en-US" smtClean="0"/>
              <a:t>Talk through major box for each step in value chain process of purchasing.</a:t>
            </a:r>
          </a:p>
          <a:p>
            <a:r>
              <a:rPr lang="en-US" smtClean="0"/>
              <a:t>Note: Sun estimates the supplier level acquisition (identification) costs to be about $500,000.</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60419" name="Rectangle 3"/>
          <p:cNvSpPr>
            <a:spLocks noGrp="1" noChangeArrowheads="1"/>
          </p:cNvSpPr>
          <p:nvPr>
            <p:ph type="dt" sz="quarter" idx="1"/>
          </p:nvPr>
        </p:nvSpPr>
        <p:spPr>
          <a:noFill/>
        </p:spPr>
        <p:txBody>
          <a:bodyPr/>
          <a:lstStyle/>
          <a:p>
            <a:pPr defTabSz="986994"/>
            <a:fld id="{7637BB02-4798-4FE0-9C3C-498A052F62D0}" type="datetime1">
              <a:rPr lang="en-US" smtClean="0"/>
              <a:pPr defTabSz="986994"/>
              <a:t>2/23/15</a:t>
            </a:fld>
            <a:endParaRPr lang="en-US" dirty="0" smtClean="0"/>
          </a:p>
        </p:txBody>
      </p:sp>
      <p:sp>
        <p:nvSpPr>
          <p:cNvPr id="60420" name="Rectangle 6"/>
          <p:cNvSpPr>
            <a:spLocks noGrp="1" noChangeArrowheads="1"/>
          </p:cNvSpPr>
          <p:nvPr>
            <p:ph type="ftr" sz="quarter" idx="4"/>
          </p:nvPr>
        </p:nvSpPr>
        <p:spPr>
          <a:noFill/>
        </p:spPr>
        <p:txBody>
          <a:bodyPr/>
          <a:lstStyle/>
          <a:p>
            <a:pPr defTabSz="986994"/>
            <a:r>
              <a:rPr lang="en-US" dirty="0" smtClean="0"/>
              <a:t>© Van Mieghem</a:t>
            </a:r>
          </a:p>
        </p:txBody>
      </p:sp>
      <p:sp>
        <p:nvSpPr>
          <p:cNvPr id="60421" name="Rectangle 7"/>
          <p:cNvSpPr>
            <a:spLocks noGrp="1" noChangeArrowheads="1"/>
          </p:cNvSpPr>
          <p:nvPr>
            <p:ph type="sldNum" sz="quarter" idx="5"/>
          </p:nvPr>
        </p:nvSpPr>
        <p:spPr>
          <a:noFill/>
        </p:spPr>
        <p:txBody>
          <a:bodyPr/>
          <a:lstStyle/>
          <a:p>
            <a:pPr defTabSz="986994"/>
            <a:fld id="{7BAC029E-DBD7-4F89-8AEE-953F39F783D6}" type="slidenum">
              <a:rPr lang="en-US" smtClean="0"/>
              <a:pPr defTabSz="986994"/>
              <a:t>38</a:t>
            </a:fld>
            <a:endParaRPr lang="en-US" dirty="0" smtClean="0"/>
          </a:p>
        </p:txBody>
      </p:sp>
      <p:sp>
        <p:nvSpPr>
          <p:cNvPr id="60422" name="Rectangle 2"/>
          <p:cNvSpPr>
            <a:spLocks noGrp="1" noRot="1" noChangeAspect="1" noChangeArrowheads="1" noTextEdit="1"/>
          </p:cNvSpPr>
          <p:nvPr>
            <p:ph type="sldImg"/>
          </p:nvPr>
        </p:nvSpPr>
        <p:spPr>
          <a:ln/>
        </p:spPr>
      </p:sp>
      <p:sp>
        <p:nvSpPr>
          <p:cNvPr id="60423" name="Rectangle 3"/>
          <p:cNvSpPr>
            <a:spLocks noGrp="1" noChangeArrowheads="1"/>
          </p:cNvSpPr>
          <p:nvPr>
            <p:ph type="body" idx="1"/>
          </p:nvPr>
        </p:nvSpPr>
        <p:spPr>
          <a:noFill/>
          <a:ln/>
        </p:spPr>
        <p:txBody>
          <a:bodyPr/>
          <a:lstStyle/>
          <a:p>
            <a:pPr marL="238738" indent="-238738">
              <a:lnSpc>
                <a:spcPct val="90000"/>
              </a:lnSpc>
              <a:buFontTx/>
              <a:buChar char="•"/>
            </a:pPr>
            <a:r>
              <a:rPr lang="en-US" sz="900" dirty="0" smtClean="0"/>
              <a:t>Why sole sourcing?</a:t>
            </a:r>
          </a:p>
          <a:p>
            <a:pPr marL="717814" lvl="1" indent="-238738">
              <a:lnSpc>
                <a:spcPct val="90000"/>
              </a:lnSpc>
              <a:buFontTx/>
              <a:buChar char="•"/>
            </a:pPr>
            <a:r>
              <a:rPr lang="en-US" sz="900" dirty="0" smtClean="0"/>
              <a:t>High fixed cost of relationship</a:t>
            </a:r>
          </a:p>
          <a:p>
            <a:pPr marL="717814" lvl="1" indent="-238738">
              <a:lnSpc>
                <a:spcPct val="90000"/>
              </a:lnSpc>
              <a:buFontTx/>
              <a:buChar char="•"/>
            </a:pPr>
            <a:r>
              <a:rPr lang="en-US" sz="900" dirty="0" smtClean="0"/>
              <a:t>Application specific</a:t>
            </a:r>
          </a:p>
          <a:p>
            <a:pPr marL="238738" indent="-238738">
              <a:lnSpc>
                <a:spcPct val="90000"/>
              </a:lnSpc>
              <a:buFontTx/>
              <a:buChar char="•"/>
            </a:pPr>
            <a:r>
              <a:rPr lang="en-US" sz="900" dirty="0" smtClean="0"/>
              <a:t>Traditional: to “keep them honest” by playing them against each other and have some price competition</a:t>
            </a:r>
          </a:p>
          <a:p>
            <a:pPr marL="238738" indent="-238738">
              <a:lnSpc>
                <a:spcPct val="90000"/>
              </a:lnSpc>
              <a:buFontTx/>
              <a:buChar char="•"/>
            </a:pPr>
            <a:r>
              <a:rPr lang="en-US" sz="900" b="1" dirty="0" smtClean="0"/>
              <a:t>Key compromise</a:t>
            </a:r>
            <a:r>
              <a:rPr lang="en-US" sz="900" dirty="0" smtClean="0"/>
              <a:t>: can use single sourcing per part, but multi-source over components/product generations. = Toyota approach</a:t>
            </a:r>
          </a:p>
          <a:p>
            <a:pPr marL="238738" indent="-238738">
              <a:lnSpc>
                <a:spcPct val="90000"/>
              </a:lnSpc>
              <a:buFontTx/>
              <a:buChar char="•"/>
            </a:pPr>
            <a:r>
              <a:rPr lang="en-US" sz="900" i="1" dirty="0" smtClean="0"/>
              <a:t>What drives # of suppliers per part?</a:t>
            </a:r>
          </a:p>
          <a:p>
            <a:pPr marL="717814" lvl="1" indent="-238738">
              <a:lnSpc>
                <a:spcPct val="90000"/>
              </a:lnSpc>
              <a:buFontTx/>
              <a:buAutoNum type="arabicPeriod"/>
            </a:pPr>
            <a:r>
              <a:rPr lang="en-US" sz="900" dirty="0" smtClean="0"/>
              <a:t>Capacity of supplier v. demand</a:t>
            </a:r>
          </a:p>
          <a:p>
            <a:pPr marL="717814" lvl="1" indent="-238738">
              <a:lnSpc>
                <a:spcPct val="90000"/>
              </a:lnSpc>
              <a:buFontTx/>
              <a:buAutoNum type="arabicPeriod"/>
            </a:pPr>
            <a:r>
              <a:rPr lang="en-US" sz="900" dirty="0" smtClean="0"/>
              <a:t>Availability</a:t>
            </a:r>
          </a:p>
          <a:p>
            <a:pPr marL="717814" lvl="1" indent="-238738">
              <a:lnSpc>
                <a:spcPct val="90000"/>
              </a:lnSpc>
              <a:buFontTx/>
              <a:buAutoNum type="arabicPeriod"/>
            </a:pPr>
            <a:r>
              <a:rPr lang="en-US" sz="900" dirty="0" smtClean="0"/>
              <a:t>Customization </a:t>
            </a:r>
            <a:r>
              <a:rPr lang="en-US" sz="900" dirty="0" err="1" smtClean="0"/>
              <a:t>req’s</a:t>
            </a:r>
            <a:endParaRPr lang="en-US" sz="900" dirty="0" smtClean="0"/>
          </a:p>
          <a:p>
            <a:pPr marL="717814" lvl="1" indent="-238738">
              <a:lnSpc>
                <a:spcPct val="90000"/>
              </a:lnSpc>
              <a:buFontTx/>
              <a:buAutoNum type="arabicPeriod"/>
            </a:pPr>
            <a:r>
              <a:rPr lang="en-US" sz="900" dirty="0" smtClean="0"/>
              <a:t>Coordination costs + logistics costs (location of suppliers and demands: mixed TLs in JIT)</a:t>
            </a:r>
          </a:p>
          <a:p>
            <a:pPr marL="717814" lvl="1" indent="-238738">
              <a:lnSpc>
                <a:spcPct val="90000"/>
              </a:lnSpc>
              <a:buFontTx/>
              <a:buAutoNum type="arabicPeriod"/>
            </a:pPr>
            <a:r>
              <a:rPr lang="en-US" sz="900" dirty="0" smtClean="0"/>
              <a:t>risk</a:t>
            </a:r>
          </a:p>
          <a:p>
            <a:pPr marL="238738" indent="-238738">
              <a:lnSpc>
                <a:spcPct val="90000"/>
              </a:lnSpc>
            </a:pPr>
            <a:endParaRPr lang="en-US" sz="900" dirty="0" smtClean="0"/>
          </a:p>
          <a:p>
            <a:pPr marL="238738" indent="-238738">
              <a:lnSpc>
                <a:spcPct val="90000"/>
              </a:lnSpc>
              <a:buFontTx/>
              <a:buChar char="•"/>
            </a:pPr>
            <a:r>
              <a:rPr lang="en-US" sz="900" dirty="0" smtClean="0"/>
              <a:t>Why fewer suppliers per part? Sourcing costs fall under “COGS”.  Thus, some parts of this session could have been called: “Reducing COGS: role of complexity, design, relationships” (</a:t>
            </a:r>
            <a:r>
              <a:rPr lang="en-US" sz="900" dirty="0" err="1" smtClean="0"/>
              <a:t>McK</a:t>
            </a:r>
            <a:r>
              <a:rPr lang="en-US" sz="900" dirty="0" smtClean="0"/>
              <a:t> article)</a:t>
            </a:r>
          </a:p>
          <a:p>
            <a:pPr marL="238738" indent="-238738">
              <a:lnSpc>
                <a:spcPct val="90000"/>
              </a:lnSpc>
            </a:pPr>
            <a:r>
              <a:rPr lang="en-US" sz="900" dirty="0" smtClean="0"/>
              <a:t>	- Successful companies use three main levers to reduce COGS:</a:t>
            </a:r>
          </a:p>
          <a:p>
            <a:pPr marL="238738" indent="-238738">
              <a:lnSpc>
                <a:spcPct val="90000"/>
              </a:lnSpc>
              <a:buFontTx/>
              <a:buAutoNum type="arabicPeriod"/>
            </a:pPr>
            <a:r>
              <a:rPr lang="en-US" sz="900" dirty="0" smtClean="0"/>
              <a:t>Simplify products: reduce # of parts or # of variants.  Research shows that most of the complexity in a product is generated </a:t>
            </a:r>
            <a:r>
              <a:rPr lang="en-US" sz="900" i="1" dirty="0" smtClean="0"/>
              <a:t>not </a:t>
            </a:r>
            <a:r>
              <a:rPr lang="en-US" sz="900" dirty="0" smtClean="0"/>
              <a:t>by customer demand, but by its design, and is usually neither seen nor valued by customers.</a:t>
            </a:r>
          </a:p>
          <a:p>
            <a:pPr marL="238738" indent="-238738">
              <a:lnSpc>
                <a:spcPct val="90000"/>
              </a:lnSpc>
              <a:buFontTx/>
              <a:buAutoNum type="arabicPeriod"/>
            </a:pPr>
            <a:r>
              <a:rPr lang="en-US" sz="900" dirty="0" smtClean="0"/>
              <a:t>Redesign products to reduce unit costs.  This is called “value engineering” and requires, obviously, involvement of design, purchasing, production, and suppliers.</a:t>
            </a:r>
          </a:p>
          <a:p>
            <a:pPr marL="238738" indent="-238738">
              <a:lnSpc>
                <a:spcPct val="90000"/>
              </a:lnSpc>
              <a:buFontTx/>
              <a:buAutoNum type="arabicPeriod"/>
            </a:pPr>
            <a:r>
              <a:rPr lang="en-US" sz="900" dirty="0" smtClean="0"/>
              <a:t>Increase outsourcing.  </a:t>
            </a:r>
          </a:p>
          <a:p>
            <a:pPr marL="238738" indent="-238738">
              <a:lnSpc>
                <a:spcPct val="90000"/>
              </a:lnSpc>
              <a:buFontTx/>
              <a:buAutoNum type="arabicPeriod"/>
            </a:pPr>
            <a:endParaRPr lang="en-US" sz="900" dirty="0" smtClean="0"/>
          </a:p>
          <a:p>
            <a:pPr marL="238738" indent="-238738">
              <a:lnSpc>
                <a:spcPct val="90000"/>
              </a:lnSpc>
            </a:pPr>
            <a:r>
              <a:rPr lang="en-US" sz="900" dirty="0" smtClean="0"/>
              <a:t>An implicit part of cutting the cost of goods is improving relationships with suppliers. Indeed, the cost structure differences between a world-class supplier and the average supplier of an item is explained by:</a:t>
            </a:r>
          </a:p>
          <a:p>
            <a:pPr marL="717814" lvl="1" indent="-238738">
              <a:lnSpc>
                <a:spcPct val="90000"/>
              </a:lnSpc>
              <a:buFontTx/>
              <a:buChar char="-"/>
            </a:pPr>
            <a:r>
              <a:rPr lang="en-US" sz="900" dirty="0" smtClean="0"/>
              <a:t>Differences in design or product-line complexity (A third to a half of variation)</a:t>
            </a:r>
          </a:p>
          <a:p>
            <a:pPr marL="717814" lvl="1" indent="-238738">
              <a:lnSpc>
                <a:spcPct val="90000"/>
              </a:lnSpc>
              <a:buFontTx/>
              <a:buChar char="-"/>
            </a:pPr>
            <a:r>
              <a:rPr lang="en-US" sz="900" dirty="0" smtClean="0"/>
              <a:t>Differences in OE (a third)</a:t>
            </a:r>
          </a:p>
          <a:p>
            <a:pPr marL="717814" lvl="1" indent="-238738">
              <a:lnSpc>
                <a:spcPct val="90000"/>
              </a:lnSpc>
              <a:buFontTx/>
              <a:buChar char="-"/>
            </a:pPr>
            <a:r>
              <a:rPr lang="en-US" sz="900" dirty="0" smtClean="0"/>
              <a:t>Differences in factor costs such as labor or capital are usually less significant</a:t>
            </a:r>
          </a:p>
          <a:p>
            <a:pPr marL="717814" lvl="1" indent="-238738">
              <a:lnSpc>
                <a:spcPct val="90000"/>
              </a:lnSpc>
            </a:pPr>
            <a:r>
              <a:rPr lang="en-US" sz="900" dirty="0" smtClean="0">
                <a:cs typeface="Times New Roman" pitchFamily="18" charset="0"/>
              </a:rPr>
              <a:t>→ most important way to reduce purchase costs is to collaborate with suppliers to improve their design and OE</a:t>
            </a:r>
          </a:p>
          <a:p>
            <a:pPr marL="717814" lvl="1" indent="-238738">
              <a:lnSpc>
                <a:spcPct val="90000"/>
              </a:lnSpc>
            </a:pPr>
            <a:r>
              <a:rPr lang="en-US" sz="900" dirty="0" smtClean="0">
                <a:cs typeface="Times New Roman" pitchFamily="18" charset="0"/>
              </a:rPr>
              <a:t>Collaboration is possible only when you have close relationships.  (devote at least 50-100 hours/ year to each supplier).  Hence, have fewer suppliers to get close to.</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73731" name="Rectangle 3"/>
          <p:cNvSpPr>
            <a:spLocks noGrp="1" noChangeArrowheads="1"/>
          </p:cNvSpPr>
          <p:nvPr>
            <p:ph type="dt" sz="quarter" idx="1"/>
          </p:nvPr>
        </p:nvSpPr>
        <p:spPr>
          <a:noFill/>
        </p:spPr>
        <p:txBody>
          <a:bodyPr/>
          <a:lstStyle/>
          <a:p>
            <a:pPr defTabSz="986994"/>
            <a:fld id="{7DB2B4DB-A165-490D-BF0B-38FE70E1700E}" type="datetime1">
              <a:rPr lang="en-US" smtClean="0"/>
              <a:pPr defTabSz="986994"/>
              <a:t>2/23/15</a:t>
            </a:fld>
            <a:endParaRPr lang="en-US" dirty="0" smtClean="0"/>
          </a:p>
        </p:txBody>
      </p:sp>
      <p:sp>
        <p:nvSpPr>
          <p:cNvPr id="73732" name="Rectangle 6"/>
          <p:cNvSpPr>
            <a:spLocks noGrp="1" noChangeArrowheads="1"/>
          </p:cNvSpPr>
          <p:nvPr>
            <p:ph type="ftr" sz="quarter" idx="4"/>
          </p:nvPr>
        </p:nvSpPr>
        <p:spPr>
          <a:noFill/>
        </p:spPr>
        <p:txBody>
          <a:bodyPr/>
          <a:lstStyle/>
          <a:p>
            <a:pPr defTabSz="986994"/>
            <a:r>
              <a:rPr lang="en-US" dirty="0" smtClean="0"/>
              <a:t>© Van Mieghem</a:t>
            </a:r>
          </a:p>
        </p:txBody>
      </p:sp>
      <p:sp>
        <p:nvSpPr>
          <p:cNvPr id="73733" name="Rectangle 7"/>
          <p:cNvSpPr>
            <a:spLocks noGrp="1" noChangeArrowheads="1"/>
          </p:cNvSpPr>
          <p:nvPr>
            <p:ph type="sldNum" sz="quarter" idx="5"/>
          </p:nvPr>
        </p:nvSpPr>
        <p:spPr>
          <a:noFill/>
        </p:spPr>
        <p:txBody>
          <a:bodyPr/>
          <a:lstStyle/>
          <a:p>
            <a:pPr defTabSz="986994"/>
            <a:fld id="{6A1A1C48-E8FF-4D09-93A9-F6D5C90462B6}" type="slidenum">
              <a:rPr lang="en-US" smtClean="0"/>
              <a:pPr defTabSz="986994"/>
              <a:t>39</a:t>
            </a:fld>
            <a:endParaRPr lang="en-US" dirty="0" smtClean="0"/>
          </a:p>
        </p:txBody>
      </p:sp>
      <p:sp>
        <p:nvSpPr>
          <p:cNvPr id="73734" name="Rectangle 2"/>
          <p:cNvSpPr>
            <a:spLocks noGrp="1" noRot="1" noChangeAspect="1" noChangeArrowheads="1" noTextEdit="1"/>
          </p:cNvSpPr>
          <p:nvPr>
            <p:ph type="sldImg"/>
          </p:nvPr>
        </p:nvSpPr>
        <p:spPr>
          <a:xfrm>
            <a:off x="1339850" y="373063"/>
            <a:ext cx="4378325" cy="3284537"/>
          </a:xfrm>
          <a:ln/>
        </p:spPr>
      </p:sp>
      <p:sp>
        <p:nvSpPr>
          <p:cNvPr id="73735" name="Rectangle 3"/>
          <p:cNvSpPr>
            <a:spLocks noGrp="1" noChangeArrowheads="1"/>
          </p:cNvSpPr>
          <p:nvPr>
            <p:ph type="body" idx="1"/>
          </p:nvPr>
        </p:nvSpPr>
        <p:spPr>
          <a:noFill/>
          <a:ln/>
        </p:spPr>
        <p:txBody>
          <a:bodyPr/>
          <a:lstStyle/>
          <a:p>
            <a:pPr marL="198681" indent="-198681"/>
            <a:r>
              <a:rPr lang="en-US" dirty="0" smtClean="0"/>
              <a:t>Cheaper IT: result: </a:t>
            </a:r>
            <a:r>
              <a:rPr lang="en-US" dirty="0" err="1" smtClean="0"/>
              <a:t>offshoring</a:t>
            </a:r>
            <a:r>
              <a:rPr lang="en-US" dirty="0" smtClean="0"/>
              <a:t> call centers and more service tasks</a:t>
            </a:r>
          </a:p>
          <a:p>
            <a:pPr marL="198681" indent="-198681"/>
            <a:r>
              <a:rPr lang="en-US" dirty="0" smtClean="0"/>
              <a:t>Cheaper transport: result: mfg </a:t>
            </a:r>
            <a:r>
              <a:rPr lang="en-US" dirty="0" err="1" smtClean="0"/>
              <a:t>offshoring</a:t>
            </a:r>
            <a:r>
              <a:rPr lang="en-US" dirty="0" smtClean="0"/>
              <a:t>. Examples:</a:t>
            </a:r>
          </a:p>
          <a:p>
            <a:pPr marL="677757" lvl="1" indent="-198681">
              <a:buFontTx/>
              <a:buChar char="•"/>
            </a:pPr>
            <a:r>
              <a:rPr lang="en-US" dirty="0" smtClean="0"/>
              <a:t>Cortina: history (import to add design). How can such company do even better? Now </a:t>
            </a:r>
            <a:r>
              <a:rPr lang="en-US" dirty="0" err="1" smtClean="0"/>
              <a:t>Cortine</a:t>
            </a:r>
            <a:r>
              <a:rPr lang="en-US" dirty="0" smtClean="0"/>
              <a:t> provides FLA (financing, logistics, and administration) service for US high-end shoes who want to get into Europe.</a:t>
            </a:r>
          </a:p>
          <a:p>
            <a:pPr marL="677757" lvl="1" indent="-198681">
              <a:buFontTx/>
              <a:buChar char="•"/>
            </a:pPr>
            <a:r>
              <a:rPr lang="en-US" dirty="0" smtClean="0"/>
              <a:t>ICOS: outsourcing + </a:t>
            </a:r>
            <a:r>
              <a:rPr lang="en-US" dirty="0" err="1" smtClean="0"/>
              <a:t>offshoring</a:t>
            </a:r>
            <a:r>
              <a:rPr lang="en-US" dirty="0" smtClean="0"/>
              <a:t> on high end</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76803" name="Rectangle 3"/>
          <p:cNvSpPr>
            <a:spLocks noGrp="1" noChangeArrowheads="1"/>
          </p:cNvSpPr>
          <p:nvPr>
            <p:ph type="dt" sz="quarter" idx="1"/>
          </p:nvPr>
        </p:nvSpPr>
        <p:spPr>
          <a:noFill/>
        </p:spPr>
        <p:txBody>
          <a:bodyPr/>
          <a:lstStyle/>
          <a:p>
            <a:pPr defTabSz="986994"/>
            <a:fld id="{C1EF75AB-40FA-498C-8EE0-4C76F0DD46B5}" type="datetime1">
              <a:rPr lang="en-US" smtClean="0"/>
              <a:pPr defTabSz="986994"/>
              <a:t>2/23/15</a:t>
            </a:fld>
            <a:endParaRPr lang="en-US" dirty="0" smtClean="0"/>
          </a:p>
        </p:txBody>
      </p:sp>
      <p:sp>
        <p:nvSpPr>
          <p:cNvPr id="76804" name="Rectangle 6"/>
          <p:cNvSpPr>
            <a:spLocks noGrp="1" noChangeArrowheads="1"/>
          </p:cNvSpPr>
          <p:nvPr>
            <p:ph type="ftr" sz="quarter" idx="4"/>
          </p:nvPr>
        </p:nvSpPr>
        <p:spPr>
          <a:noFill/>
        </p:spPr>
        <p:txBody>
          <a:bodyPr/>
          <a:lstStyle/>
          <a:p>
            <a:pPr defTabSz="986994"/>
            <a:r>
              <a:rPr lang="en-US" dirty="0" smtClean="0"/>
              <a:t>© Van Mieghem</a:t>
            </a:r>
          </a:p>
        </p:txBody>
      </p:sp>
      <p:sp>
        <p:nvSpPr>
          <p:cNvPr id="76805" name="Rectangle 7"/>
          <p:cNvSpPr>
            <a:spLocks noGrp="1" noChangeArrowheads="1"/>
          </p:cNvSpPr>
          <p:nvPr>
            <p:ph type="sldNum" sz="quarter" idx="5"/>
          </p:nvPr>
        </p:nvSpPr>
        <p:spPr>
          <a:noFill/>
        </p:spPr>
        <p:txBody>
          <a:bodyPr/>
          <a:lstStyle/>
          <a:p>
            <a:pPr defTabSz="986994"/>
            <a:fld id="{5A321DDD-459C-40EF-9666-B274466ED142}" type="slidenum">
              <a:rPr lang="en-US" smtClean="0"/>
              <a:pPr defTabSz="986994"/>
              <a:t>40</a:t>
            </a:fld>
            <a:endParaRPr lang="en-US" dirty="0" smtClean="0"/>
          </a:p>
        </p:txBody>
      </p:sp>
      <p:sp>
        <p:nvSpPr>
          <p:cNvPr id="76806" name="Rectangle 2"/>
          <p:cNvSpPr>
            <a:spLocks noGrp="1" noRot="1" noChangeAspect="1" noChangeArrowheads="1" noTextEdit="1"/>
          </p:cNvSpPr>
          <p:nvPr>
            <p:ph type="sldImg"/>
          </p:nvPr>
        </p:nvSpPr>
        <p:spPr>
          <a:xfrm>
            <a:off x="1339850" y="373063"/>
            <a:ext cx="4378325" cy="3284537"/>
          </a:xfrm>
          <a:ln/>
        </p:spPr>
      </p:sp>
      <p:sp>
        <p:nvSpPr>
          <p:cNvPr id="76807" name="Rectangle 3"/>
          <p:cNvSpPr>
            <a:spLocks noGrp="1" noChangeArrowheads="1"/>
          </p:cNvSpPr>
          <p:nvPr>
            <p:ph type="body" idx="1"/>
          </p:nvPr>
        </p:nvSpPr>
        <p:spPr>
          <a:noFill/>
          <a:ln/>
        </p:spPr>
        <p:txBody>
          <a:bodyPr/>
          <a:lstStyle/>
          <a:p>
            <a:pPr marL="198681" indent="-198681"/>
            <a:r>
              <a:rPr lang="en-US" u="sng" dirty="0" smtClean="0">
                <a:solidFill>
                  <a:srgbClr val="FF3300"/>
                </a:solidFill>
              </a:rPr>
              <a:t>Given that I didn’t have time to discuss this, consider moving this to ITT and automation discussion?</a:t>
            </a:r>
          </a:p>
          <a:p>
            <a:pPr marL="198681" indent="-198681"/>
            <a:r>
              <a:rPr lang="en-US" i="1" dirty="0" smtClean="0"/>
              <a:t>Where would you put automation on this chart?</a:t>
            </a:r>
          </a:p>
          <a:p>
            <a:pPr marL="198681" indent="-198681"/>
            <a:endParaRPr lang="en-US" dirty="0" smtClean="0"/>
          </a:p>
          <a:p>
            <a:pPr marL="198681" indent="-198681"/>
            <a:r>
              <a:rPr lang="en-US" dirty="0" smtClean="0"/>
              <a:t>Depends on:</a:t>
            </a:r>
          </a:p>
          <a:p>
            <a:pPr marL="198681" indent="-198681">
              <a:buFontTx/>
              <a:buAutoNum type="arabicPeriod"/>
            </a:pPr>
            <a:r>
              <a:rPr lang="en-US" dirty="0" smtClean="0"/>
              <a:t>What costs are measured: MC, FC, DL/FC. This brings up the impact of (</a:t>
            </a:r>
            <a:r>
              <a:rPr lang="en-US" dirty="0" err="1" smtClean="0"/>
              <a:t>i</a:t>
            </a:r>
            <a:r>
              <a:rPr lang="en-US" dirty="0" smtClean="0"/>
              <a:t>) volume/scale and (ii) labor </a:t>
            </a:r>
            <a:r>
              <a:rPr lang="en-US" dirty="0" err="1" smtClean="0"/>
              <a:t>vs</a:t>
            </a:r>
            <a:r>
              <a:rPr lang="en-US" dirty="0" smtClean="0"/>
              <a:t> capital costs. This differs strongly from manufacturing (capital intensive) to service (labor intensive).</a:t>
            </a:r>
          </a:p>
          <a:p>
            <a:pPr marL="198681" indent="-198681">
              <a:buFontTx/>
              <a:buAutoNum type="arabicPeriod"/>
            </a:pPr>
            <a:r>
              <a:rPr lang="en-US" dirty="0" smtClean="0"/>
              <a:t>Whether automation is equally available and costly locally as remotely. Automation used to be more expensive offshore, but this is changing. India has greatly benefited from over-investment (by US and Europe) in communication network link capacity which explains the growing trend for service </a:t>
            </a:r>
            <a:r>
              <a:rPr lang="en-US" dirty="0" err="1" smtClean="0"/>
              <a:t>offshoring</a:t>
            </a:r>
            <a:r>
              <a:rPr lang="en-US" dirty="0" smtClean="0"/>
              <a:t>. Manufacturing automation is less available simply because it is less needed.</a:t>
            </a:r>
          </a:p>
          <a:p>
            <a:pPr marL="198681" indent="-198681"/>
            <a:endParaRPr lang="en-US" dirty="0" smtClean="0"/>
          </a:p>
          <a:p>
            <a:pPr marL="198681" indent="-198681"/>
            <a:r>
              <a:rPr lang="en-US" dirty="0" smtClean="0"/>
              <a:t>Some insights:</a:t>
            </a:r>
          </a:p>
          <a:p>
            <a:pPr marL="198681" indent="-198681">
              <a:buFontTx/>
              <a:buAutoNum type="arabicPeriod"/>
            </a:pPr>
            <a:r>
              <a:rPr lang="en-US" dirty="0" smtClean="0"/>
              <a:t>Tailored sourcing often involves using a smart combination of factors. E.g., hybrid local and offshore can lead to better results than just its average (line 1)</a:t>
            </a:r>
          </a:p>
          <a:p>
            <a:pPr marL="677757" lvl="1" indent="-198681">
              <a:buFontTx/>
              <a:buChar char="•"/>
            </a:pPr>
            <a:r>
              <a:rPr lang="en-US" dirty="0" smtClean="0"/>
              <a:t>Apply strategic fit to come up with best sourcing portfolio</a:t>
            </a:r>
          </a:p>
          <a:p>
            <a:pPr marL="198681" indent="-198681">
              <a:buFontTx/>
              <a:buAutoNum type="arabicPeriod"/>
            </a:pPr>
            <a:r>
              <a:rPr lang="en-US" dirty="0" smtClean="0"/>
              <a:t>What is the impact of trends? </a:t>
            </a:r>
          </a:p>
          <a:p>
            <a:pPr marL="677757" lvl="1" indent="-198681">
              <a:buFontTx/>
              <a:buChar char="•"/>
            </a:pPr>
            <a:r>
              <a:rPr lang="en-US" dirty="0" smtClean="0"/>
              <a:t>Tech (communication, IT, transportation) is getting cheaper while labor costs are rising. What if DL increases faster offshore than domestic (towards economic equilibrium)? Then offshore moves to the left so that line 3 becomes dominating [impacts local vs. offshore, but little impact on automation)</a:t>
            </a:r>
          </a:p>
          <a:p>
            <a:pPr marL="677757" lvl="1" indent="-198681">
              <a:buFontTx/>
              <a:buChar char="•"/>
            </a:pPr>
            <a:r>
              <a:rPr lang="en-US" dirty="0" smtClean="0"/>
              <a:t>Will automation replace </a:t>
            </a:r>
            <a:r>
              <a:rPr lang="en-US" dirty="0" err="1" smtClean="0"/>
              <a:t>offshoring</a:t>
            </a:r>
            <a:r>
              <a:rPr lang="en-US" dirty="0" smtClean="0"/>
              <a:t>? Economic implications?</a:t>
            </a:r>
          </a:p>
          <a:p>
            <a:pPr marL="677757" lvl="1" indent="-198681">
              <a:buFontTx/>
              <a:buChar char="•"/>
            </a:pPr>
            <a:r>
              <a:rPr lang="en-US" i="1" dirty="0" smtClean="0"/>
              <a:t>This fits directly into general portfolio idea: use the right mix of sources!</a:t>
            </a:r>
          </a:p>
          <a:p>
            <a:pPr marL="198681" indent="-198681">
              <a:buFontTx/>
              <a:buAutoNum type="arabicPeriod"/>
            </a:pPr>
            <a:r>
              <a:rPr lang="en-US" dirty="0" smtClean="0"/>
              <a:t>What are the improvement paths? </a:t>
            </a:r>
          </a:p>
          <a:p>
            <a:pPr marL="677757" lvl="1" indent="-198681">
              <a:buFontTx/>
              <a:buChar char="•"/>
            </a:pPr>
            <a:r>
              <a:rPr lang="en-US" dirty="0" smtClean="0"/>
              <a:t>Local &gt; goal: contract negotiations &amp; productivity improvements</a:t>
            </a:r>
          </a:p>
          <a:p>
            <a:pPr marL="677757" lvl="1" indent="-198681">
              <a:buFontTx/>
              <a:buChar char="•"/>
            </a:pPr>
            <a:r>
              <a:rPr lang="en-US" dirty="0" smtClean="0"/>
              <a:t>Offshore &gt; goal: advanced training and globalization</a:t>
            </a:r>
          </a:p>
          <a:p>
            <a:pPr marL="677757" lvl="1" indent="-198681">
              <a:buFontTx/>
              <a:buChar char="•"/>
            </a:pPr>
            <a:r>
              <a:rPr lang="en-US" dirty="0" smtClean="0"/>
              <a:t>Automation &gt; goal: computer science and more flexible/capable technology</a:t>
            </a:r>
          </a:p>
        </p:txBody>
      </p:sp>
      <p:grpSp>
        <p:nvGrpSpPr>
          <p:cNvPr id="76808" name="Group 15"/>
          <p:cNvGrpSpPr>
            <a:grpSpLocks/>
          </p:cNvGrpSpPr>
          <p:nvPr/>
        </p:nvGrpSpPr>
        <p:grpSpPr bwMode="auto">
          <a:xfrm>
            <a:off x="5600701" y="4054477"/>
            <a:ext cx="1552575" cy="969963"/>
            <a:chOff x="1386" y="988"/>
            <a:chExt cx="2322" cy="2148"/>
          </a:xfrm>
        </p:grpSpPr>
        <p:sp>
          <p:nvSpPr>
            <p:cNvPr id="76809" name="Oval 16"/>
            <p:cNvSpPr>
              <a:spLocks noChangeArrowheads="1"/>
            </p:cNvSpPr>
            <p:nvPr/>
          </p:nvSpPr>
          <p:spPr bwMode="auto">
            <a:xfrm>
              <a:off x="1386" y="988"/>
              <a:ext cx="982" cy="344"/>
            </a:xfrm>
            <a:prstGeom prst="ellipse">
              <a:avLst/>
            </a:prstGeom>
            <a:solidFill>
              <a:schemeClr val="accent1"/>
            </a:solidFill>
            <a:ln w="9525" algn="ctr">
              <a:solidFill>
                <a:schemeClr val="tx1"/>
              </a:solidFill>
              <a:round/>
              <a:headEnd/>
              <a:tailEnd/>
            </a:ln>
          </p:spPr>
          <p:txBody>
            <a:bodyPr lIns="88134" tIns="44067" rIns="88134" bIns="44067" anchor="ctr"/>
            <a:lstStyle/>
            <a:p>
              <a:pPr algn="ctr" defTabSz="921301"/>
              <a:r>
                <a:rPr lang="en-US" sz="900" b="0" dirty="0">
                  <a:latin typeface="Arial" pitchFamily="34" charset="0"/>
                </a:rPr>
                <a:t>local</a:t>
              </a:r>
            </a:p>
          </p:txBody>
        </p:sp>
        <p:sp>
          <p:nvSpPr>
            <p:cNvPr id="76810" name="Oval 17"/>
            <p:cNvSpPr>
              <a:spLocks noChangeArrowheads="1"/>
            </p:cNvSpPr>
            <p:nvPr/>
          </p:nvSpPr>
          <p:spPr bwMode="auto">
            <a:xfrm>
              <a:off x="2234" y="1868"/>
              <a:ext cx="982" cy="344"/>
            </a:xfrm>
            <a:prstGeom prst="ellipse">
              <a:avLst/>
            </a:prstGeom>
            <a:solidFill>
              <a:schemeClr val="accent1"/>
            </a:solidFill>
            <a:ln w="9525" algn="ctr">
              <a:solidFill>
                <a:schemeClr val="tx1"/>
              </a:solidFill>
              <a:round/>
              <a:headEnd/>
              <a:tailEnd/>
            </a:ln>
          </p:spPr>
          <p:txBody>
            <a:bodyPr lIns="88134" tIns="44067" rIns="88134" bIns="44067" anchor="ctr"/>
            <a:lstStyle/>
            <a:p>
              <a:pPr algn="ctr" defTabSz="921301"/>
              <a:r>
                <a:rPr lang="en-US" sz="900" b="0" dirty="0">
                  <a:latin typeface="Arial" pitchFamily="34" charset="0"/>
                </a:rPr>
                <a:t>offshore</a:t>
              </a:r>
            </a:p>
          </p:txBody>
        </p:sp>
        <p:sp>
          <p:nvSpPr>
            <p:cNvPr id="76811" name="Line 18"/>
            <p:cNvSpPr>
              <a:spLocks noChangeShapeType="1"/>
            </p:cNvSpPr>
            <p:nvPr/>
          </p:nvSpPr>
          <p:spPr bwMode="auto">
            <a:xfrm>
              <a:off x="2072" y="1304"/>
              <a:ext cx="448" cy="568"/>
            </a:xfrm>
            <a:prstGeom prst="line">
              <a:avLst/>
            </a:prstGeom>
            <a:noFill/>
            <a:ln w="9525">
              <a:solidFill>
                <a:schemeClr val="tx1"/>
              </a:solidFill>
              <a:prstDash val="dash"/>
              <a:round/>
              <a:headEnd/>
              <a:tailEnd/>
            </a:ln>
          </p:spPr>
          <p:txBody>
            <a:bodyPr wrap="none">
              <a:spAutoFit/>
            </a:bodyPr>
            <a:lstStyle/>
            <a:p>
              <a:endParaRPr lang="en-US"/>
            </a:p>
          </p:txBody>
        </p:sp>
        <p:sp>
          <p:nvSpPr>
            <p:cNvPr id="76812" name="Text Box 19"/>
            <p:cNvSpPr txBox="1">
              <a:spLocks noChangeArrowheads="1"/>
            </p:cNvSpPr>
            <p:nvPr/>
          </p:nvSpPr>
          <p:spPr bwMode="auto">
            <a:xfrm>
              <a:off x="2106" y="1642"/>
              <a:ext cx="362" cy="538"/>
            </a:xfrm>
            <a:prstGeom prst="rect">
              <a:avLst/>
            </a:prstGeom>
            <a:noFill/>
            <a:ln w="9525" algn="ctr">
              <a:noFill/>
              <a:prstDash val="dash"/>
              <a:miter lim="800000"/>
              <a:headEnd/>
              <a:tailEnd/>
            </a:ln>
          </p:spPr>
          <p:txBody>
            <a:bodyPr wrap="none" lIns="88134" tIns="44067" rIns="88134" bIns="44067">
              <a:spAutoFit/>
            </a:bodyPr>
            <a:lstStyle/>
            <a:p>
              <a:pPr defTabSz="921301"/>
              <a:r>
                <a:rPr lang="en-US" sz="1000" b="0" dirty="0"/>
                <a:t>1</a:t>
              </a:r>
            </a:p>
          </p:txBody>
        </p:sp>
        <p:sp>
          <p:nvSpPr>
            <p:cNvPr id="76813" name="Oval 20"/>
            <p:cNvSpPr>
              <a:spLocks noChangeArrowheads="1"/>
            </p:cNvSpPr>
            <p:nvPr/>
          </p:nvSpPr>
          <p:spPr bwMode="auto">
            <a:xfrm>
              <a:off x="2726" y="2792"/>
              <a:ext cx="982" cy="344"/>
            </a:xfrm>
            <a:prstGeom prst="ellipse">
              <a:avLst/>
            </a:prstGeom>
            <a:solidFill>
              <a:schemeClr val="accent1"/>
            </a:solidFill>
            <a:ln w="9525" algn="ctr">
              <a:solidFill>
                <a:schemeClr val="tx1"/>
              </a:solidFill>
              <a:round/>
              <a:headEnd/>
              <a:tailEnd/>
            </a:ln>
          </p:spPr>
          <p:txBody>
            <a:bodyPr lIns="88134" tIns="44067" rIns="88134" bIns="44067" anchor="ctr"/>
            <a:lstStyle/>
            <a:p>
              <a:pPr algn="ctr" defTabSz="921301"/>
              <a:r>
                <a:rPr lang="en-US" sz="600" b="0" dirty="0">
                  <a:latin typeface="Arial" pitchFamily="34" charset="0"/>
                </a:rPr>
                <a:t>automation</a:t>
              </a:r>
            </a:p>
          </p:txBody>
        </p:sp>
        <p:sp>
          <p:nvSpPr>
            <p:cNvPr id="76814" name="Line 21"/>
            <p:cNvSpPr>
              <a:spLocks noChangeShapeType="1"/>
            </p:cNvSpPr>
            <p:nvPr/>
          </p:nvSpPr>
          <p:spPr bwMode="auto">
            <a:xfrm>
              <a:off x="2750" y="2216"/>
              <a:ext cx="448" cy="568"/>
            </a:xfrm>
            <a:prstGeom prst="line">
              <a:avLst/>
            </a:prstGeom>
            <a:noFill/>
            <a:ln w="9525">
              <a:solidFill>
                <a:schemeClr val="tx1"/>
              </a:solidFill>
              <a:prstDash val="dash"/>
              <a:round/>
              <a:headEnd/>
              <a:tailEnd/>
            </a:ln>
          </p:spPr>
          <p:txBody>
            <a:bodyPr wrap="none">
              <a:spAutoFit/>
            </a:bodyPr>
            <a:lstStyle/>
            <a:p>
              <a:endParaRPr lang="en-US"/>
            </a:p>
          </p:txBody>
        </p:sp>
        <p:sp>
          <p:nvSpPr>
            <p:cNvPr id="76815" name="Text Box 22"/>
            <p:cNvSpPr txBox="1">
              <a:spLocks noChangeArrowheads="1"/>
            </p:cNvSpPr>
            <p:nvPr/>
          </p:nvSpPr>
          <p:spPr bwMode="auto">
            <a:xfrm>
              <a:off x="2702" y="2562"/>
              <a:ext cx="362" cy="538"/>
            </a:xfrm>
            <a:prstGeom prst="rect">
              <a:avLst/>
            </a:prstGeom>
            <a:noFill/>
            <a:ln w="9525" algn="ctr">
              <a:noFill/>
              <a:prstDash val="dash"/>
              <a:miter lim="800000"/>
              <a:headEnd/>
              <a:tailEnd/>
            </a:ln>
          </p:spPr>
          <p:txBody>
            <a:bodyPr wrap="none" lIns="88134" tIns="44067" rIns="88134" bIns="44067">
              <a:spAutoFit/>
            </a:bodyPr>
            <a:lstStyle/>
            <a:p>
              <a:pPr defTabSz="921301"/>
              <a:r>
                <a:rPr lang="en-US" sz="1000" b="0" dirty="0"/>
                <a:t>3</a:t>
              </a:r>
            </a:p>
          </p:txBody>
        </p:sp>
        <p:sp>
          <p:nvSpPr>
            <p:cNvPr id="76816" name="Freeform 23"/>
            <p:cNvSpPr>
              <a:spLocks/>
            </p:cNvSpPr>
            <p:nvPr/>
          </p:nvSpPr>
          <p:spPr bwMode="auto">
            <a:xfrm>
              <a:off x="2112" y="1314"/>
              <a:ext cx="276" cy="1022"/>
            </a:xfrm>
            <a:custGeom>
              <a:avLst/>
              <a:gdLst>
                <a:gd name="T0" fmla="*/ 0 w 492"/>
                <a:gd name="T1" fmla="*/ 0 h 558"/>
                <a:gd name="T2" fmla="*/ 4 w 492"/>
                <a:gd name="T3" fmla="*/ 21288 h 558"/>
                <a:gd name="T4" fmla="*/ 4 w 492"/>
                <a:gd name="T5" fmla="*/ 70666 h 558"/>
                <a:gd name="T6" fmla="*/ 0 60000 65536"/>
                <a:gd name="T7" fmla="*/ 0 60000 65536"/>
                <a:gd name="T8" fmla="*/ 0 60000 65536"/>
                <a:gd name="T9" fmla="*/ 0 w 492"/>
                <a:gd name="T10" fmla="*/ 0 h 558"/>
                <a:gd name="T11" fmla="*/ 492 w 492"/>
                <a:gd name="T12" fmla="*/ 558 h 558"/>
              </a:gdLst>
              <a:ahLst/>
              <a:cxnLst>
                <a:cxn ang="T6">
                  <a:pos x="T0" y="T1"/>
                </a:cxn>
                <a:cxn ang="T7">
                  <a:pos x="T2" y="T3"/>
                </a:cxn>
                <a:cxn ang="T8">
                  <a:pos x="T4" y="T5"/>
                </a:cxn>
              </a:cxnLst>
              <a:rect l="T9" t="T10" r="T11" b="T12"/>
              <a:pathLst>
                <a:path w="492" h="558">
                  <a:moveTo>
                    <a:pt x="0" y="0"/>
                  </a:moveTo>
                  <a:cubicBezTo>
                    <a:pt x="157" y="37"/>
                    <a:pt x="314" y="75"/>
                    <a:pt x="396" y="168"/>
                  </a:cubicBezTo>
                  <a:cubicBezTo>
                    <a:pt x="478" y="261"/>
                    <a:pt x="485" y="409"/>
                    <a:pt x="492" y="558"/>
                  </a:cubicBezTo>
                </a:path>
              </a:pathLst>
            </a:custGeom>
            <a:noFill/>
            <a:ln w="9525">
              <a:solidFill>
                <a:schemeClr val="tx1"/>
              </a:solidFill>
              <a:prstDash val="dash"/>
              <a:round/>
              <a:headEnd/>
              <a:tailEnd/>
            </a:ln>
          </p:spPr>
          <p:txBody>
            <a:bodyPr wrap="none">
              <a:spAutoFit/>
            </a:bodyPr>
            <a:lstStyle/>
            <a:p>
              <a:endParaRPr lang="en-US"/>
            </a:p>
          </p:txBody>
        </p:sp>
        <p:sp>
          <p:nvSpPr>
            <p:cNvPr id="76817" name="Text Box 24"/>
            <p:cNvSpPr txBox="1">
              <a:spLocks noChangeArrowheads="1"/>
            </p:cNvSpPr>
            <p:nvPr/>
          </p:nvSpPr>
          <p:spPr bwMode="auto">
            <a:xfrm>
              <a:off x="2546" y="1537"/>
              <a:ext cx="362" cy="538"/>
            </a:xfrm>
            <a:prstGeom prst="rect">
              <a:avLst/>
            </a:prstGeom>
            <a:noFill/>
            <a:ln w="9525" algn="ctr">
              <a:noFill/>
              <a:prstDash val="dash"/>
              <a:miter lim="800000"/>
              <a:headEnd/>
              <a:tailEnd/>
            </a:ln>
          </p:spPr>
          <p:txBody>
            <a:bodyPr wrap="none" lIns="88134" tIns="44067" rIns="88134" bIns="44067">
              <a:spAutoFit/>
            </a:bodyPr>
            <a:lstStyle/>
            <a:p>
              <a:pPr defTabSz="921301"/>
              <a:r>
                <a:rPr lang="en-US" sz="1000" b="0" dirty="0"/>
                <a:t>2</a:t>
              </a:r>
            </a:p>
          </p:txBody>
        </p:sp>
        <p:sp>
          <p:nvSpPr>
            <p:cNvPr id="76818" name="Line 25"/>
            <p:cNvSpPr>
              <a:spLocks noChangeShapeType="1"/>
            </p:cNvSpPr>
            <p:nvPr/>
          </p:nvSpPr>
          <p:spPr bwMode="auto">
            <a:xfrm flipH="1">
              <a:off x="1788" y="2040"/>
              <a:ext cx="444" cy="0"/>
            </a:xfrm>
            <a:prstGeom prst="line">
              <a:avLst/>
            </a:prstGeom>
            <a:noFill/>
            <a:ln w="9525">
              <a:solidFill>
                <a:schemeClr val="tx1"/>
              </a:solidFill>
              <a:prstDash val="dash"/>
              <a:round/>
              <a:headEnd/>
              <a:tailEnd type="triangle" w="med" len="med"/>
            </a:ln>
          </p:spPr>
          <p:txBody>
            <a:bodyPr wrap="none">
              <a:spAutoFit/>
            </a:bodyPr>
            <a:lstStyle/>
            <a:p>
              <a:endParaRPr lang="en-US"/>
            </a:p>
          </p:txBody>
        </p:sp>
      </p:gr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p:spPr>
        <p:txBody>
          <a:bodyPr/>
          <a:lstStyle/>
          <a:p>
            <a:endParaRPr lang="en-US" smtClean="0"/>
          </a:p>
        </p:txBody>
      </p:sp>
      <p:sp>
        <p:nvSpPr>
          <p:cNvPr id="77828" name="Header Placeholder 3"/>
          <p:cNvSpPr>
            <a:spLocks noGrp="1"/>
          </p:cNvSpPr>
          <p:nvPr>
            <p:ph type="hdr" sz="quarter"/>
          </p:nvPr>
        </p:nvSpPr>
        <p:spPr>
          <a:noFill/>
        </p:spPr>
        <p:txBody>
          <a:bodyPr/>
          <a:lstStyle/>
          <a:p>
            <a:pPr defTabSz="986994"/>
            <a:r>
              <a:rPr lang="en-US" dirty="0" smtClean="0"/>
              <a:t>Operations Strategy/Sourcing &amp; Contracting</a:t>
            </a:r>
          </a:p>
        </p:txBody>
      </p:sp>
      <p:sp>
        <p:nvSpPr>
          <p:cNvPr id="77829" name="Date Placeholder 4"/>
          <p:cNvSpPr>
            <a:spLocks noGrp="1"/>
          </p:cNvSpPr>
          <p:nvPr>
            <p:ph type="dt" sz="quarter" idx="1"/>
          </p:nvPr>
        </p:nvSpPr>
        <p:spPr>
          <a:noFill/>
        </p:spPr>
        <p:txBody>
          <a:bodyPr/>
          <a:lstStyle/>
          <a:p>
            <a:pPr defTabSz="986994"/>
            <a:fld id="{030C1E93-1468-4F40-A245-C3C3AA4C3F9F}" type="datetime1">
              <a:rPr lang="en-US" smtClean="0"/>
              <a:pPr defTabSz="986994"/>
              <a:t>2/23/15</a:t>
            </a:fld>
            <a:endParaRPr lang="en-US" dirty="0" smtClean="0"/>
          </a:p>
        </p:txBody>
      </p:sp>
      <p:sp>
        <p:nvSpPr>
          <p:cNvPr id="77830" name="Footer Placeholder 5"/>
          <p:cNvSpPr>
            <a:spLocks noGrp="1"/>
          </p:cNvSpPr>
          <p:nvPr>
            <p:ph type="ftr" sz="quarter" idx="4"/>
          </p:nvPr>
        </p:nvSpPr>
        <p:spPr>
          <a:noFill/>
        </p:spPr>
        <p:txBody>
          <a:bodyPr/>
          <a:lstStyle/>
          <a:p>
            <a:pPr defTabSz="986994"/>
            <a:r>
              <a:rPr lang="en-US" dirty="0" smtClean="0"/>
              <a:t>© Van Mieghem</a:t>
            </a:r>
          </a:p>
        </p:txBody>
      </p:sp>
      <p:sp>
        <p:nvSpPr>
          <p:cNvPr id="77831" name="Slide Number Placeholder 6"/>
          <p:cNvSpPr>
            <a:spLocks noGrp="1"/>
          </p:cNvSpPr>
          <p:nvPr>
            <p:ph type="sldNum" sz="quarter" idx="5"/>
          </p:nvPr>
        </p:nvSpPr>
        <p:spPr>
          <a:noFill/>
        </p:spPr>
        <p:txBody>
          <a:bodyPr/>
          <a:lstStyle/>
          <a:p>
            <a:pPr defTabSz="986994"/>
            <a:fld id="{8FD5436A-66A8-49B8-B37D-AC69DE8A2395}" type="slidenum">
              <a:rPr lang="en-US" smtClean="0"/>
              <a:pPr defTabSz="986994"/>
              <a:t>41</a:t>
            </a:fld>
            <a:endParaRPr lang="en-US" dirty="0"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82947" name="Rectangle 3"/>
          <p:cNvSpPr>
            <a:spLocks noGrp="1" noChangeArrowheads="1"/>
          </p:cNvSpPr>
          <p:nvPr>
            <p:ph type="dt" sz="quarter" idx="1"/>
          </p:nvPr>
        </p:nvSpPr>
        <p:spPr>
          <a:noFill/>
        </p:spPr>
        <p:txBody>
          <a:bodyPr/>
          <a:lstStyle/>
          <a:p>
            <a:pPr defTabSz="986994"/>
            <a:fld id="{31A9D670-14EC-4713-90A7-7D4BEE379F35}" type="datetime1">
              <a:rPr lang="en-US" smtClean="0"/>
              <a:pPr defTabSz="986994"/>
              <a:t>2/23/15</a:t>
            </a:fld>
            <a:endParaRPr lang="en-US" dirty="0" smtClean="0"/>
          </a:p>
        </p:txBody>
      </p:sp>
      <p:sp>
        <p:nvSpPr>
          <p:cNvPr id="82948" name="Rectangle 6"/>
          <p:cNvSpPr>
            <a:spLocks noGrp="1" noChangeArrowheads="1"/>
          </p:cNvSpPr>
          <p:nvPr>
            <p:ph type="ftr" sz="quarter" idx="4"/>
          </p:nvPr>
        </p:nvSpPr>
        <p:spPr>
          <a:noFill/>
        </p:spPr>
        <p:txBody>
          <a:bodyPr/>
          <a:lstStyle/>
          <a:p>
            <a:pPr defTabSz="986994"/>
            <a:r>
              <a:rPr lang="en-US" dirty="0" smtClean="0"/>
              <a:t>© Van Mieghem</a:t>
            </a:r>
          </a:p>
        </p:txBody>
      </p:sp>
      <p:sp>
        <p:nvSpPr>
          <p:cNvPr id="82949" name="Rectangle 7"/>
          <p:cNvSpPr>
            <a:spLocks noGrp="1" noChangeArrowheads="1"/>
          </p:cNvSpPr>
          <p:nvPr>
            <p:ph type="sldNum" sz="quarter" idx="5"/>
          </p:nvPr>
        </p:nvSpPr>
        <p:spPr>
          <a:noFill/>
        </p:spPr>
        <p:txBody>
          <a:bodyPr/>
          <a:lstStyle/>
          <a:p>
            <a:pPr defTabSz="986994"/>
            <a:fld id="{656C1421-6353-4584-B7F5-D6D61CC3DDED}" type="slidenum">
              <a:rPr lang="en-US" smtClean="0"/>
              <a:pPr defTabSz="986994"/>
              <a:t>42</a:t>
            </a:fld>
            <a:endParaRPr lang="en-US" dirty="0" smtClean="0"/>
          </a:p>
        </p:txBody>
      </p:sp>
      <p:sp>
        <p:nvSpPr>
          <p:cNvPr id="82950" name="Rectangle 2"/>
          <p:cNvSpPr>
            <a:spLocks noGrp="1" noRot="1" noChangeAspect="1" noChangeArrowheads="1" noTextEdit="1"/>
          </p:cNvSpPr>
          <p:nvPr>
            <p:ph type="sldImg"/>
          </p:nvPr>
        </p:nvSpPr>
        <p:spPr>
          <a:xfrm>
            <a:off x="1339850" y="373063"/>
            <a:ext cx="4378325" cy="3284537"/>
          </a:xfrm>
          <a:ln/>
        </p:spPr>
      </p:sp>
      <p:sp>
        <p:nvSpPr>
          <p:cNvPr id="82951" name="Rectangle 3"/>
          <p:cNvSpPr>
            <a:spLocks noGrp="1" noChangeArrowheads="1"/>
          </p:cNvSpPr>
          <p:nvPr>
            <p:ph type="body" idx="1"/>
          </p:nvPr>
        </p:nvSpPr>
        <p:spPr>
          <a:noFill/>
          <a:ln/>
        </p:spPr>
        <p:txBody>
          <a:bodyPr/>
          <a:lstStyle/>
          <a:p>
            <a:pPr marL="198681" indent="-198681"/>
            <a:r>
              <a:rPr lang="en-US" dirty="0" smtClean="0"/>
              <a:t>WSJ Dec 9, 2006.</a:t>
            </a:r>
          </a:p>
          <a:p>
            <a:pPr marL="198681" indent="-198681">
              <a:buFontTx/>
              <a:buAutoNum type="arabicPeriod"/>
            </a:pPr>
            <a:r>
              <a:rPr lang="en-US" dirty="0" smtClean="0"/>
              <a:t>Shows how important sourcing is and how it can be improved in LT relationship with collaboration</a:t>
            </a:r>
          </a:p>
          <a:p>
            <a:pPr marL="198681" indent="-198681">
              <a:buFontTx/>
              <a:buAutoNum type="arabicPeriod"/>
            </a:pPr>
            <a:r>
              <a:rPr lang="en-US" dirty="0" smtClean="0"/>
              <a:t>Shows how Toyota was “trust-based” and moved towards more “competitive pricing” = move to balanced sourcing (see later)</a:t>
            </a:r>
          </a:p>
          <a:p>
            <a:pPr marL="198681" indent="-198681">
              <a:buFontTx/>
              <a:buAutoNum type="arabicPeriod"/>
            </a:pPr>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48131" name="Rectangle 3"/>
          <p:cNvSpPr>
            <a:spLocks noGrp="1" noChangeArrowheads="1"/>
          </p:cNvSpPr>
          <p:nvPr>
            <p:ph type="dt" sz="quarter" idx="1"/>
          </p:nvPr>
        </p:nvSpPr>
        <p:spPr>
          <a:noFill/>
        </p:spPr>
        <p:txBody>
          <a:bodyPr/>
          <a:lstStyle/>
          <a:p>
            <a:pPr defTabSz="986994"/>
            <a:fld id="{99C10426-0091-4593-8EC1-D8B18ABAD48B}" type="datetime1">
              <a:rPr lang="en-US" smtClean="0"/>
              <a:pPr defTabSz="986994"/>
              <a:t>2/23/15</a:t>
            </a:fld>
            <a:endParaRPr lang="en-US" dirty="0" smtClean="0"/>
          </a:p>
        </p:txBody>
      </p:sp>
      <p:sp>
        <p:nvSpPr>
          <p:cNvPr id="48132" name="Rectangle 6"/>
          <p:cNvSpPr>
            <a:spLocks noGrp="1" noChangeArrowheads="1"/>
          </p:cNvSpPr>
          <p:nvPr>
            <p:ph type="ftr" sz="quarter" idx="4"/>
          </p:nvPr>
        </p:nvSpPr>
        <p:spPr>
          <a:noFill/>
        </p:spPr>
        <p:txBody>
          <a:bodyPr/>
          <a:lstStyle/>
          <a:p>
            <a:pPr defTabSz="986994"/>
            <a:r>
              <a:rPr lang="en-US" dirty="0" smtClean="0"/>
              <a:t>© Van Mieghem</a:t>
            </a:r>
          </a:p>
        </p:txBody>
      </p:sp>
      <p:sp>
        <p:nvSpPr>
          <p:cNvPr id="48133" name="Rectangle 7"/>
          <p:cNvSpPr>
            <a:spLocks noGrp="1" noChangeArrowheads="1"/>
          </p:cNvSpPr>
          <p:nvPr>
            <p:ph type="sldNum" sz="quarter" idx="5"/>
          </p:nvPr>
        </p:nvSpPr>
        <p:spPr>
          <a:noFill/>
        </p:spPr>
        <p:txBody>
          <a:bodyPr/>
          <a:lstStyle/>
          <a:p>
            <a:pPr defTabSz="986994"/>
            <a:fld id="{516FD394-EEFB-412E-B584-12D77686E25C}" type="slidenum">
              <a:rPr lang="en-US" smtClean="0"/>
              <a:pPr defTabSz="986994"/>
              <a:t>4</a:t>
            </a:fld>
            <a:endParaRPr lang="en-US" dirty="0" smtClean="0"/>
          </a:p>
        </p:txBody>
      </p:sp>
      <p:sp>
        <p:nvSpPr>
          <p:cNvPr id="48134" name="Rectangle 2"/>
          <p:cNvSpPr>
            <a:spLocks noGrp="1" noRot="1" noChangeAspect="1" noChangeArrowheads="1" noTextEdit="1"/>
          </p:cNvSpPr>
          <p:nvPr>
            <p:ph type="sldImg"/>
          </p:nvPr>
        </p:nvSpPr>
        <p:spPr>
          <a:xfrm>
            <a:off x="1339850" y="373063"/>
            <a:ext cx="4378325" cy="3284537"/>
          </a:xfrm>
          <a:ln/>
        </p:spPr>
      </p:sp>
      <p:sp>
        <p:nvSpPr>
          <p:cNvPr id="48135" name="Rectangle 3"/>
          <p:cNvSpPr>
            <a:spLocks noGrp="1" noChangeArrowheads="1"/>
          </p:cNvSpPr>
          <p:nvPr>
            <p:ph type="body" idx="1"/>
          </p:nvPr>
        </p:nvSpPr>
        <p:spPr>
          <a:noFill/>
          <a:ln/>
        </p:spPr>
        <p:txBody>
          <a:bodyPr/>
          <a:lstStyle/>
          <a:p>
            <a:r>
              <a:rPr lang="en-US" smtClean="0"/>
              <a:t>To the casual observer, offshoring may be synonymous with offshore outsourcing.  In truth, offshore outsourcing is only one side of offshoring.  A company may offshore but maintain captive offshore operations.  At the same time, a company may outsource in cheaper domestic locations, or outsource “near-shore,” as an intermediate step between captive production and fully offshore outsourcing.</a:t>
            </a:r>
          </a:p>
          <a:p>
            <a:endParaRPr lang="en-US" smtClean="0"/>
          </a:p>
          <a:p>
            <a:r>
              <a:rPr lang="en-US" smtClean="0"/>
              <a:t>Outsourcing is about the type of relationship: </a:t>
            </a:r>
            <a:r>
              <a:rPr lang="en-US" i="1" smtClean="0"/>
              <a:t>who </a:t>
            </a:r>
            <a:r>
              <a:rPr lang="en-US" smtClean="0"/>
              <a:t>performs the activities/process (and owns the resources/assets)</a:t>
            </a:r>
          </a:p>
          <a:p>
            <a:r>
              <a:rPr lang="en-US" smtClean="0"/>
              <a:t>Offshoring is one driver of the capacity portfolio: </a:t>
            </a:r>
            <a:r>
              <a:rPr lang="en-US" i="1" smtClean="0"/>
              <a:t>where </a:t>
            </a:r>
            <a:r>
              <a:rPr lang="en-US" smtClean="0"/>
              <a:t>perform the activities = location.  It means relocating activities to serve customers in one country to another country. (“performing work for customers in one country using assets located in a different country.”)</a:t>
            </a:r>
          </a:p>
          <a:p>
            <a:endParaRPr lang="en-US" smtClean="0"/>
          </a:p>
          <a:p>
            <a:r>
              <a:rPr lang="en-US" smtClean="0"/>
              <a:t>Examples in services:</a:t>
            </a:r>
          </a:p>
          <a:p>
            <a:r>
              <a:rPr lang="en-US" smtClean="0"/>
              <a:t>- local, captive = traditional. Also typical for those service jobs that require physical proximity to the customer. (Lawn service, physical examination, etc.)</a:t>
            </a:r>
          </a:p>
          <a:p>
            <a:r>
              <a:rPr lang="en-US" smtClean="0"/>
              <a:t>- local, outsource = consulting or anytime you use the services of a local firm</a:t>
            </a:r>
          </a:p>
          <a:p>
            <a:r>
              <a:rPr lang="en-US" smtClean="0"/>
              <a:t>- remote, captive = GE, American Express, British Airways have captive call centers in India. (The Economist 2003) The workers in India handle calls from the US, but are employees of the American firm.</a:t>
            </a:r>
          </a:p>
          <a:p>
            <a:r>
              <a:rPr lang="en-US" smtClean="0"/>
              <a:t>- remote, outsource = software coding and service from India; Mass General outsourcing X-Ray to Indian Radiologists (see ch06 ).</a:t>
            </a:r>
          </a:p>
          <a:p>
            <a:endParaRPr lang="en-US" smtClean="0"/>
          </a:p>
          <a:p>
            <a:r>
              <a:rPr lang="en-US" smtClean="0"/>
              <a:t>If India has a comparative advantage in radiology and the services of radiologists can be transferred over Internet or fibre optics, fewer radiologists would be employed in the US. But American healthcare services will become cheaper and doctors will specialise in other skills. </a:t>
            </a:r>
          </a:p>
          <a:p>
            <a:endParaRPr lang="en-US" smtClean="0"/>
          </a:p>
          <a:p>
            <a:r>
              <a:rPr lang="en-US" smtClean="0"/>
              <a:t>Outsourced offshoring is very similar to trading and applies equally to goods as services:</a:t>
            </a:r>
          </a:p>
          <a:p>
            <a:r>
              <a:rPr lang="en-US" smtClean="0"/>
              <a:t>“services trade, says the council, is the increased use of offshore outsourcing in which a company relocates labour-intensive service industry functions in another country.”</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p:spPr>
        <p:txBody>
          <a:bodyPr/>
          <a:lstStyle/>
          <a:p>
            <a:r>
              <a:rPr lang="en-US" smtClean="0"/>
              <a:t>This is an excellent area for MBAs!  Talent and know-how of the entire repercussions of sourcing!</a:t>
            </a:r>
          </a:p>
        </p:txBody>
      </p:sp>
      <p:sp>
        <p:nvSpPr>
          <p:cNvPr id="50180" name="Header Placeholder 3"/>
          <p:cNvSpPr>
            <a:spLocks noGrp="1"/>
          </p:cNvSpPr>
          <p:nvPr>
            <p:ph type="hdr" sz="quarter"/>
          </p:nvPr>
        </p:nvSpPr>
        <p:spPr>
          <a:noFill/>
        </p:spPr>
        <p:txBody>
          <a:bodyPr/>
          <a:lstStyle/>
          <a:p>
            <a:pPr defTabSz="986994"/>
            <a:r>
              <a:rPr lang="en-US" dirty="0" smtClean="0"/>
              <a:t>Operations Strategy/Sourcing &amp; Contracting</a:t>
            </a:r>
          </a:p>
        </p:txBody>
      </p:sp>
      <p:sp>
        <p:nvSpPr>
          <p:cNvPr id="50181" name="Date Placeholder 4"/>
          <p:cNvSpPr>
            <a:spLocks noGrp="1"/>
          </p:cNvSpPr>
          <p:nvPr>
            <p:ph type="dt" sz="quarter" idx="1"/>
          </p:nvPr>
        </p:nvSpPr>
        <p:spPr>
          <a:noFill/>
        </p:spPr>
        <p:txBody>
          <a:bodyPr/>
          <a:lstStyle/>
          <a:p>
            <a:pPr defTabSz="986994"/>
            <a:fld id="{9C979AA9-6D11-439C-AFCB-2E94EB30347A}" type="datetime1">
              <a:rPr lang="en-US" smtClean="0"/>
              <a:pPr defTabSz="986994"/>
              <a:t>2/23/15</a:t>
            </a:fld>
            <a:endParaRPr lang="en-US" dirty="0" smtClean="0"/>
          </a:p>
        </p:txBody>
      </p:sp>
      <p:sp>
        <p:nvSpPr>
          <p:cNvPr id="50182" name="Footer Placeholder 5"/>
          <p:cNvSpPr>
            <a:spLocks noGrp="1"/>
          </p:cNvSpPr>
          <p:nvPr>
            <p:ph type="ftr" sz="quarter" idx="4"/>
          </p:nvPr>
        </p:nvSpPr>
        <p:spPr>
          <a:noFill/>
        </p:spPr>
        <p:txBody>
          <a:bodyPr/>
          <a:lstStyle/>
          <a:p>
            <a:pPr defTabSz="986994"/>
            <a:r>
              <a:rPr lang="en-US" dirty="0" smtClean="0"/>
              <a:t>© Van Mieghem</a:t>
            </a:r>
          </a:p>
        </p:txBody>
      </p:sp>
      <p:sp>
        <p:nvSpPr>
          <p:cNvPr id="50183" name="Slide Number Placeholder 6"/>
          <p:cNvSpPr>
            <a:spLocks noGrp="1"/>
          </p:cNvSpPr>
          <p:nvPr>
            <p:ph type="sldNum" sz="quarter" idx="5"/>
          </p:nvPr>
        </p:nvSpPr>
        <p:spPr>
          <a:noFill/>
        </p:spPr>
        <p:txBody>
          <a:bodyPr/>
          <a:lstStyle/>
          <a:p>
            <a:pPr defTabSz="986994"/>
            <a:fld id="{CA094132-F5FD-4C4A-869D-C14EF78D8F0F}" type="slidenum">
              <a:rPr lang="en-US" smtClean="0"/>
              <a:pPr defTabSz="986994"/>
              <a:t>5</a:t>
            </a:fld>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p:spPr>
        <p:txBody>
          <a:bodyPr/>
          <a:lstStyle/>
          <a:p>
            <a:r>
              <a:rPr lang="en-US" smtClean="0"/>
              <a:t>Only 1/3 of the value of strategic sourcing comes from purchasing/negotiations; most comes from collaboration with design, engineering, operations, and mkt!</a:t>
            </a:r>
          </a:p>
        </p:txBody>
      </p:sp>
      <p:sp>
        <p:nvSpPr>
          <p:cNvPr id="51204" name="Header Placeholder 3"/>
          <p:cNvSpPr>
            <a:spLocks noGrp="1"/>
          </p:cNvSpPr>
          <p:nvPr>
            <p:ph type="hdr" sz="quarter"/>
          </p:nvPr>
        </p:nvSpPr>
        <p:spPr>
          <a:noFill/>
        </p:spPr>
        <p:txBody>
          <a:bodyPr/>
          <a:lstStyle/>
          <a:p>
            <a:pPr defTabSz="986994"/>
            <a:r>
              <a:rPr lang="en-US" dirty="0" smtClean="0"/>
              <a:t>Operations Strategy/Sourcing &amp; Contracting</a:t>
            </a:r>
          </a:p>
        </p:txBody>
      </p:sp>
      <p:sp>
        <p:nvSpPr>
          <p:cNvPr id="51205" name="Date Placeholder 4"/>
          <p:cNvSpPr>
            <a:spLocks noGrp="1"/>
          </p:cNvSpPr>
          <p:nvPr>
            <p:ph type="dt" sz="quarter" idx="1"/>
          </p:nvPr>
        </p:nvSpPr>
        <p:spPr>
          <a:noFill/>
        </p:spPr>
        <p:txBody>
          <a:bodyPr/>
          <a:lstStyle/>
          <a:p>
            <a:pPr defTabSz="986994"/>
            <a:fld id="{8B4B7E9C-ABB2-4D1E-91CF-0BCD742396DD}" type="datetime1">
              <a:rPr lang="en-US" smtClean="0"/>
              <a:pPr defTabSz="986994"/>
              <a:t>2/23/15</a:t>
            </a:fld>
            <a:endParaRPr lang="en-US" dirty="0" smtClean="0"/>
          </a:p>
        </p:txBody>
      </p:sp>
      <p:sp>
        <p:nvSpPr>
          <p:cNvPr id="51206" name="Footer Placeholder 5"/>
          <p:cNvSpPr>
            <a:spLocks noGrp="1"/>
          </p:cNvSpPr>
          <p:nvPr>
            <p:ph type="ftr" sz="quarter" idx="4"/>
          </p:nvPr>
        </p:nvSpPr>
        <p:spPr>
          <a:noFill/>
        </p:spPr>
        <p:txBody>
          <a:bodyPr/>
          <a:lstStyle/>
          <a:p>
            <a:pPr defTabSz="986994"/>
            <a:r>
              <a:rPr lang="en-US" dirty="0" smtClean="0"/>
              <a:t>© Van Mieghem</a:t>
            </a:r>
          </a:p>
        </p:txBody>
      </p:sp>
      <p:sp>
        <p:nvSpPr>
          <p:cNvPr id="51207" name="Slide Number Placeholder 6"/>
          <p:cNvSpPr>
            <a:spLocks noGrp="1"/>
          </p:cNvSpPr>
          <p:nvPr>
            <p:ph type="sldNum" sz="quarter" idx="5"/>
          </p:nvPr>
        </p:nvSpPr>
        <p:spPr>
          <a:noFill/>
        </p:spPr>
        <p:txBody>
          <a:bodyPr/>
          <a:lstStyle/>
          <a:p>
            <a:pPr defTabSz="986994"/>
            <a:fld id="{8857A694-6783-44F5-BCAA-0F3F39AE42CD}" type="slidenum">
              <a:rPr lang="en-US" smtClean="0"/>
              <a:pPr defTabSz="986994"/>
              <a:t>6</a:t>
            </a:fld>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p:spPr>
        <p:txBody>
          <a:bodyPr/>
          <a:lstStyle/>
          <a:p>
            <a:r>
              <a:rPr lang="en-US" smtClean="0"/>
              <a:t>Sourcing affects what we do and not do (processes) and hence what we need, how much, when and where (resources)!</a:t>
            </a:r>
          </a:p>
          <a:p>
            <a:endParaRPr lang="en-US" smtClean="0"/>
          </a:p>
          <a:p>
            <a:r>
              <a:rPr lang="en-US" smtClean="0"/>
              <a:t>Key is to align with business strategy.  Let’s first look at some examples and then propose a framework and look at some tools to help sourcing.</a:t>
            </a:r>
          </a:p>
        </p:txBody>
      </p:sp>
      <p:sp>
        <p:nvSpPr>
          <p:cNvPr id="52228" name="Header Placeholder 3"/>
          <p:cNvSpPr>
            <a:spLocks noGrp="1"/>
          </p:cNvSpPr>
          <p:nvPr>
            <p:ph type="hdr" sz="quarter"/>
          </p:nvPr>
        </p:nvSpPr>
        <p:spPr>
          <a:noFill/>
        </p:spPr>
        <p:txBody>
          <a:bodyPr/>
          <a:lstStyle/>
          <a:p>
            <a:pPr defTabSz="986994"/>
            <a:r>
              <a:rPr lang="en-US" dirty="0" smtClean="0"/>
              <a:t>Operations Strategy/Sourcing &amp; Contracting</a:t>
            </a:r>
          </a:p>
        </p:txBody>
      </p:sp>
      <p:sp>
        <p:nvSpPr>
          <p:cNvPr id="52229" name="Date Placeholder 4"/>
          <p:cNvSpPr>
            <a:spLocks noGrp="1"/>
          </p:cNvSpPr>
          <p:nvPr>
            <p:ph type="dt" sz="quarter" idx="1"/>
          </p:nvPr>
        </p:nvSpPr>
        <p:spPr>
          <a:noFill/>
        </p:spPr>
        <p:txBody>
          <a:bodyPr/>
          <a:lstStyle/>
          <a:p>
            <a:pPr defTabSz="986994"/>
            <a:fld id="{28E36314-ECD2-40DD-8DBB-999C8A3B5F6E}" type="datetime1">
              <a:rPr lang="en-US" smtClean="0"/>
              <a:pPr defTabSz="986994"/>
              <a:t>2/23/15</a:t>
            </a:fld>
            <a:endParaRPr lang="en-US" dirty="0" smtClean="0"/>
          </a:p>
        </p:txBody>
      </p:sp>
      <p:sp>
        <p:nvSpPr>
          <p:cNvPr id="52230" name="Footer Placeholder 5"/>
          <p:cNvSpPr>
            <a:spLocks noGrp="1"/>
          </p:cNvSpPr>
          <p:nvPr>
            <p:ph type="ftr" sz="quarter" idx="4"/>
          </p:nvPr>
        </p:nvSpPr>
        <p:spPr>
          <a:noFill/>
        </p:spPr>
        <p:txBody>
          <a:bodyPr/>
          <a:lstStyle/>
          <a:p>
            <a:pPr defTabSz="986994"/>
            <a:r>
              <a:rPr lang="en-US" dirty="0" smtClean="0"/>
              <a:t>© Van Mieghem</a:t>
            </a:r>
          </a:p>
        </p:txBody>
      </p:sp>
      <p:sp>
        <p:nvSpPr>
          <p:cNvPr id="52231" name="Slide Number Placeholder 6"/>
          <p:cNvSpPr>
            <a:spLocks noGrp="1"/>
          </p:cNvSpPr>
          <p:nvPr>
            <p:ph type="sldNum" sz="quarter" idx="5"/>
          </p:nvPr>
        </p:nvSpPr>
        <p:spPr>
          <a:noFill/>
        </p:spPr>
        <p:txBody>
          <a:bodyPr/>
          <a:lstStyle/>
          <a:p>
            <a:pPr defTabSz="986994"/>
            <a:fld id="{AE36D8B8-3742-4B86-BD7C-8465E559190A}" type="slidenum">
              <a:rPr lang="en-US" smtClean="0"/>
              <a:pPr defTabSz="986994"/>
              <a:t>7</a:t>
            </a:fld>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57347" name="Rectangle 3"/>
          <p:cNvSpPr>
            <a:spLocks noGrp="1" noChangeArrowheads="1"/>
          </p:cNvSpPr>
          <p:nvPr>
            <p:ph type="dt" sz="quarter" idx="1"/>
          </p:nvPr>
        </p:nvSpPr>
        <p:spPr>
          <a:noFill/>
        </p:spPr>
        <p:txBody>
          <a:bodyPr/>
          <a:lstStyle/>
          <a:p>
            <a:pPr defTabSz="986994"/>
            <a:fld id="{CB83C9C3-DC88-40C4-B303-3D161A65EDFF}" type="datetime1">
              <a:rPr lang="en-US" smtClean="0"/>
              <a:pPr defTabSz="986994"/>
              <a:t>2/23/15</a:t>
            </a:fld>
            <a:endParaRPr lang="en-US" dirty="0" smtClean="0"/>
          </a:p>
        </p:txBody>
      </p:sp>
      <p:sp>
        <p:nvSpPr>
          <p:cNvPr id="57348" name="Rectangle 6"/>
          <p:cNvSpPr>
            <a:spLocks noGrp="1" noChangeArrowheads="1"/>
          </p:cNvSpPr>
          <p:nvPr>
            <p:ph type="ftr" sz="quarter" idx="4"/>
          </p:nvPr>
        </p:nvSpPr>
        <p:spPr>
          <a:noFill/>
        </p:spPr>
        <p:txBody>
          <a:bodyPr/>
          <a:lstStyle/>
          <a:p>
            <a:pPr defTabSz="986994"/>
            <a:r>
              <a:rPr lang="en-US" dirty="0" smtClean="0"/>
              <a:t>© Van Mieghem</a:t>
            </a:r>
          </a:p>
        </p:txBody>
      </p:sp>
      <p:sp>
        <p:nvSpPr>
          <p:cNvPr id="57349" name="Rectangle 7"/>
          <p:cNvSpPr>
            <a:spLocks noGrp="1" noChangeArrowheads="1"/>
          </p:cNvSpPr>
          <p:nvPr>
            <p:ph type="sldNum" sz="quarter" idx="5"/>
          </p:nvPr>
        </p:nvSpPr>
        <p:spPr>
          <a:noFill/>
        </p:spPr>
        <p:txBody>
          <a:bodyPr/>
          <a:lstStyle/>
          <a:p>
            <a:pPr defTabSz="986994"/>
            <a:fld id="{E56CE3B7-08B8-4046-9F45-1B43D545E19A}" type="slidenum">
              <a:rPr lang="en-US" smtClean="0"/>
              <a:pPr defTabSz="986994"/>
              <a:t>8</a:t>
            </a:fld>
            <a:endParaRPr lang="en-US" dirty="0" smtClean="0"/>
          </a:p>
        </p:txBody>
      </p:sp>
      <p:sp>
        <p:nvSpPr>
          <p:cNvPr id="57350" name="Rectangle 2"/>
          <p:cNvSpPr>
            <a:spLocks noGrp="1" noRot="1" noChangeAspect="1" noChangeArrowheads="1" noTextEdit="1"/>
          </p:cNvSpPr>
          <p:nvPr>
            <p:ph type="sldImg"/>
          </p:nvPr>
        </p:nvSpPr>
        <p:spPr>
          <a:xfrm>
            <a:off x="1339850" y="373063"/>
            <a:ext cx="4378325" cy="3284537"/>
          </a:xfrm>
          <a:ln/>
        </p:spPr>
      </p:sp>
      <p:sp>
        <p:nvSpPr>
          <p:cNvPr id="57351" name="Rectangle 3"/>
          <p:cNvSpPr>
            <a:spLocks noGrp="1" noChangeArrowheads="1"/>
          </p:cNvSpPr>
          <p:nvPr>
            <p:ph type="body" idx="1"/>
          </p:nvPr>
        </p:nvSpPr>
        <p:spPr>
          <a:noFill/>
          <a:ln/>
        </p:spPr>
        <p:txBody>
          <a:bodyPr/>
          <a:lstStyle/>
          <a:p>
            <a:pPr marL="198681" indent="-198681">
              <a:lnSpc>
                <a:spcPct val="80000"/>
              </a:lnSpc>
            </a:pPr>
            <a:r>
              <a:rPr lang="en-US" sz="900" b="1" dirty="0" smtClean="0"/>
              <a:t>Notice </a:t>
            </a:r>
            <a:r>
              <a:rPr lang="en-US" sz="900" dirty="0" smtClean="0"/>
              <a:t>that this goes further than comparing transaction costs with cost savings.</a:t>
            </a:r>
          </a:p>
          <a:p>
            <a:pPr marL="198681" indent="-198681">
              <a:lnSpc>
                <a:spcPct val="80000"/>
              </a:lnSpc>
            </a:pPr>
            <a:r>
              <a:rPr lang="en-US" sz="900" dirty="0" smtClean="0"/>
              <a:t>Steps 1 &amp; 2 are “make-or-break” criteria. Steps 3 applies principle of alignment. Step 4 is economics. 3-5 are “tailored sourcing steps”</a:t>
            </a:r>
          </a:p>
          <a:p>
            <a:pPr marL="198681" indent="-198681">
              <a:lnSpc>
                <a:spcPct val="80000"/>
              </a:lnSpc>
            </a:pPr>
            <a:endParaRPr lang="en-US" sz="900" b="1" dirty="0" smtClean="0"/>
          </a:p>
          <a:p>
            <a:pPr marL="198681" indent="-198681">
              <a:lnSpc>
                <a:spcPct val="80000"/>
              </a:lnSpc>
            </a:pPr>
            <a:r>
              <a:rPr lang="en-US" sz="900" dirty="0" smtClean="0"/>
              <a:t>0. Define the unit of activity:</a:t>
            </a:r>
          </a:p>
          <a:p>
            <a:pPr marL="677757" lvl="1" indent="-198681">
              <a:lnSpc>
                <a:spcPct val="80000"/>
              </a:lnSpc>
              <a:buFont typeface="Wingdings" pitchFamily="2" charset="2"/>
              <a:buChar char="§"/>
            </a:pPr>
            <a:r>
              <a:rPr lang="en-US" sz="900" dirty="0" smtClean="0"/>
              <a:t>What is the scope?</a:t>
            </a:r>
          </a:p>
          <a:p>
            <a:pPr marL="677757" lvl="1" indent="-198681">
              <a:lnSpc>
                <a:spcPct val="80000"/>
              </a:lnSpc>
              <a:buFont typeface="Wingdings" pitchFamily="2" charset="2"/>
              <a:buChar char="§"/>
            </a:pPr>
            <a:r>
              <a:rPr lang="en-US" sz="900" dirty="0" smtClean="0"/>
              <a:t>What are we looking for: just “hours” (hands or people, or machines) or “knowledge” (“value-added”?)</a:t>
            </a:r>
          </a:p>
          <a:p>
            <a:pPr marL="677757" lvl="1" indent="-198681">
              <a:lnSpc>
                <a:spcPct val="80000"/>
              </a:lnSpc>
              <a:buFont typeface="Wingdings" pitchFamily="2" charset="2"/>
              <a:buChar char="§"/>
            </a:pPr>
            <a:r>
              <a:rPr lang="en-US" sz="900" dirty="0" smtClean="0"/>
              <a:t>E.g., if we are thinking about outsourcing a call centers for an airline, we must think about more about call center operations than about flying airplanes.</a:t>
            </a:r>
          </a:p>
          <a:p>
            <a:pPr marL="198681" indent="-198681">
              <a:lnSpc>
                <a:spcPct val="80000"/>
              </a:lnSpc>
              <a:buFont typeface="Wingdings" pitchFamily="2" charset="2"/>
              <a:buAutoNum type="arabicPeriod"/>
            </a:pPr>
            <a:r>
              <a:rPr lang="en-US" sz="900" dirty="0" smtClean="0"/>
              <a:t>Feasible:</a:t>
            </a:r>
          </a:p>
          <a:p>
            <a:pPr marL="677757" lvl="1" indent="-198681">
              <a:lnSpc>
                <a:spcPct val="80000"/>
              </a:lnSpc>
              <a:buFont typeface="Wingdings" pitchFamily="2" charset="2"/>
              <a:buChar char="§"/>
            </a:pPr>
            <a:r>
              <a:rPr lang="en-US" sz="900" dirty="0" smtClean="0"/>
              <a:t>Supply market considerations: Is a good supply base available? (financially stable, innovative, </a:t>
            </a:r>
            <a:r>
              <a:rPr lang="en-US" sz="900" i="1" dirty="0" smtClean="0"/>
              <a:t>c </a:t>
            </a:r>
            <a:r>
              <a:rPr lang="en-US" sz="900" dirty="0" smtClean="0"/>
              <a:t>or </a:t>
            </a:r>
            <a:r>
              <a:rPr lang="en-US" sz="900" i="1" dirty="0" smtClean="0"/>
              <a:t>Q </a:t>
            </a:r>
            <a:r>
              <a:rPr lang="en-US" sz="900" dirty="0" smtClean="0"/>
              <a:t>advantage) </a:t>
            </a:r>
          </a:p>
          <a:p>
            <a:pPr marL="1155232" lvl="2" indent="-198681">
              <a:lnSpc>
                <a:spcPct val="80000"/>
              </a:lnSpc>
              <a:buFont typeface="Wingdings" pitchFamily="2" charset="2"/>
              <a:buChar char="§"/>
            </a:pPr>
            <a:r>
              <a:rPr lang="en-US" sz="900" i="1" dirty="0" smtClean="0"/>
              <a:t>Example: Harley </a:t>
            </a:r>
            <a:r>
              <a:rPr lang="en-US" sz="900" dirty="0" smtClean="0"/>
              <a:t>outsourcing of chrome plating not possible due to lack of supply at necessary jewelry quality and volume</a:t>
            </a:r>
          </a:p>
          <a:p>
            <a:pPr marL="677757" lvl="1" indent="-198681">
              <a:lnSpc>
                <a:spcPct val="80000"/>
              </a:lnSpc>
              <a:buFont typeface="Wingdings" pitchFamily="2" charset="2"/>
              <a:buChar char="§"/>
            </a:pPr>
            <a:r>
              <a:rPr lang="en-US" sz="900" dirty="0" smtClean="0"/>
              <a:t>Politically viable: governmental factors + non-market customer response</a:t>
            </a:r>
          </a:p>
          <a:p>
            <a:pPr marL="1155232" lvl="2" indent="-198681">
              <a:lnSpc>
                <a:spcPct val="80000"/>
              </a:lnSpc>
              <a:buFont typeface="Wingdings" pitchFamily="2" charset="2"/>
              <a:buChar char="§"/>
            </a:pPr>
            <a:r>
              <a:rPr lang="en-US" sz="900" i="1" dirty="0" smtClean="0"/>
              <a:t>Example: DOD contractors </a:t>
            </a:r>
            <a:r>
              <a:rPr lang="en-US" sz="900" dirty="0" smtClean="0"/>
              <a:t>are under stringent requirements; sometimes prevent </a:t>
            </a:r>
            <a:r>
              <a:rPr lang="en-US" sz="900" dirty="0" err="1" smtClean="0"/>
              <a:t>offshoring</a:t>
            </a:r>
            <a:r>
              <a:rPr lang="en-US" sz="900" dirty="0" smtClean="0"/>
              <a:t>. </a:t>
            </a:r>
            <a:r>
              <a:rPr lang="en-US" sz="900" dirty="0" err="1" smtClean="0"/>
              <a:t>Pharma</a:t>
            </a:r>
            <a:r>
              <a:rPr lang="en-US" sz="900" dirty="0" smtClean="0"/>
              <a:t> Q regulations etc.</a:t>
            </a:r>
          </a:p>
          <a:p>
            <a:pPr marL="1155232" lvl="2" indent="-198681">
              <a:lnSpc>
                <a:spcPct val="80000"/>
              </a:lnSpc>
              <a:buFont typeface="Wingdings" pitchFamily="2" charset="2"/>
              <a:buChar char="§"/>
            </a:pPr>
            <a:r>
              <a:rPr lang="en-US" sz="900" i="1" dirty="0" smtClean="0"/>
              <a:t>Customer response: </a:t>
            </a:r>
            <a:r>
              <a:rPr lang="en-US" sz="900" dirty="0" smtClean="0"/>
              <a:t>Harley manufacturing in Brazil (only assembly of American-made parts); Nike and customer revolt against Asian sweatshops</a:t>
            </a:r>
            <a:endParaRPr lang="en-US" sz="900" i="1" dirty="0" smtClean="0"/>
          </a:p>
          <a:p>
            <a:pPr marL="198681" indent="-198681">
              <a:lnSpc>
                <a:spcPct val="80000"/>
              </a:lnSpc>
              <a:buFont typeface="Wingdings" pitchFamily="2" charset="2"/>
              <a:buAutoNum type="arabicPeriod"/>
            </a:pPr>
            <a:r>
              <a:rPr lang="en-US" sz="900" dirty="0" smtClean="0"/>
              <a:t>Necessary: do we have financial and operational means/capabilities?</a:t>
            </a:r>
          </a:p>
          <a:p>
            <a:pPr marL="677757" lvl="1" indent="-198681">
              <a:lnSpc>
                <a:spcPct val="80000"/>
              </a:lnSpc>
              <a:buFont typeface="Wingdings" pitchFamily="2" charset="2"/>
              <a:buChar char="§"/>
            </a:pPr>
            <a:r>
              <a:rPr lang="en-US" sz="900" dirty="0" smtClean="0"/>
              <a:t>Should Sun </a:t>
            </a:r>
            <a:r>
              <a:rPr lang="en-US" sz="900" dirty="0" err="1" smtClean="0"/>
              <a:t>insource</a:t>
            </a:r>
            <a:r>
              <a:rPr lang="en-US" sz="900" dirty="0" smtClean="0"/>
              <a:t> IC manufacturing? </a:t>
            </a:r>
          </a:p>
          <a:p>
            <a:pPr marL="677757" lvl="1" indent="-198681">
              <a:lnSpc>
                <a:spcPct val="80000"/>
              </a:lnSpc>
              <a:buFont typeface="Wingdings" pitchFamily="2" charset="2"/>
              <a:buChar char="§"/>
            </a:pPr>
            <a:r>
              <a:rPr lang="en-US" sz="900" dirty="0" smtClean="0"/>
              <a:t>Should family company Cortina get into manufacturing and employ 8000 people (on top of current 100)?</a:t>
            </a:r>
          </a:p>
          <a:p>
            <a:pPr marL="198681" indent="-198681">
              <a:lnSpc>
                <a:spcPct val="80000"/>
              </a:lnSpc>
              <a:buFont typeface="Wingdings" pitchFamily="2" charset="2"/>
              <a:buAutoNum type="arabicPeriod"/>
            </a:pPr>
            <a:r>
              <a:rPr lang="en-US" sz="900" dirty="0" smtClean="0"/>
              <a:t>Strategic priority and risk assessment</a:t>
            </a:r>
          </a:p>
          <a:p>
            <a:pPr marL="677757" lvl="1" indent="-198681">
              <a:lnSpc>
                <a:spcPct val="80000"/>
              </a:lnSpc>
              <a:buFont typeface="Wingdings" pitchFamily="2" charset="2"/>
              <a:buChar char="§"/>
            </a:pPr>
            <a:r>
              <a:rPr lang="en-US" sz="900" dirty="0" smtClean="0"/>
              <a:t>Is this activity “core”? </a:t>
            </a:r>
          </a:p>
          <a:p>
            <a:pPr marL="1155232" lvl="2" indent="-198681">
              <a:lnSpc>
                <a:spcPct val="80000"/>
              </a:lnSpc>
              <a:buFont typeface="Wingdings" pitchFamily="2" charset="2"/>
              <a:buChar char="§"/>
            </a:pPr>
            <a:r>
              <a:rPr lang="en-US" sz="900" dirty="0" smtClean="0"/>
              <a:t>is it critical to our business, does it help to differentiate us, does it provide competitive advantage?</a:t>
            </a:r>
          </a:p>
          <a:p>
            <a:pPr marL="677757" lvl="1" indent="-198681">
              <a:lnSpc>
                <a:spcPct val="80000"/>
              </a:lnSpc>
              <a:buFont typeface="Wingdings" pitchFamily="2" charset="2"/>
              <a:buChar char="§"/>
            </a:pPr>
            <a:r>
              <a:rPr lang="en-US" sz="900" dirty="0" smtClean="0"/>
              <a:t>Is outsourcing it risky?</a:t>
            </a:r>
          </a:p>
          <a:p>
            <a:pPr marL="1155232" lvl="2" indent="-198681">
              <a:lnSpc>
                <a:spcPct val="80000"/>
              </a:lnSpc>
              <a:buFont typeface="Wingdings" pitchFamily="2" charset="2"/>
              <a:buChar char="§"/>
            </a:pPr>
            <a:r>
              <a:rPr lang="en-US" sz="900" dirty="0" smtClean="0"/>
              <a:t>What is potential customer impact? Risk of supplier competing in other parts of our processing network? Could it hurt our production? </a:t>
            </a:r>
          </a:p>
          <a:p>
            <a:pPr marL="198681" indent="-198681">
              <a:lnSpc>
                <a:spcPct val="80000"/>
              </a:lnSpc>
              <a:buFont typeface="Wingdings" pitchFamily="2" charset="2"/>
              <a:buAutoNum type="arabicPeriod"/>
            </a:pPr>
            <a:r>
              <a:rPr lang="en-US" sz="900" dirty="0" smtClean="0"/>
              <a:t>Is it desirable?</a:t>
            </a:r>
          </a:p>
          <a:p>
            <a:pPr marL="677757" lvl="1" indent="-198681">
              <a:lnSpc>
                <a:spcPct val="80000"/>
              </a:lnSpc>
              <a:buFont typeface="Wingdings" pitchFamily="2" charset="2"/>
              <a:buChar char="§"/>
            </a:pPr>
            <a:r>
              <a:rPr lang="en-US" sz="900" dirty="0" smtClean="0"/>
              <a:t>Better = strategic fit with our value proposition: do we need </a:t>
            </a:r>
            <a:r>
              <a:rPr lang="en-US" sz="900" i="1" dirty="0" smtClean="0"/>
              <a:t>c-Q-T-Flex</a:t>
            </a:r>
            <a:r>
              <a:rPr lang="en-US" sz="900" dirty="0" smtClean="0"/>
              <a:t>, innovation, people</a:t>
            </a:r>
          </a:p>
          <a:p>
            <a:pPr marL="677757" lvl="1" indent="-198681">
              <a:lnSpc>
                <a:spcPct val="80000"/>
              </a:lnSpc>
              <a:buFont typeface="Wingdings" pitchFamily="2" charset="2"/>
              <a:buChar char="§"/>
            </a:pPr>
            <a:r>
              <a:rPr lang="en-US" sz="900" dirty="0" smtClean="0"/>
              <a:t>Economic evaluation: is it more cost-effective to outsource? Complete long-term assessment: TCO + NPV of long-term cost</a:t>
            </a:r>
          </a:p>
          <a:p>
            <a:pPr marL="198681" indent="-198681">
              <a:lnSpc>
                <a:spcPct val="80000"/>
              </a:lnSpc>
              <a:buFont typeface="Wingdings" pitchFamily="2" charset="2"/>
              <a:buAutoNum type="arabicPeriod"/>
            </a:pPr>
            <a:r>
              <a:rPr lang="en-US" sz="900" dirty="0" smtClean="0"/>
              <a:t>Do we have the ability to manage suppliers and ongoing risk?</a:t>
            </a:r>
          </a:p>
          <a:p>
            <a:pPr marL="677757" lvl="1" indent="-198681">
              <a:lnSpc>
                <a:spcPct val="80000"/>
              </a:lnSpc>
              <a:buFont typeface="Wingdings" pitchFamily="2" charset="2"/>
              <a:buChar char="§"/>
            </a:pPr>
            <a:r>
              <a:rPr lang="en-US" sz="900" dirty="0" smtClean="0"/>
              <a:t>Can we contract? </a:t>
            </a:r>
            <a:r>
              <a:rPr lang="en-US" sz="900" b="1" dirty="0" smtClean="0">
                <a:solidFill>
                  <a:srgbClr val="FF3300"/>
                </a:solidFill>
              </a:rPr>
              <a:t>We’ll come back at this soon with architectural complexity</a:t>
            </a:r>
          </a:p>
          <a:p>
            <a:pPr marL="677757" lvl="1" indent="-198681">
              <a:lnSpc>
                <a:spcPct val="80000"/>
              </a:lnSpc>
              <a:buFont typeface="Wingdings" pitchFamily="2" charset="2"/>
              <a:buChar char="§"/>
            </a:pPr>
            <a:r>
              <a:rPr lang="en-US" sz="900" dirty="0" smtClean="0"/>
              <a:t>Coordinate incentives? </a:t>
            </a:r>
            <a:r>
              <a:rPr lang="en-US" sz="900" b="1" dirty="0" smtClean="0">
                <a:solidFill>
                  <a:srgbClr val="FF3300"/>
                </a:solidFill>
              </a:rPr>
              <a:t>This is SRM and balanced sourcing, next slide</a:t>
            </a:r>
            <a:r>
              <a:rPr lang="en-US" sz="900" dirty="0" smtClean="0">
                <a:solidFill>
                  <a:srgbClr val="FF3300"/>
                </a:solidFill>
              </a:rPr>
              <a:t>.</a:t>
            </a:r>
            <a:r>
              <a:rPr lang="en-US" sz="900" dirty="0" smtClean="0"/>
              <a:t> (Example: Sun’s scorecard)</a:t>
            </a:r>
          </a:p>
          <a:p>
            <a:pPr marL="198681" indent="-198681">
              <a:lnSpc>
                <a:spcPct val="80000"/>
              </a:lnSpc>
            </a:pPr>
            <a:endParaRPr lang="en-US" sz="900"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p:spPr>
        <p:txBody>
          <a:bodyPr/>
          <a:lstStyle/>
          <a:p>
            <a:endParaRPr lang="en-US" smtClean="0"/>
          </a:p>
        </p:txBody>
      </p:sp>
      <p:sp>
        <p:nvSpPr>
          <p:cNvPr id="66564" name="Header Placeholder 3"/>
          <p:cNvSpPr>
            <a:spLocks noGrp="1"/>
          </p:cNvSpPr>
          <p:nvPr>
            <p:ph type="hdr" sz="quarter"/>
          </p:nvPr>
        </p:nvSpPr>
        <p:spPr>
          <a:noFill/>
        </p:spPr>
        <p:txBody>
          <a:bodyPr/>
          <a:lstStyle/>
          <a:p>
            <a:pPr defTabSz="986994"/>
            <a:r>
              <a:rPr lang="en-US" dirty="0" smtClean="0"/>
              <a:t>Operations Strategy/Sourcing &amp; Contracting</a:t>
            </a:r>
          </a:p>
        </p:txBody>
      </p:sp>
      <p:sp>
        <p:nvSpPr>
          <p:cNvPr id="66565" name="Date Placeholder 4"/>
          <p:cNvSpPr>
            <a:spLocks noGrp="1"/>
          </p:cNvSpPr>
          <p:nvPr>
            <p:ph type="dt" sz="quarter" idx="1"/>
          </p:nvPr>
        </p:nvSpPr>
        <p:spPr>
          <a:noFill/>
        </p:spPr>
        <p:txBody>
          <a:bodyPr/>
          <a:lstStyle/>
          <a:p>
            <a:pPr defTabSz="986994"/>
            <a:fld id="{4E32691A-F52E-440D-8E30-2FCFE7E8D1E6}" type="datetime1">
              <a:rPr lang="en-US" smtClean="0"/>
              <a:pPr defTabSz="986994"/>
              <a:t>2/23/15</a:t>
            </a:fld>
            <a:endParaRPr lang="en-US" dirty="0" smtClean="0"/>
          </a:p>
        </p:txBody>
      </p:sp>
      <p:sp>
        <p:nvSpPr>
          <p:cNvPr id="66566" name="Footer Placeholder 5"/>
          <p:cNvSpPr>
            <a:spLocks noGrp="1"/>
          </p:cNvSpPr>
          <p:nvPr>
            <p:ph type="ftr" sz="quarter" idx="4"/>
          </p:nvPr>
        </p:nvSpPr>
        <p:spPr>
          <a:noFill/>
        </p:spPr>
        <p:txBody>
          <a:bodyPr/>
          <a:lstStyle/>
          <a:p>
            <a:pPr defTabSz="986994"/>
            <a:r>
              <a:rPr lang="en-US" dirty="0" smtClean="0"/>
              <a:t>© Van Mieghem</a:t>
            </a:r>
          </a:p>
        </p:txBody>
      </p:sp>
      <p:sp>
        <p:nvSpPr>
          <p:cNvPr id="66567" name="Slide Number Placeholder 6"/>
          <p:cNvSpPr>
            <a:spLocks noGrp="1"/>
          </p:cNvSpPr>
          <p:nvPr>
            <p:ph type="sldNum" sz="quarter" idx="5"/>
          </p:nvPr>
        </p:nvSpPr>
        <p:spPr>
          <a:noFill/>
        </p:spPr>
        <p:txBody>
          <a:bodyPr/>
          <a:lstStyle/>
          <a:p>
            <a:pPr defTabSz="986994"/>
            <a:fld id="{BF093066-8D35-4221-B1B3-26106A681B56}" type="slidenum">
              <a:rPr lang="en-US" smtClean="0"/>
              <a:pPr defTabSz="986994"/>
              <a:t>9</a:t>
            </a:fld>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tags" Target="../tags/tag1.xml"/><Relationship Id="rId2" Type="http://schemas.openxmlformats.org/officeDocument/2006/relationships/tags" Target="../tags/tag2.xml"/><Relationship Id="rId3"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262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262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5" name="Rectangle 5"/>
          <p:cNvSpPr>
            <a:spLocks noChangeArrowheads="1"/>
          </p:cNvSpPr>
          <p:nvPr userDrawn="1"/>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EEC34425-C3CE-4E11-8693-43FAF779D27C}"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6" name="Rectangle 6"/>
          <p:cNvSpPr>
            <a:spLocks noChangeArrowheads="1"/>
          </p:cNvSpPr>
          <p:nvPr userDrawn="1"/>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rPr>
              <a:t>OPNS454: Operations Strategy</a:t>
            </a:r>
          </a:p>
        </p:txBody>
      </p:sp>
      <p:sp>
        <p:nvSpPr>
          <p:cNvPr id="7" name="Rectangle 7"/>
          <p:cNvSpPr>
            <a:spLocks noChangeArrowheads="1"/>
          </p:cNvSpPr>
          <p:nvPr userDrawn="1"/>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316418" name="Rectangle 2"/>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316419" name="Rectangle 3"/>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userDrawn="1"/>
        </p:nvSpPr>
        <p:spPr bwMode="gray">
          <a:xfrm>
            <a:off x="609600" y="0"/>
            <a:ext cx="8534400" cy="4800600"/>
          </a:xfrm>
          <a:prstGeom prst="rect">
            <a:avLst/>
          </a:prstGeom>
          <a:solidFill>
            <a:srgbClr val="CCCCCC"/>
          </a:solidFill>
          <a:ln w="9525">
            <a:noFill/>
            <a:miter lim="800000"/>
            <a:headEnd/>
            <a:tailEnd/>
          </a:ln>
          <a:effectLst/>
        </p:spPr>
        <p:txBody>
          <a:bodyPr wrap="none" anchor="ctr"/>
          <a:lstStyle/>
          <a:p>
            <a:pPr eaLnBrk="0" hangingPunct="0">
              <a:defRPr/>
            </a:pPr>
            <a:endParaRPr lang="en-US" sz="1800">
              <a:solidFill>
                <a:prstClr val="black"/>
              </a:solidFill>
              <a:latin typeface="Times New Roman" pitchFamily="-112" charset="0"/>
              <a:ea typeface="MS PGothic" pitchFamily="34" charset="-128"/>
            </a:endParaRPr>
          </a:p>
        </p:txBody>
      </p:sp>
      <p:sp>
        <p:nvSpPr>
          <p:cNvPr id="5" name="Rectangle 3"/>
          <p:cNvSpPr>
            <a:spLocks noChangeArrowheads="1"/>
          </p:cNvSpPr>
          <p:nvPr userDrawn="1"/>
        </p:nvSpPr>
        <p:spPr bwMode="black">
          <a:xfrm>
            <a:off x="0" y="914400"/>
            <a:ext cx="8382000" cy="3886200"/>
          </a:xfrm>
          <a:prstGeom prst="rect">
            <a:avLst/>
          </a:prstGeom>
          <a:solidFill>
            <a:srgbClr val="990033"/>
          </a:solidFill>
          <a:ln w="9525">
            <a:noFill/>
            <a:miter lim="800000"/>
            <a:headEnd/>
            <a:tailEnd/>
          </a:ln>
          <a:effectLst/>
        </p:spPr>
        <p:txBody>
          <a:bodyPr wrap="none" anchor="ctr"/>
          <a:lstStyle/>
          <a:p>
            <a:pPr eaLnBrk="0" hangingPunct="0">
              <a:defRPr/>
            </a:pPr>
            <a:endParaRPr lang="en-US" sz="1800">
              <a:solidFill>
                <a:prstClr val="black"/>
              </a:solidFill>
              <a:latin typeface="Times New Roman" pitchFamily="-112" charset="0"/>
              <a:ea typeface="MS PGothic" pitchFamily="34" charset="-128"/>
            </a:endParaRPr>
          </a:p>
        </p:txBody>
      </p:sp>
      <p:pic>
        <p:nvPicPr>
          <p:cNvPr id="6" name="Picture 4"/>
          <p:cNvPicPr>
            <a:picLocks noChangeAspect="1" noChangeArrowheads="1"/>
          </p:cNvPicPr>
          <p:nvPr userDrawn="1"/>
        </p:nvPicPr>
        <p:blipFill>
          <a:blip r:embed="rId2" cstate="print"/>
          <a:srcRect/>
          <a:stretch>
            <a:fillRect/>
          </a:stretch>
        </p:blipFill>
        <p:spPr bwMode="auto">
          <a:xfrm>
            <a:off x="617538" y="5181600"/>
            <a:ext cx="941387" cy="1092200"/>
          </a:xfrm>
          <a:prstGeom prst="rect">
            <a:avLst/>
          </a:prstGeom>
          <a:noFill/>
          <a:ln w="12700">
            <a:noFill/>
            <a:miter lim="800000"/>
            <a:headEnd/>
            <a:tailEnd/>
          </a:ln>
        </p:spPr>
      </p:pic>
      <p:sp>
        <p:nvSpPr>
          <p:cNvPr id="7" name="Text Box 9"/>
          <p:cNvSpPr txBox="1">
            <a:spLocks noChangeArrowheads="1"/>
          </p:cNvSpPr>
          <p:nvPr userDrawn="1"/>
        </p:nvSpPr>
        <p:spPr bwMode="auto">
          <a:xfrm>
            <a:off x="5410200" y="1752600"/>
            <a:ext cx="184150" cy="457200"/>
          </a:xfrm>
          <a:prstGeom prst="rect">
            <a:avLst/>
          </a:prstGeom>
          <a:noFill/>
          <a:ln w="9525">
            <a:noFill/>
            <a:miter lim="800000"/>
            <a:headEnd/>
            <a:tailEnd/>
          </a:ln>
          <a:effectLst/>
        </p:spPr>
        <p:txBody>
          <a:bodyPr wrap="none">
            <a:spAutoFit/>
          </a:bodyPr>
          <a:lstStyle/>
          <a:p>
            <a:pPr eaLnBrk="0" hangingPunct="0">
              <a:defRPr/>
            </a:pPr>
            <a:endParaRPr lang="en-US" b="0">
              <a:solidFill>
                <a:prstClr val="black"/>
              </a:solidFill>
              <a:latin typeface="Times" pitchFamily="-112" charset="0"/>
              <a:ea typeface="MS PGothic" pitchFamily="34" charset="-128"/>
            </a:endParaRPr>
          </a:p>
        </p:txBody>
      </p:sp>
      <p:sp>
        <p:nvSpPr>
          <p:cNvPr id="8" name="Line 10"/>
          <p:cNvSpPr>
            <a:spLocks noChangeShapeType="1"/>
          </p:cNvSpPr>
          <p:nvPr userDrawn="1"/>
        </p:nvSpPr>
        <p:spPr bwMode="auto">
          <a:xfrm>
            <a:off x="0" y="4775200"/>
            <a:ext cx="9144000" cy="0"/>
          </a:xfrm>
          <a:prstGeom prst="line">
            <a:avLst/>
          </a:prstGeom>
          <a:noFill/>
          <a:ln w="101600">
            <a:solidFill>
              <a:srgbClr val="990033"/>
            </a:solidFill>
            <a:round/>
            <a:headEnd/>
            <a:tailEnd/>
          </a:ln>
          <a:effectLst/>
        </p:spPr>
        <p:txBody>
          <a:bodyPr wrap="none" anchor="ctr"/>
          <a:lstStyle/>
          <a:p>
            <a:pPr eaLnBrk="0" hangingPunct="0">
              <a:defRPr/>
            </a:pPr>
            <a:endParaRPr lang="en-US" sz="1800">
              <a:solidFill>
                <a:prstClr val="black"/>
              </a:solidFill>
              <a:latin typeface="Times New Roman" pitchFamily="-107" charset="0"/>
              <a:ea typeface="MS PGothic" pitchFamily="34" charset="-128"/>
            </a:endParaRPr>
          </a:p>
        </p:txBody>
      </p:sp>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9" name="Date Placeholder 3"/>
          <p:cNvSpPr>
            <a:spLocks noGrp="1"/>
          </p:cNvSpPr>
          <p:nvPr>
            <p:ph type="dt" sz="half" idx="10"/>
          </p:nvPr>
        </p:nvSpPr>
        <p:spPr/>
        <p:txBody>
          <a:bodyPr/>
          <a:lstStyle>
            <a:lvl1pPr>
              <a:defRPr/>
            </a:lvl1pPr>
          </a:lstStyle>
          <a:p>
            <a:fld id="{81FB1215-C64B-45AF-82E7-D2CB2057C5FB}" type="datetime1">
              <a:rPr lang="en-US"/>
              <a:pPr/>
              <a:t>2/23/15</a:t>
            </a:fld>
            <a:endParaRPr lang="en-US"/>
          </a:p>
        </p:txBody>
      </p:sp>
      <p:sp>
        <p:nvSpPr>
          <p:cNvPr id="10" name="Footer Placeholder 4"/>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11" name="Slide Number Placeholder 5"/>
          <p:cNvSpPr>
            <a:spLocks noGrp="1"/>
          </p:cNvSpPr>
          <p:nvPr>
            <p:ph type="sldNum" sz="quarter" idx="12"/>
          </p:nvPr>
        </p:nvSpPr>
        <p:spPr/>
        <p:txBody>
          <a:bodyPr/>
          <a:lstStyle>
            <a:lvl1pPr>
              <a:defRPr/>
            </a:lvl1pPr>
          </a:lstStyle>
          <a:p>
            <a:fld id="{0831C0DE-5369-4B0F-939A-DE59F8E57A93}" type="slidenum">
              <a:rPr lang="en-US"/>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8D5B422F-4CEC-4E77-8F90-0FD0FE0C8ABD}" type="datetime1">
              <a:rPr lang="en-US"/>
              <a:pPr/>
              <a:t>2/23/15</a:t>
            </a:fld>
            <a:endParaRPr lang="en-US"/>
          </a:p>
        </p:txBody>
      </p:sp>
      <p:sp>
        <p:nvSpPr>
          <p:cNvPr id="5" name="Footer Placeholder 4"/>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6" name="Slide Number Placeholder 5"/>
          <p:cNvSpPr>
            <a:spLocks noGrp="1"/>
          </p:cNvSpPr>
          <p:nvPr>
            <p:ph type="sldNum" sz="quarter" idx="12"/>
          </p:nvPr>
        </p:nvSpPr>
        <p:spPr/>
        <p:txBody>
          <a:bodyPr/>
          <a:lstStyle>
            <a:lvl1pPr>
              <a:defRPr/>
            </a:lvl1pPr>
          </a:lstStyle>
          <a:p>
            <a:fld id="{FB260106-B2E4-4E35-AACC-59B4FFCB55B9}" type="slidenum">
              <a:rPr lang="en-US"/>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D7F76BC6-A3C9-49C2-A11F-660C46CF6650}" type="datetime1">
              <a:rPr lang="en-US"/>
              <a:pPr/>
              <a:t>2/23/15</a:t>
            </a:fld>
            <a:endParaRPr lang="en-US"/>
          </a:p>
        </p:txBody>
      </p:sp>
      <p:sp>
        <p:nvSpPr>
          <p:cNvPr id="5" name="Footer Placeholder 4"/>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6" name="Slide Number Placeholder 5"/>
          <p:cNvSpPr>
            <a:spLocks noGrp="1"/>
          </p:cNvSpPr>
          <p:nvPr>
            <p:ph type="sldNum" sz="quarter" idx="12"/>
          </p:nvPr>
        </p:nvSpPr>
        <p:spPr/>
        <p:txBody>
          <a:bodyPr/>
          <a:lstStyle>
            <a:lvl1pPr>
              <a:defRPr/>
            </a:lvl1pPr>
          </a:lstStyle>
          <a:p>
            <a:fld id="{68D2A9D6-F295-42A5-B864-76BC09AB57FF}" type="slidenum">
              <a:rPr lang="en-US"/>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E33C5A25-5B1A-4822-BF5B-5F251FB0D9C1}" type="datetime1">
              <a:rPr lang="en-US"/>
              <a:pPr/>
              <a:t>2/23/15</a:t>
            </a:fld>
            <a:endParaRPr lang="en-US"/>
          </a:p>
        </p:txBody>
      </p:sp>
      <p:sp>
        <p:nvSpPr>
          <p:cNvPr id="6" name="Footer Placeholder 5"/>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7" name="Slide Number Placeholder 6"/>
          <p:cNvSpPr>
            <a:spLocks noGrp="1"/>
          </p:cNvSpPr>
          <p:nvPr>
            <p:ph type="sldNum" sz="quarter" idx="12"/>
          </p:nvPr>
        </p:nvSpPr>
        <p:spPr/>
        <p:txBody>
          <a:bodyPr/>
          <a:lstStyle>
            <a:lvl1pPr>
              <a:defRPr/>
            </a:lvl1pPr>
          </a:lstStyle>
          <a:p>
            <a:fld id="{52D50BF8-48C6-4B32-9739-145654BCD469}" type="slidenum">
              <a:rPr lang="en-US"/>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fld id="{8E6CD703-3BD7-4EE8-A73E-498279651A92}" type="datetime1">
              <a:rPr lang="en-US"/>
              <a:pPr/>
              <a:t>2/23/15</a:t>
            </a:fld>
            <a:endParaRPr lang="en-US"/>
          </a:p>
        </p:txBody>
      </p:sp>
      <p:sp>
        <p:nvSpPr>
          <p:cNvPr id="8" name="Footer Placeholder 7"/>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9" name="Slide Number Placeholder 8"/>
          <p:cNvSpPr>
            <a:spLocks noGrp="1"/>
          </p:cNvSpPr>
          <p:nvPr>
            <p:ph type="sldNum" sz="quarter" idx="12"/>
          </p:nvPr>
        </p:nvSpPr>
        <p:spPr/>
        <p:txBody>
          <a:bodyPr/>
          <a:lstStyle>
            <a:lvl1pPr>
              <a:defRPr/>
            </a:lvl1pPr>
          </a:lstStyle>
          <a:p>
            <a:fld id="{89F51857-7412-4781-B0D4-F3D2D37FF6DA}"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fld id="{B36894D3-967D-4103-9A64-675A3CB150F9}" type="datetime1">
              <a:rPr lang="en-US"/>
              <a:pPr/>
              <a:t>2/23/15</a:t>
            </a:fld>
            <a:endParaRPr lang="en-US"/>
          </a:p>
        </p:txBody>
      </p:sp>
      <p:sp>
        <p:nvSpPr>
          <p:cNvPr id="4" name="Footer Placeholder 3"/>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5" name="Slide Number Placeholder 4"/>
          <p:cNvSpPr>
            <a:spLocks noGrp="1"/>
          </p:cNvSpPr>
          <p:nvPr>
            <p:ph type="sldNum" sz="quarter" idx="12"/>
          </p:nvPr>
        </p:nvSpPr>
        <p:spPr/>
        <p:txBody>
          <a:bodyPr/>
          <a:lstStyle>
            <a:lvl1pPr>
              <a:defRPr/>
            </a:lvl1pPr>
          </a:lstStyle>
          <a:p>
            <a:fld id="{B2B09525-4012-40F4-85BD-E2222BDA19E8}" type="slidenum">
              <a:rPr lang="en-US"/>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49BE4357-D407-475A-81B8-2F1B2AFFBAE2}" type="datetime1">
              <a:rPr lang="en-US"/>
              <a:pPr/>
              <a:t>2/23/15</a:t>
            </a:fld>
            <a:endParaRPr lang="en-US"/>
          </a:p>
        </p:txBody>
      </p:sp>
      <p:sp>
        <p:nvSpPr>
          <p:cNvPr id="3" name="Footer Placeholder 2"/>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4" name="Slide Number Placeholder 3"/>
          <p:cNvSpPr>
            <a:spLocks noGrp="1"/>
          </p:cNvSpPr>
          <p:nvPr>
            <p:ph type="sldNum" sz="quarter" idx="12"/>
          </p:nvPr>
        </p:nvSpPr>
        <p:spPr/>
        <p:txBody>
          <a:bodyPr/>
          <a:lstStyle>
            <a:lvl1pPr>
              <a:defRPr/>
            </a:lvl1pPr>
          </a:lstStyle>
          <a:p>
            <a:fld id="{08FEFC3B-42D5-4762-95DE-B64EE18B884B}" type="slidenum">
              <a:rPr lang="en-US"/>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02EEC40A-53D3-48DB-9EE6-3199F0249771}" type="datetime1">
              <a:rPr lang="en-US"/>
              <a:pPr/>
              <a:t>2/23/15</a:t>
            </a:fld>
            <a:endParaRPr lang="en-US"/>
          </a:p>
        </p:txBody>
      </p:sp>
      <p:sp>
        <p:nvSpPr>
          <p:cNvPr id="6" name="Footer Placeholder 5"/>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7" name="Slide Number Placeholder 6"/>
          <p:cNvSpPr>
            <a:spLocks noGrp="1"/>
          </p:cNvSpPr>
          <p:nvPr>
            <p:ph type="sldNum" sz="quarter" idx="12"/>
          </p:nvPr>
        </p:nvSpPr>
        <p:spPr/>
        <p:txBody>
          <a:bodyPr/>
          <a:lstStyle>
            <a:lvl1pPr>
              <a:defRPr/>
            </a:lvl1pPr>
          </a:lstStyle>
          <a:p>
            <a:fld id="{1D709740-A4C6-4C33-8833-55B6D666F917}" type="slidenum">
              <a:rPr lang="en-US"/>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2881E8E5-E513-49AC-B3BD-BEA755AF43D8}" type="datetime1">
              <a:rPr lang="en-US"/>
              <a:pPr/>
              <a:t>2/23/15</a:t>
            </a:fld>
            <a:endParaRPr lang="en-US"/>
          </a:p>
        </p:txBody>
      </p:sp>
      <p:sp>
        <p:nvSpPr>
          <p:cNvPr id="6" name="Footer Placeholder 5"/>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7" name="Slide Number Placeholder 6"/>
          <p:cNvSpPr>
            <a:spLocks noGrp="1"/>
          </p:cNvSpPr>
          <p:nvPr>
            <p:ph type="sldNum" sz="quarter" idx="12"/>
          </p:nvPr>
        </p:nvSpPr>
        <p:spPr/>
        <p:txBody>
          <a:bodyPr/>
          <a:lstStyle>
            <a:lvl1pPr>
              <a:defRPr/>
            </a:lvl1pPr>
          </a:lstStyle>
          <a:p>
            <a:fld id="{A284CBDF-E40A-44C9-9EC5-D2CF95C930AE}" type="slidenum">
              <a:rPr lang="en-US"/>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48359ED4-8FF8-4F01-A7E3-CC4EB4CD2764}" type="datetime1">
              <a:rPr lang="en-US"/>
              <a:pPr/>
              <a:t>2/23/15</a:t>
            </a:fld>
            <a:endParaRPr lang="en-US"/>
          </a:p>
        </p:txBody>
      </p:sp>
      <p:sp>
        <p:nvSpPr>
          <p:cNvPr id="5" name="Footer Placeholder 4"/>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6" name="Slide Number Placeholder 5"/>
          <p:cNvSpPr>
            <a:spLocks noGrp="1"/>
          </p:cNvSpPr>
          <p:nvPr>
            <p:ph type="sldNum" sz="quarter" idx="12"/>
          </p:nvPr>
        </p:nvSpPr>
        <p:spPr/>
        <p:txBody>
          <a:bodyPr/>
          <a:lstStyle>
            <a:lvl1pPr>
              <a:defRPr/>
            </a:lvl1pPr>
          </a:lstStyle>
          <a:p>
            <a:fld id="{9F3F2790-394E-40E4-B933-355631C5C5E6}" type="slidenum">
              <a:rPr lang="en-US"/>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8D35E430-647F-42F7-9E62-DCDF5425D887}" type="datetime1">
              <a:rPr lang="en-US"/>
              <a:pPr/>
              <a:t>2/23/15</a:t>
            </a:fld>
            <a:endParaRPr lang="en-US"/>
          </a:p>
        </p:txBody>
      </p:sp>
      <p:sp>
        <p:nvSpPr>
          <p:cNvPr id="5" name="Footer Placeholder 4"/>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6" name="Slide Number Placeholder 5"/>
          <p:cNvSpPr>
            <a:spLocks noGrp="1"/>
          </p:cNvSpPr>
          <p:nvPr>
            <p:ph type="sldNum" sz="quarter" idx="12"/>
          </p:nvPr>
        </p:nvSpPr>
        <p:spPr/>
        <p:txBody>
          <a:bodyPr/>
          <a:lstStyle>
            <a:lvl1pPr>
              <a:defRPr/>
            </a:lvl1pPr>
          </a:lstStyle>
          <a:p>
            <a:fld id="{4E0B1238-EF7E-43D8-ACD2-C2FCDBE0383A}" type="slidenum">
              <a:rPr lang="en-US"/>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262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262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grpSp>
        <p:nvGrpSpPr>
          <p:cNvPr id="2" name="McK Title Elements"/>
          <p:cNvGrpSpPr>
            <a:grpSpLocks/>
          </p:cNvGrpSpPr>
          <p:nvPr>
            <p:custDataLst>
              <p:tags r:id="rId1"/>
            </p:custDataLst>
          </p:nvPr>
        </p:nvGrpSpPr>
        <p:grpSpPr bwMode="auto">
          <a:xfrm>
            <a:off x="2897188" y="2333625"/>
            <a:ext cx="4570412" cy="4017963"/>
            <a:chOff x="2007" y="1666"/>
            <a:chExt cx="3167" cy="2869"/>
          </a:xfrm>
        </p:grpSpPr>
        <p:sp>
          <p:nvSpPr>
            <p:cNvPr id="5" name="McK Confidential" hidden="1"/>
            <p:cNvSpPr>
              <a:spLocks noChangeArrowheads="1"/>
            </p:cNvSpPr>
            <p:nvPr/>
          </p:nvSpPr>
          <p:spPr bwMode="auto">
            <a:xfrm>
              <a:off x="2007" y="1666"/>
              <a:ext cx="1762" cy="143"/>
            </a:xfrm>
            <a:prstGeom prst="rect">
              <a:avLst/>
            </a:prstGeom>
            <a:noFill/>
            <a:ln w="9525">
              <a:noFill/>
              <a:miter lim="800000"/>
              <a:headEnd/>
              <a:tailEnd/>
            </a:ln>
          </p:spPr>
          <p:txBody>
            <a:bodyPr lIns="0" tIns="0" rIns="0" bIns="0">
              <a:spAutoFit/>
            </a:bodyPr>
            <a:lstStyle/>
            <a:p>
              <a:pPr defTabSz="995363" eaLnBrk="0" hangingPunct="0"/>
              <a:r>
                <a:rPr lang="en-US" sz="1300" b="0">
                  <a:solidFill>
                    <a:srgbClr val="000000"/>
                  </a:solidFill>
                  <a:latin typeface="Arial" pitchFamily="34" charset="0"/>
                </a:rPr>
                <a:t>CONFIDENTIAL</a:t>
              </a:r>
            </a:p>
          </p:txBody>
        </p:sp>
        <p:sp>
          <p:nvSpPr>
            <p:cNvPr id="6" name="McK Disclaimer" hidden="1"/>
            <p:cNvSpPr>
              <a:spLocks noChangeArrowheads="1"/>
            </p:cNvSpPr>
            <p:nvPr>
              <p:custDataLst>
                <p:tags r:id="rId2"/>
              </p:custDataLst>
            </p:nvPr>
          </p:nvSpPr>
          <p:spPr bwMode="auto">
            <a:xfrm>
              <a:off x="2007" y="4096"/>
              <a:ext cx="2303" cy="439"/>
            </a:xfrm>
            <a:prstGeom prst="rect">
              <a:avLst/>
            </a:prstGeom>
            <a:noFill/>
            <a:ln w="9525">
              <a:noFill/>
              <a:miter lim="800000"/>
              <a:headEnd/>
              <a:tailEnd/>
            </a:ln>
          </p:spPr>
          <p:txBody>
            <a:bodyPr lIns="0" tIns="0" rIns="0" bIns="0">
              <a:spAutoFit/>
            </a:bodyPr>
            <a:lstStyle/>
            <a:p>
              <a:pPr defTabSz="995363" eaLnBrk="0" hangingPunct="0"/>
              <a:r>
                <a:rPr lang="en-US" sz="800" b="0">
                  <a:solidFill>
                    <a:srgbClr val="000000"/>
                  </a:solidFill>
                  <a:latin typeface="Arial" pitchFamily="34" charset="0"/>
                </a:rPr>
                <a:t>This report is solely for the use of client personnel.  No part of it may be circulated, quoted, or reproduced for distribution outside the client organization without prior written approval from McKinsey &amp; Company. This material was used by McKinsey &amp; Company during an oral presentation; it is not a complete record of the discussion.</a:t>
              </a:r>
            </a:p>
          </p:txBody>
        </p:sp>
        <p:sp>
          <p:nvSpPr>
            <p:cNvPr id="7" name="McK Document" hidden="1"/>
            <p:cNvSpPr>
              <a:spLocks noChangeArrowheads="1"/>
            </p:cNvSpPr>
            <p:nvPr/>
          </p:nvSpPr>
          <p:spPr bwMode="auto">
            <a:xfrm>
              <a:off x="2007" y="3372"/>
              <a:ext cx="3167" cy="134"/>
            </a:xfrm>
            <a:prstGeom prst="rect">
              <a:avLst/>
            </a:prstGeom>
            <a:noFill/>
            <a:ln w="9525">
              <a:noFill/>
              <a:miter lim="800000"/>
              <a:headEnd/>
              <a:tailEnd/>
            </a:ln>
          </p:spPr>
          <p:txBody>
            <a:bodyPr lIns="0" tIns="0" rIns="0" bIns="0"/>
            <a:lstStyle/>
            <a:p>
              <a:pPr eaLnBrk="0" hangingPunct="0"/>
              <a:r>
                <a:rPr lang="en-US" sz="1300" b="0">
                  <a:solidFill>
                    <a:srgbClr val="000000"/>
                  </a:solidFill>
                  <a:latin typeface="Arial" pitchFamily="34" charset="0"/>
                </a:rPr>
                <a:t>Document</a:t>
              </a:r>
            </a:p>
          </p:txBody>
        </p:sp>
        <p:sp>
          <p:nvSpPr>
            <p:cNvPr id="8" name="McK Date" hidden="1"/>
            <p:cNvSpPr txBox="1">
              <a:spLocks noChangeArrowheads="1"/>
            </p:cNvSpPr>
            <p:nvPr/>
          </p:nvSpPr>
          <p:spPr bwMode="auto">
            <a:xfrm>
              <a:off x="2007" y="3544"/>
              <a:ext cx="3167"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lIns="0" tIns="0" rIns="0" bIns="0"/>
            <a:lstStyle>
              <a:lvl1pPr eaLnBrk="0" hangingPunct="0">
                <a:defRPr sz="2400" b="1">
                  <a:solidFill>
                    <a:schemeClr val="tx1"/>
                  </a:solidFill>
                  <a:latin typeface="Times New Roman" charset="0"/>
                  <a:ea typeface="ＭＳ Ｐゴシック" charset="0"/>
                  <a:cs typeface="ＭＳ Ｐゴシック" charset="0"/>
                </a:defRPr>
              </a:lvl1pPr>
              <a:lvl2pPr marL="742950" indent="-285750" eaLnBrk="0" hangingPunct="0">
                <a:defRPr sz="2400" b="1">
                  <a:solidFill>
                    <a:schemeClr val="tx1"/>
                  </a:solidFill>
                  <a:latin typeface="Times New Roman" charset="0"/>
                  <a:ea typeface="ＭＳ Ｐゴシック" charset="0"/>
                </a:defRPr>
              </a:lvl2pPr>
              <a:lvl3pPr marL="1143000" indent="-228600" eaLnBrk="0" hangingPunct="0">
                <a:defRPr sz="2400" b="1">
                  <a:solidFill>
                    <a:schemeClr val="tx1"/>
                  </a:solidFill>
                  <a:latin typeface="Times New Roman" charset="0"/>
                  <a:ea typeface="ＭＳ Ｐゴシック" charset="0"/>
                </a:defRPr>
              </a:lvl3pPr>
              <a:lvl4pPr marL="1600200" indent="-228600" eaLnBrk="0" hangingPunct="0">
                <a:defRPr sz="2400" b="1">
                  <a:solidFill>
                    <a:schemeClr val="tx1"/>
                  </a:solidFill>
                  <a:latin typeface="Times New Roman" charset="0"/>
                  <a:ea typeface="ＭＳ Ｐゴシック" charset="0"/>
                </a:defRPr>
              </a:lvl4pPr>
              <a:lvl5pPr marL="2057400" indent="-228600" eaLnBrk="0" hangingPunct="0">
                <a:defRPr sz="2400" b="1">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b="1">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b="1">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b="1">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b="1">
                  <a:solidFill>
                    <a:schemeClr val="tx1"/>
                  </a:solidFill>
                  <a:latin typeface="Times New Roman" charset="0"/>
                  <a:ea typeface="ＭＳ Ｐゴシック" charset="0"/>
                </a:defRPr>
              </a:lvl9pPr>
            </a:lstStyle>
            <a:p>
              <a:pPr>
                <a:spcBef>
                  <a:spcPct val="50000"/>
                </a:spcBef>
                <a:defRPr/>
              </a:pPr>
              <a:r>
                <a:rPr lang="en-US" sz="1300" b="0" smtClean="0">
                  <a:solidFill>
                    <a:srgbClr val="000000"/>
                  </a:solidFill>
                  <a:latin typeface="Arial" charset="0"/>
                </a:rPr>
                <a:t>Date</a:t>
              </a:r>
            </a:p>
          </p:txBody>
        </p:sp>
      </p:grpSp>
      <p:sp>
        <p:nvSpPr>
          <p:cNvPr id="6146" name="Rectangle 2"/>
          <p:cNvSpPr>
            <a:spLocks noGrp="1" noChangeArrowheads="1"/>
          </p:cNvSpPr>
          <p:nvPr>
            <p:ph type="ctrTitle"/>
          </p:nvPr>
        </p:nvSpPr>
        <p:spPr>
          <a:xfrm>
            <a:off x="2896467" y="2829486"/>
            <a:ext cx="4570556" cy="338554"/>
          </a:xfrm>
        </p:spPr>
        <p:txBody>
          <a:bodyPr/>
          <a:lstStyle>
            <a:lvl1pPr>
              <a:defRPr sz="2200" b="0"/>
            </a:lvl1pPr>
          </a:lstStyle>
          <a:p>
            <a:r>
              <a:rPr lang="en-US"/>
              <a:t>Click to edit Master title style</a:t>
            </a:r>
          </a:p>
        </p:txBody>
      </p:sp>
      <p:sp>
        <p:nvSpPr>
          <p:cNvPr id="6147" name="Rectangle 3"/>
          <p:cNvSpPr>
            <a:spLocks noGrp="1" noChangeArrowheads="1"/>
          </p:cNvSpPr>
          <p:nvPr>
            <p:ph type="subTitle" idx="1"/>
          </p:nvPr>
        </p:nvSpPr>
        <p:spPr>
          <a:xfrm>
            <a:off x="2896467" y="3875835"/>
            <a:ext cx="4570556" cy="200055"/>
          </a:xfrm>
        </p:spPr>
        <p:txBody>
          <a:bodyPr/>
          <a:lstStyle>
            <a:lvl1pPr>
              <a:defRPr sz="1300"/>
            </a:lvl1pPr>
          </a:lstStyle>
          <a:p>
            <a:r>
              <a:rPr lang="en-US"/>
              <a:t>Click to edit Master subtitle style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5.xml"/><Relationship Id="rId12" Type="http://schemas.openxmlformats.org/officeDocument/2006/relationships/theme" Target="../theme/theme2.xml"/><Relationship Id="rId1" Type="http://schemas.openxmlformats.org/officeDocument/2006/relationships/slideLayout" Target="../slideLayouts/slideLayout15.xml"/><Relationship Id="rId2" Type="http://schemas.openxmlformats.org/officeDocument/2006/relationships/slideLayout" Target="../slideLayouts/slideLayout16.xml"/><Relationship Id="rId3" Type="http://schemas.openxmlformats.org/officeDocument/2006/relationships/slideLayout" Target="../slideLayouts/slideLayout17.xml"/><Relationship Id="rId4" Type="http://schemas.openxmlformats.org/officeDocument/2006/relationships/slideLayout" Target="../slideLayouts/slideLayout18.xml"/><Relationship Id="rId5" Type="http://schemas.openxmlformats.org/officeDocument/2006/relationships/slideLayout" Target="../slideLayouts/slideLayout19.xml"/><Relationship Id="rId6" Type="http://schemas.openxmlformats.org/officeDocument/2006/relationships/slideLayout" Target="../slideLayouts/slideLayout20.xml"/><Relationship Id="rId7" Type="http://schemas.openxmlformats.org/officeDocument/2006/relationships/slideLayout" Target="../slideLayouts/slideLayout21.xml"/><Relationship Id="rId8" Type="http://schemas.openxmlformats.org/officeDocument/2006/relationships/slideLayout" Target="../slideLayouts/slideLayout22.xml"/><Relationship Id="rId9" Type="http://schemas.openxmlformats.org/officeDocument/2006/relationships/slideLayout" Target="../slideLayouts/slideLayout23.xml"/><Relationship Id="rId10"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6.xml"/><Relationship Id="rId12" Type="http://schemas.openxmlformats.org/officeDocument/2006/relationships/slideLayout" Target="../slideLayouts/slideLayout37.xml"/><Relationship Id="rId13" Type="http://schemas.openxmlformats.org/officeDocument/2006/relationships/slideLayout" Target="../slideLayouts/slideLayout38.xml"/><Relationship Id="rId14" Type="http://schemas.openxmlformats.org/officeDocument/2006/relationships/slideLayout" Target="../slideLayouts/slideLayout39.xml"/><Relationship Id="rId15" Type="http://schemas.openxmlformats.org/officeDocument/2006/relationships/theme" Target="../theme/theme3.xml"/><Relationship Id="rId1" Type="http://schemas.openxmlformats.org/officeDocument/2006/relationships/slideLayout" Target="../slideLayouts/slideLayout26.xml"/><Relationship Id="rId2" Type="http://schemas.openxmlformats.org/officeDocument/2006/relationships/slideLayout" Target="../slideLayouts/slideLayout27.xml"/><Relationship Id="rId3" Type="http://schemas.openxmlformats.org/officeDocument/2006/relationships/slideLayout" Target="../slideLayouts/slideLayout28.xml"/><Relationship Id="rId4" Type="http://schemas.openxmlformats.org/officeDocument/2006/relationships/slideLayout" Target="../slideLayouts/slideLayout29.xml"/><Relationship Id="rId5" Type="http://schemas.openxmlformats.org/officeDocument/2006/relationships/slideLayout" Target="../slideLayouts/slideLayout30.xml"/><Relationship Id="rId6" Type="http://schemas.openxmlformats.org/officeDocument/2006/relationships/slideLayout" Target="../slideLayouts/slideLayout31.xml"/><Relationship Id="rId7" Type="http://schemas.openxmlformats.org/officeDocument/2006/relationships/slideLayout" Target="../slideLayouts/slideLayout32.xml"/><Relationship Id="rId8" Type="http://schemas.openxmlformats.org/officeDocument/2006/relationships/slideLayout" Target="../slideLayouts/slideLayout33.xml"/><Relationship Id="rId9" Type="http://schemas.openxmlformats.org/officeDocument/2006/relationships/slideLayout" Target="../slideLayouts/slideLayout34.xml"/><Relationship Id="rId10"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03106" name="Line 2"/>
          <p:cNvSpPr>
            <a:spLocks noChangeShapeType="1"/>
          </p:cNvSpPr>
          <p:nvPr/>
        </p:nvSpPr>
        <p:spPr bwMode="auto">
          <a:xfrm>
            <a:off x="12700" y="66103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03107" name="Rectangle 3"/>
          <p:cNvSpPr>
            <a:spLocks noChangeArrowheads="1"/>
          </p:cNvSpPr>
          <p:nvPr/>
        </p:nvSpPr>
        <p:spPr bwMode="auto">
          <a:xfrm>
            <a:off x="4310063" y="66389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b="0">
                <a:solidFill>
                  <a:schemeClr val="accent2"/>
                </a:solidFill>
                <a:latin typeface="Arial" charset="0"/>
              </a:rPr>
              <a:t>Slide </a:t>
            </a:r>
            <a:fld id="{BA6E0341-8F28-4ABE-BD9A-D0A05A3BA49E}" type="slidenum">
              <a:rPr lang="en-US" sz="800" b="0">
                <a:solidFill>
                  <a:schemeClr val="accent2"/>
                </a:solidFill>
                <a:latin typeface="Arial" charset="0"/>
              </a:rPr>
              <a:pPr eaLnBrk="0" hangingPunct="0">
                <a:defRPr/>
              </a:pPr>
              <a:t>‹#›</a:t>
            </a:fld>
            <a:endParaRPr lang="en-US" sz="800" b="0">
              <a:solidFill>
                <a:schemeClr val="accent2"/>
              </a:solidFill>
              <a:latin typeface="Arial" charset="0"/>
            </a:endParaRPr>
          </a:p>
        </p:txBody>
      </p:sp>
      <p:sp>
        <p:nvSpPr>
          <p:cNvPr id="303108"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b="0">
                <a:solidFill>
                  <a:schemeClr val="accent2"/>
                </a:solidFill>
                <a:latin typeface="Arial" charset="0"/>
              </a:rPr>
              <a:t>Operations Strategy/Sourcing &amp; Contracting</a:t>
            </a:r>
          </a:p>
        </p:txBody>
      </p:sp>
      <p:sp>
        <p:nvSpPr>
          <p:cNvPr id="303109"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b="0" dirty="0">
                <a:solidFill>
                  <a:schemeClr val="accent2"/>
                </a:solidFill>
                <a:latin typeface="Arial" charset="0"/>
                <a:cs typeface="Arial" charset="0"/>
              </a:rPr>
              <a:t>© Van Mieghem</a:t>
            </a:r>
          </a:p>
        </p:txBody>
      </p:sp>
      <p:sp>
        <p:nvSpPr>
          <p:cNvPr id="303110"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p>
        </p:txBody>
      </p:sp>
      <p:sp>
        <p:nvSpPr>
          <p:cNvPr id="4103"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4" name="Rectangle 8"/>
          <p:cNvSpPr>
            <a:spLocks noGrp="1" noChangeArrowheads="1"/>
          </p:cNvSpPr>
          <p:nvPr>
            <p:ph type="body" idx="1"/>
          </p:nvPr>
        </p:nvSpPr>
        <p:spPr bwMode="auto">
          <a:xfrm>
            <a:off x="455613" y="1114425"/>
            <a:ext cx="8229600" cy="54197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46" r:id="rId1"/>
    <p:sldLayoutId id="2147483847" r:id="rId2"/>
    <p:sldLayoutId id="2147483848" r:id="rId3"/>
    <p:sldLayoutId id="2147483849" r:id="rId4"/>
    <p:sldLayoutId id="2147483850" r:id="rId5"/>
    <p:sldLayoutId id="2147483851" r:id="rId6"/>
    <p:sldLayoutId id="2147483852" r:id="rId7"/>
    <p:sldLayoutId id="2147483853" r:id="rId8"/>
    <p:sldLayoutId id="2147483854" r:id="rId9"/>
    <p:sldLayoutId id="2147483855" r:id="rId10"/>
    <p:sldLayoutId id="2147483856" r:id="rId11"/>
    <p:sldLayoutId id="2147483857" r:id="rId12"/>
    <p:sldLayoutId id="2147483858" r:id="rId13"/>
    <p:sldLayoutId id="2147483859" r:id="rId14"/>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5602"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5603"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eaLnBrk="0" hangingPunct="0"/>
            <a:fld id="{659D467B-0979-4BAC-991F-BFB8572D89AC}" type="datetime1">
              <a:rPr lang="en-US">
                <a:ea typeface="MS PGothic" pitchFamily="34" charset="-128"/>
              </a:rPr>
              <a:pPr eaLnBrk="0" hangingPunct="0"/>
              <a:t>2/23/15</a:t>
            </a:fld>
            <a:endParaRPr lang="en-US">
              <a:ea typeface="MS PGothic" pitchFamily="34" charset="-128"/>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dirty="0" smtClean="0">
                <a:solidFill>
                  <a:schemeClr val="tx1">
                    <a:tint val="75000"/>
                  </a:schemeClr>
                </a:solidFill>
                <a:latin typeface="Times New Roman" pitchFamily="-112" charset="0"/>
                <a:ea typeface="+mn-ea"/>
              </a:defRPr>
            </a:lvl1pPr>
          </a:lstStyle>
          <a:p>
            <a:pPr eaLnBrk="0" hangingPunct="0">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eaLnBrk="0" hangingPunct="0"/>
            <a:fld id="{925E7245-7D06-418B-BEB9-378FFE47AADF}" type="slidenum">
              <a:rPr lang="en-US">
                <a:ea typeface="MS PGothic" pitchFamily="34" charset="-128"/>
              </a:rPr>
              <a:pPr eaLnBrk="0" hangingPunct="0"/>
              <a:t>‹#›</a:t>
            </a:fld>
            <a:endParaRPr lang="en-US">
              <a:ea typeface="MS PGothic" pitchFamily="34" charset="-128"/>
            </a:endParaRPr>
          </a:p>
        </p:txBody>
      </p:sp>
      <p:sp>
        <p:nvSpPr>
          <p:cNvPr id="11" name="Text Box 9"/>
          <p:cNvSpPr txBox="1">
            <a:spLocks noChangeArrowheads="1"/>
          </p:cNvSpPr>
          <p:nvPr userDrawn="1"/>
        </p:nvSpPr>
        <p:spPr bwMode="auto">
          <a:xfrm>
            <a:off x="319088" y="6451600"/>
            <a:ext cx="366712" cy="152400"/>
          </a:xfrm>
          <a:prstGeom prst="rect">
            <a:avLst/>
          </a:prstGeom>
          <a:noFill/>
          <a:ln w="9525">
            <a:noFill/>
            <a:miter lim="800000"/>
            <a:headEnd/>
            <a:tailEnd/>
          </a:ln>
          <a:effectLst/>
        </p:spPr>
        <p:txBody>
          <a:bodyPr lIns="0" tIns="0" rIns="0" bIns="0">
            <a:spAutoFit/>
          </a:bodyPr>
          <a:lstStyle/>
          <a:p>
            <a:pPr eaLnBrk="0" hangingPunct="0">
              <a:spcBef>
                <a:spcPct val="50000"/>
              </a:spcBef>
            </a:pPr>
            <a:fld id="{E37BACC1-8A2E-4FCD-814C-08C3F4CFFFDF}" type="slidenum">
              <a:rPr lang="en-US" sz="1000" b="0">
                <a:solidFill>
                  <a:prstClr val="black"/>
                </a:solidFill>
                <a:latin typeface="Arial" pitchFamily="34" charset="0"/>
                <a:ea typeface="MS PGothic" pitchFamily="34" charset="-128"/>
              </a:rPr>
              <a:pPr eaLnBrk="0" hangingPunct="0">
                <a:spcBef>
                  <a:spcPct val="50000"/>
                </a:spcBef>
              </a:pPr>
              <a:t>‹#›</a:t>
            </a:fld>
            <a:endParaRPr lang="en-US" sz="1000" b="0">
              <a:solidFill>
                <a:prstClr val="black"/>
              </a:solidFill>
              <a:latin typeface="Arial" pitchFamily="34" charset="0"/>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3861" r:id="rId1"/>
    <p:sldLayoutId id="2147483862" r:id="rId2"/>
    <p:sldLayoutId id="2147483863" r:id="rId3"/>
    <p:sldLayoutId id="2147483864" r:id="rId4"/>
    <p:sldLayoutId id="2147483865" r:id="rId5"/>
    <p:sldLayoutId id="2147483866" r:id="rId6"/>
    <p:sldLayoutId id="2147483867" r:id="rId7"/>
    <p:sldLayoutId id="2147483868" r:id="rId8"/>
    <p:sldLayoutId id="2147483869" r:id="rId9"/>
    <p:sldLayoutId id="2147483870" r:id="rId10"/>
    <p:sldLayoutId id="2147483871" r:id="rId11"/>
  </p:sldLayoutIdLst>
  <p:hf sldNum="0" hdr="0" dt="0"/>
  <p:txStyles>
    <p:titleStyle>
      <a:lvl1pPr algn="ctr" defTabSz="457200" rtl="0" fontAlgn="base">
        <a:spcBef>
          <a:spcPct val="0"/>
        </a:spcBef>
        <a:spcAft>
          <a:spcPct val="0"/>
        </a:spcAft>
        <a:defRPr sz="4400" kern="1200">
          <a:solidFill>
            <a:schemeClr val="tx1"/>
          </a:solidFill>
          <a:latin typeface="+mj-lt"/>
          <a:ea typeface="MS PGothic" pitchFamily="34" charset="-128"/>
          <a:cs typeface="+mj-cs"/>
        </a:defRPr>
      </a:lvl1pPr>
      <a:lvl2pPr algn="ctr" defTabSz="457200" rtl="0" fontAlgn="base">
        <a:spcBef>
          <a:spcPct val="0"/>
        </a:spcBef>
        <a:spcAft>
          <a:spcPct val="0"/>
        </a:spcAft>
        <a:defRPr sz="4400">
          <a:solidFill>
            <a:schemeClr val="tx1"/>
          </a:solidFill>
          <a:latin typeface="Calibri" pitchFamily="34" charset="0"/>
          <a:ea typeface="MS PGothic" pitchFamily="34" charset="-128"/>
        </a:defRPr>
      </a:lvl2pPr>
      <a:lvl3pPr algn="ctr" defTabSz="457200" rtl="0" fontAlgn="base">
        <a:spcBef>
          <a:spcPct val="0"/>
        </a:spcBef>
        <a:spcAft>
          <a:spcPct val="0"/>
        </a:spcAft>
        <a:defRPr sz="4400">
          <a:solidFill>
            <a:schemeClr val="tx1"/>
          </a:solidFill>
          <a:latin typeface="Calibri" pitchFamily="34" charset="0"/>
          <a:ea typeface="MS PGothic" pitchFamily="34" charset="-128"/>
        </a:defRPr>
      </a:lvl3pPr>
      <a:lvl4pPr algn="ctr" defTabSz="457200" rtl="0" fontAlgn="base">
        <a:spcBef>
          <a:spcPct val="0"/>
        </a:spcBef>
        <a:spcAft>
          <a:spcPct val="0"/>
        </a:spcAft>
        <a:defRPr sz="4400">
          <a:solidFill>
            <a:schemeClr val="tx1"/>
          </a:solidFill>
          <a:latin typeface="Calibri" pitchFamily="34" charset="0"/>
          <a:ea typeface="MS PGothic" pitchFamily="34" charset="-128"/>
        </a:defRPr>
      </a:lvl4pPr>
      <a:lvl5pPr algn="ctr" defTabSz="457200" rtl="0" fontAlgn="base">
        <a:spcBef>
          <a:spcPct val="0"/>
        </a:spcBef>
        <a:spcAft>
          <a:spcPct val="0"/>
        </a:spcAft>
        <a:defRPr sz="4400">
          <a:solidFill>
            <a:schemeClr val="tx1"/>
          </a:solidFill>
          <a:latin typeface="Calibri" pitchFamily="34" charset="0"/>
          <a:ea typeface="MS PGothic" pitchFamily="34" charset="-128"/>
        </a:defRPr>
      </a:lvl5pPr>
      <a:lvl6pPr marL="457200" algn="ctr" defTabSz="457200" rtl="0" fontAlgn="base">
        <a:spcBef>
          <a:spcPct val="0"/>
        </a:spcBef>
        <a:spcAft>
          <a:spcPct val="0"/>
        </a:spcAft>
        <a:defRPr sz="4400">
          <a:solidFill>
            <a:schemeClr val="tx1"/>
          </a:solidFill>
          <a:latin typeface="Calibri" pitchFamily="34" charset="0"/>
          <a:ea typeface="MS PGothic" pitchFamily="34" charset="-128"/>
        </a:defRPr>
      </a:lvl6pPr>
      <a:lvl7pPr marL="914400" algn="ctr" defTabSz="457200" rtl="0" fontAlgn="base">
        <a:spcBef>
          <a:spcPct val="0"/>
        </a:spcBef>
        <a:spcAft>
          <a:spcPct val="0"/>
        </a:spcAft>
        <a:defRPr sz="4400">
          <a:solidFill>
            <a:schemeClr val="tx1"/>
          </a:solidFill>
          <a:latin typeface="Calibri" pitchFamily="34" charset="0"/>
          <a:ea typeface="MS PGothic" pitchFamily="34" charset="-128"/>
        </a:defRPr>
      </a:lvl7pPr>
      <a:lvl8pPr marL="1371600" algn="ctr" defTabSz="457200" rtl="0" fontAlgn="base">
        <a:spcBef>
          <a:spcPct val="0"/>
        </a:spcBef>
        <a:spcAft>
          <a:spcPct val="0"/>
        </a:spcAft>
        <a:defRPr sz="4400">
          <a:solidFill>
            <a:schemeClr val="tx1"/>
          </a:solidFill>
          <a:latin typeface="Calibri" pitchFamily="34" charset="0"/>
          <a:ea typeface="MS PGothic" pitchFamily="34" charset="-128"/>
        </a:defRPr>
      </a:lvl8pPr>
      <a:lvl9pPr marL="1828800" algn="ctr" defTabSz="457200" rtl="0" fontAlgn="base">
        <a:spcBef>
          <a:spcPct val="0"/>
        </a:spcBef>
        <a:spcAft>
          <a:spcPct val="0"/>
        </a:spcAft>
        <a:defRPr sz="4400">
          <a:solidFill>
            <a:schemeClr val="tx1"/>
          </a:solidFill>
          <a:latin typeface="Calibri" pitchFamily="34" charset="0"/>
          <a:ea typeface="MS PGothic" pitchFamily="34" charset="-128"/>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S PGothic" pitchFamily="34" charset="-128"/>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03106" name="Line 2"/>
          <p:cNvSpPr>
            <a:spLocks noChangeShapeType="1"/>
          </p:cNvSpPr>
          <p:nvPr/>
        </p:nvSpPr>
        <p:spPr bwMode="auto">
          <a:xfrm>
            <a:off x="12700" y="66103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endParaRPr>
          </a:p>
        </p:txBody>
      </p:sp>
      <p:sp>
        <p:nvSpPr>
          <p:cNvPr id="303107" name="Rectangle 3"/>
          <p:cNvSpPr>
            <a:spLocks noChangeArrowheads="1"/>
          </p:cNvSpPr>
          <p:nvPr/>
        </p:nvSpPr>
        <p:spPr bwMode="auto">
          <a:xfrm>
            <a:off x="4310063" y="66389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b="0">
                <a:solidFill>
                  <a:srgbClr val="3333CC"/>
                </a:solidFill>
                <a:latin typeface="Arial" charset="0"/>
              </a:rPr>
              <a:t>Slide </a:t>
            </a:r>
            <a:fld id="{BA6E0341-8F28-4ABE-BD9A-D0A05A3BA49E}" type="slidenum">
              <a:rPr lang="en-US" sz="800" b="0">
                <a:solidFill>
                  <a:srgbClr val="3333CC"/>
                </a:solidFill>
                <a:latin typeface="Arial" charset="0"/>
              </a:rPr>
              <a:pPr eaLnBrk="0" hangingPunct="0">
                <a:defRPr/>
              </a:pPr>
              <a:t>‹#›</a:t>
            </a:fld>
            <a:endParaRPr lang="en-US" sz="800" b="0">
              <a:solidFill>
                <a:srgbClr val="3333CC"/>
              </a:solidFill>
              <a:latin typeface="Arial" charset="0"/>
            </a:endParaRPr>
          </a:p>
        </p:txBody>
      </p:sp>
      <p:sp>
        <p:nvSpPr>
          <p:cNvPr id="303108"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b="0" dirty="0">
                <a:solidFill>
                  <a:srgbClr val="3333CC"/>
                </a:solidFill>
                <a:latin typeface="Arial" charset="0"/>
              </a:rPr>
              <a:t>Operations Strategy/Sourcing &amp; Contracting</a:t>
            </a:r>
          </a:p>
        </p:txBody>
      </p:sp>
      <p:sp>
        <p:nvSpPr>
          <p:cNvPr id="303109"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b="0" dirty="0">
                <a:solidFill>
                  <a:srgbClr val="3333CC"/>
                </a:solidFill>
                <a:latin typeface="Arial" charset="0"/>
                <a:cs typeface="Arial" charset="0"/>
              </a:rPr>
              <a:t>© Van Mieghem</a:t>
            </a:r>
          </a:p>
        </p:txBody>
      </p:sp>
      <p:sp>
        <p:nvSpPr>
          <p:cNvPr id="303110"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solidFill>
                <a:srgbClr val="000000"/>
              </a:solidFill>
            </a:endParaRPr>
          </a:p>
        </p:txBody>
      </p:sp>
      <p:sp>
        <p:nvSpPr>
          <p:cNvPr id="4103"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4" name="Rectangle 8"/>
          <p:cNvSpPr>
            <a:spLocks noGrp="1" noChangeArrowheads="1"/>
          </p:cNvSpPr>
          <p:nvPr>
            <p:ph type="body" idx="1"/>
          </p:nvPr>
        </p:nvSpPr>
        <p:spPr bwMode="auto">
          <a:xfrm>
            <a:off x="455613" y="1114425"/>
            <a:ext cx="8229600" cy="54197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73" r:id="rId1"/>
    <p:sldLayoutId id="2147483874" r:id="rId2"/>
    <p:sldLayoutId id="2147483875" r:id="rId3"/>
    <p:sldLayoutId id="2147483876" r:id="rId4"/>
    <p:sldLayoutId id="2147483877" r:id="rId5"/>
    <p:sldLayoutId id="2147483878" r:id="rId6"/>
    <p:sldLayoutId id="2147483879" r:id="rId7"/>
    <p:sldLayoutId id="2147483880" r:id="rId8"/>
    <p:sldLayoutId id="2147483881" r:id="rId9"/>
    <p:sldLayoutId id="2147483882" r:id="rId10"/>
    <p:sldLayoutId id="2147483883" r:id="rId11"/>
    <p:sldLayoutId id="2147483884" r:id="rId12"/>
    <p:sldLayoutId id="2147483885" r:id="rId13"/>
    <p:sldLayoutId id="2147483886" r:id="rId14"/>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1.xml"/><Relationship Id="rId3" Type="http://schemas.openxmlformats.org/officeDocument/2006/relationships/image" Target="../media/image6.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4" Type="http://schemas.openxmlformats.org/officeDocument/2006/relationships/oleObject" Target="../embeddings/oleObject1.bin"/><Relationship Id="rId5" Type="http://schemas.openxmlformats.org/officeDocument/2006/relationships/image" Target="../media/image7.wmf"/><Relationship Id="rId1" Type="http://schemas.openxmlformats.org/officeDocument/2006/relationships/vmlDrawing" Target="../drawings/vmlDrawing1.vml"/><Relationship Id="rId2"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9" Type="http://schemas.openxmlformats.org/officeDocument/2006/relationships/tags" Target="../tags/tag11.xml"/><Relationship Id="rId20" Type="http://schemas.openxmlformats.org/officeDocument/2006/relationships/tags" Target="../tags/tag22.xml"/><Relationship Id="rId21" Type="http://schemas.openxmlformats.org/officeDocument/2006/relationships/tags" Target="../tags/tag23.xml"/><Relationship Id="rId22" Type="http://schemas.openxmlformats.org/officeDocument/2006/relationships/tags" Target="../tags/tag24.xml"/><Relationship Id="rId23" Type="http://schemas.openxmlformats.org/officeDocument/2006/relationships/tags" Target="../tags/tag25.xml"/><Relationship Id="rId24" Type="http://schemas.openxmlformats.org/officeDocument/2006/relationships/tags" Target="../tags/tag26.xml"/><Relationship Id="rId25" Type="http://schemas.openxmlformats.org/officeDocument/2006/relationships/slideLayout" Target="../slideLayouts/slideLayout5.xml"/><Relationship Id="rId26" Type="http://schemas.openxmlformats.org/officeDocument/2006/relationships/notesSlide" Target="../notesSlides/notesSlide20.xml"/><Relationship Id="rId10" Type="http://schemas.openxmlformats.org/officeDocument/2006/relationships/tags" Target="../tags/tag12.xml"/><Relationship Id="rId11" Type="http://schemas.openxmlformats.org/officeDocument/2006/relationships/tags" Target="../tags/tag13.xml"/><Relationship Id="rId12" Type="http://schemas.openxmlformats.org/officeDocument/2006/relationships/tags" Target="../tags/tag14.xml"/><Relationship Id="rId13" Type="http://schemas.openxmlformats.org/officeDocument/2006/relationships/tags" Target="../tags/tag15.xml"/><Relationship Id="rId14" Type="http://schemas.openxmlformats.org/officeDocument/2006/relationships/tags" Target="../tags/tag16.xml"/><Relationship Id="rId15" Type="http://schemas.openxmlformats.org/officeDocument/2006/relationships/tags" Target="../tags/tag17.xml"/><Relationship Id="rId16" Type="http://schemas.openxmlformats.org/officeDocument/2006/relationships/tags" Target="../tags/tag18.xml"/><Relationship Id="rId17" Type="http://schemas.openxmlformats.org/officeDocument/2006/relationships/tags" Target="../tags/tag19.xml"/><Relationship Id="rId18" Type="http://schemas.openxmlformats.org/officeDocument/2006/relationships/tags" Target="../tags/tag20.xml"/><Relationship Id="rId19" Type="http://schemas.openxmlformats.org/officeDocument/2006/relationships/tags" Target="../tags/tag21.xml"/><Relationship Id="rId1" Type="http://schemas.openxmlformats.org/officeDocument/2006/relationships/tags" Target="../tags/tag3.xml"/><Relationship Id="rId2" Type="http://schemas.openxmlformats.org/officeDocument/2006/relationships/tags" Target="../tags/tag4.xml"/><Relationship Id="rId3" Type="http://schemas.openxmlformats.org/officeDocument/2006/relationships/tags" Target="../tags/tag5.xml"/><Relationship Id="rId4" Type="http://schemas.openxmlformats.org/officeDocument/2006/relationships/tags" Target="../tags/tag6.xml"/><Relationship Id="rId5" Type="http://schemas.openxmlformats.org/officeDocument/2006/relationships/tags" Target="../tags/tag7.xml"/><Relationship Id="rId6" Type="http://schemas.openxmlformats.org/officeDocument/2006/relationships/tags" Target="../tags/tag8.xml"/><Relationship Id="rId7" Type="http://schemas.openxmlformats.org/officeDocument/2006/relationships/tags" Target="../tags/tag9.xml"/><Relationship Id="rId8" Type="http://schemas.openxmlformats.org/officeDocument/2006/relationships/tags" Target="../tags/tag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4" Type="http://schemas.openxmlformats.org/officeDocument/2006/relationships/oleObject" Target="../embeddings/oleObject2.bin"/><Relationship Id="rId5" Type="http://schemas.openxmlformats.org/officeDocument/2006/relationships/image" Target="../media/image8.emf"/><Relationship Id="rId6" Type="http://schemas.openxmlformats.org/officeDocument/2006/relationships/image" Target="../media/image9.wmf"/><Relationship Id="rId1" Type="http://schemas.openxmlformats.org/officeDocument/2006/relationships/vmlDrawing" Target="../drawings/vmlDrawing2.vml"/><Relationship Id="rId2"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hyperlink" Target="http://voltaicsystems.com/blog/what-and-why-voltaic-insources/" TargetMode="External"/><Relationship Id="rId1" Type="http://schemas.openxmlformats.org/officeDocument/2006/relationships/slideLayout" Target="../slideLayouts/slideLayout5.xml"/><Relationship Id="rId2" Type="http://schemas.openxmlformats.org/officeDocument/2006/relationships/notesSlide" Target="../notesSlides/notesSlide2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hyperlink" Target="http://voltaicsystems.com/blog/wp-content/uploads/2012/02/03.jpg"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hyperlink" Target="http://www.adafruit.com/"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2.wmf"/></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11.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s>
</file>

<file path=ppt/slides/_rels/slide39.xml.rels><?xml version="1.0" encoding="UTF-8" standalone="yes"?>
<Relationships xmlns="http://schemas.openxmlformats.org/package/2006/relationships"><Relationship Id="rId11" Type="http://schemas.openxmlformats.org/officeDocument/2006/relationships/image" Target="../media/image16.png"/><Relationship Id="rId12" Type="http://schemas.openxmlformats.org/officeDocument/2006/relationships/hyperlink" Target="http://www.cortina.be/homepage.htm" TargetMode="External"/><Relationship Id="rId13" Type="http://schemas.openxmlformats.org/officeDocument/2006/relationships/image" Target="../media/image17.png"/><Relationship Id="rId1" Type="http://schemas.openxmlformats.org/officeDocument/2006/relationships/slideLayout" Target="../slideLayouts/slideLayout1.xml"/><Relationship Id="rId2" Type="http://schemas.openxmlformats.org/officeDocument/2006/relationships/notesSlide" Target="../notesSlides/notesSlide35.xml"/><Relationship Id="rId3" Type="http://schemas.openxmlformats.org/officeDocument/2006/relationships/hyperlink" Target="http://rds.yahoo.com/S=96062883/K=call+center/v=2/SID=e/l=IVI/SIG=12fmh74nc/*-http:/augustachronicle.com/images/headlines/110802/call_center_phones.jpg" TargetMode="External"/><Relationship Id="rId4" Type="http://schemas.openxmlformats.org/officeDocument/2006/relationships/image" Target="../media/image12.jpeg"/><Relationship Id="rId5" Type="http://schemas.openxmlformats.org/officeDocument/2006/relationships/hyperlink" Target="http://rds.yahoo.com/S=96062883/K=factory/v=2/SID=e/l=IVI/SIG=11ncg4joa/*-http:/www.dodge-vipers.com/pictures/factory14.jpg" TargetMode="External"/><Relationship Id="rId6" Type="http://schemas.openxmlformats.org/officeDocument/2006/relationships/image" Target="../media/image13.jpeg"/><Relationship Id="rId7" Type="http://schemas.openxmlformats.org/officeDocument/2006/relationships/hyperlink" Target="http://www.cortina.be/public/catalog.htm" TargetMode="External"/><Relationship Id="rId8" Type="http://schemas.openxmlformats.org/officeDocument/2006/relationships/image" Target="../media/image14.png"/><Relationship Id="rId9" Type="http://schemas.openxmlformats.org/officeDocument/2006/relationships/image" Target="../media/image15.jpeg"/><Relationship Id="rId10" Type="http://schemas.openxmlformats.org/officeDocument/2006/relationships/hyperlink" Target="http://www.icos.be/index.htm"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7.xml"/><Relationship Id="rId4" Type="http://schemas.openxmlformats.org/officeDocument/2006/relationships/oleObject" Target="../embeddings/oleObject3.bin"/><Relationship Id="rId5" Type="http://schemas.openxmlformats.org/officeDocument/2006/relationships/image" Target="../media/image18.wmf"/><Relationship Id="rId1" Type="http://schemas.openxmlformats.org/officeDocument/2006/relationships/vmlDrawing" Target="../drawings/vmlDrawing3.vml"/><Relationship Id="rId2"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 Id="rId3"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14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614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614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614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6150"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a:solidFill>
                  <a:schemeClr val="bg1"/>
                </a:solidFill>
                <a:latin typeface="Garamond" pitchFamily="18" charset="0"/>
              </a:rPr>
              <a:t>Operations Strategy</a:t>
            </a:r>
          </a:p>
          <a:p>
            <a:pPr algn="ctr" eaLnBrk="0" hangingPunct="0">
              <a:spcBef>
                <a:spcPct val="50000"/>
              </a:spcBef>
            </a:pPr>
            <a:r>
              <a:rPr lang="en-US" sz="3600">
                <a:solidFill>
                  <a:srgbClr val="FF3300"/>
                </a:solidFill>
                <a:latin typeface="Garamond" pitchFamily="18" charset="0"/>
              </a:rPr>
              <a:t>Strategic Sourcing</a:t>
            </a:r>
          </a:p>
        </p:txBody>
      </p:sp>
      <p:sp>
        <p:nvSpPr>
          <p:cNvPr id="6151" name="Rectangle 7"/>
          <p:cNvSpPr>
            <a:spLocks noGrp="1" noChangeArrowheads="1"/>
          </p:cNvSpPr>
          <p:nvPr>
            <p:ph idx="1"/>
          </p:nvPr>
        </p:nvSpPr>
        <p:spPr>
          <a:xfrm>
            <a:off x="457200" y="2339975"/>
            <a:ext cx="8261350" cy="4137025"/>
          </a:xfrm>
        </p:spPr>
        <p:txBody>
          <a:bodyPr/>
          <a:lstStyle/>
          <a:p>
            <a:pPr eaLnBrk="1" hangingPunct="1">
              <a:buClr>
                <a:srgbClr val="FF3300"/>
              </a:buClr>
            </a:pPr>
            <a:r>
              <a:rPr lang="en-US" dirty="0" smtClean="0">
                <a:solidFill>
                  <a:schemeClr val="bg1"/>
                </a:solidFill>
              </a:rPr>
              <a:t>Explain the concept of strategic sourcing and integrate it with ops </a:t>
            </a:r>
            <a:r>
              <a:rPr lang="en-US" dirty="0" err="1" smtClean="0">
                <a:solidFill>
                  <a:schemeClr val="bg1"/>
                </a:solidFill>
              </a:rPr>
              <a:t>strat</a:t>
            </a:r>
            <a:endParaRPr lang="en-US" dirty="0" smtClean="0">
              <a:solidFill>
                <a:schemeClr val="bg1"/>
              </a:solidFill>
            </a:endParaRPr>
          </a:p>
          <a:p>
            <a:pPr eaLnBrk="1" hangingPunct="1">
              <a:buClr>
                <a:srgbClr val="FF3300"/>
              </a:buClr>
            </a:pPr>
            <a:r>
              <a:rPr lang="en-US" dirty="0" smtClean="0">
                <a:solidFill>
                  <a:schemeClr val="bg1"/>
                </a:solidFill>
              </a:rPr>
              <a:t>Use a framework to choose a supply relationship and guide outsourcing</a:t>
            </a:r>
          </a:p>
          <a:p>
            <a:pPr eaLnBrk="1" hangingPunct="1">
              <a:buClr>
                <a:srgbClr val="FF3300"/>
              </a:buClr>
            </a:pPr>
            <a:endParaRPr lang="en-US" dirty="0" smtClean="0">
              <a:solidFill>
                <a:schemeClr val="bg1"/>
              </a:solidFill>
            </a:endParaRPr>
          </a:p>
          <a:p>
            <a:pPr lvl="2" eaLnBrk="1" hangingPunct="1">
              <a:buClr>
                <a:srgbClr val="FF3300"/>
              </a:buClr>
            </a:pPr>
            <a:r>
              <a:rPr lang="en-US" b="1" dirty="0" smtClean="0">
                <a:solidFill>
                  <a:schemeClr val="bg1"/>
                </a:solidFill>
              </a:rPr>
              <a:t>Case: </a:t>
            </a:r>
          </a:p>
          <a:p>
            <a:pPr lvl="3" eaLnBrk="1" hangingPunct="1">
              <a:buClr>
                <a:srgbClr val="FF3300"/>
              </a:buClr>
            </a:pPr>
            <a:r>
              <a:rPr lang="en-US" i="1" dirty="0" smtClean="0">
                <a:solidFill>
                  <a:schemeClr val="bg1"/>
                </a:solidFill>
              </a:rPr>
              <a:t>Boeing 787 </a:t>
            </a:r>
            <a:r>
              <a:rPr lang="en-US" i="1" dirty="0" err="1" smtClean="0">
                <a:solidFill>
                  <a:schemeClr val="bg1"/>
                </a:solidFill>
              </a:rPr>
              <a:t>Dreamliner</a:t>
            </a:r>
            <a:endParaRPr lang="en-US" i="1" dirty="0" smtClean="0">
              <a:solidFill>
                <a:schemeClr val="bg1"/>
              </a:solidFill>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latin typeface="Optima" charset="0"/>
              </a:rPr>
              <a:t>The Operating Model. What</a:t>
            </a:r>
            <a:r>
              <a:rPr lang="en-US" altLang="en-US" smtClean="0">
                <a:latin typeface="Optima" charset="0"/>
              </a:rPr>
              <a:t>’</a:t>
            </a:r>
            <a:r>
              <a:rPr lang="en-US" smtClean="0">
                <a:latin typeface="Optima" charset="0"/>
              </a:rPr>
              <a:t>s Different?</a:t>
            </a:r>
          </a:p>
        </p:txBody>
      </p:sp>
      <p:sp>
        <p:nvSpPr>
          <p:cNvPr id="27650" name="Content Placeholder 2"/>
          <p:cNvSpPr>
            <a:spLocks noGrp="1"/>
          </p:cNvSpPr>
          <p:nvPr>
            <p:ph idx="1"/>
          </p:nvPr>
        </p:nvSpPr>
        <p:spPr/>
        <p:txBody>
          <a:bodyPr/>
          <a:lstStyle/>
          <a:p>
            <a:endParaRPr lang="en-US" smtClean="0">
              <a:latin typeface="Optima" charset="0"/>
            </a:endParaRPr>
          </a:p>
        </p:txBody>
      </p:sp>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457200" y="0"/>
            <a:ext cx="8229600" cy="1143000"/>
          </a:xfrm>
        </p:spPr>
        <p:txBody>
          <a:bodyPr/>
          <a:lstStyle/>
          <a:p>
            <a:r>
              <a:rPr lang="en-US" sz="2400" smtClean="0"/>
              <a:t>Partners Across The Globe Are Bringing The 787 Together</a:t>
            </a:r>
          </a:p>
        </p:txBody>
      </p:sp>
      <p:pic>
        <p:nvPicPr>
          <p:cNvPr id="41987" name="Picture 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81000" y="663575"/>
            <a:ext cx="8258175" cy="6194425"/>
          </a:xfrm>
          <a:prstGeom prst="rect">
            <a:avLst/>
          </a:prstGeom>
          <a:noFill/>
          <a:ln w="9525">
            <a:noFill/>
            <a:miter lim="800000"/>
            <a:headEnd/>
            <a:tailEnd/>
          </a:ln>
        </p:spPr>
      </p:pic>
      <p:sp>
        <p:nvSpPr>
          <p:cNvPr id="41988" name="TextBox 4"/>
          <p:cNvSpPr txBox="1">
            <a:spLocks noChangeArrowheads="1"/>
          </p:cNvSpPr>
          <p:nvPr/>
        </p:nvSpPr>
        <p:spPr bwMode="auto">
          <a:xfrm>
            <a:off x="762000" y="6611938"/>
            <a:ext cx="2378075" cy="492125"/>
          </a:xfrm>
          <a:prstGeom prst="rect">
            <a:avLst/>
          </a:prstGeom>
          <a:noFill/>
          <a:ln w="9525">
            <a:noFill/>
            <a:miter lim="800000"/>
            <a:headEnd/>
            <a:tailEnd/>
          </a:ln>
        </p:spPr>
        <p:txBody>
          <a:bodyPr wrap="none">
            <a:spAutoFit/>
          </a:bodyPr>
          <a:lstStyle/>
          <a:p>
            <a:pPr eaLnBrk="0" hangingPunct="0"/>
            <a:r>
              <a:rPr lang="en-US" sz="800">
                <a:solidFill>
                  <a:prstClr val="black"/>
                </a:solidFill>
                <a:ea typeface="MS PGothic" pitchFamily="34" charset="-128"/>
              </a:rPr>
              <a:t>COPYRIGHT © 2008 THE BOEING COMPANY</a:t>
            </a:r>
          </a:p>
          <a:p>
            <a:pPr eaLnBrk="0" hangingPunct="0"/>
            <a:endParaRPr lang="en-US" sz="1800">
              <a:solidFill>
                <a:prstClr val="black"/>
              </a:solidFill>
              <a:ea typeface="MS PGothic" pitchFamily="34" charset="-128"/>
            </a:endParaRPr>
          </a:p>
        </p:txBody>
      </p:sp>
    </p:spTree>
  </p:cSld>
  <p:clrMapOvr>
    <a:masterClrMapping/>
  </p:clrMapOvr>
  <p:transition xmlns:p14="http://schemas.microsoft.com/office/powerpoint/2010/mai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ea typeface="ＭＳ Ｐゴシック" charset="-128"/>
              </a:rPr>
              <a:t>Supplier/Partner Contracts</a:t>
            </a:r>
            <a:endParaRPr lang="en-US" dirty="0">
              <a:ea typeface="ＭＳ Ｐゴシック" charset="-128"/>
            </a:endParaRPr>
          </a:p>
        </p:txBody>
      </p:sp>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b="1" smtClean="0">
                <a:latin typeface="Albertus Extra Bold"/>
              </a:rPr>
              <a:t>Strategic Sourcing</a:t>
            </a:r>
            <a:r>
              <a:rPr lang="en-US" b="1" smtClean="0"/>
              <a:t> </a:t>
            </a:r>
            <a:r>
              <a:rPr lang="en-US" smtClean="0"/>
              <a:t/>
            </a:r>
            <a:br>
              <a:rPr lang="en-US" smtClean="0"/>
            </a:br>
            <a:r>
              <a:rPr lang="en-US" smtClean="0"/>
              <a:t>	General rationales behind Outsourcing</a:t>
            </a:r>
          </a:p>
        </p:txBody>
      </p:sp>
      <p:sp>
        <p:nvSpPr>
          <p:cNvPr id="15363" name="Text Box 3"/>
          <p:cNvSpPr txBox="1">
            <a:spLocks noChangeArrowheads="1"/>
          </p:cNvSpPr>
          <p:nvPr/>
        </p:nvSpPr>
        <p:spPr bwMode="auto">
          <a:xfrm>
            <a:off x="1473200" y="1180004"/>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a:solidFill>
                  <a:schemeClr val="bg1"/>
                </a:solidFill>
                <a:latin typeface="Arial" pitchFamily="34" charset="0"/>
              </a:rPr>
              <a:t>Pro</a:t>
            </a:r>
          </a:p>
        </p:txBody>
      </p:sp>
      <p:sp>
        <p:nvSpPr>
          <p:cNvPr id="15364" name="Text Box 4"/>
          <p:cNvSpPr txBox="1">
            <a:spLocks noChangeArrowheads="1"/>
          </p:cNvSpPr>
          <p:nvPr/>
        </p:nvSpPr>
        <p:spPr bwMode="auto">
          <a:xfrm>
            <a:off x="5537200" y="1175241"/>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a:solidFill>
                  <a:schemeClr val="bg1"/>
                </a:solidFill>
                <a:latin typeface="Arial" pitchFamily="34" charset="0"/>
              </a:rPr>
              <a:t>Con</a:t>
            </a:r>
          </a:p>
        </p:txBody>
      </p:sp>
      <p:sp>
        <p:nvSpPr>
          <p:cNvPr id="20" name="Text Box 5"/>
          <p:cNvSpPr txBox="1">
            <a:spLocks noChangeArrowheads="1"/>
          </p:cNvSpPr>
          <p:nvPr/>
        </p:nvSpPr>
        <p:spPr bwMode="auto">
          <a:xfrm>
            <a:off x="660400" y="1641233"/>
            <a:ext cx="3773488" cy="3634153"/>
          </a:xfrm>
          <a:prstGeom prst="rect">
            <a:avLst/>
          </a:prstGeom>
          <a:noFill/>
          <a:ln w="9525">
            <a:noFill/>
            <a:miter lim="800000"/>
            <a:headEnd/>
            <a:tailEnd/>
          </a:ln>
        </p:spPr>
        <p:txBody>
          <a:bodyPr/>
          <a:lstStyle/>
          <a:p>
            <a:pPr marL="174625" indent="-174625">
              <a:spcBef>
                <a:spcPct val="20000"/>
              </a:spcBef>
              <a:buFontTx/>
              <a:buChar char="•"/>
            </a:pPr>
            <a:r>
              <a:rPr lang="en-US" sz="1600" b="0" dirty="0" smtClean="0">
                <a:solidFill>
                  <a:srgbClr val="FF0000"/>
                </a:solidFill>
                <a:latin typeface="Arial" pitchFamily="34" charset="0"/>
              </a:rPr>
              <a:t>Strategic</a:t>
            </a:r>
            <a:r>
              <a:rPr lang="en-US" sz="1600" b="0" dirty="0" smtClean="0">
                <a:latin typeface="Arial" pitchFamily="34" charset="0"/>
              </a:rPr>
              <a:t> and operational </a:t>
            </a:r>
            <a:r>
              <a:rPr lang="en-US" sz="1600" b="0" dirty="0">
                <a:latin typeface="Arial" pitchFamily="34" charset="0"/>
              </a:rPr>
              <a:t>focus (core)</a:t>
            </a:r>
          </a:p>
          <a:p>
            <a:pPr marL="174625" indent="-174625">
              <a:spcBef>
                <a:spcPct val="20000"/>
              </a:spcBef>
              <a:buFontTx/>
              <a:buChar char="•"/>
            </a:pPr>
            <a:r>
              <a:rPr lang="en-US" sz="1600" b="0" dirty="0" smtClean="0">
                <a:latin typeface="Arial" pitchFamily="34" charset="0"/>
              </a:rPr>
              <a:t>Access to technology/innovation</a:t>
            </a:r>
          </a:p>
          <a:p>
            <a:pPr marL="174625" indent="-174625">
              <a:spcBef>
                <a:spcPct val="20000"/>
              </a:spcBef>
              <a:buFontTx/>
              <a:buChar char="•"/>
            </a:pPr>
            <a:endParaRPr lang="en-US" sz="1600" b="0" dirty="0" smtClean="0">
              <a:latin typeface="Arial" pitchFamily="34" charset="0"/>
            </a:endParaRPr>
          </a:p>
          <a:p>
            <a:pPr marL="174625" indent="-174625">
              <a:spcBef>
                <a:spcPct val="20000"/>
              </a:spcBef>
              <a:buFontTx/>
              <a:buChar char="•"/>
            </a:pPr>
            <a:endParaRPr lang="en-US" sz="1600" b="0" dirty="0" smtClean="0">
              <a:latin typeface="Arial" pitchFamily="34" charset="0"/>
            </a:endParaRPr>
          </a:p>
          <a:p>
            <a:pPr marL="174625" indent="-174625">
              <a:spcBef>
                <a:spcPct val="20000"/>
              </a:spcBef>
              <a:buFontTx/>
              <a:buChar char="•"/>
            </a:pPr>
            <a:r>
              <a:rPr lang="en-US" sz="1600" b="0" dirty="0" smtClean="0">
                <a:solidFill>
                  <a:srgbClr val="FF0000"/>
                </a:solidFill>
                <a:latin typeface="Arial" pitchFamily="34" charset="0"/>
              </a:rPr>
              <a:t>Market</a:t>
            </a:r>
            <a:r>
              <a:rPr lang="en-US" sz="1600" b="0" dirty="0" smtClean="0">
                <a:latin typeface="Arial" pitchFamily="34" charset="0"/>
              </a:rPr>
              <a:t> access/competition/discipline (others do it better)</a:t>
            </a:r>
          </a:p>
          <a:p>
            <a:pPr marL="174625" indent="-174625">
              <a:spcBef>
                <a:spcPct val="20000"/>
              </a:spcBef>
              <a:buFontTx/>
              <a:buChar char="•"/>
            </a:pPr>
            <a:endParaRPr lang="en-US" sz="1600" b="0" dirty="0" smtClean="0">
              <a:latin typeface="Arial" pitchFamily="34" charset="0"/>
            </a:endParaRPr>
          </a:p>
          <a:p>
            <a:pPr marL="174625" indent="-174625">
              <a:spcBef>
                <a:spcPct val="20000"/>
              </a:spcBef>
              <a:buFontTx/>
              <a:buChar char="•"/>
            </a:pPr>
            <a:r>
              <a:rPr lang="en-US" sz="1600" b="0" dirty="0" smtClean="0">
                <a:latin typeface="Arial" pitchFamily="34" charset="0"/>
              </a:rPr>
              <a:t>Cost and risk pooling </a:t>
            </a:r>
            <a:r>
              <a:rPr lang="en-US" sz="1600" b="0" dirty="0" smtClean="0">
                <a:solidFill>
                  <a:srgbClr val="FF0000"/>
                </a:solidFill>
                <a:latin typeface="Arial" pitchFamily="34" charset="0"/>
              </a:rPr>
              <a:t>efficiencies</a:t>
            </a:r>
            <a:r>
              <a:rPr lang="en-US" sz="1600" b="0" dirty="0" smtClean="0">
                <a:latin typeface="Arial" pitchFamily="34" charset="0"/>
              </a:rPr>
              <a:t>:</a:t>
            </a:r>
          </a:p>
          <a:p>
            <a:pPr marL="463550" lvl="1">
              <a:spcBef>
                <a:spcPct val="20000"/>
              </a:spcBef>
              <a:buFont typeface="Courier New" pitchFamily="49" charset="0"/>
              <a:buChar char="o"/>
            </a:pPr>
            <a:r>
              <a:rPr lang="en-US" sz="1600" b="0" dirty="0" smtClean="0">
                <a:latin typeface="Arial" pitchFamily="34" charset="0"/>
              </a:rPr>
              <a:t>Scale economies</a:t>
            </a:r>
          </a:p>
          <a:p>
            <a:pPr marL="463550" lvl="1">
              <a:spcBef>
                <a:spcPct val="20000"/>
              </a:spcBef>
              <a:buFont typeface="Courier New" pitchFamily="49" charset="0"/>
              <a:buChar char="o"/>
            </a:pPr>
            <a:r>
              <a:rPr lang="en-US" sz="1600" b="0" dirty="0" smtClean="0">
                <a:latin typeface="Arial" pitchFamily="34" charset="0"/>
              </a:rPr>
              <a:t>Risk pooling</a:t>
            </a:r>
          </a:p>
          <a:p>
            <a:pPr marL="174625" indent="-174625">
              <a:spcBef>
                <a:spcPct val="20000"/>
              </a:spcBef>
              <a:buFontTx/>
              <a:buChar char="•"/>
            </a:pPr>
            <a:r>
              <a:rPr lang="en-US" sz="1600" b="0" dirty="0" smtClean="0">
                <a:solidFill>
                  <a:srgbClr val="FF0000"/>
                </a:solidFill>
                <a:latin typeface="Arial" pitchFamily="34" charset="0"/>
              </a:rPr>
              <a:t>Operational</a:t>
            </a:r>
            <a:r>
              <a:rPr lang="en-US" sz="1600" b="0" dirty="0" smtClean="0">
                <a:latin typeface="Arial" pitchFamily="34" charset="0"/>
              </a:rPr>
              <a:t> </a:t>
            </a:r>
            <a:r>
              <a:rPr lang="en-US" sz="1600" b="0" dirty="0">
                <a:latin typeface="Arial" pitchFamily="34" charset="0"/>
              </a:rPr>
              <a:t>and financial flexibility (</a:t>
            </a:r>
            <a:r>
              <a:rPr lang="en-US" sz="1600" b="0" dirty="0" smtClean="0">
                <a:latin typeface="Arial" pitchFamily="34" charset="0"/>
              </a:rPr>
              <a:t>scaling, speed)</a:t>
            </a:r>
            <a:endParaRPr lang="en-US" sz="1600" b="0" dirty="0">
              <a:latin typeface="Arial" pitchFamily="34" charset="0"/>
            </a:endParaRPr>
          </a:p>
        </p:txBody>
      </p:sp>
      <p:sp>
        <p:nvSpPr>
          <p:cNvPr id="21" name="Text Box 6"/>
          <p:cNvSpPr txBox="1">
            <a:spLocks noChangeArrowheads="1"/>
          </p:cNvSpPr>
          <p:nvPr/>
        </p:nvSpPr>
        <p:spPr bwMode="auto">
          <a:xfrm>
            <a:off x="5127624" y="1617786"/>
            <a:ext cx="3840529" cy="3493477"/>
          </a:xfrm>
          <a:prstGeom prst="rect">
            <a:avLst/>
          </a:prstGeom>
          <a:noFill/>
          <a:ln w="9525">
            <a:noFill/>
            <a:miter lim="800000"/>
            <a:headEnd/>
            <a:tailEnd/>
          </a:ln>
        </p:spPr>
        <p:txBody>
          <a:bodyPr/>
          <a:lstStyle/>
          <a:p>
            <a:pPr marL="174625" indent="-174625">
              <a:spcBef>
                <a:spcPct val="20000"/>
              </a:spcBef>
              <a:buFontTx/>
              <a:buChar char="•"/>
            </a:pPr>
            <a:r>
              <a:rPr lang="en-US" sz="1600" b="0" dirty="0">
                <a:latin typeface="Arial" pitchFamily="34" charset="0"/>
              </a:rPr>
              <a:t>Strategic risks: </a:t>
            </a:r>
          </a:p>
          <a:p>
            <a:pPr marL="463550" lvl="1">
              <a:spcBef>
                <a:spcPct val="20000"/>
              </a:spcBef>
              <a:buFont typeface="Courier New" pitchFamily="49" charset="0"/>
              <a:buChar char="o"/>
            </a:pPr>
            <a:r>
              <a:rPr lang="en-US" sz="1600" b="0" dirty="0">
                <a:latin typeface="Arial" pitchFamily="34" charset="0"/>
              </a:rPr>
              <a:t> Dependence/Loss of control </a:t>
            </a:r>
          </a:p>
          <a:p>
            <a:pPr marL="463550" lvl="1">
              <a:spcBef>
                <a:spcPct val="20000"/>
              </a:spcBef>
              <a:buFont typeface="Courier New" pitchFamily="49" charset="0"/>
              <a:buChar char="o"/>
            </a:pPr>
            <a:r>
              <a:rPr lang="en-US" sz="1600" b="0" dirty="0">
                <a:latin typeface="Arial" pitchFamily="34" charset="0"/>
              </a:rPr>
              <a:t> Leakage of </a:t>
            </a:r>
            <a:r>
              <a:rPr lang="en-US" sz="1600" b="0" dirty="0" smtClean="0">
                <a:latin typeface="Arial" pitchFamily="34" charset="0"/>
              </a:rPr>
              <a:t>IP/skills</a:t>
            </a:r>
            <a:r>
              <a:rPr lang="en-US" sz="1600" b="0" dirty="0">
                <a:latin typeface="Arial" pitchFamily="34" charset="0"/>
              </a:rPr>
              <a:t>/ information; </a:t>
            </a:r>
          </a:p>
          <a:p>
            <a:pPr marL="174625" indent="-174625">
              <a:spcBef>
                <a:spcPct val="20000"/>
              </a:spcBef>
              <a:buFontTx/>
              <a:buChar char="•"/>
            </a:pPr>
            <a:endParaRPr lang="en-US" sz="1600" b="0" dirty="0" smtClean="0">
              <a:latin typeface="Arial" pitchFamily="34" charset="0"/>
            </a:endParaRPr>
          </a:p>
          <a:p>
            <a:pPr marL="174625" indent="-174625">
              <a:spcBef>
                <a:spcPct val="20000"/>
              </a:spcBef>
              <a:buFontTx/>
              <a:buChar char="•"/>
            </a:pPr>
            <a:r>
              <a:rPr lang="en-US" sz="1600" b="0" dirty="0" smtClean="0">
                <a:latin typeface="Arial" pitchFamily="34" charset="0"/>
              </a:rPr>
              <a:t>Incentive </a:t>
            </a:r>
            <a:r>
              <a:rPr lang="en-US" sz="1600" b="0" dirty="0">
                <a:latin typeface="Arial" pitchFamily="34" charset="0"/>
              </a:rPr>
              <a:t>problems (hold up, dual marginalization)</a:t>
            </a:r>
          </a:p>
          <a:p>
            <a:pPr marL="174625" indent="-174625">
              <a:spcBef>
                <a:spcPct val="20000"/>
              </a:spcBef>
              <a:buFontTx/>
              <a:buChar char="•"/>
            </a:pPr>
            <a:endParaRPr lang="en-US" sz="1600" b="0" dirty="0" smtClean="0">
              <a:latin typeface="Arial" pitchFamily="34" charset="0"/>
            </a:endParaRPr>
          </a:p>
          <a:p>
            <a:pPr marL="174625" indent="-174625">
              <a:spcBef>
                <a:spcPct val="20000"/>
              </a:spcBef>
              <a:buFontTx/>
              <a:buChar char="•"/>
            </a:pPr>
            <a:r>
              <a:rPr lang="en-US" sz="1600" b="0" dirty="0" smtClean="0">
                <a:latin typeface="Arial" pitchFamily="34" charset="0"/>
              </a:rPr>
              <a:t>Transaction </a:t>
            </a:r>
            <a:r>
              <a:rPr lang="en-US" sz="1600" b="0" dirty="0">
                <a:latin typeface="Arial" pitchFamily="34" charset="0"/>
              </a:rPr>
              <a:t>costs</a:t>
            </a:r>
          </a:p>
          <a:p>
            <a:pPr marL="174625" indent="-174625">
              <a:spcBef>
                <a:spcPct val="20000"/>
              </a:spcBef>
              <a:buFontTx/>
              <a:buChar char="•"/>
            </a:pPr>
            <a:endParaRPr lang="en-US" sz="1600" b="0" dirty="0" smtClean="0">
              <a:latin typeface="Arial" pitchFamily="34" charset="0"/>
            </a:endParaRPr>
          </a:p>
          <a:p>
            <a:pPr marL="174625" indent="-174625">
              <a:spcBef>
                <a:spcPct val="20000"/>
              </a:spcBef>
              <a:buFontTx/>
              <a:buChar char="•"/>
            </a:pPr>
            <a:endParaRPr lang="en-US" sz="1600" b="0" dirty="0" smtClean="0">
              <a:latin typeface="Arial" pitchFamily="34" charset="0"/>
            </a:endParaRPr>
          </a:p>
          <a:p>
            <a:pPr marL="174625" indent="-174625">
              <a:spcBef>
                <a:spcPct val="20000"/>
              </a:spcBef>
              <a:buFontTx/>
              <a:buChar char="•"/>
            </a:pPr>
            <a:r>
              <a:rPr lang="en-US" sz="1600" b="0" dirty="0" smtClean="0">
                <a:latin typeface="Arial" pitchFamily="34" charset="0"/>
              </a:rPr>
              <a:t>No </a:t>
            </a:r>
            <a:r>
              <a:rPr lang="en-US" sz="1600" b="0" dirty="0">
                <a:latin typeface="Arial" pitchFamily="34" charset="0"/>
              </a:rPr>
              <a:t>“learning by doing/owning”</a:t>
            </a:r>
          </a:p>
        </p:txBody>
      </p:sp>
      <p:sp>
        <p:nvSpPr>
          <p:cNvPr id="15367" name="TextBox 6"/>
          <p:cNvSpPr txBox="1">
            <a:spLocks noChangeArrowheads="1"/>
          </p:cNvSpPr>
          <p:nvPr/>
        </p:nvSpPr>
        <p:spPr bwMode="auto">
          <a:xfrm>
            <a:off x="750888" y="5640388"/>
            <a:ext cx="8056693" cy="738664"/>
          </a:xfrm>
          <a:prstGeom prst="rect">
            <a:avLst/>
          </a:prstGeom>
          <a:noFill/>
          <a:ln w="9525">
            <a:noFill/>
            <a:miter lim="800000"/>
            <a:headEnd/>
            <a:tailEnd/>
          </a:ln>
        </p:spPr>
        <p:txBody>
          <a:bodyPr wrap="none">
            <a:spAutoFit/>
          </a:bodyPr>
          <a:lstStyle/>
          <a:p>
            <a:pPr marL="0" lvl="1"/>
            <a:r>
              <a:rPr lang="en-US" sz="1800" dirty="0"/>
              <a:t>What actions did </a:t>
            </a:r>
            <a:r>
              <a:rPr lang="en-US" sz="1800" dirty="0" smtClean="0"/>
              <a:t>Boeing </a:t>
            </a:r>
            <a:r>
              <a:rPr lang="en-US" sz="1800" dirty="0"/>
              <a:t>take to mitigate the potential problems of outsourcing?</a:t>
            </a:r>
          </a:p>
          <a:p>
            <a:endParaRPr lang="en-US"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dissolv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dissolve">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ea typeface="ＭＳ Ｐゴシック" charset="-128"/>
              </a:rPr>
              <a:t>Reasons for Dreamliner Delays</a:t>
            </a:r>
            <a:endParaRPr lang="en-US" dirty="0">
              <a:ea typeface="ＭＳ Ｐゴシック" charset="-128"/>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ea typeface="ＭＳ Ｐゴシック" charset="-128"/>
              </a:rPr>
              <a:t>Reasons for Dreamliner Delays</a:t>
            </a:r>
            <a:endParaRPr lang="en-US" dirty="0">
              <a:ea typeface="ＭＳ Ｐゴシック" charset="-128"/>
            </a:endParaRPr>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14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solidFill>
                <a:srgbClr val="000000"/>
              </a:solidFill>
            </a:endParaRPr>
          </a:p>
        </p:txBody>
      </p:sp>
      <p:sp>
        <p:nvSpPr>
          <p:cNvPr id="614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solidFill>
                <a:srgbClr val="000000"/>
              </a:solidFill>
            </a:endParaRPr>
          </a:p>
        </p:txBody>
      </p:sp>
      <p:sp>
        <p:nvSpPr>
          <p:cNvPr id="614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solidFill>
                <a:srgbClr val="000000"/>
              </a:solidFill>
            </a:endParaRPr>
          </a:p>
        </p:txBody>
      </p:sp>
      <p:sp>
        <p:nvSpPr>
          <p:cNvPr id="614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solidFill>
                <a:srgbClr val="000000"/>
              </a:solidFill>
            </a:endParaRPr>
          </a:p>
        </p:txBody>
      </p:sp>
      <p:sp>
        <p:nvSpPr>
          <p:cNvPr id="6150"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a:solidFill>
                  <a:srgbClr val="FFFFFF"/>
                </a:solidFill>
                <a:latin typeface="Garamond" pitchFamily="18" charset="0"/>
              </a:rPr>
              <a:t>Operations Strategy</a:t>
            </a:r>
          </a:p>
          <a:p>
            <a:pPr algn="ctr" eaLnBrk="0" hangingPunct="0">
              <a:spcBef>
                <a:spcPct val="50000"/>
              </a:spcBef>
            </a:pPr>
            <a:r>
              <a:rPr lang="en-US" sz="3600" dirty="0">
                <a:solidFill>
                  <a:srgbClr val="FF3300"/>
                </a:solidFill>
                <a:latin typeface="Garamond" pitchFamily="18" charset="0"/>
              </a:rPr>
              <a:t>Strategic </a:t>
            </a:r>
            <a:r>
              <a:rPr lang="en-US" sz="3600" dirty="0" smtClean="0">
                <a:solidFill>
                  <a:srgbClr val="FF3300"/>
                </a:solidFill>
                <a:latin typeface="Garamond" pitchFamily="18" charset="0"/>
              </a:rPr>
              <a:t>Sourcing (Cont’d)</a:t>
            </a:r>
            <a:endParaRPr lang="en-US" sz="3600" dirty="0">
              <a:solidFill>
                <a:srgbClr val="FF3300"/>
              </a:solidFill>
              <a:latin typeface="Garamond" pitchFamily="18" charset="0"/>
            </a:endParaRPr>
          </a:p>
        </p:txBody>
      </p:sp>
      <p:sp>
        <p:nvSpPr>
          <p:cNvPr id="6151" name="Rectangle 7"/>
          <p:cNvSpPr>
            <a:spLocks noGrp="1" noChangeArrowheads="1"/>
          </p:cNvSpPr>
          <p:nvPr>
            <p:ph idx="1"/>
          </p:nvPr>
        </p:nvSpPr>
        <p:spPr>
          <a:xfrm>
            <a:off x="457200" y="2339975"/>
            <a:ext cx="8261350" cy="4137025"/>
          </a:xfrm>
        </p:spPr>
        <p:txBody>
          <a:bodyPr/>
          <a:lstStyle/>
          <a:p>
            <a:pPr eaLnBrk="1" hangingPunct="1">
              <a:buClr>
                <a:srgbClr val="FF3300"/>
              </a:buClr>
              <a:buFont typeface="Wingdings" charset="2"/>
              <a:buChar char="ü"/>
            </a:pPr>
            <a:r>
              <a:rPr lang="en-US" dirty="0" smtClean="0">
                <a:solidFill>
                  <a:schemeClr val="bg1"/>
                </a:solidFill>
              </a:rPr>
              <a:t>A </a:t>
            </a:r>
            <a:r>
              <a:rPr lang="en-US" dirty="0">
                <a:solidFill>
                  <a:schemeClr val="bg1"/>
                </a:solidFill>
              </a:rPr>
              <a:t>framework to choose a supply relationship and guide outsourcing</a:t>
            </a:r>
          </a:p>
          <a:p>
            <a:pPr eaLnBrk="1" hangingPunct="1">
              <a:buClr>
                <a:srgbClr val="FF3300"/>
              </a:buClr>
            </a:pPr>
            <a:r>
              <a:rPr lang="en-US" dirty="0" smtClean="0">
                <a:solidFill>
                  <a:schemeClr val="bg1"/>
                </a:solidFill>
              </a:rPr>
              <a:t>Tools and hallmarks of world class approaches: </a:t>
            </a:r>
          </a:p>
          <a:p>
            <a:pPr marL="800100" lvl="1" indent="-342900" eaLnBrk="1" hangingPunct="1">
              <a:buClr>
                <a:srgbClr val="FF3300"/>
              </a:buClr>
              <a:buFont typeface="+mj-lt"/>
              <a:buAutoNum type="arabicPeriod"/>
            </a:pPr>
            <a:r>
              <a:rPr lang="en-US" dirty="0" smtClean="0">
                <a:solidFill>
                  <a:schemeClr val="bg1"/>
                </a:solidFill>
              </a:rPr>
              <a:t>TCO &amp; Supplier economics, </a:t>
            </a:r>
          </a:p>
          <a:p>
            <a:pPr marL="800100" lvl="1" indent="-342900" eaLnBrk="1" hangingPunct="1">
              <a:buClr>
                <a:srgbClr val="FF3300"/>
              </a:buClr>
              <a:buFont typeface="+mj-lt"/>
              <a:buAutoNum type="arabicPeriod"/>
            </a:pPr>
            <a:r>
              <a:rPr lang="en-US" dirty="0" smtClean="0">
                <a:solidFill>
                  <a:schemeClr val="bg1"/>
                </a:solidFill>
              </a:rPr>
              <a:t>Negotiating &amp; Contracting</a:t>
            </a:r>
          </a:p>
          <a:p>
            <a:pPr marL="800100" lvl="1" indent="-342900" eaLnBrk="1" hangingPunct="1">
              <a:buClr>
                <a:srgbClr val="FF3300"/>
              </a:buClr>
              <a:buFont typeface="+mj-lt"/>
              <a:buAutoNum type="arabicPeriod"/>
            </a:pPr>
            <a:r>
              <a:rPr lang="en-US" dirty="0">
                <a:solidFill>
                  <a:schemeClr val="bg1"/>
                </a:solidFill>
              </a:rPr>
              <a:t>M</a:t>
            </a:r>
            <a:r>
              <a:rPr lang="en-US" dirty="0" smtClean="0">
                <a:solidFill>
                  <a:schemeClr val="bg1"/>
                </a:solidFill>
              </a:rPr>
              <a:t>ulti-sourcing</a:t>
            </a:r>
          </a:p>
          <a:p>
            <a:pPr eaLnBrk="1" hangingPunct="1">
              <a:buClr>
                <a:srgbClr val="FF3300"/>
              </a:buClr>
            </a:pPr>
            <a:r>
              <a:rPr lang="en-US" dirty="0" smtClean="0">
                <a:solidFill>
                  <a:schemeClr val="bg1"/>
                </a:solidFill>
              </a:rPr>
              <a:t>Diagnosing a sourcing opportunity</a:t>
            </a:r>
          </a:p>
          <a:p>
            <a:pPr eaLnBrk="1" hangingPunct="1">
              <a:buClr>
                <a:srgbClr val="FF3300"/>
              </a:buClr>
            </a:pPr>
            <a:endParaRPr lang="en-US" dirty="0" smtClean="0">
              <a:solidFill>
                <a:schemeClr val="bg1"/>
              </a:solidFill>
            </a:endParaRPr>
          </a:p>
          <a:p>
            <a:pPr lvl="2" eaLnBrk="1" hangingPunct="1">
              <a:buClr>
                <a:srgbClr val="FF3300"/>
              </a:buClr>
            </a:pPr>
            <a:r>
              <a:rPr lang="en-US" b="1" dirty="0" smtClean="0">
                <a:solidFill>
                  <a:schemeClr val="bg1"/>
                </a:solidFill>
              </a:rPr>
              <a:t>Case: </a:t>
            </a:r>
          </a:p>
          <a:p>
            <a:pPr lvl="3" eaLnBrk="1" hangingPunct="1">
              <a:buClr>
                <a:srgbClr val="FF3300"/>
              </a:buClr>
            </a:pPr>
            <a:r>
              <a:rPr lang="en-US" i="1" dirty="0" err="1" smtClean="0">
                <a:solidFill>
                  <a:schemeClr val="bg1"/>
                </a:solidFill>
              </a:rPr>
              <a:t>GenPower</a:t>
            </a:r>
            <a:r>
              <a:rPr lang="en-US" i="1" dirty="0" smtClean="0">
                <a:solidFill>
                  <a:schemeClr val="bg1"/>
                </a:solidFill>
              </a:rPr>
              <a:t> </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Line 2"/>
          <p:cNvSpPr>
            <a:spLocks noChangeShapeType="1"/>
          </p:cNvSpPr>
          <p:nvPr/>
        </p:nvSpPr>
        <p:spPr bwMode="auto">
          <a:xfrm>
            <a:off x="3511550" y="10791825"/>
            <a:ext cx="6127750" cy="0"/>
          </a:xfrm>
          <a:prstGeom prst="line">
            <a:avLst/>
          </a:prstGeom>
          <a:noFill/>
          <a:ln w="2540">
            <a:solidFill>
              <a:srgbClr val="000000"/>
            </a:solidFill>
            <a:round/>
            <a:headEnd type="none" w="sm" len="sm"/>
            <a:tailEnd type="none" w="sm" len="sm"/>
          </a:ln>
        </p:spPr>
        <p:txBody>
          <a:bodyPr/>
          <a:lstStyle/>
          <a:p>
            <a:endParaRPr lang="en-US"/>
          </a:p>
        </p:txBody>
      </p:sp>
      <p:sp>
        <p:nvSpPr>
          <p:cNvPr id="13315" name="Line 3"/>
          <p:cNvSpPr>
            <a:spLocks noChangeShapeType="1"/>
          </p:cNvSpPr>
          <p:nvPr/>
        </p:nvSpPr>
        <p:spPr bwMode="auto">
          <a:xfrm>
            <a:off x="3502025" y="10183813"/>
            <a:ext cx="6127750" cy="1587"/>
          </a:xfrm>
          <a:prstGeom prst="line">
            <a:avLst/>
          </a:prstGeom>
          <a:noFill/>
          <a:ln w="17780">
            <a:solidFill>
              <a:srgbClr val="000000"/>
            </a:solidFill>
            <a:round/>
            <a:headEnd type="none" w="sm" len="sm"/>
            <a:tailEnd type="none" w="sm" len="sm"/>
          </a:ln>
        </p:spPr>
        <p:txBody>
          <a:bodyPr/>
          <a:lstStyle/>
          <a:p>
            <a:endParaRPr lang="en-US"/>
          </a:p>
        </p:txBody>
      </p:sp>
      <p:sp>
        <p:nvSpPr>
          <p:cNvPr id="13316" name="Rectangle 4"/>
          <p:cNvSpPr>
            <a:spLocks noChangeArrowheads="1"/>
          </p:cNvSpPr>
          <p:nvPr/>
        </p:nvSpPr>
        <p:spPr bwMode="auto">
          <a:xfrm>
            <a:off x="11639550" y="-3371850"/>
            <a:ext cx="1108075" cy="457200"/>
          </a:xfrm>
          <a:prstGeom prst="rect">
            <a:avLst/>
          </a:prstGeom>
          <a:noFill/>
          <a:ln w="9525">
            <a:noFill/>
            <a:miter lim="800000"/>
            <a:headEnd/>
            <a:tailEnd/>
          </a:ln>
        </p:spPr>
        <p:txBody>
          <a:bodyPr>
            <a:spAutoFit/>
          </a:bodyPr>
          <a:lstStyle/>
          <a:p>
            <a:pPr eaLnBrk="0" hangingPunct="0"/>
            <a:endParaRPr lang="en-US" b="0"/>
          </a:p>
        </p:txBody>
      </p:sp>
      <p:sp>
        <p:nvSpPr>
          <p:cNvPr id="13317" name="Rectangle 5"/>
          <p:cNvSpPr>
            <a:spLocks noChangeArrowheads="1"/>
          </p:cNvSpPr>
          <p:nvPr/>
        </p:nvSpPr>
        <p:spPr bwMode="auto">
          <a:xfrm>
            <a:off x="11639550" y="2693988"/>
            <a:ext cx="1108075" cy="457200"/>
          </a:xfrm>
          <a:prstGeom prst="rect">
            <a:avLst/>
          </a:prstGeom>
          <a:noFill/>
          <a:ln w="9525">
            <a:noFill/>
            <a:miter lim="800000"/>
            <a:headEnd/>
            <a:tailEnd/>
          </a:ln>
        </p:spPr>
        <p:txBody>
          <a:bodyPr>
            <a:spAutoFit/>
          </a:bodyPr>
          <a:lstStyle/>
          <a:p>
            <a:pPr eaLnBrk="0" hangingPunct="0"/>
            <a:endParaRPr lang="en-US" b="0"/>
          </a:p>
        </p:txBody>
      </p:sp>
      <p:sp>
        <p:nvSpPr>
          <p:cNvPr id="13318" name="Rectangle 6"/>
          <p:cNvSpPr>
            <a:spLocks noChangeArrowheads="1"/>
          </p:cNvSpPr>
          <p:nvPr/>
        </p:nvSpPr>
        <p:spPr bwMode="auto">
          <a:xfrm>
            <a:off x="11947525" y="4613275"/>
            <a:ext cx="800100" cy="457200"/>
          </a:xfrm>
          <a:prstGeom prst="rect">
            <a:avLst/>
          </a:prstGeom>
          <a:noFill/>
          <a:ln w="9525">
            <a:noFill/>
            <a:miter lim="800000"/>
            <a:headEnd/>
            <a:tailEnd/>
          </a:ln>
        </p:spPr>
        <p:txBody>
          <a:bodyPr>
            <a:spAutoFit/>
          </a:bodyPr>
          <a:lstStyle/>
          <a:p>
            <a:pPr eaLnBrk="0" hangingPunct="0"/>
            <a:endParaRPr lang="en-US" b="0"/>
          </a:p>
        </p:txBody>
      </p:sp>
      <p:sp>
        <p:nvSpPr>
          <p:cNvPr id="13319" name="Rectangle 7"/>
          <p:cNvSpPr>
            <a:spLocks noChangeArrowheads="1"/>
          </p:cNvSpPr>
          <p:nvPr/>
        </p:nvSpPr>
        <p:spPr bwMode="auto">
          <a:xfrm>
            <a:off x="7621588" y="10015538"/>
            <a:ext cx="1108075" cy="457200"/>
          </a:xfrm>
          <a:prstGeom prst="rect">
            <a:avLst/>
          </a:prstGeom>
          <a:noFill/>
          <a:ln w="9525">
            <a:noFill/>
            <a:miter lim="800000"/>
            <a:headEnd/>
            <a:tailEnd/>
          </a:ln>
        </p:spPr>
        <p:txBody>
          <a:bodyPr>
            <a:spAutoFit/>
          </a:bodyPr>
          <a:lstStyle/>
          <a:p>
            <a:pPr eaLnBrk="0" hangingPunct="0"/>
            <a:endParaRPr lang="en-US" b="0"/>
          </a:p>
        </p:txBody>
      </p:sp>
      <p:sp>
        <p:nvSpPr>
          <p:cNvPr id="13320" name="Rectangle 8"/>
          <p:cNvSpPr>
            <a:spLocks noChangeArrowheads="1"/>
          </p:cNvSpPr>
          <p:nvPr/>
        </p:nvSpPr>
        <p:spPr bwMode="auto">
          <a:xfrm>
            <a:off x="914400" y="-606425"/>
            <a:ext cx="1108075" cy="793750"/>
          </a:xfrm>
          <a:prstGeom prst="rect">
            <a:avLst/>
          </a:prstGeom>
          <a:noFill/>
          <a:ln w="9525">
            <a:noFill/>
            <a:miter lim="800000"/>
            <a:headEnd/>
            <a:tailEnd/>
          </a:ln>
        </p:spPr>
        <p:txBody>
          <a:bodyPr>
            <a:spAutoFit/>
          </a:bodyPr>
          <a:lstStyle/>
          <a:p>
            <a:endParaRPr lang="en-US"/>
          </a:p>
        </p:txBody>
      </p:sp>
      <p:sp>
        <p:nvSpPr>
          <p:cNvPr id="13321" name="Rectangle 9"/>
          <p:cNvSpPr>
            <a:spLocks noChangeArrowheads="1"/>
          </p:cNvSpPr>
          <p:nvPr/>
        </p:nvSpPr>
        <p:spPr bwMode="auto">
          <a:xfrm>
            <a:off x="2022475" y="-606425"/>
            <a:ext cx="1143000" cy="793750"/>
          </a:xfrm>
          <a:prstGeom prst="rect">
            <a:avLst/>
          </a:prstGeom>
          <a:noFill/>
          <a:ln w="9525">
            <a:noFill/>
            <a:miter lim="800000"/>
            <a:headEnd/>
            <a:tailEnd/>
          </a:ln>
        </p:spPr>
        <p:txBody>
          <a:bodyPr/>
          <a:lstStyle/>
          <a:p>
            <a:pPr eaLnBrk="0" hangingPunct="0"/>
            <a:r>
              <a:rPr lang="en-US" sz="1200" b="0">
                <a:latin typeface="Palatino" pitchFamily="18" charset="0"/>
                <a:cs typeface="Times New Roman" pitchFamily="18" charset="0"/>
              </a:rPr>
              <a:t> </a:t>
            </a:r>
          </a:p>
          <a:p>
            <a:pPr eaLnBrk="0" hangingPunct="0"/>
            <a:endParaRPr lang="en-US" b="0"/>
          </a:p>
        </p:txBody>
      </p:sp>
      <p:sp>
        <p:nvSpPr>
          <p:cNvPr id="13322" name="Rectangle 10"/>
          <p:cNvSpPr>
            <a:spLocks noChangeArrowheads="1"/>
          </p:cNvSpPr>
          <p:nvPr/>
        </p:nvSpPr>
        <p:spPr bwMode="auto">
          <a:xfrm>
            <a:off x="3165475" y="-606425"/>
            <a:ext cx="1200150" cy="793750"/>
          </a:xfrm>
          <a:prstGeom prst="rect">
            <a:avLst/>
          </a:prstGeom>
          <a:noFill/>
          <a:ln w="9525">
            <a:noFill/>
            <a:miter lim="800000"/>
            <a:headEnd/>
            <a:tailEnd/>
          </a:ln>
        </p:spPr>
        <p:txBody>
          <a:bodyPr/>
          <a:lstStyle/>
          <a:p>
            <a:pPr eaLnBrk="0" hangingPunct="0"/>
            <a:r>
              <a:rPr lang="en-US" sz="1200" b="0">
                <a:latin typeface="Palatino" pitchFamily="18" charset="0"/>
                <a:cs typeface="Times New Roman" pitchFamily="18" charset="0"/>
              </a:rPr>
              <a:t> </a:t>
            </a:r>
          </a:p>
          <a:p>
            <a:pPr eaLnBrk="0" hangingPunct="0"/>
            <a:endParaRPr lang="en-US" b="0"/>
          </a:p>
        </p:txBody>
      </p:sp>
      <p:graphicFrame>
        <p:nvGraphicFramePr>
          <p:cNvPr id="443403" name="Group 11"/>
          <p:cNvGraphicFramePr>
            <a:graphicFrameLocks noGrp="1"/>
          </p:cNvGraphicFramePr>
          <p:nvPr/>
        </p:nvGraphicFramePr>
        <p:xfrm>
          <a:off x="685800" y="1219200"/>
          <a:ext cx="7772400" cy="3800793"/>
        </p:xfrm>
        <a:graphic>
          <a:graphicData uri="http://schemas.openxmlformats.org/drawingml/2006/table">
            <a:tbl>
              <a:tblPr/>
              <a:tblGrid>
                <a:gridCol w="1295400"/>
                <a:gridCol w="1295400"/>
                <a:gridCol w="1295400"/>
                <a:gridCol w="1295400"/>
                <a:gridCol w="1295400"/>
                <a:gridCol w="1295400"/>
              </a:tblGrid>
              <a:tr h="768350">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200" b="1" i="0" u="none" strike="noStrike" cap="none" normalizeH="0" baseline="0" dirty="0" smtClean="0">
                          <a:ln>
                            <a:noFill/>
                          </a:ln>
                          <a:solidFill>
                            <a:schemeClr val="tx1"/>
                          </a:solidFill>
                          <a:effectLst/>
                          <a:latin typeface="Times New Roman" pitchFamily="18" charset="0"/>
                          <a:cs typeface="Times New Roman" pitchFamily="18" charset="0"/>
                        </a:rPr>
                        <a:t>Identification of Needs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Supplier Identification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90000"/>
                        <a:buFont typeface="Wingdings" pitchFamily="2" charset="2"/>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Supplier Communication</a:t>
                      </a: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2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Negotiation of Terms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Supplier Liaison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Logistics Management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22300">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200" b="0" i="1" u="none" strike="noStrike" cap="none" normalizeH="0" baseline="0" smtClean="0">
                          <a:ln>
                            <a:noFill/>
                          </a:ln>
                          <a:solidFill>
                            <a:schemeClr val="tx1"/>
                          </a:solidFill>
                          <a:effectLst/>
                          <a:latin typeface="Times New Roman" pitchFamily="18" charset="0"/>
                          <a:cs typeface="Times New Roman" pitchFamily="18" charset="0"/>
                        </a:rPr>
                        <a:t>“What we need”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90000"/>
                        <a:buFont typeface="Wingdings" pitchFamily="2" charset="2"/>
                        <a:buNone/>
                        <a:tabLst/>
                      </a:pPr>
                      <a:r>
                        <a:rPr kumimoji="0" lang="en-US" sz="1200" b="0" i="1" u="none" strike="noStrike" cap="none" normalizeH="0" baseline="0" smtClean="0">
                          <a:ln>
                            <a:noFill/>
                          </a:ln>
                          <a:solidFill>
                            <a:schemeClr val="tx1"/>
                          </a:solidFill>
                          <a:effectLst/>
                          <a:latin typeface="Times New Roman" pitchFamily="18" charset="0"/>
                          <a:cs typeface="Times New Roman" pitchFamily="18" charset="0"/>
                        </a:rPr>
                        <a:t>“Who can </a:t>
                      </a: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Pct val="90000"/>
                        <a:buFont typeface="Wingdings" pitchFamily="2" charset="2"/>
                        <a:buNone/>
                        <a:tabLst/>
                      </a:pPr>
                      <a:r>
                        <a:rPr kumimoji="0" lang="en-US" sz="1200" b="0" i="1" u="none" strike="noStrike" cap="none" normalizeH="0" baseline="0" smtClean="0">
                          <a:ln>
                            <a:noFill/>
                          </a:ln>
                          <a:solidFill>
                            <a:schemeClr val="tx1"/>
                          </a:solidFill>
                          <a:effectLst/>
                          <a:latin typeface="Times New Roman" pitchFamily="18" charset="0"/>
                          <a:cs typeface="Times New Roman" pitchFamily="18" charset="0"/>
                        </a:rPr>
                        <a:t>provide it ?”</a:t>
                      </a:r>
                      <a:endParaRPr kumimoji="0" lang="en-US" sz="12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90000"/>
                        <a:buFont typeface="Wingdings" pitchFamily="2" charset="2"/>
                        <a:buNone/>
                        <a:tabLst/>
                      </a:pPr>
                      <a:r>
                        <a:rPr kumimoji="0" lang="en-US" sz="1200" b="0" i="1" u="none" strike="noStrike" cap="none" normalizeH="0" baseline="0" smtClean="0">
                          <a:ln>
                            <a:noFill/>
                          </a:ln>
                          <a:solidFill>
                            <a:schemeClr val="tx1"/>
                          </a:solidFill>
                          <a:effectLst/>
                          <a:latin typeface="Times New Roman" pitchFamily="18" charset="0"/>
                          <a:cs typeface="Times New Roman" pitchFamily="18" charset="0"/>
                        </a:rPr>
                        <a:t>“Here’s what </a:t>
                      </a: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Pct val="90000"/>
                        <a:buFont typeface="Wingdings" pitchFamily="2" charset="2"/>
                        <a:buNone/>
                        <a:tabLst/>
                      </a:pPr>
                      <a:r>
                        <a:rPr kumimoji="0" lang="en-US" sz="1200" b="0" i="1" u="none" strike="noStrike" cap="none" normalizeH="0" baseline="0" smtClean="0">
                          <a:ln>
                            <a:noFill/>
                          </a:ln>
                          <a:solidFill>
                            <a:schemeClr val="tx1"/>
                          </a:solidFill>
                          <a:effectLst/>
                          <a:latin typeface="Times New Roman" pitchFamily="18" charset="0"/>
                          <a:cs typeface="Times New Roman" pitchFamily="18" charset="0"/>
                        </a:rPr>
                        <a:t>we want”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200" b="0" i="1" u="none" strike="noStrike" cap="none" normalizeH="0" baseline="0" smtClean="0">
                          <a:ln>
                            <a:noFill/>
                          </a:ln>
                          <a:solidFill>
                            <a:schemeClr val="tx1"/>
                          </a:solidFill>
                          <a:effectLst/>
                          <a:latin typeface="Times New Roman" pitchFamily="18" charset="0"/>
                          <a:cs typeface="Times New Roman" pitchFamily="18" charset="0"/>
                        </a:rPr>
                        <a:t>“How much, when, at what price”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200" b="0" i="1" u="none" strike="noStrike" cap="none" normalizeH="0" baseline="0" smtClean="0">
                          <a:ln>
                            <a:noFill/>
                          </a:ln>
                          <a:solidFill>
                            <a:schemeClr val="tx1"/>
                          </a:solidFill>
                          <a:effectLst/>
                          <a:latin typeface="Times New Roman" pitchFamily="18" charset="0"/>
                          <a:cs typeface="Times New Roman" pitchFamily="18" charset="0"/>
                        </a:rPr>
                        <a:t>“Here’s how it’s going”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200" b="0" i="1" u="none" strike="noStrike" cap="none" normalizeH="0" baseline="0" smtClean="0">
                          <a:ln>
                            <a:noFill/>
                          </a:ln>
                          <a:solidFill>
                            <a:schemeClr val="tx1"/>
                          </a:solidFill>
                          <a:effectLst/>
                          <a:latin typeface="Times New Roman" pitchFamily="18" charset="0"/>
                          <a:cs typeface="Times New Roman" pitchFamily="18" charset="0"/>
                        </a:rPr>
                        <a:t>“Control the flow”</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392363">
                <a:tc>
                  <a:txBody>
                    <a:bodyPr/>
                    <a:lstStyle/>
                    <a:p>
                      <a:pPr marL="115888" marR="0" lvl="0" indent="-115888" algn="l" defTabSz="10287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Establish product requirements</a:t>
                      </a:r>
                    </a:p>
                    <a:p>
                      <a:pPr marL="115888" marR="0" lvl="0" indent="-115888" algn="l" defTabSz="1028700" rtl="0" eaLnBrk="1" fontAlgn="base" latinLnBrk="0" hangingPunct="1">
                        <a:lnSpc>
                          <a:spcPct val="100000"/>
                        </a:lnSpc>
                        <a:spcBef>
                          <a:spcPct val="0"/>
                        </a:spcBef>
                        <a:spcAft>
                          <a:spcPct val="0"/>
                        </a:spcAft>
                        <a:buClrTx/>
                        <a:buSzPct val="90000"/>
                        <a:buFont typeface="Wingdings" pitchFamily="2" charset="2"/>
                        <a:buChar char="§"/>
                        <a:tabLst/>
                      </a:pP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115888" marR="0" lvl="0" indent="-115888" algn="l" defTabSz="10287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Understand technical direction</a:t>
                      </a:r>
                    </a:p>
                    <a:p>
                      <a:pPr marL="115888" marR="0" lvl="0" indent="-115888" algn="l" defTabSz="1028700" rtl="0" eaLnBrk="1" fontAlgn="base" latinLnBrk="0" hangingPunct="1">
                        <a:lnSpc>
                          <a:spcPct val="100000"/>
                        </a:lnSpc>
                        <a:spcBef>
                          <a:spcPct val="0"/>
                        </a:spcBef>
                        <a:spcAft>
                          <a:spcPct val="0"/>
                        </a:spcAft>
                        <a:buClrTx/>
                        <a:buSzPct val="90000"/>
                        <a:buFont typeface="Wingdings" pitchFamily="2" charset="2"/>
                        <a:buChar char="§"/>
                        <a:tabLst/>
                      </a:pP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115888" marR="0" lvl="0" indent="-115888" algn="l" defTabSz="10287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Formulate 3-5 year strategy</a:t>
                      </a: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115888" marR="0" lvl="0" indent="-115888" algn="l" defTabSz="1028700" rtl="0" eaLnBrk="1" fontAlgn="base" latinLnBrk="0" hangingPunct="1">
                        <a:lnSpc>
                          <a:spcPct val="100000"/>
                        </a:lnSpc>
                        <a:spcBef>
                          <a:spcPct val="20000"/>
                        </a:spcBef>
                        <a:spcAft>
                          <a:spcPct val="0"/>
                        </a:spcAft>
                        <a:buClrTx/>
                        <a:buSzPct val="90000"/>
                        <a:buFont typeface="Wingdings" pitchFamily="2" charset="2"/>
                        <a:buChar char="§"/>
                        <a:tabLst/>
                      </a:pPr>
                      <a:endParaRPr kumimoji="0" lang="en-US" sz="1200" b="0" i="0" u="none" strike="noStrike" cap="none" normalizeH="0" baseline="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dirty="0" smtClean="0">
                          <a:ln>
                            <a:noFill/>
                          </a:ln>
                          <a:solidFill>
                            <a:schemeClr val="tx1"/>
                          </a:solidFill>
                          <a:effectLst/>
                          <a:latin typeface="Times New Roman" pitchFamily="18" charset="0"/>
                          <a:cs typeface="Times New Roman" pitchFamily="18" charset="0"/>
                        </a:rPr>
                        <a:t>Determine make-vs.-buy</a:t>
                      </a: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endParaRPr kumimoji="0" lang="en-US" sz="1200" b="0" i="0" u="none" strike="noStrike" cap="none" normalizeH="0" baseline="0" dirty="0" smtClean="0">
                        <a:ln>
                          <a:noFill/>
                        </a:ln>
                        <a:solidFill>
                          <a:schemeClr val="tx1"/>
                        </a:solidFill>
                        <a:effectLst/>
                        <a:latin typeface="Palatino" pitchFamily="18" charset="0"/>
                        <a:cs typeface="Times New Roman" pitchFamily="18" charset="0"/>
                      </a:endParaRP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dirty="0" smtClean="0">
                          <a:ln>
                            <a:noFill/>
                          </a:ln>
                          <a:solidFill>
                            <a:schemeClr val="tx1"/>
                          </a:solidFill>
                          <a:effectLst/>
                          <a:latin typeface="Times New Roman" pitchFamily="18" charset="0"/>
                          <a:cs typeface="Times New Roman" pitchFamily="18" charset="0"/>
                        </a:rPr>
                        <a:t>Pick sole-vs.-multiple suppliers</a:t>
                      </a: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endParaRPr kumimoji="0" lang="en-US" sz="1200" b="0" i="0" u="none" strike="noStrike" cap="none" normalizeH="0" baseline="0" dirty="0" smtClean="0">
                        <a:ln>
                          <a:noFill/>
                        </a:ln>
                        <a:solidFill>
                          <a:schemeClr val="tx1"/>
                        </a:solidFill>
                        <a:effectLst/>
                        <a:latin typeface="Palatino" pitchFamily="18" charset="0"/>
                        <a:cs typeface="Times New Roman" pitchFamily="18" charset="0"/>
                      </a:endParaRP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dirty="0" smtClean="0">
                          <a:ln>
                            <a:noFill/>
                          </a:ln>
                          <a:solidFill>
                            <a:schemeClr val="tx1"/>
                          </a:solidFill>
                          <a:effectLst/>
                          <a:latin typeface="Times New Roman" pitchFamily="18" charset="0"/>
                          <a:cs typeface="Times New Roman" pitchFamily="18" charset="0"/>
                        </a:rPr>
                        <a:t>Understand supplier capabilities; technical &amp; mfg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Document product requirements</a:t>
                      </a: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Formulate an RFQ</a:t>
                      </a: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115888" marR="0" lvl="0" indent="-115888" algn="l" defTabSz="914400" rtl="0" eaLnBrk="1" fontAlgn="base" latinLnBrk="0" hangingPunct="1">
                        <a:lnSpc>
                          <a:spcPct val="100000"/>
                        </a:lnSpc>
                        <a:spcBef>
                          <a:spcPct val="20000"/>
                        </a:spcBef>
                        <a:spcAft>
                          <a:spcPct val="0"/>
                        </a:spcAft>
                        <a:buClrTx/>
                        <a:buSzPct val="90000"/>
                        <a:buFont typeface="Wingdings" pitchFamily="2" charset="2"/>
                        <a:buChar char="§"/>
                        <a:tabLst/>
                      </a:pPr>
                      <a:endParaRPr kumimoji="0" lang="en-US" sz="12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115888" marR="0" lvl="0" indent="-115888"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200" b="0" i="0" u="none" strike="noStrike" cap="none" normalizeH="0" baseline="0" dirty="0" smtClean="0">
                          <a:ln>
                            <a:noFill/>
                          </a:ln>
                          <a:solidFill>
                            <a:schemeClr val="tx1"/>
                          </a:solidFill>
                          <a:effectLst/>
                          <a:latin typeface="Times New Roman" pitchFamily="18" charset="0"/>
                          <a:cs typeface="Times New Roman" pitchFamily="18" charset="0"/>
                        </a:rPr>
                        <a:t>Develop contract agreements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dirty="0" smtClean="0">
                          <a:ln>
                            <a:noFill/>
                          </a:ln>
                          <a:solidFill>
                            <a:schemeClr val="tx1"/>
                          </a:solidFill>
                          <a:effectLst/>
                          <a:latin typeface="Times New Roman" pitchFamily="18" charset="0"/>
                          <a:cs typeface="Times New Roman" pitchFamily="18" charset="0"/>
                        </a:rPr>
                        <a:t>Manage the scorecard</a:t>
                      </a: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endParaRPr kumimoji="0" lang="en-US" sz="1200" b="0" i="0" u="none" strike="noStrike" cap="none" normalizeH="0" baseline="0" dirty="0" smtClean="0">
                        <a:ln>
                          <a:noFill/>
                        </a:ln>
                        <a:solidFill>
                          <a:schemeClr val="tx1"/>
                        </a:solidFill>
                        <a:effectLst/>
                        <a:latin typeface="Palatino" pitchFamily="18" charset="0"/>
                        <a:cs typeface="Times New Roman" pitchFamily="18" charset="0"/>
                      </a:endParaRP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dirty="0" smtClean="0">
                          <a:ln>
                            <a:noFill/>
                          </a:ln>
                          <a:solidFill>
                            <a:schemeClr val="tx1"/>
                          </a:solidFill>
                          <a:effectLst/>
                          <a:latin typeface="Times New Roman" pitchFamily="18" charset="0"/>
                          <a:cs typeface="Times New Roman" pitchFamily="18" charset="0"/>
                        </a:rPr>
                        <a:t>Communicate with suppliers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Convey forecasts</a:t>
                      </a: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Control inventory costs</a:t>
                      </a: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Manage end-of-life cycle</a:t>
                      </a:r>
                      <a:endParaRPr kumimoji="0" lang="en-US" sz="12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3354" name="Rectangle 42"/>
          <p:cNvSpPr>
            <a:spLocks noGrp="1" noChangeArrowheads="1"/>
          </p:cNvSpPr>
          <p:nvPr>
            <p:ph type="title"/>
          </p:nvPr>
        </p:nvSpPr>
        <p:spPr/>
        <p:txBody>
          <a:bodyPr/>
          <a:lstStyle/>
          <a:p>
            <a:pPr eaLnBrk="1" hangingPunct="1"/>
            <a:r>
              <a:rPr lang="en-US" b="1" smtClean="0">
                <a:latin typeface="Albertus Extra Bold"/>
              </a:rPr>
              <a:t>Strategic Sourcing</a:t>
            </a:r>
            <a:r>
              <a:rPr lang="en-US" smtClean="0"/>
              <a:t/>
            </a:r>
            <a:br>
              <a:rPr lang="en-US" smtClean="0"/>
            </a:br>
            <a:r>
              <a:rPr lang="en-US" smtClean="0"/>
              <a:t>	Sun Microsystem’s Framework</a:t>
            </a:r>
          </a:p>
        </p:txBody>
      </p:sp>
    </p:spTree>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7046913" y="5019675"/>
            <a:ext cx="1981200" cy="1255713"/>
          </a:xfrm>
          <a:prstGeom prst="rect">
            <a:avLst/>
          </a:prstGeom>
          <a:solidFill>
            <a:srgbClr val="FFFF00"/>
          </a:solidFill>
          <a:ln w="9525">
            <a:solidFill>
              <a:schemeClr val="tx1"/>
            </a:solidFill>
            <a:miter lim="800000"/>
            <a:headEnd/>
            <a:tailEnd/>
          </a:ln>
        </p:spPr>
        <p:txBody>
          <a:bodyPr wrap="none" anchor="ctr"/>
          <a:lstStyle/>
          <a:p>
            <a:endParaRPr lang="en-US"/>
          </a:p>
        </p:txBody>
      </p:sp>
      <p:sp>
        <p:nvSpPr>
          <p:cNvPr id="1028" name="Rectangle 3"/>
          <p:cNvSpPr>
            <a:spLocks noGrp="1" noChangeArrowheads="1"/>
          </p:cNvSpPr>
          <p:nvPr>
            <p:ph type="title"/>
          </p:nvPr>
        </p:nvSpPr>
        <p:spPr/>
        <p:txBody>
          <a:bodyPr/>
          <a:lstStyle/>
          <a:p>
            <a:pPr eaLnBrk="1" hangingPunct="1"/>
            <a:r>
              <a:rPr lang="en-US" b="1" dirty="0" smtClean="0">
                <a:latin typeface="Albertus Extra Bold"/>
              </a:rPr>
              <a:t>Strategic Sourcing Tools</a:t>
            </a:r>
            <a:r>
              <a:rPr lang="en-US" b="1" dirty="0" smtClean="0"/>
              <a:t>: (1) </a:t>
            </a:r>
            <a:r>
              <a:rPr lang="en-US" b="1" dirty="0" smtClean="0">
                <a:latin typeface="Albertus Extra Bold"/>
              </a:rPr>
              <a:t>TCO</a:t>
            </a:r>
            <a:r>
              <a:rPr lang="en-US" b="1" dirty="0" smtClean="0"/>
              <a:t> </a:t>
            </a:r>
            <a:r>
              <a:rPr lang="en-US" dirty="0" smtClean="0"/>
              <a:t/>
            </a:r>
            <a:br>
              <a:rPr lang="en-US" dirty="0" smtClean="0"/>
            </a:br>
            <a:r>
              <a:rPr lang="en-US" dirty="0" smtClean="0"/>
              <a:t>	Supplier Liaison: </a:t>
            </a:r>
            <a:r>
              <a:rPr lang="en-US" i="1" dirty="0" smtClean="0"/>
              <a:t>Sun’s Scorecard System</a:t>
            </a:r>
          </a:p>
        </p:txBody>
      </p:sp>
      <p:sp>
        <p:nvSpPr>
          <p:cNvPr id="1029" name="Rectangle 4"/>
          <p:cNvSpPr>
            <a:spLocks noChangeArrowheads="1"/>
          </p:cNvSpPr>
          <p:nvPr/>
        </p:nvSpPr>
        <p:spPr bwMode="auto">
          <a:xfrm>
            <a:off x="644525" y="4230688"/>
            <a:ext cx="1354138" cy="1233487"/>
          </a:xfrm>
          <a:prstGeom prst="rect">
            <a:avLst/>
          </a:prstGeom>
          <a:solidFill>
            <a:srgbClr val="9999FF"/>
          </a:solidFill>
          <a:ln w="7938">
            <a:solidFill>
              <a:srgbClr val="000000"/>
            </a:solidFill>
            <a:miter lim="800000"/>
            <a:headEnd/>
            <a:tailEnd/>
          </a:ln>
        </p:spPr>
        <p:txBody>
          <a:bodyPr/>
          <a:lstStyle/>
          <a:p>
            <a:pPr algn="ctr" eaLnBrk="0" hangingPunct="0"/>
            <a:r>
              <a:rPr lang="en-US" sz="1800" b="0"/>
              <a:t>Quality</a:t>
            </a:r>
          </a:p>
        </p:txBody>
      </p:sp>
      <p:sp>
        <p:nvSpPr>
          <p:cNvPr id="1030" name="Rectangle 5"/>
          <p:cNvSpPr>
            <a:spLocks noChangeArrowheads="1"/>
          </p:cNvSpPr>
          <p:nvPr/>
        </p:nvSpPr>
        <p:spPr bwMode="auto">
          <a:xfrm>
            <a:off x="644525" y="2998788"/>
            <a:ext cx="1354138" cy="1231900"/>
          </a:xfrm>
          <a:prstGeom prst="rect">
            <a:avLst/>
          </a:prstGeom>
          <a:solidFill>
            <a:srgbClr val="FFCC99"/>
          </a:solidFill>
          <a:ln w="7938">
            <a:solidFill>
              <a:srgbClr val="000000"/>
            </a:solidFill>
            <a:miter lim="800000"/>
            <a:headEnd/>
            <a:tailEnd/>
          </a:ln>
        </p:spPr>
        <p:txBody>
          <a:bodyPr/>
          <a:lstStyle/>
          <a:p>
            <a:pPr algn="ctr" eaLnBrk="0" hangingPunct="0"/>
            <a:r>
              <a:rPr lang="en-US" sz="1800" b="0"/>
              <a:t>Leadtime/</a:t>
            </a:r>
          </a:p>
          <a:p>
            <a:pPr algn="ctr" eaLnBrk="0" hangingPunct="0"/>
            <a:r>
              <a:rPr lang="en-US" sz="1800" b="0"/>
              <a:t>Delivery/</a:t>
            </a:r>
          </a:p>
          <a:p>
            <a:pPr algn="ctr" eaLnBrk="0" hangingPunct="0"/>
            <a:r>
              <a:rPr lang="en-US" sz="1800" b="0"/>
              <a:t>Flexibility</a:t>
            </a:r>
          </a:p>
        </p:txBody>
      </p:sp>
      <p:sp>
        <p:nvSpPr>
          <p:cNvPr id="1031" name="Rectangle 6"/>
          <p:cNvSpPr>
            <a:spLocks noChangeArrowheads="1"/>
          </p:cNvSpPr>
          <p:nvPr/>
        </p:nvSpPr>
        <p:spPr bwMode="auto">
          <a:xfrm>
            <a:off x="644525" y="1971675"/>
            <a:ext cx="1354138" cy="1027113"/>
          </a:xfrm>
          <a:prstGeom prst="rect">
            <a:avLst/>
          </a:prstGeom>
          <a:solidFill>
            <a:srgbClr val="CCFFCC"/>
          </a:solidFill>
          <a:ln w="7938">
            <a:solidFill>
              <a:srgbClr val="000000"/>
            </a:solidFill>
            <a:miter lim="800000"/>
            <a:headEnd/>
            <a:tailEnd/>
          </a:ln>
        </p:spPr>
        <p:txBody>
          <a:bodyPr/>
          <a:lstStyle/>
          <a:p>
            <a:pPr algn="ctr" eaLnBrk="0" hangingPunct="0"/>
            <a:r>
              <a:rPr lang="en-US" sz="1800" b="0"/>
              <a:t>Technology</a:t>
            </a:r>
          </a:p>
        </p:txBody>
      </p:sp>
      <p:sp>
        <p:nvSpPr>
          <p:cNvPr id="1032" name="Rectangle 7"/>
          <p:cNvSpPr>
            <a:spLocks noChangeArrowheads="1"/>
          </p:cNvSpPr>
          <p:nvPr/>
        </p:nvSpPr>
        <p:spPr bwMode="auto">
          <a:xfrm>
            <a:off x="644525" y="1346200"/>
            <a:ext cx="1354138" cy="625475"/>
          </a:xfrm>
          <a:prstGeom prst="rect">
            <a:avLst/>
          </a:prstGeom>
          <a:solidFill>
            <a:srgbClr val="F8F8F8"/>
          </a:solidFill>
          <a:ln w="7938">
            <a:solidFill>
              <a:srgbClr val="000000"/>
            </a:solidFill>
            <a:miter lim="800000"/>
            <a:headEnd/>
            <a:tailEnd/>
          </a:ln>
        </p:spPr>
        <p:txBody>
          <a:bodyPr/>
          <a:lstStyle/>
          <a:p>
            <a:pPr algn="ctr" eaLnBrk="0" hangingPunct="0"/>
            <a:r>
              <a:rPr lang="en-US" sz="1800" b="0"/>
              <a:t>Support</a:t>
            </a:r>
          </a:p>
        </p:txBody>
      </p:sp>
      <p:sp>
        <p:nvSpPr>
          <p:cNvPr id="1033" name="Line 8"/>
          <p:cNvSpPr>
            <a:spLocks noChangeShapeType="1"/>
          </p:cNvSpPr>
          <p:nvPr/>
        </p:nvSpPr>
        <p:spPr bwMode="auto">
          <a:xfrm>
            <a:off x="600075" y="5464175"/>
            <a:ext cx="41275" cy="3175"/>
          </a:xfrm>
          <a:prstGeom prst="line">
            <a:avLst/>
          </a:prstGeom>
          <a:noFill/>
          <a:ln w="0">
            <a:solidFill>
              <a:srgbClr val="000000"/>
            </a:solidFill>
            <a:round/>
            <a:headEnd/>
            <a:tailEnd/>
          </a:ln>
        </p:spPr>
        <p:txBody>
          <a:bodyPr/>
          <a:lstStyle/>
          <a:p>
            <a:endParaRPr lang="en-US"/>
          </a:p>
        </p:txBody>
      </p:sp>
      <p:sp>
        <p:nvSpPr>
          <p:cNvPr id="1034" name="Line 9"/>
          <p:cNvSpPr>
            <a:spLocks noChangeShapeType="1"/>
          </p:cNvSpPr>
          <p:nvPr/>
        </p:nvSpPr>
        <p:spPr bwMode="auto">
          <a:xfrm>
            <a:off x="600075" y="4649788"/>
            <a:ext cx="41275" cy="3175"/>
          </a:xfrm>
          <a:prstGeom prst="line">
            <a:avLst/>
          </a:prstGeom>
          <a:noFill/>
          <a:ln w="0">
            <a:solidFill>
              <a:srgbClr val="000000"/>
            </a:solidFill>
            <a:round/>
            <a:headEnd/>
            <a:tailEnd/>
          </a:ln>
        </p:spPr>
        <p:txBody>
          <a:bodyPr/>
          <a:lstStyle/>
          <a:p>
            <a:endParaRPr lang="en-US"/>
          </a:p>
        </p:txBody>
      </p:sp>
      <p:sp>
        <p:nvSpPr>
          <p:cNvPr id="1035" name="Line 10"/>
          <p:cNvSpPr>
            <a:spLocks noChangeShapeType="1"/>
          </p:cNvSpPr>
          <p:nvPr/>
        </p:nvSpPr>
        <p:spPr bwMode="auto">
          <a:xfrm>
            <a:off x="600075" y="3816350"/>
            <a:ext cx="41275" cy="1588"/>
          </a:xfrm>
          <a:prstGeom prst="line">
            <a:avLst/>
          </a:prstGeom>
          <a:noFill/>
          <a:ln w="0">
            <a:solidFill>
              <a:srgbClr val="000000"/>
            </a:solidFill>
            <a:round/>
            <a:headEnd/>
            <a:tailEnd/>
          </a:ln>
        </p:spPr>
        <p:txBody>
          <a:bodyPr/>
          <a:lstStyle/>
          <a:p>
            <a:endParaRPr lang="en-US"/>
          </a:p>
        </p:txBody>
      </p:sp>
      <p:sp>
        <p:nvSpPr>
          <p:cNvPr id="1036" name="Line 11"/>
          <p:cNvSpPr>
            <a:spLocks noChangeShapeType="1"/>
          </p:cNvSpPr>
          <p:nvPr/>
        </p:nvSpPr>
        <p:spPr bwMode="auto">
          <a:xfrm>
            <a:off x="600075" y="2998788"/>
            <a:ext cx="41275" cy="1587"/>
          </a:xfrm>
          <a:prstGeom prst="line">
            <a:avLst/>
          </a:prstGeom>
          <a:noFill/>
          <a:ln w="0">
            <a:solidFill>
              <a:srgbClr val="000000"/>
            </a:solidFill>
            <a:round/>
            <a:headEnd/>
            <a:tailEnd/>
          </a:ln>
        </p:spPr>
        <p:txBody>
          <a:bodyPr/>
          <a:lstStyle/>
          <a:p>
            <a:endParaRPr lang="en-US"/>
          </a:p>
        </p:txBody>
      </p:sp>
      <p:sp>
        <p:nvSpPr>
          <p:cNvPr id="1037" name="Line 12"/>
          <p:cNvSpPr>
            <a:spLocks noChangeShapeType="1"/>
          </p:cNvSpPr>
          <p:nvPr/>
        </p:nvSpPr>
        <p:spPr bwMode="auto">
          <a:xfrm>
            <a:off x="600075" y="2179638"/>
            <a:ext cx="41275" cy="1587"/>
          </a:xfrm>
          <a:prstGeom prst="line">
            <a:avLst/>
          </a:prstGeom>
          <a:noFill/>
          <a:ln w="0">
            <a:solidFill>
              <a:srgbClr val="000000"/>
            </a:solidFill>
            <a:round/>
            <a:headEnd/>
            <a:tailEnd/>
          </a:ln>
        </p:spPr>
        <p:txBody>
          <a:bodyPr/>
          <a:lstStyle/>
          <a:p>
            <a:endParaRPr lang="en-US"/>
          </a:p>
        </p:txBody>
      </p:sp>
      <p:sp>
        <p:nvSpPr>
          <p:cNvPr id="1038" name="Line 13"/>
          <p:cNvSpPr>
            <a:spLocks noChangeShapeType="1"/>
          </p:cNvSpPr>
          <p:nvPr/>
        </p:nvSpPr>
        <p:spPr bwMode="auto">
          <a:xfrm>
            <a:off x="600075" y="1346200"/>
            <a:ext cx="41275" cy="3175"/>
          </a:xfrm>
          <a:prstGeom prst="line">
            <a:avLst/>
          </a:prstGeom>
          <a:noFill/>
          <a:ln w="0">
            <a:solidFill>
              <a:srgbClr val="000000"/>
            </a:solidFill>
            <a:round/>
            <a:headEnd/>
            <a:tailEnd/>
          </a:ln>
        </p:spPr>
        <p:txBody>
          <a:bodyPr/>
          <a:lstStyle/>
          <a:p>
            <a:endParaRPr lang="en-US"/>
          </a:p>
        </p:txBody>
      </p:sp>
      <p:sp>
        <p:nvSpPr>
          <p:cNvPr id="1039" name="Line 14"/>
          <p:cNvSpPr>
            <a:spLocks noChangeShapeType="1"/>
          </p:cNvSpPr>
          <p:nvPr/>
        </p:nvSpPr>
        <p:spPr bwMode="auto">
          <a:xfrm flipV="1">
            <a:off x="641350" y="5464175"/>
            <a:ext cx="1588" cy="82550"/>
          </a:xfrm>
          <a:prstGeom prst="line">
            <a:avLst/>
          </a:prstGeom>
          <a:noFill/>
          <a:ln w="0">
            <a:solidFill>
              <a:srgbClr val="000000"/>
            </a:solidFill>
            <a:round/>
            <a:headEnd/>
            <a:tailEnd/>
          </a:ln>
        </p:spPr>
        <p:txBody>
          <a:bodyPr/>
          <a:lstStyle/>
          <a:p>
            <a:endParaRPr lang="en-US"/>
          </a:p>
        </p:txBody>
      </p:sp>
      <p:sp>
        <p:nvSpPr>
          <p:cNvPr id="1040" name="Rectangle 15"/>
          <p:cNvSpPr>
            <a:spLocks noChangeArrowheads="1"/>
          </p:cNvSpPr>
          <p:nvPr/>
        </p:nvSpPr>
        <p:spPr bwMode="auto">
          <a:xfrm>
            <a:off x="388938" y="5335588"/>
            <a:ext cx="18256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0%</a:t>
            </a:r>
            <a:endParaRPr lang="en-US" b="0"/>
          </a:p>
        </p:txBody>
      </p:sp>
      <p:sp>
        <p:nvSpPr>
          <p:cNvPr id="1041" name="Rectangle 16"/>
          <p:cNvSpPr>
            <a:spLocks noChangeArrowheads="1"/>
          </p:cNvSpPr>
          <p:nvPr/>
        </p:nvSpPr>
        <p:spPr bwMode="auto">
          <a:xfrm>
            <a:off x="322263" y="4521200"/>
            <a:ext cx="25241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20%</a:t>
            </a:r>
            <a:endParaRPr lang="en-US" b="0"/>
          </a:p>
        </p:txBody>
      </p:sp>
      <p:sp>
        <p:nvSpPr>
          <p:cNvPr id="1042" name="Rectangle 17"/>
          <p:cNvSpPr>
            <a:spLocks noChangeArrowheads="1"/>
          </p:cNvSpPr>
          <p:nvPr/>
        </p:nvSpPr>
        <p:spPr bwMode="auto">
          <a:xfrm>
            <a:off x="322263" y="3686175"/>
            <a:ext cx="25241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40%</a:t>
            </a:r>
            <a:endParaRPr lang="en-US" b="0"/>
          </a:p>
        </p:txBody>
      </p:sp>
      <p:sp>
        <p:nvSpPr>
          <p:cNvPr id="1043" name="Rectangle 18"/>
          <p:cNvSpPr>
            <a:spLocks noChangeArrowheads="1"/>
          </p:cNvSpPr>
          <p:nvPr/>
        </p:nvSpPr>
        <p:spPr bwMode="auto">
          <a:xfrm>
            <a:off x="322263" y="2868613"/>
            <a:ext cx="25241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60%</a:t>
            </a:r>
            <a:endParaRPr lang="en-US" b="0"/>
          </a:p>
        </p:txBody>
      </p:sp>
      <p:sp>
        <p:nvSpPr>
          <p:cNvPr id="1044" name="Rectangle 19"/>
          <p:cNvSpPr>
            <a:spLocks noChangeArrowheads="1"/>
          </p:cNvSpPr>
          <p:nvPr/>
        </p:nvSpPr>
        <p:spPr bwMode="auto">
          <a:xfrm>
            <a:off x="322263" y="2051050"/>
            <a:ext cx="25241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80%</a:t>
            </a:r>
            <a:endParaRPr lang="en-US" b="0"/>
          </a:p>
        </p:txBody>
      </p:sp>
      <p:sp>
        <p:nvSpPr>
          <p:cNvPr id="1045" name="Rectangle 20"/>
          <p:cNvSpPr>
            <a:spLocks noChangeArrowheads="1"/>
          </p:cNvSpPr>
          <p:nvPr/>
        </p:nvSpPr>
        <p:spPr bwMode="auto">
          <a:xfrm>
            <a:off x="257175" y="1217613"/>
            <a:ext cx="322263"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100%</a:t>
            </a:r>
            <a:endParaRPr lang="en-US" b="0"/>
          </a:p>
        </p:txBody>
      </p:sp>
      <p:sp>
        <p:nvSpPr>
          <p:cNvPr id="1046" name="Line 21"/>
          <p:cNvSpPr>
            <a:spLocks noChangeShapeType="1"/>
          </p:cNvSpPr>
          <p:nvPr/>
        </p:nvSpPr>
        <p:spPr bwMode="auto">
          <a:xfrm>
            <a:off x="1749425" y="1974850"/>
            <a:ext cx="4611688" cy="1588"/>
          </a:xfrm>
          <a:prstGeom prst="line">
            <a:avLst/>
          </a:prstGeom>
          <a:noFill/>
          <a:ln w="0">
            <a:solidFill>
              <a:srgbClr val="000000"/>
            </a:solidFill>
            <a:prstDash val="dash"/>
            <a:round/>
            <a:headEnd/>
            <a:tailEnd/>
          </a:ln>
        </p:spPr>
        <p:txBody>
          <a:bodyPr/>
          <a:lstStyle/>
          <a:p>
            <a:endParaRPr lang="en-US"/>
          </a:p>
        </p:txBody>
      </p:sp>
      <p:sp>
        <p:nvSpPr>
          <p:cNvPr id="1047" name="Line 22"/>
          <p:cNvSpPr>
            <a:spLocks noChangeShapeType="1"/>
          </p:cNvSpPr>
          <p:nvPr/>
        </p:nvSpPr>
        <p:spPr bwMode="auto">
          <a:xfrm>
            <a:off x="1635125" y="1343025"/>
            <a:ext cx="5157788" cy="1588"/>
          </a:xfrm>
          <a:prstGeom prst="line">
            <a:avLst/>
          </a:prstGeom>
          <a:noFill/>
          <a:ln w="0">
            <a:solidFill>
              <a:srgbClr val="000000"/>
            </a:solidFill>
            <a:round/>
            <a:headEnd/>
            <a:tailEnd/>
          </a:ln>
        </p:spPr>
        <p:txBody>
          <a:bodyPr/>
          <a:lstStyle/>
          <a:p>
            <a:endParaRPr lang="en-US"/>
          </a:p>
        </p:txBody>
      </p:sp>
      <p:sp>
        <p:nvSpPr>
          <p:cNvPr id="1048" name="Rectangle 23"/>
          <p:cNvSpPr>
            <a:spLocks noChangeArrowheads="1"/>
          </p:cNvSpPr>
          <p:nvPr/>
        </p:nvSpPr>
        <p:spPr bwMode="auto">
          <a:xfrm>
            <a:off x="2181225" y="5470525"/>
            <a:ext cx="149225" cy="323850"/>
          </a:xfrm>
          <a:prstGeom prst="rect">
            <a:avLst/>
          </a:prstGeom>
          <a:solidFill>
            <a:srgbClr val="9999FF"/>
          </a:solidFill>
          <a:ln w="7938">
            <a:solidFill>
              <a:srgbClr val="000000"/>
            </a:solidFill>
            <a:miter lim="800000"/>
            <a:headEnd/>
            <a:tailEnd/>
          </a:ln>
        </p:spPr>
        <p:txBody>
          <a:bodyPr/>
          <a:lstStyle/>
          <a:p>
            <a:endParaRPr lang="en-US"/>
          </a:p>
        </p:txBody>
      </p:sp>
      <p:sp>
        <p:nvSpPr>
          <p:cNvPr id="1049" name="Rectangle 24"/>
          <p:cNvSpPr>
            <a:spLocks noChangeArrowheads="1"/>
          </p:cNvSpPr>
          <p:nvPr/>
        </p:nvSpPr>
        <p:spPr bwMode="auto">
          <a:xfrm>
            <a:off x="2516188" y="4646613"/>
            <a:ext cx="149225" cy="823912"/>
          </a:xfrm>
          <a:prstGeom prst="rect">
            <a:avLst/>
          </a:prstGeom>
          <a:solidFill>
            <a:srgbClr val="9999FF"/>
          </a:solidFill>
          <a:ln w="7938">
            <a:solidFill>
              <a:srgbClr val="000000"/>
            </a:solidFill>
            <a:miter lim="800000"/>
            <a:headEnd/>
            <a:tailEnd/>
          </a:ln>
        </p:spPr>
        <p:txBody>
          <a:bodyPr/>
          <a:lstStyle/>
          <a:p>
            <a:endParaRPr lang="en-US"/>
          </a:p>
        </p:txBody>
      </p:sp>
      <p:sp>
        <p:nvSpPr>
          <p:cNvPr id="1050" name="Rectangle 25"/>
          <p:cNvSpPr>
            <a:spLocks noChangeArrowheads="1"/>
          </p:cNvSpPr>
          <p:nvPr/>
        </p:nvSpPr>
        <p:spPr bwMode="auto">
          <a:xfrm>
            <a:off x="2951163" y="4529138"/>
            <a:ext cx="149225" cy="84137"/>
          </a:xfrm>
          <a:prstGeom prst="rect">
            <a:avLst/>
          </a:prstGeom>
          <a:solidFill>
            <a:srgbClr val="9999FF"/>
          </a:solidFill>
          <a:ln w="7938">
            <a:solidFill>
              <a:srgbClr val="000000"/>
            </a:solidFill>
            <a:miter lim="800000"/>
            <a:headEnd/>
            <a:tailEnd/>
          </a:ln>
        </p:spPr>
        <p:txBody>
          <a:bodyPr/>
          <a:lstStyle/>
          <a:p>
            <a:endParaRPr lang="en-US"/>
          </a:p>
        </p:txBody>
      </p:sp>
      <p:sp>
        <p:nvSpPr>
          <p:cNvPr id="1051" name="Rectangle 26"/>
          <p:cNvSpPr>
            <a:spLocks noChangeArrowheads="1"/>
          </p:cNvSpPr>
          <p:nvPr/>
        </p:nvSpPr>
        <p:spPr bwMode="auto">
          <a:xfrm>
            <a:off x="3316288" y="4232275"/>
            <a:ext cx="149225" cy="333375"/>
          </a:xfrm>
          <a:prstGeom prst="rect">
            <a:avLst/>
          </a:prstGeom>
          <a:solidFill>
            <a:srgbClr val="9999FF"/>
          </a:solidFill>
          <a:ln w="7938">
            <a:solidFill>
              <a:srgbClr val="000000"/>
            </a:solidFill>
            <a:miter lim="800000"/>
            <a:headEnd/>
            <a:tailEnd/>
          </a:ln>
        </p:spPr>
        <p:txBody>
          <a:bodyPr/>
          <a:lstStyle/>
          <a:p>
            <a:endParaRPr lang="en-US"/>
          </a:p>
        </p:txBody>
      </p:sp>
      <p:sp>
        <p:nvSpPr>
          <p:cNvPr id="1052" name="Rectangle 27"/>
          <p:cNvSpPr>
            <a:spLocks noChangeArrowheads="1"/>
          </p:cNvSpPr>
          <p:nvPr/>
        </p:nvSpPr>
        <p:spPr bwMode="auto">
          <a:xfrm>
            <a:off x="3681413" y="4232275"/>
            <a:ext cx="150812" cy="406400"/>
          </a:xfrm>
          <a:prstGeom prst="rect">
            <a:avLst/>
          </a:prstGeom>
          <a:solidFill>
            <a:srgbClr val="9999FF"/>
          </a:solidFill>
          <a:ln w="7938">
            <a:solidFill>
              <a:srgbClr val="000000"/>
            </a:solidFill>
            <a:miter lim="800000"/>
            <a:headEnd/>
            <a:tailEnd/>
          </a:ln>
        </p:spPr>
        <p:txBody>
          <a:bodyPr/>
          <a:lstStyle/>
          <a:p>
            <a:endParaRPr lang="en-US"/>
          </a:p>
        </p:txBody>
      </p:sp>
      <p:sp>
        <p:nvSpPr>
          <p:cNvPr id="1053" name="Rectangle 28"/>
          <p:cNvSpPr>
            <a:spLocks noChangeArrowheads="1"/>
          </p:cNvSpPr>
          <p:nvPr/>
        </p:nvSpPr>
        <p:spPr bwMode="auto">
          <a:xfrm>
            <a:off x="4029075" y="4232275"/>
            <a:ext cx="149225" cy="406400"/>
          </a:xfrm>
          <a:prstGeom prst="rect">
            <a:avLst/>
          </a:prstGeom>
          <a:solidFill>
            <a:srgbClr val="9999FF"/>
          </a:solidFill>
          <a:ln w="7938">
            <a:solidFill>
              <a:srgbClr val="000000"/>
            </a:solidFill>
            <a:miter lim="800000"/>
            <a:headEnd/>
            <a:tailEnd/>
          </a:ln>
        </p:spPr>
        <p:txBody>
          <a:bodyPr/>
          <a:lstStyle/>
          <a:p>
            <a:endParaRPr lang="en-US"/>
          </a:p>
        </p:txBody>
      </p:sp>
      <p:sp>
        <p:nvSpPr>
          <p:cNvPr id="1054" name="Rectangle 29"/>
          <p:cNvSpPr>
            <a:spLocks noChangeArrowheads="1"/>
          </p:cNvSpPr>
          <p:nvPr/>
        </p:nvSpPr>
        <p:spPr bwMode="auto">
          <a:xfrm>
            <a:off x="4394200" y="3816350"/>
            <a:ext cx="150813" cy="415925"/>
          </a:xfrm>
          <a:prstGeom prst="rect">
            <a:avLst/>
          </a:prstGeom>
          <a:solidFill>
            <a:srgbClr val="FFCC99"/>
          </a:solidFill>
          <a:ln w="7938">
            <a:solidFill>
              <a:srgbClr val="000000"/>
            </a:solidFill>
            <a:miter lim="800000"/>
            <a:headEnd/>
            <a:tailEnd/>
          </a:ln>
        </p:spPr>
        <p:txBody>
          <a:bodyPr/>
          <a:lstStyle/>
          <a:p>
            <a:endParaRPr lang="en-US"/>
          </a:p>
        </p:txBody>
      </p:sp>
      <p:sp>
        <p:nvSpPr>
          <p:cNvPr id="1055" name="Rectangle 30"/>
          <p:cNvSpPr>
            <a:spLocks noChangeArrowheads="1"/>
          </p:cNvSpPr>
          <p:nvPr/>
        </p:nvSpPr>
        <p:spPr bwMode="auto">
          <a:xfrm>
            <a:off x="4760913" y="3206750"/>
            <a:ext cx="149225" cy="615950"/>
          </a:xfrm>
          <a:prstGeom prst="rect">
            <a:avLst/>
          </a:prstGeom>
          <a:solidFill>
            <a:srgbClr val="FFCC99"/>
          </a:solidFill>
          <a:ln w="7938">
            <a:solidFill>
              <a:srgbClr val="000000"/>
            </a:solidFill>
            <a:miter lim="800000"/>
            <a:headEnd/>
            <a:tailEnd/>
          </a:ln>
        </p:spPr>
        <p:txBody>
          <a:bodyPr/>
          <a:lstStyle/>
          <a:p>
            <a:endParaRPr lang="en-US"/>
          </a:p>
        </p:txBody>
      </p:sp>
      <p:sp>
        <p:nvSpPr>
          <p:cNvPr id="1056" name="Rectangle 31"/>
          <p:cNvSpPr>
            <a:spLocks noChangeArrowheads="1"/>
          </p:cNvSpPr>
          <p:nvPr/>
        </p:nvSpPr>
        <p:spPr bwMode="auto">
          <a:xfrm>
            <a:off x="5126038" y="3005138"/>
            <a:ext cx="149225" cy="207962"/>
          </a:xfrm>
          <a:prstGeom prst="rect">
            <a:avLst/>
          </a:prstGeom>
          <a:solidFill>
            <a:srgbClr val="FFCC99"/>
          </a:solidFill>
          <a:ln w="7938">
            <a:solidFill>
              <a:srgbClr val="000000"/>
            </a:solidFill>
            <a:miter lim="800000"/>
            <a:headEnd/>
            <a:tailEnd/>
          </a:ln>
        </p:spPr>
        <p:txBody>
          <a:bodyPr/>
          <a:lstStyle/>
          <a:p>
            <a:endParaRPr lang="en-US"/>
          </a:p>
        </p:txBody>
      </p:sp>
      <p:sp>
        <p:nvSpPr>
          <p:cNvPr id="1057" name="Rectangle 32"/>
          <p:cNvSpPr>
            <a:spLocks noChangeArrowheads="1"/>
          </p:cNvSpPr>
          <p:nvPr/>
        </p:nvSpPr>
        <p:spPr bwMode="auto">
          <a:xfrm>
            <a:off x="5530850" y="2628900"/>
            <a:ext cx="149225" cy="374650"/>
          </a:xfrm>
          <a:prstGeom prst="rect">
            <a:avLst/>
          </a:prstGeom>
          <a:solidFill>
            <a:srgbClr val="CCFFCC"/>
          </a:solidFill>
          <a:ln w="7938">
            <a:solidFill>
              <a:srgbClr val="000000"/>
            </a:solidFill>
            <a:miter lim="800000"/>
            <a:headEnd/>
            <a:tailEnd/>
          </a:ln>
        </p:spPr>
        <p:txBody>
          <a:bodyPr/>
          <a:lstStyle/>
          <a:p>
            <a:endParaRPr lang="en-US"/>
          </a:p>
        </p:txBody>
      </p:sp>
      <p:sp>
        <p:nvSpPr>
          <p:cNvPr id="1058" name="Rectangle 33"/>
          <p:cNvSpPr>
            <a:spLocks noChangeArrowheads="1"/>
          </p:cNvSpPr>
          <p:nvPr/>
        </p:nvSpPr>
        <p:spPr bwMode="auto">
          <a:xfrm>
            <a:off x="5886450" y="1974850"/>
            <a:ext cx="149225" cy="657225"/>
          </a:xfrm>
          <a:prstGeom prst="rect">
            <a:avLst/>
          </a:prstGeom>
          <a:solidFill>
            <a:srgbClr val="CCFFCC"/>
          </a:solidFill>
          <a:ln w="7938">
            <a:solidFill>
              <a:srgbClr val="000000"/>
            </a:solidFill>
            <a:miter lim="800000"/>
            <a:headEnd/>
            <a:tailEnd/>
          </a:ln>
        </p:spPr>
        <p:txBody>
          <a:bodyPr/>
          <a:lstStyle/>
          <a:p>
            <a:endParaRPr lang="en-US"/>
          </a:p>
        </p:txBody>
      </p:sp>
      <p:sp>
        <p:nvSpPr>
          <p:cNvPr id="1059" name="Rectangle 34"/>
          <p:cNvSpPr>
            <a:spLocks noChangeArrowheads="1"/>
          </p:cNvSpPr>
          <p:nvPr/>
        </p:nvSpPr>
        <p:spPr bwMode="auto">
          <a:xfrm>
            <a:off x="6270625" y="1558925"/>
            <a:ext cx="150813" cy="415925"/>
          </a:xfrm>
          <a:prstGeom prst="rect">
            <a:avLst/>
          </a:prstGeom>
          <a:solidFill>
            <a:srgbClr val="F8F8F8"/>
          </a:solidFill>
          <a:ln w="7938">
            <a:solidFill>
              <a:srgbClr val="000000"/>
            </a:solidFill>
            <a:miter lim="800000"/>
            <a:headEnd/>
            <a:tailEnd/>
          </a:ln>
        </p:spPr>
        <p:txBody>
          <a:bodyPr/>
          <a:lstStyle/>
          <a:p>
            <a:endParaRPr lang="en-US"/>
          </a:p>
        </p:txBody>
      </p:sp>
      <p:sp>
        <p:nvSpPr>
          <p:cNvPr id="1060" name="Rectangle 35"/>
          <p:cNvSpPr>
            <a:spLocks noChangeArrowheads="1"/>
          </p:cNvSpPr>
          <p:nvPr/>
        </p:nvSpPr>
        <p:spPr bwMode="auto">
          <a:xfrm>
            <a:off x="6637338" y="1347788"/>
            <a:ext cx="149225" cy="207962"/>
          </a:xfrm>
          <a:prstGeom prst="rect">
            <a:avLst/>
          </a:prstGeom>
          <a:solidFill>
            <a:srgbClr val="F8F8F8"/>
          </a:solidFill>
          <a:ln w="7938">
            <a:solidFill>
              <a:srgbClr val="000000"/>
            </a:solidFill>
            <a:miter lim="800000"/>
            <a:headEnd/>
            <a:tailEnd/>
          </a:ln>
        </p:spPr>
        <p:txBody>
          <a:bodyPr/>
          <a:lstStyle/>
          <a:p>
            <a:endParaRPr lang="en-US"/>
          </a:p>
        </p:txBody>
      </p:sp>
      <p:sp>
        <p:nvSpPr>
          <p:cNvPr id="1061" name="Line 36"/>
          <p:cNvSpPr>
            <a:spLocks noChangeShapeType="1"/>
          </p:cNvSpPr>
          <p:nvPr/>
        </p:nvSpPr>
        <p:spPr bwMode="auto">
          <a:xfrm>
            <a:off x="1825625" y="5470525"/>
            <a:ext cx="800100" cy="0"/>
          </a:xfrm>
          <a:prstGeom prst="line">
            <a:avLst/>
          </a:prstGeom>
          <a:noFill/>
          <a:ln w="0">
            <a:solidFill>
              <a:srgbClr val="000000"/>
            </a:solidFill>
            <a:round/>
            <a:headEnd/>
            <a:tailEnd/>
          </a:ln>
        </p:spPr>
        <p:txBody>
          <a:bodyPr/>
          <a:lstStyle/>
          <a:p>
            <a:endParaRPr lang="en-US"/>
          </a:p>
        </p:txBody>
      </p:sp>
      <p:sp>
        <p:nvSpPr>
          <p:cNvPr id="1062" name="Rectangle 37"/>
          <p:cNvSpPr>
            <a:spLocks noChangeArrowheads="1"/>
          </p:cNvSpPr>
          <p:nvPr/>
        </p:nvSpPr>
        <p:spPr bwMode="auto">
          <a:xfrm>
            <a:off x="2205038" y="5843588"/>
            <a:ext cx="11271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-8</a:t>
            </a:r>
            <a:endParaRPr lang="en-US" b="0"/>
          </a:p>
        </p:txBody>
      </p:sp>
      <p:sp>
        <p:nvSpPr>
          <p:cNvPr id="1063" name="Rectangle 38"/>
          <p:cNvSpPr>
            <a:spLocks noChangeArrowheads="1"/>
          </p:cNvSpPr>
          <p:nvPr/>
        </p:nvSpPr>
        <p:spPr bwMode="auto">
          <a:xfrm>
            <a:off x="2524125" y="4456113"/>
            <a:ext cx="13970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20</a:t>
            </a:r>
            <a:endParaRPr lang="en-US" b="0"/>
          </a:p>
        </p:txBody>
      </p:sp>
      <p:sp>
        <p:nvSpPr>
          <p:cNvPr id="1064" name="Rectangle 39"/>
          <p:cNvSpPr>
            <a:spLocks noChangeArrowheads="1"/>
          </p:cNvSpPr>
          <p:nvPr/>
        </p:nvSpPr>
        <p:spPr bwMode="auto">
          <a:xfrm>
            <a:off x="2992438" y="4338638"/>
            <a:ext cx="6985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2</a:t>
            </a:r>
            <a:endParaRPr lang="en-US" b="0"/>
          </a:p>
        </p:txBody>
      </p:sp>
      <p:sp>
        <p:nvSpPr>
          <p:cNvPr id="1065" name="Rectangle 40"/>
          <p:cNvSpPr>
            <a:spLocks noChangeArrowheads="1"/>
          </p:cNvSpPr>
          <p:nvPr/>
        </p:nvSpPr>
        <p:spPr bwMode="auto">
          <a:xfrm>
            <a:off x="3357563" y="4032250"/>
            <a:ext cx="6985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8</a:t>
            </a:r>
            <a:endParaRPr lang="en-US" b="0"/>
          </a:p>
        </p:txBody>
      </p:sp>
      <p:sp>
        <p:nvSpPr>
          <p:cNvPr id="1066" name="Rectangle 41"/>
          <p:cNvSpPr>
            <a:spLocks noChangeArrowheads="1"/>
          </p:cNvSpPr>
          <p:nvPr/>
        </p:nvSpPr>
        <p:spPr bwMode="auto">
          <a:xfrm>
            <a:off x="3673475" y="4062413"/>
            <a:ext cx="182563"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-10</a:t>
            </a:r>
            <a:endParaRPr lang="en-US" b="0"/>
          </a:p>
        </p:txBody>
      </p:sp>
      <p:sp>
        <p:nvSpPr>
          <p:cNvPr id="1067" name="Rectangle 42"/>
          <p:cNvSpPr>
            <a:spLocks noChangeArrowheads="1"/>
          </p:cNvSpPr>
          <p:nvPr/>
        </p:nvSpPr>
        <p:spPr bwMode="auto">
          <a:xfrm>
            <a:off x="4021138" y="4071938"/>
            <a:ext cx="18256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-10</a:t>
            </a:r>
            <a:endParaRPr lang="en-US" b="0"/>
          </a:p>
        </p:txBody>
      </p:sp>
      <p:sp>
        <p:nvSpPr>
          <p:cNvPr id="1068" name="Rectangle 43"/>
          <p:cNvSpPr>
            <a:spLocks noChangeArrowheads="1"/>
          </p:cNvSpPr>
          <p:nvPr/>
        </p:nvSpPr>
        <p:spPr bwMode="auto">
          <a:xfrm>
            <a:off x="4403725" y="3624263"/>
            <a:ext cx="13970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10</a:t>
            </a:r>
            <a:endParaRPr lang="en-US" b="0"/>
          </a:p>
        </p:txBody>
      </p:sp>
      <p:sp>
        <p:nvSpPr>
          <p:cNvPr id="1069" name="Rectangle 44"/>
          <p:cNvSpPr>
            <a:spLocks noChangeArrowheads="1"/>
          </p:cNvSpPr>
          <p:nvPr/>
        </p:nvSpPr>
        <p:spPr bwMode="auto">
          <a:xfrm>
            <a:off x="4768850" y="3016250"/>
            <a:ext cx="13970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15</a:t>
            </a:r>
            <a:endParaRPr lang="en-US" b="0"/>
          </a:p>
        </p:txBody>
      </p:sp>
      <p:sp>
        <p:nvSpPr>
          <p:cNvPr id="1070" name="Rectangle 45"/>
          <p:cNvSpPr>
            <a:spLocks noChangeArrowheads="1"/>
          </p:cNvSpPr>
          <p:nvPr/>
        </p:nvSpPr>
        <p:spPr bwMode="auto">
          <a:xfrm>
            <a:off x="5167313" y="2794000"/>
            <a:ext cx="6985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5</a:t>
            </a:r>
            <a:endParaRPr lang="en-US" b="0"/>
          </a:p>
        </p:txBody>
      </p:sp>
      <p:sp>
        <p:nvSpPr>
          <p:cNvPr id="1071" name="Rectangle 46"/>
          <p:cNvSpPr>
            <a:spLocks noChangeArrowheads="1"/>
          </p:cNvSpPr>
          <p:nvPr/>
        </p:nvSpPr>
        <p:spPr bwMode="auto">
          <a:xfrm>
            <a:off x="5562600" y="2438400"/>
            <a:ext cx="6985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9</a:t>
            </a:r>
            <a:endParaRPr lang="en-US" b="0"/>
          </a:p>
        </p:txBody>
      </p:sp>
      <p:sp>
        <p:nvSpPr>
          <p:cNvPr id="1072" name="Rectangle 47"/>
          <p:cNvSpPr>
            <a:spLocks noChangeArrowheads="1"/>
          </p:cNvSpPr>
          <p:nvPr/>
        </p:nvSpPr>
        <p:spPr bwMode="auto">
          <a:xfrm>
            <a:off x="5894388" y="1793875"/>
            <a:ext cx="13970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16</a:t>
            </a:r>
            <a:endParaRPr lang="en-US" b="0"/>
          </a:p>
        </p:txBody>
      </p:sp>
      <p:sp>
        <p:nvSpPr>
          <p:cNvPr id="1073" name="Rectangle 48"/>
          <p:cNvSpPr>
            <a:spLocks noChangeArrowheads="1"/>
          </p:cNvSpPr>
          <p:nvPr/>
        </p:nvSpPr>
        <p:spPr bwMode="auto">
          <a:xfrm>
            <a:off x="6280150" y="1366838"/>
            <a:ext cx="13970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10</a:t>
            </a:r>
            <a:endParaRPr lang="en-US" b="0"/>
          </a:p>
        </p:txBody>
      </p:sp>
      <p:sp>
        <p:nvSpPr>
          <p:cNvPr id="1074" name="Rectangle 49"/>
          <p:cNvSpPr>
            <a:spLocks noChangeArrowheads="1"/>
          </p:cNvSpPr>
          <p:nvPr/>
        </p:nvSpPr>
        <p:spPr bwMode="auto">
          <a:xfrm>
            <a:off x="6678613" y="1146175"/>
            <a:ext cx="6985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5</a:t>
            </a:r>
            <a:endParaRPr lang="en-US" b="0"/>
          </a:p>
        </p:txBody>
      </p:sp>
      <p:sp>
        <p:nvSpPr>
          <p:cNvPr id="1075" name="Rectangle 50"/>
          <p:cNvSpPr>
            <a:spLocks noChangeArrowheads="1"/>
          </p:cNvSpPr>
          <p:nvPr/>
        </p:nvSpPr>
        <p:spPr bwMode="auto">
          <a:xfrm rot="-5394267">
            <a:off x="1690687" y="4773613"/>
            <a:ext cx="1165225"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Receiving Inspection</a:t>
            </a:r>
            <a:endParaRPr lang="en-US" b="0"/>
          </a:p>
        </p:txBody>
      </p:sp>
      <p:sp>
        <p:nvSpPr>
          <p:cNvPr id="1076" name="Rectangle 51"/>
          <p:cNvSpPr>
            <a:spLocks noChangeArrowheads="1"/>
          </p:cNvSpPr>
          <p:nvPr/>
        </p:nvSpPr>
        <p:spPr bwMode="auto">
          <a:xfrm rot="-5391606">
            <a:off x="1707356" y="5545932"/>
            <a:ext cx="1725613"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Total Failure Rate (RPM/DPM)</a:t>
            </a:r>
            <a:endParaRPr lang="en-US" b="0"/>
          </a:p>
        </p:txBody>
      </p:sp>
      <p:sp>
        <p:nvSpPr>
          <p:cNvPr id="1077" name="Rectangle 52"/>
          <p:cNvSpPr>
            <a:spLocks noChangeArrowheads="1"/>
          </p:cNvSpPr>
          <p:nvPr/>
        </p:nvSpPr>
        <p:spPr bwMode="auto">
          <a:xfrm rot="-5395162">
            <a:off x="2289175" y="5334001"/>
            <a:ext cx="1482725"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Failure Verification/ Retest</a:t>
            </a:r>
            <a:endParaRPr lang="en-US" b="0"/>
          </a:p>
        </p:txBody>
      </p:sp>
      <p:sp>
        <p:nvSpPr>
          <p:cNvPr id="1078" name="Rectangle 53"/>
          <p:cNvSpPr>
            <a:spLocks noChangeArrowheads="1"/>
          </p:cNvSpPr>
          <p:nvPr/>
        </p:nvSpPr>
        <p:spPr bwMode="auto">
          <a:xfrm rot="-5400934">
            <a:off x="2783682" y="5106194"/>
            <a:ext cx="116046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FA/Corrective Action</a:t>
            </a:r>
            <a:endParaRPr lang="en-US" b="0"/>
          </a:p>
        </p:txBody>
      </p:sp>
      <p:sp>
        <p:nvSpPr>
          <p:cNvPr id="1079" name="Rectangle 54"/>
          <p:cNvSpPr>
            <a:spLocks noChangeArrowheads="1"/>
          </p:cNvSpPr>
          <p:nvPr/>
        </p:nvSpPr>
        <p:spPr bwMode="auto">
          <a:xfrm rot="-5400593">
            <a:off x="3215482" y="5334794"/>
            <a:ext cx="106521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Purge or Stop Ship</a:t>
            </a:r>
            <a:endParaRPr lang="en-US" b="0"/>
          </a:p>
        </p:txBody>
      </p:sp>
      <p:sp>
        <p:nvSpPr>
          <p:cNvPr id="1080" name="Rectangle 55"/>
          <p:cNvSpPr>
            <a:spLocks noChangeArrowheads="1"/>
          </p:cNvSpPr>
          <p:nvPr/>
        </p:nvSpPr>
        <p:spPr bwMode="auto">
          <a:xfrm rot="-5395598">
            <a:off x="3255169" y="5495132"/>
            <a:ext cx="1658937"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PPA, DOA, or Field Problems</a:t>
            </a:r>
            <a:endParaRPr lang="en-US" b="0"/>
          </a:p>
        </p:txBody>
      </p:sp>
      <p:sp>
        <p:nvSpPr>
          <p:cNvPr id="1081" name="Rectangle 56"/>
          <p:cNvSpPr>
            <a:spLocks noChangeArrowheads="1"/>
          </p:cNvSpPr>
          <p:nvPr/>
        </p:nvSpPr>
        <p:spPr bwMode="auto">
          <a:xfrm rot="-5403712">
            <a:off x="4185444" y="4464844"/>
            <a:ext cx="51911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Leadtime</a:t>
            </a:r>
            <a:endParaRPr lang="en-US" b="0"/>
          </a:p>
        </p:txBody>
      </p:sp>
      <p:sp>
        <p:nvSpPr>
          <p:cNvPr id="1082" name="Rectangle 57"/>
          <p:cNvSpPr>
            <a:spLocks noChangeArrowheads="1"/>
          </p:cNvSpPr>
          <p:nvPr/>
        </p:nvSpPr>
        <p:spPr bwMode="auto">
          <a:xfrm rot="-5400967">
            <a:off x="4369594" y="4290219"/>
            <a:ext cx="94456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On-time Delivery</a:t>
            </a:r>
            <a:endParaRPr lang="en-US" b="0"/>
          </a:p>
        </p:txBody>
      </p:sp>
      <p:sp>
        <p:nvSpPr>
          <p:cNvPr id="1083" name="Rectangle 58"/>
          <p:cNvSpPr>
            <a:spLocks noChangeArrowheads="1"/>
          </p:cNvSpPr>
          <p:nvPr/>
        </p:nvSpPr>
        <p:spPr bwMode="auto">
          <a:xfrm rot="-5401331">
            <a:off x="4952206" y="3458369"/>
            <a:ext cx="522288"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Flexibility</a:t>
            </a:r>
            <a:endParaRPr lang="en-US" b="0"/>
          </a:p>
        </p:txBody>
      </p:sp>
      <p:sp>
        <p:nvSpPr>
          <p:cNvPr id="1084" name="Rectangle 59"/>
          <p:cNvSpPr>
            <a:spLocks noChangeArrowheads="1"/>
          </p:cNvSpPr>
          <p:nvPr/>
        </p:nvSpPr>
        <p:spPr bwMode="auto">
          <a:xfrm rot="-5400461">
            <a:off x="5351462" y="3222626"/>
            <a:ext cx="434975"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Product</a:t>
            </a:r>
            <a:endParaRPr lang="en-US" b="0"/>
          </a:p>
        </p:txBody>
      </p:sp>
      <p:sp>
        <p:nvSpPr>
          <p:cNvPr id="1085" name="Rectangle 60"/>
          <p:cNvSpPr>
            <a:spLocks noChangeArrowheads="1"/>
          </p:cNvSpPr>
          <p:nvPr/>
        </p:nvSpPr>
        <p:spPr bwMode="auto">
          <a:xfrm rot="-5401774">
            <a:off x="5421313" y="3332163"/>
            <a:ext cx="80010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Manufacturing</a:t>
            </a:r>
            <a:endParaRPr lang="en-US" b="0"/>
          </a:p>
        </p:txBody>
      </p:sp>
      <p:sp>
        <p:nvSpPr>
          <p:cNvPr id="1086" name="Rectangle 61"/>
          <p:cNvSpPr>
            <a:spLocks noChangeArrowheads="1"/>
          </p:cNvSpPr>
          <p:nvPr/>
        </p:nvSpPr>
        <p:spPr bwMode="auto">
          <a:xfrm rot="-5400456">
            <a:off x="5735637" y="2505076"/>
            <a:ext cx="1216025"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Materials/ Purchasing</a:t>
            </a:r>
            <a:endParaRPr lang="en-US" b="0"/>
          </a:p>
        </p:txBody>
      </p:sp>
      <p:sp>
        <p:nvSpPr>
          <p:cNvPr id="1087" name="Rectangle 62"/>
          <p:cNvSpPr>
            <a:spLocks noChangeArrowheads="1"/>
          </p:cNvSpPr>
          <p:nvPr/>
        </p:nvSpPr>
        <p:spPr bwMode="auto">
          <a:xfrm rot="-5394267">
            <a:off x="6134100" y="2087563"/>
            <a:ext cx="1165225"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Sustaining Technical</a:t>
            </a:r>
            <a:endParaRPr lang="en-US" b="0"/>
          </a:p>
        </p:txBody>
      </p:sp>
      <p:sp>
        <p:nvSpPr>
          <p:cNvPr id="1088" name="Line 63"/>
          <p:cNvSpPr>
            <a:spLocks noChangeShapeType="1"/>
          </p:cNvSpPr>
          <p:nvPr/>
        </p:nvSpPr>
        <p:spPr bwMode="auto">
          <a:xfrm>
            <a:off x="1806575" y="4230688"/>
            <a:ext cx="2711450" cy="1587"/>
          </a:xfrm>
          <a:prstGeom prst="line">
            <a:avLst/>
          </a:prstGeom>
          <a:noFill/>
          <a:ln w="0">
            <a:solidFill>
              <a:srgbClr val="000000"/>
            </a:solidFill>
            <a:prstDash val="dash"/>
            <a:round/>
            <a:headEnd/>
            <a:tailEnd/>
          </a:ln>
        </p:spPr>
        <p:txBody>
          <a:bodyPr/>
          <a:lstStyle/>
          <a:p>
            <a:endParaRPr lang="en-US"/>
          </a:p>
        </p:txBody>
      </p:sp>
      <p:sp>
        <p:nvSpPr>
          <p:cNvPr id="1089" name="Line 64"/>
          <p:cNvSpPr>
            <a:spLocks noChangeShapeType="1"/>
          </p:cNvSpPr>
          <p:nvPr/>
        </p:nvSpPr>
        <p:spPr bwMode="auto">
          <a:xfrm>
            <a:off x="1806575" y="3001963"/>
            <a:ext cx="3830638" cy="1587"/>
          </a:xfrm>
          <a:prstGeom prst="line">
            <a:avLst/>
          </a:prstGeom>
          <a:noFill/>
          <a:ln w="0">
            <a:solidFill>
              <a:srgbClr val="000000"/>
            </a:solidFill>
            <a:prstDash val="dash"/>
            <a:round/>
            <a:headEnd/>
            <a:tailEnd/>
          </a:ln>
        </p:spPr>
        <p:txBody>
          <a:bodyPr/>
          <a:lstStyle/>
          <a:p>
            <a:endParaRPr lang="en-US"/>
          </a:p>
        </p:txBody>
      </p:sp>
      <p:sp>
        <p:nvSpPr>
          <p:cNvPr id="1090" name="AutoShape 65"/>
          <p:cNvSpPr>
            <a:spLocks/>
          </p:cNvSpPr>
          <p:nvPr/>
        </p:nvSpPr>
        <p:spPr bwMode="auto">
          <a:xfrm>
            <a:off x="6877050" y="1290638"/>
            <a:ext cx="215900" cy="4151312"/>
          </a:xfrm>
          <a:prstGeom prst="rightBrace">
            <a:avLst>
              <a:gd name="adj1" fmla="val 160233"/>
              <a:gd name="adj2" fmla="val 50000"/>
            </a:avLst>
          </a:prstGeom>
          <a:noFill/>
          <a:ln w="9525">
            <a:solidFill>
              <a:schemeClr val="tx1"/>
            </a:solidFill>
            <a:round/>
            <a:headEnd/>
            <a:tailEnd/>
          </a:ln>
        </p:spPr>
        <p:txBody>
          <a:bodyPr wrap="none" anchor="ctr"/>
          <a:lstStyle/>
          <a:p>
            <a:endParaRPr lang="en-US"/>
          </a:p>
        </p:txBody>
      </p:sp>
      <p:sp>
        <p:nvSpPr>
          <p:cNvPr id="1091" name="Text Box 66"/>
          <p:cNvSpPr txBox="1">
            <a:spLocks noChangeArrowheads="1"/>
          </p:cNvSpPr>
          <p:nvPr/>
        </p:nvSpPr>
        <p:spPr bwMode="auto">
          <a:xfrm>
            <a:off x="7396163" y="3036888"/>
            <a:ext cx="1543050" cy="1585912"/>
          </a:xfrm>
          <a:prstGeom prst="rect">
            <a:avLst/>
          </a:prstGeom>
          <a:noFill/>
          <a:ln w="9525">
            <a:noFill/>
            <a:miter lim="800000"/>
            <a:headEnd/>
            <a:tailEnd/>
          </a:ln>
        </p:spPr>
        <p:txBody>
          <a:bodyPr wrap="none">
            <a:spAutoFit/>
          </a:bodyPr>
          <a:lstStyle/>
          <a:p>
            <a:pPr algn="ctr" eaLnBrk="0" hangingPunct="0"/>
            <a:r>
              <a:rPr lang="en-US" sz="2000" b="0"/>
              <a:t>Performance </a:t>
            </a:r>
          </a:p>
          <a:p>
            <a:pPr algn="ctr" eaLnBrk="0" hangingPunct="0"/>
            <a:r>
              <a:rPr lang="en-US" sz="2000" b="0"/>
              <a:t>Matrix Total</a:t>
            </a:r>
          </a:p>
          <a:p>
            <a:pPr algn="ctr" eaLnBrk="0" hangingPunct="0"/>
            <a:r>
              <a:rPr lang="en-US" sz="1800" b="0">
                <a:latin typeface="Arial" pitchFamily="34" charset="0"/>
              </a:rPr>
              <a:t>X</a:t>
            </a:r>
          </a:p>
          <a:p>
            <a:pPr algn="ctr" eaLnBrk="0" hangingPunct="0"/>
            <a:r>
              <a:rPr lang="en-US" sz="2000" b="0"/>
              <a:t>Price Index</a:t>
            </a:r>
          </a:p>
          <a:p>
            <a:pPr algn="ctr" eaLnBrk="0" hangingPunct="0"/>
            <a:r>
              <a:rPr lang="en-US" sz="2000" b="0"/>
              <a:t>= Score</a:t>
            </a:r>
          </a:p>
        </p:txBody>
      </p:sp>
      <p:sp>
        <p:nvSpPr>
          <p:cNvPr id="1092" name="Text Box 67"/>
          <p:cNvSpPr txBox="1">
            <a:spLocks noChangeArrowheads="1"/>
          </p:cNvSpPr>
          <p:nvPr/>
        </p:nvSpPr>
        <p:spPr bwMode="auto">
          <a:xfrm>
            <a:off x="7248525" y="5051425"/>
            <a:ext cx="1543050" cy="396875"/>
          </a:xfrm>
          <a:prstGeom prst="rect">
            <a:avLst/>
          </a:prstGeom>
          <a:noFill/>
          <a:ln w="9525">
            <a:noFill/>
            <a:miter lim="800000"/>
            <a:headEnd/>
            <a:tailEnd/>
          </a:ln>
        </p:spPr>
        <p:txBody>
          <a:bodyPr>
            <a:spAutoFit/>
          </a:bodyPr>
          <a:lstStyle/>
          <a:p>
            <a:pPr algn="ctr" eaLnBrk="0" hangingPunct="0"/>
            <a:r>
              <a:rPr lang="en-US" sz="2000" b="0"/>
              <a:t>Sun’s TCO =</a:t>
            </a:r>
          </a:p>
        </p:txBody>
      </p:sp>
      <p:graphicFrame>
        <p:nvGraphicFramePr>
          <p:cNvPr id="1026" name="Object 68"/>
          <p:cNvGraphicFramePr>
            <a:graphicFrameLocks noChangeAspect="1"/>
          </p:cNvGraphicFramePr>
          <p:nvPr/>
        </p:nvGraphicFramePr>
        <p:xfrm>
          <a:off x="7221538" y="5419725"/>
          <a:ext cx="1685925" cy="706438"/>
        </p:xfrm>
        <a:graphic>
          <a:graphicData uri="http://schemas.openxmlformats.org/presentationml/2006/ole">
            <mc:AlternateContent xmlns:mc="http://schemas.openxmlformats.org/markup-compatibility/2006">
              <mc:Choice xmlns:v="urn:schemas-microsoft-com:vml" Requires="v">
                <p:oleObj spid="_x0000_s98317" name="Equation" r:id="rId4" imgW="939800" imgH="393700" progId="Equation.3">
                  <p:embed/>
                </p:oleObj>
              </mc:Choice>
              <mc:Fallback>
                <p:oleObj name="Equation" r:id="rId4" imgW="939800" imgH="393700" progId="Equation.3">
                  <p:embed/>
                  <p:pic>
                    <p:nvPicPr>
                      <p:cNvPr id="0"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21538" y="5419725"/>
                        <a:ext cx="1685925" cy="7064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93" name="AutoShape 69"/>
          <p:cNvSpPr>
            <a:spLocks noChangeArrowheads="1"/>
          </p:cNvSpPr>
          <p:nvPr/>
        </p:nvSpPr>
        <p:spPr bwMode="auto">
          <a:xfrm>
            <a:off x="7019925" y="3092450"/>
            <a:ext cx="420688" cy="582613"/>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EAEAEA"/>
          </a:solidFill>
          <a:ln w="9525">
            <a:solidFill>
              <a:schemeClr val="tx1"/>
            </a:solidFill>
            <a:miter lim="800000"/>
            <a:headEnd/>
            <a:tailEnd/>
          </a:ln>
        </p:spPr>
        <p:txBody>
          <a:bodyPr wrap="none" anchor="ctr"/>
          <a:lstStyle/>
          <a:p>
            <a:endParaRPr lang="en-US"/>
          </a:p>
        </p:txBody>
      </p:sp>
      <p:sp>
        <p:nvSpPr>
          <p:cNvPr id="1094" name="AutoShape 70"/>
          <p:cNvSpPr>
            <a:spLocks noChangeArrowheads="1"/>
          </p:cNvSpPr>
          <p:nvPr/>
        </p:nvSpPr>
        <p:spPr bwMode="auto">
          <a:xfrm rot="5400000">
            <a:off x="7808913" y="4502150"/>
            <a:ext cx="420687" cy="582613"/>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EAEAEA"/>
          </a:solidFill>
          <a:ln w="9525">
            <a:solidFill>
              <a:schemeClr val="tx1"/>
            </a:solidFill>
            <a:miter lim="800000"/>
            <a:headEnd/>
            <a:tailEnd/>
          </a:ln>
        </p:spPr>
        <p:txBody>
          <a:bodyPr wrap="none" anchor="ctr"/>
          <a:lstStyle/>
          <a:p>
            <a:endParaRPr 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b="1" dirty="0" smtClean="0">
                <a:latin typeface="Albertus Extra Bold"/>
              </a:rPr>
              <a:t/>
            </a:r>
            <a:br>
              <a:rPr lang="en-US" b="1" dirty="0" smtClean="0">
                <a:latin typeface="Albertus Extra Bold"/>
              </a:rPr>
            </a:br>
            <a:r>
              <a:rPr lang="en-US" b="1" dirty="0" smtClean="0">
                <a:latin typeface="Albertus Extra Bold"/>
              </a:rPr>
              <a:t> Strategic Sourcing Tools</a:t>
            </a:r>
            <a:r>
              <a:rPr lang="en-US" b="1" dirty="0" smtClean="0"/>
              <a:t>: </a:t>
            </a:r>
            <a:r>
              <a:rPr lang="en-US" b="1" dirty="0" smtClean="0">
                <a:latin typeface="Albertus Extra Bold"/>
              </a:rPr>
              <a:t>TCO</a:t>
            </a:r>
            <a:r>
              <a:rPr lang="en-US" b="1" dirty="0" smtClean="0"/>
              <a:t> </a:t>
            </a:r>
            <a:br>
              <a:rPr lang="en-US" b="1" dirty="0" smtClean="0"/>
            </a:br>
            <a:r>
              <a:rPr lang="en-US" b="1" dirty="0" smtClean="0"/>
              <a:t>	</a:t>
            </a:r>
            <a:r>
              <a:rPr lang="en-US" dirty="0" smtClean="0"/>
              <a:t>Total Cost of Ownership	</a:t>
            </a:r>
          </a:p>
        </p:txBody>
      </p:sp>
      <p:sp>
        <p:nvSpPr>
          <p:cNvPr id="3" name="Content Placeholder 2"/>
          <p:cNvSpPr>
            <a:spLocks noGrp="1"/>
          </p:cNvSpPr>
          <p:nvPr>
            <p:ph idx="1"/>
          </p:nvPr>
        </p:nvSpPr>
        <p:spPr/>
        <p:txBody>
          <a:bodyPr/>
          <a:lstStyle/>
          <a:p>
            <a:pPr>
              <a:defRPr/>
            </a:pPr>
            <a:r>
              <a:rPr lang="en-US" dirty="0" smtClean="0"/>
              <a:t>TCO evaluates the total cost of sourcing or of using any activity provided by a given supplier</a:t>
            </a:r>
          </a:p>
          <a:p>
            <a:pPr lvl="1">
              <a:defRPr/>
            </a:pPr>
            <a:r>
              <a:rPr lang="en-US" dirty="0" smtClean="0"/>
              <a:t>TCO includes more than TLC and captures lifetime</a:t>
            </a:r>
          </a:p>
          <a:p>
            <a:pPr>
              <a:defRPr/>
            </a:pPr>
            <a:endParaRPr lang="en-US" dirty="0" smtClean="0"/>
          </a:p>
          <a:p>
            <a:pPr>
              <a:defRPr/>
            </a:pPr>
            <a:r>
              <a:rPr lang="en-US" dirty="0" smtClean="0"/>
              <a:t>TCO is calculated following 3-steps:</a:t>
            </a:r>
          </a:p>
          <a:p>
            <a:pPr marL="971550" lvl="1" indent="-514350">
              <a:buFont typeface="+mj-lt"/>
              <a:buAutoNum type="arabicPeriod"/>
              <a:defRPr/>
            </a:pPr>
            <a:r>
              <a:rPr lang="en-US" dirty="0" smtClean="0"/>
              <a:t>Determine all activities impacted by the particular sourcing</a:t>
            </a:r>
          </a:p>
          <a:p>
            <a:pPr marL="971550" lvl="1" indent="-514350">
              <a:buFont typeface="+mj-lt"/>
              <a:buAutoNum type="arabicPeriod"/>
              <a:defRPr/>
            </a:pPr>
            <a:r>
              <a:rPr lang="en-US" dirty="0" smtClean="0"/>
              <a:t>Identify and quantify cost drivers (a la activity based costing)</a:t>
            </a:r>
          </a:p>
          <a:p>
            <a:pPr marL="971550" lvl="1" indent="-514350">
              <a:buFont typeface="+mj-lt"/>
              <a:buAutoNum type="arabicPeriod"/>
              <a:defRPr/>
            </a:pPr>
            <a:r>
              <a:rPr lang="en-US" dirty="0" smtClean="0"/>
              <a:t>Calculate TCO of each supplier</a:t>
            </a:r>
          </a:p>
          <a:p>
            <a:pPr marL="971550" lvl="1" indent="-514350">
              <a:buFont typeface="+mj-lt"/>
              <a:buAutoNum type="arabicPeriod"/>
              <a:defRPr/>
            </a:pPr>
            <a:endParaRPr lang="en-US" dirty="0" smtClean="0"/>
          </a:p>
          <a:p>
            <a:pPr>
              <a:defRPr/>
            </a:pPr>
            <a:r>
              <a:rPr lang="en-US" dirty="0" smtClean="0"/>
              <a:t>TCO uses:</a:t>
            </a:r>
          </a:p>
          <a:p>
            <a:pPr marL="971550" lvl="1" indent="-514350">
              <a:buFont typeface="+mj-lt"/>
              <a:buAutoNum type="arabicPeriod"/>
              <a:defRPr/>
            </a:pPr>
            <a:r>
              <a:rPr lang="en-US" dirty="0" smtClean="0"/>
              <a:t>Support make-or-buy decision and supplier selection</a:t>
            </a:r>
          </a:p>
          <a:p>
            <a:pPr marL="971550" lvl="1" indent="-514350">
              <a:buFont typeface="+mj-lt"/>
              <a:buAutoNum type="arabicPeriod"/>
              <a:defRPr/>
            </a:pPr>
            <a:r>
              <a:rPr lang="en-US" dirty="0" smtClean="0"/>
              <a:t>Communicate TCO via scorecard to manage suppliers over time</a:t>
            </a:r>
          </a:p>
          <a:p>
            <a:pPr marL="971550" lvl="1" indent="-514350">
              <a:buFont typeface="+mj-lt"/>
              <a:buAutoNum type="arabicPeriod"/>
              <a:defRPr/>
            </a:pPr>
            <a:r>
              <a:rPr lang="en-US" dirty="0" smtClean="0"/>
              <a:t>Communicate TCO to customers</a:t>
            </a:r>
          </a:p>
          <a:p>
            <a:pPr marL="971550" lvl="1" indent="-514350">
              <a:buFont typeface="+mj-lt"/>
              <a:buAutoNum type="arabicPeriod"/>
              <a:defRPr/>
            </a:pPr>
            <a:r>
              <a:rPr lang="en-US" dirty="0" smtClean="0"/>
              <a:t>Improve coordination and performance across supply chain</a:t>
            </a:r>
          </a:p>
          <a:p>
            <a:pPr marL="971550" lvl="1" indent="-514350">
              <a:buFont typeface="+mj-lt"/>
              <a:buAutoNum type="arabicPeriod"/>
              <a:defRPr/>
            </a:pPr>
            <a:endParaRPr lang="en-US" dirty="0" smtClean="0"/>
          </a:p>
          <a:p>
            <a:pPr marL="571500" indent="-514350">
              <a:buFont typeface="+mj-lt"/>
              <a:buAutoNum type="arabicPeriod"/>
              <a:defRPr/>
            </a:pPr>
            <a:endParaRPr lang="en-US" sz="10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b="1" smtClean="0">
                <a:latin typeface="Albertus Extra Bold"/>
              </a:rPr>
              <a:t>Strategic Sourcing</a:t>
            </a:r>
            <a:r>
              <a:rPr lang="en-US" smtClean="0">
                <a:latin typeface="Albertus Extra Bold"/>
              </a:rPr>
              <a:t/>
            </a:r>
            <a:br>
              <a:rPr lang="en-US" smtClean="0">
                <a:latin typeface="Albertus Extra Bold"/>
              </a:rPr>
            </a:br>
            <a:r>
              <a:rPr lang="en-US" smtClean="0">
                <a:latin typeface="Albertus Extra Bold"/>
              </a:rPr>
              <a:t>	</a:t>
            </a:r>
            <a:r>
              <a:rPr lang="en-US" i="1" smtClean="0"/>
              <a:t>What is it?</a:t>
            </a:r>
          </a:p>
        </p:txBody>
      </p:sp>
      <p:sp>
        <p:nvSpPr>
          <p:cNvPr id="7171" name="Rectangle 3"/>
          <p:cNvSpPr>
            <a:spLocks noGrp="1" noChangeArrowheads="1"/>
          </p:cNvSpPr>
          <p:nvPr>
            <p:ph type="body" idx="1"/>
          </p:nvPr>
        </p:nvSpPr>
        <p:spPr>
          <a:xfrm>
            <a:off x="455613" y="1223963"/>
            <a:ext cx="8229600" cy="5310187"/>
          </a:xfrm>
        </p:spPr>
        <p:txBody>
          <a:bodyPr/>
          <a:lstStyle/>
          <a:p>
            <a:pPr marL="381000" indent="-381000" eaLnBrk="1" hangingPunct="1">
              <a:lnSpc>
                <a:spcPct val="90000"/>
              </a:lnSpc>
              <a:buFont typeface="Wingdings" pitchFamily="2" charset="2"/>
              <a:buNone/>
            </a:pPr>
            <a:r>
              <a:rPr lang="en-US" b="1" smtClean="0">
                <a:solidFill>
                  <a:srgbClr val="FF3300"/>
                </a:solidFill>
              </a:rPr>
              <a:t>= Deciding on appropriate supply relationships for each activity</a:t>
            </a:r>
            <a:r>
              <a:rPr lang="en-US" smtClean="0"/>
              <a:t>.  </a:t>
            </a:r>
          </a:p>
          <a:p>
            <a:pPr marL="381000" indent="-381000" eaLnBrk="1" hangingPunct="1">
              <a:lnSpc>
                <a:spcPct val="90000"/>
              </a:lnSpc>
              <a:buFont typeface="Wingdings" pitchFamily="2" charset="2"/>
              <a:buNone/>
            </a:pPr>
            <a:endParaRPr lang="en-US" smtClean="0"/>
          </a:p>
          <a:p>
            <a:pPr marL="381000" indent="-381000" eaLnBrk="1" hangingPunct="1">
              <a:lnSpc>
                <a:spcPct val="90000"/>
              </a:lnSpc>
              <a:buFont typeface="Wingdings" pitchFamily="2" charset="2"/>
              <a:buNone/>
            </a:pPr>
            <a:r>
              <a:rPr lang="en-US" smtClean="0"/>
              <a:t>Three step approach:</a:t>
            </a:r>
          </a:p>
          <a:p>
            <a:pPr marL="381000" indent="-381000" eaLnBrk="1" hangingPunct="1">
              <a:lnSpc>
                <a:spcPct val="90000"/>
              </a:lnSpc>
              <a:buFont typeface="Wingdings" pitchFamily="2" charset="2"/>
              <a:buAutoNum type="arabicPeriod"/>
            </a:pPr>
            <a:r>
              <a:rPr lang="en-US" smtClean="0"/>
              <a:t>Identify the activity and its requirements;</a:t>
            </a:r>
          </a:p>
          <a:p>
            <a:pPr marL="381000" indent="-381000" eaLnBrk="1" hangingPunct="1">
              <a:lnSpc>
                <a:spcPct val="90000"/>
              </a:lnSpc>
              <a:buFont typeface="Wingdings" pitchFamily="2" charset="2"/>
              <a:buAutoNum type="arabicPeriod"/>
            </a:pPr>
            <a:r>
              <a:rPr lang="en-US" smtClean="0"/>
              <a:t>Make-or-buy decision: which activities are internal or not?</a:t>
            </a:r>
          </a:p>
          <a:p>
            <a:pPr marL="381000" indent="-381000" eaLnBrk="1" hangingPunct="1">
              <a:lnSpc>
                <a:spcPct val="90000"/>
              </a:lnSpc>
              <a:buFont typeface="Wingdings" pitchFamily="2" charset="2"/>
              <a:buAutoNum type="arabicPeriod"/>
            </a:pPr>
            <a:r>
              <a:rPr lang="en-US" smtClean="0"/>
              <a:t>SRM: define, contract and manage the supplier relationship</a:t>
            </a:r>
          </a:p>
          <a:p>
            <a:pPr marL="381000" indent="-381000" eaLnBrk="1" hangingPunct="1">
              <a:lnSpc>
                <a:spcPct val="90000"/>
              </a:lnSpc>
              <a:buFont typeface="Wingdings" pitchFamily="2" charset="2"/>
              <a:buNone/>
            </a:pPr>
            <a:endParaRPr lang="en-US" smtClean="0"/>
          </a:p>
          <a:p>
            <a:pPr marL="381000" indent="-381000" eaLnBrk="1" hangingPunct="1">
              <a:lnSpc>
                <a:spcPct val="90000"/>
              </a:lnSpc>
              <a:buFont typeface="Wingdings" pitchFamily="2" charset="2"/>
              <a:buNone/>
            </a:pPr>
            <a:endParaRPr lang="en-US" smtClean="0"/>
          </a:p>
          <a:p>
            <a:pPr marL="381000" indent="-381000" eaLnBrk="1" hangingPunct="1">
              <a:lnSpc>
                <a:spcPct val="90000"/>
              </a:lnSpc>
              <a:buFont typeface="Wingdings" pitchFamily="2" charset="2"/>
              <a:buNone/>
            </a:pPr>
            <a:r>
              <a:rPr lang="en-US" smtClean="0"/>
              <a:t>Distinguish:</a:t>
            </a:r>
          </a:p>
          <a:p>
            <a:pPr marL="381000" indent="-381000" eaLnBrk="1" hangingPunct="1">
              <a:lnSpc>
                <a:spcPct val="90000"/>
              </a:lnSpc>
            </a:pPr>
            <a:r>
              <a:rPr lang="en-US" smtClean="0"/>
              <a:t>Strategic buyers: lead cross-functional sourcing teams that develop sourcing strategy</a:t>
            </a:r>
          </a:p>
          <a:p>
            <a:pPr marL="781050" lvl="1" indent="-381000" eaLnBrk="1" hangingPunct="1">
              <a:lnSpc>
                <a:spcPct val="90000"/>
              </a:lnSpc>
            </a:pPr>
            <a:r>
              <a:rPr lang="en-US" smtClean="0"/>
              <a:t>CPO, global commodity managers, commodity business plan</a:t>
            </a:r>
          </a:p>
          <a:p>
            <a:pPr marL="381000" indent="-381000" eaLnBrk="1" hangingPunct="1">
              <a:lnSpc>
                <a:spcPct val="90000"/>
              </a:lnSpc>
            </a:pPr>
            <a:r>
              <a:rPr lang="en-US" smtClean="0"/>
              <a:t>Tactical buyers: execute transactional purchase order processes</a:t>
            </a:r>
          </a:p>
          <a:p>
            <a:pPr marL="381000" indent="-381000" eaLnBrk="1" hangingPunct="1">
              <a:lnSpc>
                <a:spcPct val="90000"/>
              </a:lnSpc>
              <a:buFont typeface="Wingdings" pitchFamily="2" charset="2"/>
              <a:buNone/>
            </a:pPr>
            <a:endParaRPr lang="en-US" smtClean="0"/>
          </a:p>
        </p:txBody>
      </p:sp>
    </p:spTree>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Rectangle 3"/>
          <p:cNvSpPr>
            <a:spLocks noChangeArrowheads="1"/>
          </p:cNvSpPr>
          <p:nvPr>
            <p:custDataLst>
              <p:tags r:id="rId2"/>
            </p:custDataLst>
          </p:nvPr>
        </p:nvSpPr>
        <p:spPr bwMode="auto">
          <a:xfrm>
            <a:off x="219075" y="3098800"/>
            <a:ext cx="1014413" cy="425450"/>
          </a:xfrm>
          <a:prstGeom prst="rect">
            <a:avLst/>
          </a:prstGeom>
          <a:noFill/>
          <a:ln w="9525">
            <a:noFill/>
            <a:miter lim="800000"/>
            <a:headEnd/>
            <a:tailEnd/>
          </a:ln>
        </p:spPr>
        <p:txBody>
          <a:bodyPr lIns="0" tIns="0" rIns="0" bIns="0">
            <a:spAutoFit/>
          </a:bodyPr>
          <a:lstStyle/>
          <a:p>
            <a:pPr defTabSz="787400">
              <a:spcBef>
                <a:spcPct val="20000"/>
              </a:spcBef>
              <a:buSzPct val="90000"/>
              <a:buFont typeface="Wingdings" pitchFamily="2" charset="2"/>
              <a:buNone/>
            </a:pPr>
            <a:r>
              <a:rPr lang="en-US" sz="1400"/>
              <a:t>Total cost of ownership</a:t>
            </a:r>
          </a:p>
        </p:txBody>
      </p:sp>
      <p:sp>
        <p:nvSpPr>
          <p:cNvPr id="44036" name="Rectangle 4"/>
          <p:cNvSpPr>
            <a:spLocks noChangeArrowheads="1"/>
          </p:cNvSpPr>
          <p:nvPr>
            <p:custDataLst>
              <p:tags r:id="rId3"/>
            </p:custDataLst>
          </p:nvPr>
        </p:nvSpPr>
        <p:spPr bwMode="auto">
          <a:xfrm>
            <a:off x="1606550" y="1457325"/>
            <a:ext cx="939800" cy="508000"/>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Purchase price</a:t>
            </a:r>
          </a:p>
        </p:txBody>
      </p:sp>
      <p:sp>
        <p:nvSpPr>
          <p:cNvPr id="44037" name="Rectangle 5"/>
          <p:cNvSpPr>
            <a:spLocks noChangeArrowheads="1"/>
          </p:cNvSpPr>
          <p:nvPr>
            <p:custDataLst>
              <p:tags r:id="rId4"/>
            </p:custDataLst>
          </p:nvPr>
        </p:nvSpPr>
        <p:spPr bwMode="auto">
          <a:xfrm>
            <a:off x="1606550" y="3044825"/>
            <a:ext cx="941388" cy="514350"/>
          </a:xfrm>
          <a:prstGeom prst="rect">
            <a:avLst/>
          </a:prstGeom>
          <a:noFill/>
          <a:ln w="9525">
            <a:noFill/>
            <a:miter lim="800000"/>
            <a:headEnd/>
            <a:tailEnd/>
          </a:ln>
        </p:spPr>
        <p:txBody>
          <a:bodyPr lIns="41027" tIns="41027" rIns="41027" bIns="41027"/>
          <a:lstStyle/>
          <a:p>
            <a:pPr defTabSz="787400">
              <a:spcBef>
                <a:spcPct val="20000"/>
              </a:spcBef>
              <a:buSzPct val="90000"/>
              <a:buFont typeface="Wingdings" pitchFamily="2" charset="2"/>
              <a:buNone/>
            </a:pPr>
            <a:r>
              <a:rPr lang="en-US" sz="1400"/>
              <a:t>Internal costs</a:t>
            </a:r>
          </a:p>
        </p:txBody>
      </p:sp>
      <p:sp>
        <p:nvSpPr>
          <p:cNvPr id="44038" name="Rectangle 6"/>
          <p:cNvSpPr>
            <a:spLocks noChangeArrowheads="1"/>
          </p:cNvSpPr>
          <p:nvPr>
            <p:custDataLst>
              <p:tags r:id="rId5"/>
            </p:custDataLst>
          </p:nvPr>
        </p:nvSpPr>
        <p:spPr bwMode="auto">
          <a:xfrm>
            <a:off x="1606550" y="5083175"/>
            <a:ext cx="941388" cy="287338"/>
          </a:xfrm>
          <a:prstGeom prst="rect">
            <a:avLst/>
          </a:prstGeom>
          <a:noFill/>
          <a:ln w="9525">
            <a:noFill/>
            <a:miter lim="800000"/>
            <a:headEnd/>
            <a:tailEnd/>
          </a:ln>
        </p:spPr>
        <p:txBody>
          <a:bodyPr lIns="41027" tIns="41027" rIns="41027" bIns="41027"/>
          <a:lstStyle/>
          <a:p>
            <a:pPr defTabSz="787400">
              <a:spcBef>
                <a:spcPct val="20000"/>
              </a:spcBef>
              <a:buSzPct val="90000"/>
              <a:buFont typeface="Wingdings" pitchFamily="2" charset="2"/>
              <a:buNone/>
            </a:pPr>
            <a:r>
              <a:rPr lang="en-US" sz="1400"/>
              <a:t>Joint costs</a:t>
            </a:r>
          </a:p>
        </p:txBody>
      </p:sp>
      <p:sp>
        <p:nvSpPr>
          <p:cNvPr id="44039" name="Rectangle 7"/>
          <p:cNvSpPr>
            <a:spLocks noChangeArrowheads="1"/>
          </p:cNvSpPr>
          <p:nvPr>
            <p:custDataLst>
              <p:tags r:id="rId6"/>
            </p:custDataLst>
          </p:nvPr>
        </p:nvSpPr>
        <p:spPr bwMode="auto">
          <a:xfrm>
            <a:off x="2820988" y="2724150"/>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Internal handling</a:t>
            </a:r>
          </a:p>
        </p:txBody>
      </p:sp>
      <p:sp>
        <p:nvSpPr>
          <p:cNvPr id="44040" name="Rectangle 8"/>
          <p:cNvSpPr>
            <a:spLocks noChangeArrowheads="1"/>
          </p:cNvSpPr>
          <p:nvPr>
            <p:custDataLst>
              <p:tags r:id="rId7"/>
            </p:custDataLst>
          </p:nvPr>
        </p:nvSpPr>
        <p:spPr bwMode="auto">
          <a:xfrm>
            <a:off x="2820988" y="3011488"/>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Material disposal</a:t>
            </a:r>
          </a:p>
        </p:txBody>
      </p:sp>
      <p:sp>
        <p:nvSpPr>
          <p:cNvPr id="44041" name="Rectangle 9"/>
          <p:cNvSpPr>
            <a:spLocks noChangeArrowheads="1"/>
          </p:cNvSpPr>
          <p:nvPr>
            <p:custDataLst>
              <p:tags r:id="rId8"/>
            </p:custDataLst>
          </p:nvPr>
        </p:nvSpPr>
        <p:spPr bwMode="auto">
          <a:xfrm>
            <a:off x="2820988" y="3282950"/>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Inventory levels</a:t>
            </a:r>
          </a:p>
        </p:txBody>
      </p:sp>
      <p:sp>
        <p:nvSpPr>
          <p:cNvPr id="44042" name="Rectangle 10"/>
          <p:cNvSpPr>
            <a:spLocks noChangeArrowheads="1"/>
          </p:cNvSpPr>
          <p:nvPr>
            <p:custDataLst>
              <p:tags r:id="rId9"/>
            </p:custDataLst>
          </p:nvPr>
        </p:nvSpPr>
        <p:spPr bwMode="auto">
          <a:xfrm>
            <a:off x="2820988" y="3552825"/>
            <a:ext cx="1970087" cy="508000"/>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Noncompliance with contracts</a:t>
            </a:r>
          </a:p>
        </p:txBody>
      </p:sp>
      <p:sp>
        <p:nvSpPr>
          <p:cNvPr id="44043" name="Rectangle 11"/>
          <p:cNvSpPr>
            <a:spLocks noChangeArrowheads="1"/>
          </p:cNvSpPr>
          <p:nvPr>
            <p:custDataLst>
              <p:tags r:id="rId10"/>
            </p:custDataLst>
          </p:nvPr>
        </p:nvSpPr>
        <p:spPr bwMode="auto">
          <a:xfrm>
            <a:off x="2820988" y="1290638"/>
            <a:ext cx="2309812"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Market price ($ per unit)</a:t>
            </a:r>
          </a:p>
        </p:txBody>
      </p:sp>
      <p:sp>
        <p:nvSpPr>
          <p:cNvPr id="44044" name="Rectangle 12"/>
          <p:cNvSpPr>
            <a:spLocks noChangeArrowheads="1"/>
          </p:cNvSpPr>
          <p:nvPr>
            <p:custDataLst>
              <p:tags r:id="rId11"/>
            </p:custDataLst>
          </p:nvPr>
        </p:nvSpPr>
        <p:spPr bwMode="auto">
          <a:xfrm>
            <a:off x="2820988" y="1562100"/>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Specifications</a:t>
            </a:r>
          </a:p>
        </p:txBody>
      </p:sp>
      <p:sp>
        <p:nvSpPr>
          <p:cNvPr id="44045" name="Rectangle 13"/>
          <p:cNvSpPr>
            <a:spLocks noChangeArrowheads="1"/>
          </p:cNvSpPr>
          <p:nvPr>
            <p:custDataLst>
              <p:tags r:id="rId12"/>
            </p:custDataLst>
          </p:nvPr>
        </p:nvSpPr>
        <p:spPr bwMode="auto">
          <a:xfrm>
            <a:off x="2820988" y="1835150"/>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Volume</a:t>
            </a:r>
          </a:p>
        </p:txBody>
      </p:sp>
      <p:sp>
        <p:nvSpPr>
          <p:cNvPr id="44046" name="Rectangle 14"/>
          <p:cNvSpPr>
            <a:spLocks noChangeArrowheads="1"/>
          </p:cNvSpPr>
          <p:nvPr>
            <p:custDataLst>
              <p:tags r:id="rId13"/>
            </p:custDataLst>
          </p:nvPr>
        </p:nvSpPr>
        <p:spPr bwMode="auto">
          <a:xfrm>
            <a:off x="2820988" y="4370388"/>
            <a:ext cx="2184400"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Consignment inventory</a:t>
            </a:r>
          </a:p>
        </p:txBody>
      </p:sp>
      <p:sp>
        <p:nvSpPr>
          <p:cNvPr id="44047" name="Rectangle 15"/>
          <p:cNvSpPr>
            <a:spLocks noChangeArrowheads="1"/>
          </p:cNvSpPr>
          <p:nvPr>
            <p:custDataLst>
              <p:tags r:id="rId14"/>
            </p:custDataLst>
          </p:nvPr>
        </p:nvSpPr>
        <p:spPr bwMode="auto">
          <a:xfrm>
            <a:off x="2820988" y="4640263"/>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Shipping</a:t>
            </a:r>
          </a:p>
        </p:txBody>
      </p:sp>
      <p:sp>
        <p:nvSpPr>
          <p:cNvPr id="44048" name="Rectangle 16"/>
          <p:cNvSpPr>
            <a:spLocks noChangeArrowheads="1"/>
          </p:cNvSpPr>
          <p:nvPr>
            <p:custDataLst>
              <p:tags r:id="rId15"/>
            </p:custDataLst>
          </p:nvPr>
        </p:nvSpPr>
        <p:spPr bwMode="auto">
          <a:xfrm>
            <a:off x="2820988" y="4914900"/>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Packaging</a:t>
            </a:r>
          </a:p>
        </p:txBody>
      </p:sp>
      <p:sp>
        <p:nvSpPr>
          <p:cNvPr id="44049" name="Rectangle 17"/>
          <p:cNvSpPr>
            <a:spLocks noChangeArrowheads="1"/>
          </p:cNvSpPr>
          <p:nvPr>
            <p:custDataLst>
              <p:tags r:id="rId16"/>
            </p:custDataLst>
          </p:nvPr>
        </p:nvSpPr>
        <p:spPr bwMode="auto">
          <a:xfrm>
            <a:off x="2820988" y="5184775"/>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Returns</a:t>
            </a:r>
          </a:p>
        </p:txBody>
      </p:sp>
      <p:sp>
        <p:nvSpPr>
          <p:cNvPr id="44050" name="Rectangle 18"/>
          <p:cNvSpPr>
            <a:spLocks noChangeArrowheads="1"/>
          </p:cNvSpPr>
          <p:nvPr>
            <p:custDataLst>
              <p:tags r:id="rId17"/>
            </p:custDataLst>
          </p:nvPr>
        </p:nvSpPr>
        <p:spPr bwMode="auto">
          <a:xfrm>
            <a:off x="2820988" y="5456238"/>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R&amp;D</a:t>
            </a:r>
          </a:p>
        </p:txBody>
      </p:sp>
      <p:sp>
        <p:nvSpPr>
          <p:cNvPr id="44051" name="Rectangle 19"/>
          <p:cNvSpPr>
            <a:spLocks noChangeArrowheads="1"/>
          </p:cNvSpPr>
          <p:nvPr>
            <p:custDataLst>
              <p:tags r:id="rId18"/>
            </p:custDataLst>
          </p:nvPr>
        </p:nvSpPr>
        <p:spPr bwMode="auto">
          <a:xfrm>
            <a:off x="2820988" y="5726113"/>
            <a:ext cx="1970087" cy="508000"/>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Production variance/ instability-driven costs</a:t>
            </a:r>
          </a:p>
        </p:txBody>
      </p:sp>
      <p:sp>
        <p:nvSpPr>
          <p:cNvPr id="44052" name="Rectangle 20"/>
          <p:cNvSpPr>
            <a:spLocks noChangeArrowheads="1"/>
          </p:cNvSpPr>
          <p:nvPr>
            <p:custDataLst>
              <p:tags r:id="rId19"/>
            </p:custDataLst>
          </p:nvPr>
        </p:nvSpPr>
        <p:spPr bwMode="auto">
          <a:xfrm>
            <a:off x="2820988" y="958850"/>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Cost Components</a:t>
            </a:r>
          </a:p>
        </p:txBody>
      </p:sp>
      <p:sp>
        <p:nvSpPr>
          <p:cNvPr id="44053" name="Rectangle 21"/>
          <p:cNvSpPr>
            <a:spLocks noChangeArrowheads="1"/>
          </p:cNvSpPr>
          <p:nvPr>
            <p:custDataLst>
              <p:tags r:id="rId20"/>
            </p:custDataLst>
          </p:nvPr>
        </p:nvSpPr>
        <p:spPr bwMode="auto">
          <a:xfrm>
            <a:off x="4899025" y="958850"/>
            <a:ext cx="1966913"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Drivers</a:t>
            </a:r>
          </a:p>
        </p:txBody>
      </p:sp>
      <p:sp>
        <p:nvSpPr>
          <p:cNvPr id="44054" name="Rectangle 22"/>
          <p:cNvSpPr>
            <a:spLocks noChangeArrowheads="1"/>
          </p:cNvSpPr>
          <p:nvPr>
            <p:custDataLst>
              <p:tags r:id="rId21"/>
            </p:custDataLst>
          </p:nvPr>
        </p:nvSpPr>
        <p:spPr bwMode="auto">
          <a:xfrm>
            <a:off x="4883150" y="1327150"/>
            <a:ext cx="2466975" cy="1317625"/>
          </a:xfrm>
          <a:prstGeom prst="rect">
            <a:avLst/>
          </a:prstGeom>
          <a:noFill/>
          <a:ln w="9525">
            <a:noFill/>
            <a:miter lim="800000"/>
            <a:headEnd/>
            <a:tailEnd/>
          </a:ln>
        </p:spPr>
        <p:txBody>
          <a:bodyPr lIns="41027" tIns="41027" rIns="41027" bIns="41027">
            <a:spAutoFit/>
          </a:bodyPr>
          <a:lstStyle/>
          <a:p>
            <a:pPr marL="117475" lvl="1" indent="-115888" defTabSz="787400">
              <a:spcBef>
                <a:spcPct val="20000"/>
              </a:spcBef>
              <a:buSzPct val="80000"/>
              <a:buFont typeface="Symbol" pitchFamily="18" charset="2"/>
              <a:buChar char="·"/>
            </a:pPr>
            <a:r>
              <a:rPr lang="en-US" sz="1400"/>
              <a:t>Many suppliers</a:t>
            </a:r>
          </a:p>
          <a:p>
            <a:pPr marL="117475" lvl="1" indent="-115888" defTabSz="787400">
              <a:spcBef>
                <a:spcPct val="20000"/>
              </a:spcBef>
              <a:buSzPct val="80000"/>
              <a:buFont typeface="Symbol" pitchFamily="18" charset="2"/>
              <a:buChar char="·"/>
            </a:pPr>
            <a:r>
              <a:rPr lang="en-US" sz="1400"/>
              <a:t>Infrequent market tests</a:t>
            </a:r>
          </a:p>
          <a:p>
            <a:pPr marL="117475" lvl="1" indent="-115888" defTabSz="787400">
              <a:spcBef>
                <a:spcPct val="20000"/>
              </a:spcBef>
              <a:buSzPct val="80000"/>
              <a:buFont typeface="Symbol" pitchFamily="18" charset="2"/>
              <a:buChar char="·"/>
            </a:pPr>
            <a:r>
              <a:rPr lang="en-US" sz="1400"/>
              <a:t>Cozy relationships</a:t>
            </a:r>
          </a:p>
          <a:p>
            <a:pPr marL="117475" lvl="1" indent="-115888" defTabSz="787400">
              <a:spcBef>
                <a:spcPct val="20000"/>
              </a:spcBef>
              <a:buSzPct val="80000"/>
              <a:buFont typeface="Symbol" pitchFamily="18" charset="2"/>
              <a:buChar char="·"/>
            </a:pPr>
            <a:r>
              <a:rPr lang="en-US" sz="1400"/>
              <a:t>Unconsolidated ordering</a:t>
            </a:r>
          </a:p>
          <a:p>
            <a:pPr marL="117475" lvl="1" indent="-115888" defTabSz="787400">
              <a:spcBef>
                <a:spcPct val="20000"/>
              </a:spcBef>
              <a:buSzPct val="80000"/>
              <a:buFont typeface="Symbol" pitchFamily="18" charset="2"/>
              <a:buChar char="·"/>
            </a:pPr>
            <a:endParaRPr lang="en-US" sz="1400"/>
          </a:p>
        </p:txBody>
      </p:sp>
      <p:sp>
        <p:nvSpPr>
          <p:cNvPr id="44055" name="Rectangle 23"/>
          <p:cNvSpPr>
            <a:spLocks noChangeArrowheads="1"/>
          </p:cNvSpPr>
          <p:nvPr>
            <p:custDataLst>
              <p:tags r:id="rId22"/>
            </p:custDataLst>
          </p:nvPr>
        </p:nvSpPr>
        <p:spPr bwMode="auto">
          <a:xfrm>
            <a:off x="4937125" y="2781300"/>
            <a:ext cx="1968500" cy="1019175"/>
          </a:xfrm>
          <a:prstGeom prst="rect">
            <a:avLst/>
          </a:prstGeom>
          <a:noFill/>
          <a:ln w="9525">
            <a:noFill/>
            <a:miter lim="800000"/>
            <a:headEnd/>
            <a:tailEnd/>
          </a:ln>
        </p:spPr>
        <p:txBody>
          <a:bodyPr lIns="41027" tIns="41027" rIns="41027" bIns="41027">
            <a:spAutoFit/>
          </a:bodyPr>
          <a:lstStyle/>
          <a:p>
            <a:pPr marL="117475" lvl="1" indent="-115888" defTabSz="787400">
              <a:spcBef>
                <a:spcPct val="20000"/>
              </a:spcBef>
              <a:buSzPct val="80000"/>
              <a:buFont typeface="Symbol" pitchFamily="18" charset="2"/>
              <a:buChar char="·"/>
            </a:pPr>
            <a:r>
              <a:rPr lang="en-US" sz="1400"/>
              <a:t>Frequent “milk runs”</a:t>
            </a:r>
          </a:p>
          <a:p>
            <a:pPr marL="117475" lvl="1" indent="-115888" defTabSz="787400">
              <a:spcBef>
                <a:spcPct val="20000"/>
              </a:spcBef>
              <a:buSzPct val="80000"/>
              <a:buFont typeface="Symbol" pitchFamily="18" charset="2"/>
              <a:buChar char="·"/>
            </a:pPr>
            <a:r>
              <a:rPr lang="en-US" sz="1400"/>
              <a:t>Inventory policy</a:t>
            </a:r>
          </a:p>
          <a:p>
            <a:pPr marL="117475" lvl="1" indent="-115888" defTabSz="787400">
              <a:spcBef>
                <a:spcPct val="20000"/>
              </a:spcBef>
              <a:buSzPct val="80000"/>
              <a:buFont typeface="Symbol" pitchFamily="18" charset="2"/>
              <a:buChar char="·"/>
            </a:pPr>
            <a:r>
              <a:rPr lang="en-US" sz="1400"/>
              <a:t>Numerous ordering avenues</a:t>
            </a:r>
          </a:p>
        </p:txBody>
      </p:sp>
      <p:sp>
        <p:nvSpPr>
          <p:cNvPr id="44056" name="Rectangle 24"/>
          <p:cNvSpPr>
            <a:spLocks noChangeArrowheads="1"/>
          </p:cNvSpPr>
          <p:nvPr>
            <p:custDataLst>
              <p:tags r:id="rId23"/>
            </p:custDataLst>
          </p:nvPr>
        </p:nvSpPr>
        <p:spPr bwMode="auto">
          <a:xfrm>
            <a:off x="4899025" y="4603750"/>
            <a:ext cx="1966913" cy="1530350"/>
          </a:xfrm>
          <a:prstGeom prst="rect">
            <a:avLst/>
          </a:prstGeom>
          <a:noFill/>
          <a:ln w="9525">
            <a:noFill/>
            <a:miter lim="800000"/>
            <a:headEnd/>
            <a:tailEnd/>
          </a:ln>
        </p:spPr>
        <p:txBody>
          <a:bodyPr lIns="41027" tIns="41027" rIns="41027" bIns="41027">
            <a:spAutoFit/>
          </a:bodyPr>
          <a:lstStyle/>
          <a:p>
            <a:pPr marL="117475" lvl="1" indent="-115888" defTabSz="787400">
              <a:spcBef>
                <a:spcPct val="20000"/>
              </a:spcBef>
              <a:buSzPct val="80000"/>
              <a:buFont typeface="Symbol" pitchFamily="18" charset="2"/>
              <a:buChar char="·"/>
            </a:pPr>
            <a:r>
              <a:rPr lang="en-US" sz="1400"/>
              <a:t>Frequent shipping</a:t>
            </a:r>
          </a:p>
          <a:p>
            <a:pPr marL="117475" lvl="1" indent="-115888" defTabSz="787400">
              <a:spcBef>
                <a:spcPct val="20000"/>
              </a:spcBef>
              <a:buSzPct val="80000"/>
              <a:buFont typeface="Symbol" pitchFamily="18" charset="2"/>
              <a:buChar char="·"/>
            </a:pPr>
            <a:r>
              <a:rPr lang="en-US" sz="1400"/>
              <a:t>Individual packaging</a:t>
            </a:r>
          </a:p>
          <a:p>
            <a:pPr marL="117475" lvl="1" indent="-115888" defTabSz="787400">
              <a:spcBef>
                <a:spcPct val="20000"/>
              </a:spcBef>
              <a:buSzPct val="80000"/>
              <a:buFont typeface="Symbol" pitchFamily="18" charset="2"/>
              <a:buChar char="·"/>
            </a:pPr>
            <a:r>
              <a:rPr lang="en-US" sz="1400"/>
              <a:t>Perceived custom requirements</a:t>
            </a:r>
          </a:p>
          <a:p>
            <a:pPr marL="117475" lvl="1" indent="-115888" defTabSz="787400">
              <a:spcBef>
                <a:spcPct val="20000"/>
              </a:spcBef>
              <a:buSzPct val="80000"/>
              <a:buFont typeface="Symbol" pitchFamily="18" charset="2"/>
              <a:buChar char="·"/>
            </a:pPr>
            <a:r>
              <a:rPr lang="en-US" sz="1400"/>
              <a:t>Quality issues</a:t>
            </a:r>
          </a:p>
          <a:p>
            <a:pPr marL="117475" lvl="1" indent="-115888" defTabSz="787400">
              <a:spcBef>
                <a:spcPct val="20000"/>
              </a:spcBef>
              <a:buSzPct val="80000"/>
              <a:buFont typeface="Symbol" pitchFamily="18" charset="2"/>
              <a:buChar char="·"/>
            </a:pPr>
            <a:endParaRPr lang="en-US" sz="1400"/>
          </a:p>
        </p:txBody>
      </p:sp>
      <p:sp>
        <p:nvSpPr>
          <p:cNvPr id="44057" name="Rectangle 25"/>
          <p:cNvSpPr>
            <a:spLocks noChangeArrowheads="1"/>
          </p:cNvSpPr>
          <p:nvPr>
            <p:custDataLst>
              <p:tags r:id="rId24"/>
            </p:custDataLst>
          </p:nvPr>
        </p:nvSpPr>
        <p:spPr bwMode="auto">
          <a:xfrm>
            <a:off x="7718425" y="2863850"/>
            <a:ext cx="1298575" cy="1711325"/>
          </a:xfrm>
          <a:prstGeom prst="rect">
            <a:avLst/>
          </a:prstGeom>
          <a:noFill/>
          <a:ln w="9525">
            <a:noFill/>
            <a:miter lim="800000"/>
            <a:headEnd/>
            <a:tailEnd/>
          </a:ln>
        </p:spPr>
        <p:txBody>
          <a:bodyPr lIns="0" tIns="0" rIns="0" bIns="0">
            <a:spAutoFit/>
          </a:bodyPr>
          <a:lstStyle/>
          <a:p>
            <a:pPr defTabSz="787400">
              <a:spcBef>
                <a:spcPct val="20000"/>
              </a:spcBef>
              <a:buSzPct val="90000"/>
              <a:buFont typeface="Wingdings" pitchFamily="2" charset="2"/>
              <a:buNone/>
            </a:pPr>
            <a:r>
              <a:rPr lang="en-US" sz="1600"/>
              <a:t>Initial cost components and drivers can usually be estimated by internal personnel</a:t>
            </a:r>
          </a:p>
        </p:txBody>
      </p:sp>
      <p:sp>
        <p:nvSpPr>
          <p:cNvPr id="44058" name="AutoShape 26"/>
          <p:cNvSpPr>
            <a:spLocks/>
          </p:cNvSpPr>
          <p:nvPr/>
        </p:nvSpPr>
        <p:spPr bwMode="auto">
          <a:xfrm>
            <a:off x="7277100" y="1379538"/>
            <a:ext cx="311150" cy="4740275"/>
          </a:xfrm>
          <a:prstGeom prst="rightBrace">
            <a:avLst>
              <a:gd name="adj1" fmla="val 126956"/>
              <a:gd name="adj2" fmla="val 50000"/>
            </a:avLst>
          </a:prstGeom>
          <a:noFill/>
          <a:ln w="9525">
            <a:solidFill>
              <a:schemeClr val="tx1"/>
            </a:solidFill>
            <a:round/>
            <a:headEnd/>
            <a:tailEnd/>
          </a:ln>
        </p:spPr>
        <p:txBody>
          <a:bodyPr wrap="none" anchor="ctr"/>
          <a:lstStyle/>
          <a:p>
            <a:endParaRPr lang="en-US"/>
          </a:p>
        </p:txBody>
      </p:sp>
      <p:cxnSp>
        <p:nvCxnSpPr>
          <p:cNvPr id="44059" name="AutoShape 27"/>
          <p:cNvCxnSpPr>
            <a:cxnSpLocks noChangeShapeType="1"/>
            <a:stCxn id="44036" idx="1"/>
            <a:endCxn id="44035" idx="3"/>
          </p:cNvCxnSpPr>
          <p:nvPr/>
        </p:nvCxnSpPr>
        <p:spPr bwMode="blackWhite">
          <a:xfrm rot="10800000" flipV="1">
            <a:off x="1233488" y="1711325"/>
            <a:ext cx="373062" cy="1600200"/>
          </a:xfrm>
          <a:prstGeom prst="bentConnector3">
            <a:avLst>
              <a:gd name="adj1" fmla="val 50213"/>
            </a:avLst>
          </a:prstGeom>
          <a:noFill/>
          <a:ln w="12700">
            <a:solidFill>
              <a:schemeClr val="tx1"/>
            </a:solidFill>
            <a:miter lim="800000"/>
            <a:headEnd/>
            <a:tailEnd/>
          </a:ln>
        </p:spPr>
      </p:cxnSp>
      <p:cxnSp>
        <p:nvCxnSpPr>
          <p:cNvPr id="44060" name="AutoShape 28"/>
          <p:cNvCxnSpPr>
            <a:cxnSpLocks noChangeShapeType="1"/>
            <a:stCxn id="44037" idx="1"/>
            <a:endCxn id="44035" idx="3"/>
          </p:cNvCxnSpPr>
          <p:nvPr/>
        </p:nvCxnSpPr>
        <p:spPr bwMode="blackWhite">
          <a:xfrm rot="10800000" flipV="1">
            <a:off x="1233488" y="3302000"/>
            <a:ext cx="373062" cy="9525"/>
          </a:xfrm>
          <a:prstGeom prst="bentConnector3">
            <a:avLst>
              <a:gd name="adj1" fmla="val 50213"/>
            </a:avLst>
          </a:prstGeom>
          <a:noFill/>
          <a:ln w="12700">
            <a:solidFill>
              <a:schemeClr val="tx1"/>
            </a:solidFill>
            <a:miter lim="800000"/>
            <a:headEnd/>
            <a:tailEnd/>
          </a:ln>
        </p:spPr>
      </p:cxnSp>
      <p:cxnSp>
        <p:nvCxnSpPr>
          <p:cNvPr id="44061" name="AutoShape 29"/>
          <p:cNvCxnSpPr>
            <a:cxnSpLocks noChangeShapeType="1"/>
            <a:stCxn id="44038" idx="1"/>
            <a:endCxn id="44035" idx="3"/>
          </p:cNvCxnSpPr>
          <p:nvPr/>
        </p:nvCxnSpPr>
        <p:spPr bwMode="blackWhite">
          <a:xfrm rot="10800000">
            <a:off x="1233488" y="3311525"/>
            <a:ext cx="373062" cy="1916113"/>
          </a:xfrm>
          <a:prstGeom prst="bentConnector3">
            <a:avLst>
              <a:gd name="adj1" fmla="val 50213"/>
            </a:avLst>
          </a:prstGeom>
          <a:noFill/>
          <a:ln w="12700">
            <a:solidFill>
              <a:schemeClr val="tx1"/>
            </a:solidFill>
            <a:miter lim="800000"/>
            <a:headEnd/>
            <a:tailEnd/>
          </a:ln>
        </p:spPr>
      </p:cxnSp>
      <p:cxnSp>
        <p:nvCxnSpPr>
          <p:cNvPr id="44062" name="AutoShape 30"/>
          <p:cNvCxnSpPr>
            <a:cxnSpLocks noChangeShapeType="1"/>
            <a:stCxn id="44043" idx="1"/>
            <a:endCxn id="44036" idx="3"/>
          </p:cNvCxnSpPr>
          <p:nvPr/>
        </p:nvCxnSpPr>
        <p:spPr bwMode="blackWhite">
          <a:xfrm rot="10800000" flipV="1">
            <a:off x="2546350" y="1438275"/>
            <a:ext cx="274638" cy="273050"/>
          </a:xfrm>
          <a:prstGeom prst="bentConnector3">
            <a:avLst>
              <a:gd name="adj1" fmla="val 49713"/>
            </a:avLst>
          </a:prstGeom>
          <a:noFill/>
          <a:ln w="12700">
            <a:solidFill>
              <a:schemeClr val="tx1"/>
            </a:solidFill>
            <a:miter lim="800000"/>
            <a:headEnd/>
            <a:tailEnd/>
          </a:ln>
        </p:spPr>
      </p:cxnSp>
      <p:cxnSp>
        <p:nvCxnSpPr>
          <p:cNvPr id="44063" name="AutoShape 31"/>
          <p:cNvCxnSpPr>
            <a:cxnSpLocks noChangeShapeType="1"/>
            <a:stCxn id="44044" idx="1"/>
            <a:endCxn id="44036" idx="3"/>
          </p:cNvCxnSpPr>
          <p:nvPr/>
        </p:nvCxnSpPr>
        <p:spPr bwMode="blackWhite">
          <a:xfrm rot="10800000" flipV="1">
            <a:off x="2546350" y="1709738"/>
            <a:ext cx="274638" cy="1587"/>
          </a:xfrm>
          <a:prstGeom prst="bentConnector3">
            <a:avLst>
              <a:gd name="adj1" fmla="val 49713"/>
            </a:avLst>
          </a:prstGeom>
          <a:noFill/>
          <a:ln w="12700">
            <a:solidFill>
              <a:schemeClr val="tx1"/>
            </a:solidFill>
            <a:miter lim="800000"/>
            <a:headEnd/>
            <a:tailEnd/>
          </a:ln>
        </p:spPr>
      </p:cxnSp>
      <p:cxnSp>
        <p:nvCxnSpPr>
          <p:cNvPr id="44064" name="AutoShape 32"/>
          <p:cNvCxnSpPr>
            <a:cxnSpLocks noChangeShapeType="1"/>
            <a:stCxn id="44045" idx="1"/>
            <a:endCxn id="44036" idx="3"/>
          </p:cNvCxnSpPr>
          <p:nvPr/>
        </p:nvCxnSpPr>
        <p:spPr bwMode="blackWhite">
          <a:xfrm rot="10800000">
            <a:off x="2546350" y="1711325"/>
            <a:ext cx="274638" cy="271463"/>
          </a:xfrm>
          <a:prstGeom prst="bentConnector3">
            <a:avLst>
              <a:gd name="adj1" fmla="val 49713"/>
            </a:avLst>
          </a:prstGeom>
          <a:noFill/>
          <a:ln w="12700">
            <a:solidFill>
              <a:schemeClr val="tx1"/>
            </a:solidFill>
            <a:miter lim="800000"/>
            <a:headEnd/>
            <a:tailEnd/>
          </a:ln>
        </p:spPr>
      </p:cxnSp>
      <p:cxnSp>
        <p:nvCxnSpPr>
          <p:cNvPr id="44065" name="AutoShape 33"/>
          <p:cNvCxnSpPr>
            <a:cxnSpLocks noChangeShapeType="1"/>
            <a:stCxn id="44039" idx="1"/>
            <a:endCxn id="44037" idx="3"/>
          </p:cNvCxnSpPr>
          <p:nvPr/>
        </p:nvCxnSpPr>
        <p:spPr bwMode="blackWhite">
          <a:xfrm rot="10800000" flipV="1">
            <a:off x="2547938" y="2871788"/>
            <a:ext cx="273050" cy="430212"/>
          </a:xfrm>
          <a:prstGeom prst="bentConnector3">
            <a:avLst>
              <a:gd name="adj1" fmla="val 50000"/>
            </a:avLst>
          </a:prstGeom>
          <a:noFill/>
          <a:ln w="12700">
            <a:solidFill>
              <a:schemeClr val="tx1"/>
            </a:solidFill>
            <a:miter lim="800000"/>
            <a:headEnd/>
            <a:tailEnd/>
          </a:ln>
        </p:spPr>
      </p:cxnSp>
      <p:cxnSp>
        <p:nvCxnSpPr>
          <p:cNvPr id="44066" name="AutoShape 34"/>
          <p:cNvCxnSpPr>
            <a:cxnSpLocks noChangeShapeType="1"/>
            <a:stCxn id="44040" idx="1"/>
            <a:endCxn id="44037" idx="3"/>
          </p:cNvCxnSpPr>
          <p:nvPr/>
        </p:nvCxnSpPr>
        <p:spPr bwMode="blackWhite">
          <a:xfrm rot="10800000" flipV="1">
            <a:off x="2547938" y="3159125"/>
            <a:ext cx="273050" cy="142875"/>
          </a:xfrm>
          <a:prstGeom prst="bentConnector3">
            <a:avLst>
              <a:gd name="adj1" fmla="val 50000"/>
            </a:avLst>
          </a:prstGeom>
          <a:noFill/>
          <a:ln w="12700">
            <a:solidFill>
              <a:schemeClr val="tx1"/>
            </a:solidFill>
            <a:miter lim="800000"/>
            <a:headEnd/>
            <a:tailEnd/>
          </a:ln>
        </p:spPr>
      </p:cxnSp>
      <p:cxnSp>
        <p:nvCxnSpPr>
          <p:cNvPr id="44067" name="AutoShape 35"/>
          <p:cNvCxnSpPr>
            <a:cxnSpLocks noChangeShapeType="1"/>
            <a:stCxn id="44042" idx="1"/>
            <a:endCxn id="44037" idx="3"/>
          </p:cNvCxnSpPr>
          <p:nvPr/>
        </p:nvCxnSpPr>
        <p:spPr bwMode="blackWhite">
          <a:xfrm rot="10800000">
            <a:off x="2547938" y="3302000"/>
            <a:ext cx="273050" cy="504825"/>
          </a:xfrm>
          <a:prstGeom prst="bentConnector3">
            <a:avLst>
              <a:gd name="adj1" fmla="val 50000"/>
            </a:avLst>
          </a:prstGeom>
          <a:noFill/>
          <a:ln w="12700">
            <a:solidFill>
              <a:schemeClr val="tx1"/>
            </a:solidFill>
            <a:miter lim="800000"/>
            <a:headEnd/>
            <a:tailEnd/>
          </a:ln>
        </p:spPr>
      </p:cxnSp>
      <p:cxnSp>
        <p:nvCxnSpPr>
          <p:cNvPr id="44068" name="AutoShape 36"/>
          <p:cNvCxnSpPr>
            <a:cxnSpLocks noChangeShapeType="1"/>
            <a:stCxn id="44042" idx="1"/>
            <a:endCxn id="44037" idx="3"/>
          </p:cNvCxnSpPr>
          <p:nvPr/>
        </p:nvCxnSpPr>
        <p:spPr bwMode="blackWhite">
          <a:xfrm rot="10800000">
            <a:off x="2547938" y="3302000"/>
            <a:ext cx="273050" cy="504825"/>
          </a:xfrm>
          <a:prstGeom prst="bentConnector3">
            <a:avLst>
              <a:gd name="adj1" fmla="val 50000"/>
            </a:avLst>
          </a:prstGeom>
          <a:noFill/>
          <a:ln w="12700">
            <a:solidFill>
              <a:schemeClr val="tx1"/>
            </a:solidFill>
            <a:miter lim="800000"/>
            <a:headEnd/>
            <a:tailEnd/>
          </a:ln>
        </p:spPr>
      </p:cxnSp>
      <p:cxnSp>
        <p:nvCxnSpPr>
          <p:cNvPr id="44069" name="AutoShape 37"/>
          <p:cNvCxnSpPr>
            <a:cxnSpLocks noChangeShapeType="1"/>
            <a:stCxn id="44046" idx="1"/>
            <a:endCxn id="44038" idx="3"/>
          </p:cNvCxnSpPr>
          <p:nvPr/>
        </p:nvCxnSpPr>
        <p:spPr bwMode="blackWhite">
          <a:xfrm rot="10800000" flipV="1">
            <a:off x="2547938" y="4518025"/>
            <a:ext cx="273050" cy="709613"/>
          </a:xfrm>
          <a:prstGeom prst="bentConnector3">
            <a:avLst>
              <a:gd name="adj1" fmla="val 50000"/>
            </a:avLst>
          </a:prstGeom>
          <a:noFill/>
          <a:ln w="12700">
            <a:solidFill>
              <a:schemeClr val="tx1"/>
            </a:solidFill>
            <a:miter lim="800000"/>
            <a:headEnd/>
            <a:tailEnd/>
          </a:ln>
        </p:spPr>
      </p:cxnSp>
      <p:cxnSp>
        <p:nvCxnSpPr>
          <p:cNvPr id="44070" name="AutoShape 38"/>
          <p:cNvCxnSpPr>
            <a:cxnSpLocks noChangeShapeType="1"/>
            <a:stCxn id="44047" idx="1"/>
            <a:endCxn id="44038" idx="3"/>
          </p:cNvCxnSpPr>
          <p:nvPr/>
        </p:nvCxnSpPr>
        <p:spPr bwMode="blackWhite">
          <a:xfrm rot="10800000" flipV="1">
            <a:off x="2547938" y="4787900"/>
            <a:ext cx="273050" cy="439738"/>
          </a:xfrm>
          <a:prstGeom prst="bentConnector3">
            <a:avLst>
              <a:gd name="adj1" fmla="val 50000"/>
            </a:avLst>
          </a:prstGeom>
          <a:noFill/>
          <a:ln w="12700">
            <a:solidFill>
              <a:schemeClr val="tx1"/>
            </a:solidFill>
            <a:miter lim="800000"/>
            <a:headEnd/>
            <a:tailEnd/>
          </a:ln>
        </p:spPr>
      </p:cxnSp>
      <p:cxnSp>
        <p:nvCxnSpPr>
          <p:cNvPr id="44071" name="AutoShape 39"/>
          <p:cNvCxnSpPr>
            <a:cxnSpLocks noChangeShapeType="1"/>
            <a:stCxn id="44048" idx="1"/>
            <a:endCxn id="44038" idx="3"/>
          </p:cNvCxnSpPr>
          <p:nvPr/>
        </p:nvCxnSpPr>
        <p:spPr bwMode="blackWhite">
          <a:xfrm rot="10800000" flipV="1">
            <a:off x="2547938" y="5062538"/>
            <a:ext cx="273050" cy="165100"/>
          </a:xfrm>
          <a:prstGeom prst="bentConnector3">
            <a:avLst>
              <a:gd name="adj1" fmla="val 50000"/>
            </a:avLst>
          </a:prstGeom>
          <a:noFill/>
          <a:ln w="12700">
            <a:solidFill>
              <a:schemeClr val="tx1"/>
            </a:solidFill>
            <a:miter lim="800000"/>
            <a:headEnd/>
            <a:tailEnd/>
          </a:ln>
        </p:spPr>
      </p:cxnSp>
      <p:cxnSp>
        <p:nvCxnSpPr>
          <p:cNvPr id="44072" name="AutoShape 40"/>
          <p:cNvCxnSpPr>
            <a:cxnSpLocks noChangeShapeType="1"/>
            <a:stCxn id="44049" idx="1"/>
            <a:endCxn id="44038" idx="3"/>
          </p:cNvCxnSpPr>
          <p:nvPr/>
        </p:nvCxnSpPr>
        <p:spPr bwMode="blackWhite">
          <a:xfrm rot="10800000">
            <a:off x="2547938" y="5227638"/>
            <a:ext cx="273050" cy="104775"/>
          </a:xfrm>
          <a:prstGeom prst="bentConnector3">
            <a:avLst>
              <a:gd name="adj1" fmla="val 50000"/>
            </a:avLst>
          </a:prstGeom>
          <a:noFill/>
          <a:ln w="12700">
            <a:solidFill>
              <a:schemeClr val="tx1"/>
            </a:solidFill>
            <a:miter lim="800000"/>
            <a:headEnd/>
            <a:tailEnd/>
          </a:ln>
        </p:spPr>
      </p:cxnSp>
      <p:cxnSp>
        <p:nvCxnSpPr>
          <p:cNvPr id="44073" name="AutoShape 41"/>
          <p:cNvCxnSpPr>
            <a:cxnSpLocks noChangeShapeType="1"/>
            <a:stCxn id="44050" idx="1"/>
            <a:endCxn id="44038" idx="3"/>
          </p:cNvCxnSpPr>
          <p:nvPr/>
        </p:nvCxnSpPr>
        <p:spPr bwMode="blackWhite">
          <a:xfrm rot="10800000">
            <a:off x="2547938" y="5227638"/>
            <a:ext cx="273050" cy="376237"/>
          </a:xfrm>
          <a:prstGeom prst="bentConnector3">
            <a:avLst>
              <a:gd name="adj1" fmla="val 50000"/>
            </a:avLst>
          </a:prstGeom>
          <a:noFill/>
          <a:ln w="12700">
            <a:solidFill>
              <a:schemeClr val="tx1"/>
            </a:solidFill>
            <a:miter lim="800000"/>
            <a:headEnd/>
            <a:tailEnd/>
          </a:ln>
        </p:spPr>
      </p:cxnSp>
      <p:cxnSp>
        <p:nvCxnSpPr>
          <p:cNvPr id="44074" name="AutoShape 42"/>
          <p:cNvCxnSpPr>
            <a:cxnSpLocks noChangeShapeType="1"/>
            <a:stCxn id="44051" idx="1"/>
            <a:endCxn id="44038" idx="3"/>
          </p:cNvCxnSpPr>
          <p:nvPr/>
        </p:nvCxnSpPr>
        <p:spPr bwMode="blackWhite">
          <a:xfrm rot="10800000">
            <a:off x="2547938" y="5227638"/>
            <a:ext cx="273050" cy="752475"/>
          </a:xfrm>
          <a:prstGeom prst="bentConnector3">
            <a:avLst>
              <a:gd name="adj1" fmla="val 50000"/>
            </a:avLst>
          </a:prstGeom>
          <a:noFill/>
          <a:ln w="12700">
            <a:solidFill>
              <a:schemeClr val="tx1"/>
            </a:solidFill>
            <a:miter lim="800000"/>
            <a:headEnd/>
            <a:tailEnd/>
          </a:ln>
        </p:spPr>
      </p:cxnSp>
      <p:cxnSp>
        <p:nvCxnSpPr>
          <p:cNvPr id="44075" name="AutoShape 43"/>
          <p:cNvCxnSpPr>
            <a:cxnSpLocks noChangeShapeType="1"/>
            <a:stCxn id="44037" idx="3"/>
            <a:endCxn id="44041" idx="1"/>
          </p:cNvCxnSpPr>
          <p:nvPr/>
        </p:nvCxnSpPr>
        <p:spPr bwMode="blackWhite">
          <a:xfrm>
            <a:off x="2547938" y="3302000"/>
            <a:ext cx="273050" cy="128588"/>
          </a:xfrm>
          <a:prstGeom prst="bentConnector3">
            <a:avLst>
              <a:gd name="adj1" fmla="val 49417"/>
            </a:avLst>
          </a:prstGeom>
          <a:noFill/>
          <a:ln w="12700">
            <a:solidFill>
              <a:schemeClr val="tx1"/>
            </a:solidFill>
            <a:miter lim="800000"/>
            <a:headEnd/>
            <a:tailEnd/>
          </a:ln>
        </p:spPr>
      </p:cxnSp>
      <p:sp>
        <p:nvSpPr>
          <p:cNvPr id="44076" name="Line 44"/>
          <p:cNvSpPr>
            <a:spLocks noChangeShapeType="1"/>
          </p:cNvSpPr>
          <p:nvPr/>
        </p:nvSpPr>
        <p:spPr bwMode="auto">
          <a:xfrm>
            <a:off x="2844800" y="1257300"/>
            <a:ext cx="4191000" cy="0"/>
          </a:xfrm>
          <a:prstGeom prst="line">
            <a:avLst/>
          </a:prstGeom>
          <a:noFill/>
          <a:ln w="9525">
            <a:solidFill>
              <a:schemeClr val="tx1"/>
            </a:solidFill>
            <a:round/>
            <a:headEnd/>
            <a:tailEnd/>
          </a:ln>
        </p:spPr>
        <p:txBody>
          <a:bodyPr>
            <a:spAutoFit/>
          </a:bodyPr>
          <a:lstStyle/>
          <a:p>
            <a:endParaRPr lang="en-US"/>
          </a:p>
        </p:txBody>
      </p:sp>
      <p:sp>
        <p:nvSpPr>
          <p:cNvPr id="44077" name="TextBox 44"/>
          <p:cNvSpPr txBox="1">
            <a:spLocks noChangeArrowheads="1"/>
          </p:cNvSpPr>
          <p:nvPr/>
        </p:nvSpPr>
        <p:spPr bwMode="auto">
          <a:xfrm>
            <a:off x="107950" y="6191250"/>
            <a:ext cx="1987550" cy="338138"/>
          </a:xfrm>
          <a:prstGeom prst="rect">
            <a:avLst/>
          </a:prstGeom>
          <a:noFill/>
          <a:ln w="9525">
            <a:noFill/>
            <a:miter lim="800000"/>
            <a:headEnd/>
            <a:tailEnd/>
          </a:ln>
        </p:spPr>
        <p:txBody>
          <a:bodyPr wrap="none">
            <a:spAutoFit/>
          </a:bodyPr>
          <a:lstStyle/>
          <a:p>
            <a:r>
              <a:rPr lang="en-US" sz="1600" b="0"/>
              <a:t>Source: Stephen Doig</a:t>
            </a:r>
          </a:p>
        </p:txBody>
      </p:sp>
      <p:sp>
        <p:nvSpPr>
          <p:cNvPr id="46" name="Title 45"/>
          <p:cNvSpPr>
            <a:spLocks noGrp="1"/>
          </p:cNvSpPr>
          <p:nvPr>
            <p:ph type="title"/>
          </p:nvPr>
        </p:nvSpPr>
        <p:spPr/>
        <p:txBody>
          <a:bodyPr/>
          <a:lstStyle/>
          <a:p>
            <a:r>
              <a:rPr lang="en-US" b="1" dirty="0" smtClean="0">
                <a:latin typeface="Albertus Extra Bold"/>
              </a:rPr>
              <a:t>Strategic Sourcing Tools</a:t>
            </a:r>
            <a:r>
              <a:rPr lang="en-US" b="1" dirty="0" smtClean="0"/>
              <a:t>: </a:t>
            </a:r>
            <a:r>
              <a:rPr lang="en-US" b="1" dirty="0" smtClean="0">
                <a:latin typeface="Albertus Extra Bold"/>
              </a:rPr>
              <a:t>TCO</a:t>
            </a:r>
            <a:r>
              <a:rPr lang="en-US" b="1" dirty="0" smtClean="0"/>
              <a:t> </a:t>
            </a:r>
            <a:r>
              <a:rPr lang="en-US" dirty="0" smtClean="0"/>
              <a:t/>
            </a:r>
            <a:br>
              <a:rPr lang="en-US" dirty="0" smtClean="0"/>
            </a:br>
            <a:r>
              <a:rPr lang="en-US" dirty="0" smtClean="0"/>
              <a:t>	Example Cost Components and Drivers</a:t>
            </a:r>
            <a:endParaRPr lang="en-US" dirty="0"/>
          </a:p>
        </p:txBody>
      </p:sp>
    </p:spTree>
    <p:custDataLst>
      <p:tags r:id="rId1"/>
    </p:custData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p:spPr>
        <p:style>
          <a:lnRef idx="2">
            <a:schemeClr val="accent3"/>
          </a:lnRef>
          <a:fillRef idx="1">
            <a:schemeClr val="lt1"/>
          </a:fillRef>
          <a:effectRef idx="0">
            <a:schemeClr val="accent3"/>
          </a:effectRef>
          <a:fontRef idx="minor">
            <a:schemeClr val="dk1"/>
          </a:fontRef>
        </p:style>
        <p:txBody>
          <a:bodyPr/>
          <a:lstStyle/>
          <a:p>
            <a:pPr>
              <a:defRPr/>
            </a:pPr>
            <a:r>
              <a:rPr lang="en-US" sz="2800" dirty="0" smtClean="0"/>
              <a:t>TCO &amp; Supplier Economics</a:t>
            </a:r>
            <a:r>
              <a:rPr lang="en-US" dirty="0" smtClean="0"/>
              <a:t/>
            </a:r>
            <a:br>
              <a:rPr lang="en-US" dirty="0" smtClean="0"/>
            </a:br>
            <a:endParaRPr lang="en-US" dirty="0"/>
          </a:p>
        </p:txBody>
      </p:sp>
      <p:sp>
        <p:nvSpPr>
          <p:cNvPr id="59394" name="Text Placeholder 2"/>
          <p:cNvSpPr>
            <a:spLocks noGrp="1"/>
          </p:cNvSpPr>
          <p:nvPr>
            <p:ph type="body" idx="1"/>
          </p:nvPr>
        </p:nvSpPr>
        <p:spPr/>
        <p:txBody>
          <a:bodyPr/>
          <a:lstStyle/>
          <a:p>
            <a:r>
              <a:rPr lang="en-US" sz="4000" b="1" cap="all" dirty="0" smtClean="0">
                <a:solidFill>
                  <a:srgbClr val="000000"/>
                </a:solidFill>
              </a:rPr>
              <a:t>Gen Power</a:t>
            </a:r>
            <a:br>
              <a:rPr lang="en-US" sz="4000" b="1" cap="all" dirty="0" smtClean="0">
                <a:solidFill>
                  <a:srgbClr val="000000"/>
                </a:solidFill>
              </a:rPr>
            </a:br>
            <a:endParaRPr lang="en-US" dirty="0" smtClean="0">
              <a:latin typeface="Optima" charset="0"/>
            </a:endParaRPr>
          </a:p>
        </p:txBody>
      </p:sp>
    </p:spTree>
    <p:extLst>
      <p:ext uri="{BB962C8B-B14F-4D97-AF65-F5344CB8AC3E}">
        <p14:creationId xmlns:p14="http://schemas.microsoft.com/office/powerpoint/2010/main" val="1623722825"/>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0418" name="Object 5"/>
          <p:cNvGraphicFramePr>
            <a:graphicFrameLocks/>
          </p:cNvGraphicFramePr>
          <p:nvPr/>
        </p:nvGraphicFramePr>
        <p:xfrm>
          <a:off x="2225675" y="2289175"/>
          <a:ext cx="5653088" cy="3311525"/>
        </p:xfrm>
        <a:graphic>
          <a:graphicData uri="http://schemas.openxmlformats.org/presentationml/2006/ole">
            <mc:AlternateContent xmlns:mc="http://schemas.openxmlformats.org/markup-compatibility/2006">
              <mc:Choice xmlns:v="urn:schemas-microsoft-com:vml" Requires="v">
                <p:oleObj spid="_x0000_s99340" name="Chart" r:id="rId4" imgW="6217889" imgH="3756578" progId="MSGraph.Chart.8">
                  <p:embed followColorScheme="full"/>
                </p:oleObj>
              </mc:Choice>
              <mc:Fallback>
                <p:oleObj name="Chart" r:id="rId4" imgW="6217889" imgH="3756578" progId="MSGraph.Chart.8">
                  <p:embed followColorScheme="full"/>
                  <p:pic>
                    <p:nvPicPr>
                      <p:cNvPr id="0" name="Picture 2"/>
                      <p:cNvPicPr>
                        <a:picLocks noChangeArrowheads="1"/>
                      </p:cNvPicPr>
                      <p:nvPr/>
                    </p:nvPicPr>
                    <p:blipFill>
                      <a:blip r:embed="rId5">
                        <a:extLst>
                          <a:ext uri="{28A0092B-C50C-407E-A947-70E740481C1C}">
                            <a14:useLocalDpi xmlns:a14="http://schemas.microsoft.com/office/drawing/2010/main" val="0"/>
                          </a:ext>
                        </a:extLst>
                      </a:blip>
                      <a:srcRect r="31"/>
                      <a:stretch>
                        <a:fillRect/>
                      </a:stretch>
                    </p:blipFill>
                    <p:spPr bwMode="auto">
                      <a:xfrm>
                        <a:off x="2225675" y="2289175"/>
                        <a:ext cx="5653088" cy="3311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60419" name="Rectangle 7"/>
          <p:cNvSpPr>
            <a:spLocks noChangeArrowheads="1"/>
          </p:cNvSpPr>
          <p:nvPr/>
        </p:nvSpPr>
        <p:spPr bwMode="auto">
          <a:xfrm>
            <a:off x="2643188" y="5518150"/>
            <a:ext cx="777875" cy="169863"/>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Materials</a:t>
            </a:r>
          </a:p>
        </p:txBody>
      </p:sp>
      <p:sp>
        <p:nvSpPr>
          <p:cNvPr id="60420" name="Rectangle 8"/>
          <p:cNvSpPr>
            <a:spLocks noChangeArrowheads="1"/>
          </p:cNvSpPr>
          <p:nvPr/>
        </p:nvSpPr>
        <p:spPr bwMode="auto">
          <a:xfrm>
            <a:off x="3608388" y="5518150"/>
            <a:ext cx="777875" cy="169863"/>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Energy</a:t>
            </a:r>
          </a:p>
        </p:txBody>
      </p:sp>
      <p:sp>
        <p:nvSpPr>
          <p:cNvPr id="60421" name="Rectangle 9"/>
          <p:cNvSpPr>
            <a:spLocks noChangeArrowheads="1"/>
          </p:cNvSpPr>
          <p:nvPr/>
        </p:nvSpPr>
        <p:spPr bwMode="auto">
          <a:xfrm>
            <a:off x="4554538" y="5518150"/>
            <a:ext cx="777875" cy="169863"/>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Labor</a:t>
            </a:r>
          </a:p>
        </p:txBody>
      </p:sp>
      <p:sp>
        <p:nvSpPr>
          <p:cNvPr id="60422" name="Rectangle 10"/>
          <p:cNvSpPr>
            <a:spLocks noChangeArrowheads="1"/>
          </p:cNvSpPr>
          <p:nvPr/>
        </p:nvSpPr>
        <p:spPr bwMode="auto">
          <a:xfrm>
            <a:off x="5389563" y="5518150"/>
            <a:ext cx="777875" cy="169863"/>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Overhead</a:t>
            </a:r>
          </a:p>
        </p:txBody>
      </p:sp>
      <p:sp>
        <p:nvSpPr>
          <p:cNvPr id="60423" name="Rectangle 11"/>
          <p:cNvSpPr>
            <a:spLocks noChangeArrowheads="1"/>
          </p:cNvSpPr>
          <p:nvPr/>
        </p:nvSpPr>
        <p:spPr bwMode="auto">
          <a:xfrm>
            <a:off x="6240463" y="5518150"/>
            <a:ext cx="777875" cy="339725"/>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Gross margin</a:t>
            </a:r>
          </a:p>
        </p:txBody>
      </p:sp>
      <p:sp>
        <p:nvSpPr>
          <p:cNvPr id="60424" name="Rectangle 12"/>
          <p:cNvSpPr>
            <a:spLocks noChangeArrowheads="1"/>
          </p:cNvSpPr>
          <p:nvPr/>
        </p:nvSpPr>
        <p:spPr bwMode="auto">
          <a:xfrm>
            <a:off x="6997700" y="5518150"/>
            <a:ext cx="777875" cy="169863"/>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Joint costs</a:t>
            </a:r>
          </a:p>
        </p:txBody>
      </p:sp>
      <p:pic>
        <p:nvPicPr>
          <p:cNvPr id="60425" name="Picture 13"/>
          <p:cNvPicPr>
            <a:picLocks noChangeArrowheads="1"/>
          </p:cNvPicPr>
          <p:nvPr/>
        </p:nvPicPr>
        <p:blipFill>
          <a:blip r:embed="rId6" cstate="print"/>
          <a:srcRect/>
          <a:stretch>
            <a:fillRect/>
          </a:stretch>
        </p:blipFill>
        <p:spPr bwMode="auto">
          <a:xfrm>
            <a:off x="5103813" y="3778250"/>
            <a:ext cx="155575" cy="922338"/>
          </a:xfrm>
          <a:prstGeom prst="rect">
            <a:avLst/>
          </a:prstGeom>
          <a:noFill/>
          <a:ln w="9525">
            <a:noFill/>
            <a:miter lim="800000"/>
            <a:headEnd/>
            <a:tailEnd/>
          </a:ln>
        </p:spPr>
      </p:pic>
      <p:sp>
        <p:nvSpPr>
          <p:cNvPr id="60426" name="Rectangle 14"/>
          <p:cNvSpPr>
            <a:spLocks noChangeArrowheads="1"/>
          </p:cNvSpPr>
          <p:nvPr/>
        </p:nvSpPr>
        <p:spPr bwMode="auto">
          <a:xfrm>
            <a:off x="5356225" y="4006850"/>
            <a:ext cx="1260475" cy="506413"/>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Understand labor components of casting process</a:t>
            </a:r>
          </a:p>
        </p:txBody>
      </p:sp>
      <p:pic>
        <p:nvPicPr>
          <p:cNvPr id="60427" name="Picture 15"/>
          <p:cNvPicPr>
            <a:picLocks noChangeArrowheads="1"/>
          </p:cNvPicPr>
          <p:nvPr/>
        </p:nvPicPr>
        <p:blipFill>
          <a:blip r:embed="rId6" cstate="print"/>
          <a:srcRect/>
          <a:stretch>
            <a:fillRect/>
          </a:stretch>
        </p:blipFill>
        <p:spPr bwMode="auto">
          <a:xfrm>
            <a:off x="6821488" y="2976563"/>
            <a:ext cx="133350" cy="788987"/>
          </a:xfrm>
          <a:prstGeom prst="rect">
            <a:avLst/>
          </a:prstGeom>
          <a:noFill/>
          <a:ln w="9525">
            <a:noFill/>
            <a:miter lim="800000"/>
            <a:headEnd/>
            <a:tailEnd/>
          </a:ln>
        </p:spPr>
      </p:pic>
      <p:sp>
        <p:nvSpPr>
          <p:cNvPr id="60428" name="Rectangle 16"/>
          <p:cNvSpPr>
            <a:spLocks noChangeArrowheads="1"/>
          </p:cNvSpPr>
          <p:nvPr/>
        </p:nvSpPr>
        <p:spPr bwMode="auto">
          <a:xfrm>
            <a:off x="7073900" y="3121025"/>
            <a:ext cx="1262063" cy="508000"/>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Quantify components that drive overhead</a:t>
            </a:r>
          </a:p>
        </p:txBody>
      </p:sp>
      <p:sp>
        <p:nvSpPr>
          <p:cNvPr id="60429" name="Rectangle 17"/>
          <p:cNvSpPr>
            <a:spLocks noChangeArrowheads="1"/>
          </p:cNvSpPr>
          <p:nvPr/>
        </p:nvSpPr>
        <p:spPr bwMode="auto">
          <a:xfrm>
            <a:off x="7056438" y="2660650"/>
            <a:ext cx="1260475" cy="168275"/>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TBD</a:t>
            </a:r>
          </a:p>
        </p:txBody>
      </p:sp>
      <p:sp>
        <p:nvSpPr>
          <p:cNvPr id="60430" name="Freeform 19"/>
          <p:cNvSpPr>
            <a:spLocks/>
          </p:cNvSpPr>
          <p:nvPr/>
        </p:nvSpPr>
        <p:spPr bwMode="auto">
          <a:xfrm flipH="1">
            <a:off x="2447925" y="4867275"/>
            <a:ext cx="119063" cy="585788"/>
          </a:xfrm>
          <a:custGeom>
            <a:avLst/>
            <a:gdLst>
              <a:gd name="T0" fmla="*/ 2782 w 214"/>
              <a:gd name="T1" fmla="*/ 0 h 1316"/>
              <a:gd name="T2" fmla="*/ 71772 w 214"/>
              <a:gd name="T3" fmla="*/ 40507 h 1316"/>
              <a:gd name="T4" fmla="*/ 71772 w 214"/>
              <a:gd name="T5" fmla="*/ 260845 h 1316"/>
              <a:gd name="T6" fmla="*/ 119063 w 214"/>
              <a:gd name="T7" fmla="*/ 289333 h 1316"/>
              <a:gd name="T8" fmla="*/ 71772 w 214"/>
              <a:gd name="T9" fmla="*/ 318266 h 1316"/>
              <a:gd name="T10" fmla="*/ 71772 w 214"/>
              <a:gd name="T11" fmla="*/ 547507 h 1316"/>
              <a:gd name="T12" fmla="*/ 0 w 214"/>
              <a:gd name="T13" fmla="*/ 585788 h 13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4" h="1316">
                <a:moveTo>
                  <a:pt x="5" y="0"/>
                </a:moveTo>
                <a:lnTo>
                  <a:pt x="129" y="91"/>
                </a:lnTo>
                <a:lnTo>
                  <a:pt x="129" y="586"/>
                </a:lnTo>
                <a:lnTo>
                  <a:pt x="214" y="650"/>
                </a:lnTo>
                <a:lnTo>
                  <a:pt x="129" y="715"/>
                </a:lnTo>
                <a:lnTo>
                  <a:pt x="129" y="1230"/>
                </a:lnTo>
                <a:lnTo>
                  <a:pt x="0" y="1316"/>
                </a:lnTo>
              </a:path>
            </a:pathLst>
          </a:custGeom>
          <a:noFill/>
          <a:ln w="11113">
            <a:solidFill>
              <a:srgbClr val="000000"/>
            </a:solidFill>
            <a:prstDash val="solid"/>
            <a:round/>
            <a:headEnd/>
            <a:tailEnd/>
          </a:ln>
        </p:spPr>
        <p:txBody>
          <a:bodyPr lIns="82048" tIns="41025" rIns="82048" bIns="41025"/>
          <a:lstStyle/>
          <a:p>
            <a:endParaRPr lang="en-US"/>
          </a:p>
        </p:txBody>
      </p:sp>
      <p:sp>
        <p:nvSpPr>
          <p:cNvPr id="60431" name="Rectangle 20"/>
          <p:cNvSpPr>
            <a:spLocks noChangeArrowheads="1"/>
          </p:cNvSpPr>
          <p:nvPr/>
        </p:nvSpPr>
        <p:spPr bwMode="auto">
          <a:xfrm>
            <a:off x="1620838" y="4773613"/>
            <a:ext cx="871537" cy="677862"/>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What have raw material industry trends been?</a:t>
            </a:r>
          </a:p>
        </p:txBody>
      </p:sp>
      <p:sp>
        <p:nvSpPr>
          <p:cNvPr id="17" name="Title 16"/>
          <p:cNvSpPr>
            <a:spLocks noGrp="1"/>
          </p:cNvSpPr>
          <p:nvPr>
            <p:ph type="title"/>
          </p:nvPr>
        </p:nvSpPr>
        <p:spPr/>
        <p:txBody>
          <a:bodyPr/>
          <a:lstStyle/>
          <a:p>
            <a:r>
              <a:rPr lang="en-US" dirty="0" smtClean="0">
                <a:latin typeface="Optima"/>
                <a:cs typeface="Optima"/>
              </a:rPr>
              <a:t>CASTINGS INDUSTRY OUTSIDE-IN COST STRUCTURE </a:t>
            </a:r>
            <a:endParaRPr lang="en-US" dirty="0"/>
          </a:p>
        </p:txBody>
      </p:sp>
    </p:spTree>
    <p:extLst>
      <p:ext uri="{BB962C8B-B14F-4D97-AF65-F5344CB8AC3E}">
        <p14:creationId xmlns:p14="http://schemas.microsoft.com/office/powerpoint/2010/main" val="330318037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14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614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614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614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6150"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a:solidFill>
                  <a:schemeClr val="bg1"/>
                </a:solidFill>
                <a:latin typeface="Garamond" pitchFamily="18" charset="0"/>
              </a:rPr>
              <a:t>Operations Strategy</a:t>
            </a:r>
          </a:p>
          <a:p>
            <a:pPr algn="ctr" eaLnBrk="0" hangingPunct="0">
              <a:spcBef>
                <a:spcPct val="50000"/>
              </a:spcBef>
            </a:pPr>
            <a:r>
              <a:rPr lang="en-US" sz="3600">
                <a:solidFill>
                  <a:srgbClr val="FF3300"/>
                </a:solidFill>
                <a:latin typeface="Garamond" pitchFamily="18" charset="0"/>
              </a:rPr>
              <a:t>Strategic Sourcing</a:t>
            </a:r>
          </a:p>
        </p:txBody>
      </p:sp>
      <p:sp>
        <p:nvSpPr>
          <p:cNvPr id="6151" name="Rectangle 7"/>
          <p:cNvSpPr>
            <a:spLocks noGrp="1" noChangeArrowheads="1"/>
          </p:cNvSpPr>
          <p:nvPr>
            <p:ph idx="1"/>
          </p:nvPr>
        </p:nvSpPr>
        <p:spPr>
          <a:xfrm>
            <a:off x="457200" y="2339975"/>
            <a:ext cx="8261350" cy="4137025"/>
          </a:xfrm>
        </p:spPr>
        <p:txBody>
          <a:bodyPr/>
          <a:lstStyle/>
          <a:p>
            <a:pPr eaLnBrk="1" hangingPunct="1">
              <a:buClr>
                <a:srgbClr val="FF3300"/>
              </a:buClr>
            </a:pPr>
            <a:r>
              <a:rPr lang="en-US" dirty="0" smtClean="0">
                <a:solidFill>
                  <a:schemeClr val="bg1"/>
                </a:solidFill>
              </a:rPr>
              <a:t>Explain the concept of strategic sourcing and integrate it with ops </a:t>
            </a:r>
            <a:r>
              <a:rPr lang="en-US" dirty="0" err="1" smtClean="0">
                <a:solidFill>
                  <a:schemeClr val="bg1"/>
                </a:solidFill>
              </a:rPr>
              <a:t>strat</a:t>
            </a:r>
            <a:endParaRPr lang="en-US" dirty="0" smtClean="0">
              <a:solidFill>
                <a:schemeClr val="bg1"/>
              </a:solidFill>
            </a:endParaRPr>
          </a:p>
          <a:p>
            <a:pPr eaLnBrk="1" hangingPunct="1">
              <a:buClr>
                <a:srgbClr val="FF3300"/>
              </a:buClr>
            </a:pPr>
            <a:r>
              <a:rPr lang="en-US" dirty="0" smtClean="0">
                <a:solidFill>
                  <a:schemeClr val="bg1"/>
                </a:solidFill>
              </a:rPr>
              <a:t>Use a framework to choose a supply relationship and guide outsourcing</a:t>
            </a:r>
          </a:p>
          <a:p>
            <a:pPr eaLnBrk="1" hangingPunct="1">
              <a:buClr>
                <a:srgbClr val="FF3300"/>
              </a:buClr>
            </a:pPr>
            <a:r>
              <a:rPr lang="en-US" dirty="0" smtClean="0">
                <a:solidFill>
                  <a:schemeClr val="bg1"/>
                </a:solidFill>
              </a:rPr>
              <a:t>Apply three tools to improve outsourcing: </a:t>
            </a:r>
          </a:p>
          <a:p>
            <a:pPr lvl="1" eaLnBrk="1" hangingPunct="1">
              <a:buClr>
                <a:srgbClr val="FF3300"/>
              </a:buClr>
            </a:pPr>
            <a:r>
              <a:rPr lang="en-US" dirty="0" smtClean="0">
                <a:solidFill>
                  <a:schemeClr val="bg1"/>
                </a:solidFill>
              </a:rPr>
              <a:t>TCO, multi-sourcing, and structured contracts</a:t>
            </a:r>
          </a:p>
          <a:p>
            <a:pPr eaLnBrk="1" hangingPunct="1">
              <a:buClr>
                <a:srgbClr val="FF3300"/>
              </a:buClr>
            </a:pPr>
            <a:r>
              <a:rPr lang="en-US" dirty="0" smtClean="0">
                <a:solidFill>
                  <a:schemeClr val="bg1"/>
                </a:solidFill>
              </a:rPr>
              <a:t>Illustrate how technological change affects sourcing and value chain disintegration</a:t>
            </a:r>
          </a:p>
          <a:p>
            <a:pPr eaLnBrk="1" hangingPunct="1">
              <a:buClr>
                <a:srgbClr val="FF3300"/>
              </a:buClr>
            </a:pPr>
            <a:endParaRPr lang="en-US" dirty="0" smtClean="0">
              <a:solidFill>
                <a:schemeClr val="bg1"/>
              </a:solidFill>
            </a:endParaRPr>
          </a:p>
          <a:p>
            <a:pPr lvl="2" eaLnBrk="1" hangingPunct="1">
              <a:buClr>
                <a:srgbClr val="FF3300"/>
              </a:buClr>
            </a:pPr>
            <a:r>
              <a:rPr lang="en-US" b="1" dirty="0" smtClean="0">
                <a:solidFill>
                  <a:schemeClr val="bg1"/>
                </a:solidFill>
              </a:rPr>
              <a:t>Case: </a:t>
            </a:r>
          </a:p>
          <a:p>
            <a:pPr lvl="3" eaLnBrk="1" hangingPunct="1">
              <a:buClr>
                <a:srgbClr val="FF3300"/>
              </a:buClr>
            </a:pPr>
            <a:r>
              <a:rPr lang="en-US" i="1" dirty="0" smtClean="0">
                <a:solidFill>
                  <a:schemeClr val="bg1"/>
                </a:solidFill>
              </a:rPr>
              <a:t>Boeing 787 </a:t>
            </a:r>
            <a:r>
              <a:rPr lang="en-US" i="1" dirty="0" err="1" smtClean="0">
                <a:solidFill>
                  <a:schemeClr val="bg1"/>
                </a:solidFill>
              </a:rPr>
              <a:t>Dreamliner</a:t>
            </a:r>
            <a:endParaRPr lang="en-US" i="1" dirty="0" smtClean="0">
              <a:solidFill>
                <a:schemeClr val="bg1"/>
              </a:solidFill>
            </a:endParaRPr>
          </a:p>
          <a:p>
            <a:pPr lvl="3" eaLnBrk="1" hangingPunct="1">
              <a:buClr>
                <a:srgbClr val="FF3300"/>
              </a:buClr>
            </a:pPr>
            <a:r>
              <a:rPr lang="en-US" i="1" dirty="0" err="1" smtClean="0">
                <a:solidFill>
                  <a:schemeClr val="bg1"/>
                </a:solidFill>
              </a:rPr>
              <a:t>GenPower</a:t>
            </a:r>
            <a:r>
              <a:rPr lang="en-US" i="1" dirty="0" smtClean="0">
                <a:solidFill>
                  <a:schemeClr val="bg1"/>
                </a:solidFill>
              </a:rPr>
              <a:t>  </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Voltaicsystems.com</a:t>
            </a:r>
            <a:endParaRPr lang="en-US" dirty="0"/>
          </a:p>
        </p:txBody>
      </p:sp>
      <p:pic>
        <p:nvPicPr>
          <p:cNvPr id="112642" name="Picture 2"/>
          <p:cNvPicPr>
            <a:picLocks noChangeAspect="1" noChangeArrowheads="1"/>
          </p:cNvPicPr>
          <p:nvPr/>
        </p:nvPicPr>
        <p:blipFill>
          <a:blip r:embed="rId3" cstate="print"/>
          <a:srcRect/>
          <a:stretch>
            <a:fillRect/>
          </a:stretch>
        </p:blipFill>
        <p:spPr bwMode="auto">
          <a:xfrm>
            <a:off x="681038" y="1129404"/>
            <a:ext cx="7781925" cy="3962400"/>
          </a:xfrm>
          <a:prstGeom prst="rect">
            <a:avLst/>
          </a:prstGeom>
          <a:noFill/>
          <a:ln w="9525">
            <a:noFill/>
            <a:miter lim="800000"/>
            <a:headEnd/>
            <a:tailEnd/>
          </a:ln>
        </p:spPr>
      </p:pic>
      <p:sp>
        <p:nvSpPr>
          <p:cNvPr id="112643" name="Rectangle 3"/>
          <p:cNvSpPr>
            <a:spLocks noChangeArrowheads="1"/>
          </p:cNvSpPr>
          <p:nvPr/>
        </p:nvSpPr>
        <p:spPr bwMode="auto">
          <a:xfrm>
            <a:off x="0" y="5446599"/>
            <a:ext cx="9144000" cy="7694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smtClean="0">
                <a:ln>
                  <a:noFill/>
                </a:ln>
                <a:solidFill>
                  <a:srgbClr val="000000"/>
                </a:solidFill>
                <a:effectLst/>
                <a:latin typeface="Arial" pitchFamily="34" charset="0"/>
                <a:ea typeface="Calibri" pitchFamily="34" charset="0"/>
                <a:cs typeface="Arial" pitchFamily="34" charset="0"/>
              </a:rPr>
              <a:t>My brother was a one year student at Kellogg (graduated in 2007) and is now the COO of a small firm that sells solar backpacks, among other things.  He’s posted an explanation of why they </a:t>
            </a:r>
            <a:r>
              <a:rPr kumimoji="0" lang="en-US" sz="1100" b="0" i="0" u="none" strike="noStrike" cap="none" normalizeH="0" baseline="0" dirty="0" err="1" smtClean="0">
                <a:ln>
                  <a:noFill/>
                </a:ln>
                <a:solidFill>
                  <a:srgbClr val="000000"/>
                </a:solidFill>
                <a:effectLst/>
                <a:latin typeface="Arial" pitchFamily="34" charset="0"/>
                <a:ea typeface="Calibri" pitchFamily="34" charset="0"/>
                <a:cs typeface="Arial" pitchFamily="34" charset="0"/>
              </a:rPr>
              <a:t>insource</a:t>
            </a:r>
            <a:r>
              <a:rPr kumimoji="0" lang="en-US" sz="1100" b="0" i="0" u="none" strike="noStrike" cap="none" normalizeH="0" baseline="0" dirty="0" smtClean="0">
                <a:ln>
                  <a:noFill/>
                </a:ln>
                <a:solidFill>
                  <a:srgbClr val="000000"/>
                </a:solidFill>
                <a:effectLst/>
                <a:latin typeface="Arial" pitchFamily="34" charset="0"/>
                <a:ea typeface="Calibri" pitchFamily="34" charset="0"/>
                <a:cs typeface="Arial" pitchFamily="34" charset="0"/>
              </a:rPr>
              <a:t> on their blog: </a:t>
            </a:r>
            <a:r>
              <a:rPr kumimoji="0" lang="en-US" sz="1100" b="0" i="0" u="none" strike="noStrike" cap="none" normalizeH="0" baseline="0" dirty="0" smtClean="0">
                <a:ln>
                  <a:noFill/>
                </a:ln>
                <a:solidFill>
                  <a:srgbClr val="000000"/>
                </a:solidFill>
                <a:effectLst/>
                <a:latin typeface="Arial" pitchFamily="34" charset="0"/>
                <a:ea typeface="Calibri" pitchFamily="34" charset="0"/>
                <a:cs typeface="Arial" pitchFamily="34" charset="0"/>
                <a:hlinkClick r:id="rId4"/>
              </a:rPr>
              <a:t>http://voltaicsystems.com/blog/what-and-why-voltaic-insources/</a:t>
            </a:r>
            <a:endParaRPr kumimoji="0" lang="en-US" sz="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smtClean="0">
                <a:ln>
                  <a:noFill/>
                </a:ln>
                <a:solidFill>
                  <a:srgbClr val="000000"/>
                </a:solidFill>
                <a:effectLst/>
                <a:latin typeface="Arial" pitchFamily="34" charset="0"/>
                <a:ea typeface="Calibri" pitchFamily="34" charset="0"/>
                <a:cs typeface="Arial" pitchFamily="34" charset="0"/>
              </a:rPr>
              <a:t> </a:t>
            </a:r>
            <a:endParaRPr kumimoji="0" lang="en-US" sz="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smtClean="0">
                <a:ln>
                  <a:noFill/>
                </a:ln>
                <a:solidFill>
                  <a:srgbClr val="000000"/>
                </a:solidFill>
                <a:effectLst/>
                <a:latin typeface="Arial" pitchFamily="34" charset="0"/>
                <a:ea typeface="Calibri" pitchFamily="34" charset="0"/>
                <a:cs typeface="Arial" pitchFamily="34" charset="0"/>
              </a:rPr>
              <a:t>I thought you might find it interesting as he lays out the argument in classic ops management terms.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b="1" smtClean="0">
                <a:latin typeface="Albertus Extra Bold"/>
              </a:rPr>
              <a:t>Strategic Sourcing</a:t>
            </a:r>
            <a:r>
              <a:rPr lang="en-US" b="1" smtClean="0"/>
              <a:t> </a:t>
            </a:r>
            <a:r>
              <a:rPr lang="en-US" smtClean="0"/>
              <a:t/>
            </a:r>
            <a:br>
              <a:rPr lang="en-US" smtClean="0"/>
            </a:br>
            <a:r>
              <a:rPr lang="en-US" smtClean="0"/>
              <a:t>	A strategic framework</a:t>
            </a:r>
          </a:p>
        </p:txBody>
      </p:sp>
      <p:sp>
        <p:nvSpPr>
          <p:cNvPr id="17411" name="Rectangle 3"/>
          <p:cNvSpPr>
            <a:spLocks noGrp="1" noChangeArrowheads="1"/>
          </p:cNvSpPr>
          <p:nvPr>
            <p:ph type="body" idx="1"/>
          </p:nvPr>
        </p:nvSpPr>
        <p:spPr>
          <a:xfrm>
            <a:off x="1395413" y="2127250"/>
            <a:ext cx="6207125" cy="635000"/>
          </a:xfrm>
          <a:solidFill>
            <a:srgbClr val="EAEAEA">
              <a:alpha val="50980"/>
            </a:srgbClr>
          </a:solidFill>
          <a:ln>
            <a:solidFill>
              <a:schemeClr val="tx1"/>
            </a:solidFill>
          </a:ln>
        </p:spPr>
        <p:txBody>
          <a:bodyPr/>
          <a:lstStyle/>
          <a:p>
            <a:pPr marL="381000" indent="-381000" eaLnBrk="1" hangingPunct="1">
              <a:lnSpc>
                <a:spcPct val="90000"/>
              </a:lnSpc>
              <a:buFont typeface="Wingdings" pitchFamily="2" charset="2"/>
              <a:buNone/>
            </a:pPr>
            <a:r>
              <a:rPr lang="en-US" sz="1800" smtClean="0"/>
              <a:t>2.  Is outsourcing necessary?</a:t>
            </a:r>
          </a:p>
          <a:p>
            <a:pPr marL="800100" lvl="1" indent="-342900" eaLnBrk="1" hangingPunct="1">
              <a:lnSpc>
                <a:spcPct val="90000"/>
              </a:lnSpc>
              <a:buFont typeface="Wingdings" pitchFamily="2" charset="2"/>
              <a:buChar char="§"/>
            </a:pPr>
            <a:r>
              <a:rPr lang="en-US" sz="1600" smtClean="0"/>
              <a:t>Are internal financial and operational capabilities insufficient?</a:t>
            </a:r>
          </a:p>
        </p:txBody>
      </p:sp>
      <p:sp>
        <p:nvSpPr>
          <p:cNvPr id="17412" name="Rectangle 7"/>
          <p:cNvSpPr>
            <a:spLocks noChangeArrowheads="1"/>
          </p:cNvSpPr>
          <p:nvPr/>
        </p:nvSpPr>
        <p:spPr bwMode="auto">
          <a:xfrm>
            <a:off x="1395413" y="1101725"/>
            <a:ext cx="6207125" cy="796925"/>
          </a:xfrm>
          <a:prstGeom prst="rect">
            <a:avLst/>
          </a:prstGeom>
          <a:solidFill>
            <a:srgbClr val="EAEAEA">
              <a:alpha val="50980"/>
            </a:srgbClr>
          </a:solidFill>
          <a:ln w="9525">
            <a:solidFill>
              <a:schemeClr val="tx1"/>
            </a:solidFill>
            <a:miter lim="800000"/>
            <a:headEnd/>
            <a:tailEnd/>
          </a:ln>
        </p:spPr>
        <p:txBody>
          <a:bodyPr lIns="92075" tIns="46038" rIns="92075" bIns="46038"/>
          <a:lstStyle/>
          <a:p>
            <a:pPr marL="381000" indent="-381000">
              <a:lnSpc>
                <a:spcPct val="80000"/>
              </a:lnSpc>
              <a:spcBef>
                <a:spcPct val="20000"/>
              </a:spcBef>
              <a:buSzPct val="90000"/>
              <a:buFont typeface="Wingdings" pitchFamily="2" charset="2"/>
              <a:buNone/>
            </a:pPr>
            <a:r>
              <a:rPr lang="en-US" sz="1800" b="0"/>
              <a:t>1.  Is outsourcing feasible?</a:t>
            </a:r>
          </a:p>
          <a:p>
            <a:pPr marL="800100" lvl="1" indent="-342900">
              <a:lnSpc>
                <a:spcPct val="80000"/>
              </a:lnSpc>
              <a:spcBef>
                <a:spcPct val="20000"/>
              </a:spcBef>
              <a:buSzPct val="85000"/>
              <a:buFont typeface="Wingdings" pitchFamily="2" charset="2"/>
              <a:buChar char="§"/>
            </a:pPr>
            <a:r>
              <a:rPr lang="en-US" sz="1600" b="0"/>
              <a:t>Is a stable supply base with necessary capabilities available?</a:t>
            </a:r>
          </a:p>
          <a:p>
            <a:pPr marL="800100" lvl="1" indent="-342900">
              <a:lnSpc>
                <a:spcPct val="80000"/>
              </a:lnSpc>
              <a:spcBef>
                <a:spcPct val="20000"/>
              </a:spcBef>
              <a:buSzPct val="85000"/>
              <a:buFont typeface="Wingdings" pitchFamily="2" charset="2"/>
              <a:buChar char="§"/>
            </a:pPr>
            <a:r>
              <a:rPr lang="en-US" sz="1600" b="0"/>
              <a:t>Is outsourcing politically viable?</a:t>
            </a:r>
          </a:p>
        </p:txBody>
      </p:sp>
      <p:sp>
        <p:nvSpPr>
          <p:cNvPr id="17413" name="Rectangle 8"/>
          <p:cNvSpPr>
            <a:spLocks noChangeArrowheads="1"/>
          </p:cNvSpPr>
          <p:nvPr/>
        </p:nvSpPr>
        <p:spPr bwMode="auto">
          <a:xfrm>
            <a:off x="1395413" y="2924175"/>
            <a:ext cx="6207125" cy="771525"/>
          </a:xfrm>
          <a:prstGeom prst="rect">
            <a:avLst/>
          </a:prstGeom>
          <a:solidFill>
            <a:srgbClr val="EAEAEA">
              <a:alpha val="50980"/>
            </a:srgbClr>
          </a:solidFill>
          <a:ln w="9525">
            <a:solidFill>
              <a:schemeClr val="tx1"/>
            </a:solidFill>
            <a:miter lim="800000"/>
            <a:headEnd/>
            <a:tailEnd/>
          </a:ln>
        </p:spPr>
        <p:txBody>
          <a:bodyPr lIns="92075" tIns="46038" rIns="92075" bIns="46038"/>
          <a:lstStyle/>
          <a:p>
            <a:pPr marL="381000" indent="-381000">
              <a:lnSpc>
                <a:spcPct val="80000"/>
              </a:lnSpc>
              <a:spcBef>
                <a:spcPct val="20000"/>
              </a:spcBef>
              <a:buSzPct val="90000"/>
              <a:buFont typeface="Wingdings" pitchFamily="2" charset="2"/>
              <a:buNone/>
            </a:pPr>
            <a:r>
              <a:rPr lang="en-US" sz="1800" b="0"/>
              <a:t>3.  Is outsourcing in line with strategic priorities and risks?</a:t>
            </a:r>
          </a:p>
          <a:p>
            <a:pPr marL="800100" lvl="1" indent="-342900">
              <a:lnSpc>
                <a:spcPct val="80000"/>
              </a:lnSpc>
              <a:spcBef>
                <a:spcPct val="20000"/>
              </a:spcBef>
              <a:buSzPct val="85000"/>
              <a:buFont typeface="Wingdings" pitchFamily="2" charset="2"/>
              <a:buChar char="§"/>
            </a:pPr>
            <a:r>
              <a:rPr lang="en-US" sz="1600" b="0"/>
              <a:t>Is this activity “non-core”? </a:t>
            </a:r>
          </a:p>
          <a:p>
            <a:pPr marL="800100" lvl="1" indent="-342900">
              <a:lnSpc>
                <a:spcPct val="80000"/>
              </a:lnSpc>
              <a:spcBef>
                <a:spcPct val="20000"/>
              </a:spcBef>
              <a:buSzPct val="85000"/>
              <a:buFont typeface="Wingdings" pitchFamily="2" charset="2"/>
              <a:buChar char="§"/>
            </a:pPr>
            <a:r>
              <a:rPr lang="en-US" sz="1600" b="0"/>
              <a:t>Is the risk of outsourcing it tolerable?</a:t>
            </a:r>
          </a:p>
        </p:txBody>
      </p:sp>
      <p:sp>
        <p:nvSpPr>
          <p:cNvPr id="17414" name="Rectangle 9"/>
          <p:cNvSpPr>
            <a:spLocks noChangeArrowheads="1"/>
          </p:cNvSpPr>
          <p:nvPr/>
        </p:nvSpPr>
        <p:spPr bwMode="auto">
          <a:xfrm>
            <a:off x="1395413" y="3898900"/>
            <a:ext cx="6207125" cy="581025"/>
          </a:xfrm>
          <a:prstGeom prst="rect">
            <a:avLst/>
          </a:prstGeom>
          <a:solidFill>
            <a:srgbClr val="EAEAEA">
              <a:alpha val="50980"/>
            </a:srgbClr>
          </a:solidFill>
          <a:ln w="9525">
            <a:solidFill>
              <a:schemeClr val="tx1"/>
            </a:solidFill>
            <a:miter lim="800000"/>
            <a:headEnd/>
            <a:tailEnd/>
          </a:ln>
        </p:spPr>
        <p:txBody>
          <a:bodyPr lIns="92075" tIns="46038" rIns="92075" bIns="46038"/>
          <a:lstStyle/>
          <a:p>
            <a:pPr marL="381000" indent="-381000">
              <a:lnSpc>
                <a:spcPct val="80000"/>
              </a:lnSpc>
              <a:spcBef>
                <a:spcPct val="20000"/>
              </a:spcBef>
              <a:buSzPct val="90000"/>
              <a:buFont typeface="Wingdings" pitchFamily="2" charset="2"/>
              <a:buNone/>
            </a:pPr>
            <a:r>
              <a:rPr lang="en-US" sz="1800" b="0"/>
              <a:t>4.  Is outsourcing desirable given our value proposition?</a:t>
            </a:r>
          </a:p>
          <a:p>
            <a:pPr marL="800100" lvl="1" indent="-342900">
              <a:lnSpc>
                <a:spcPct val="80000"/>
              </a:lnSpc>
              <a:spcBef>
                <a:spcPct val="20000"/>
              </a:spcBef>
              <a:buSzPct val="85000"/>
              <a:buFont typeface="Wingdings" pitchFamily="2" charset="2"/>
              <a:buChar char="§"/>
            </a:pPr>
            <a:r>
              <a:rPr lang="en-US" sz="1600" b="0"/>
              <a:t>Can external suppliers do it better? (TCO &amp; NPV)</a:t>
            </a:r>
          </a:p>
        </p:txBody>
      </p:sp>
      <p:sp>
        <p:nvSpPr>
          <p:cNvPr id="17415" name="Rectangle 10"/>
          <p:cNvSpPr>
            <a:spLocks noChangeArrowheads="1"/>
          </p:cNvSpPr>
          <p:nvPr/>
        </p:nvSpPr>
        <p:spPr bwMode="auto">
          <a:xfrm>
            <a:off x="1395413" y="4683125"/>
            <a:ext cx="6207125" cy="809625"/>
          </a:xfrm>
          <a:prstGeom prst="rect">
            <a:avLst/>
          </a:prstGeom>
          <a:solidFill>
            <a:srgbClr val="EAEAEA">
              <a:alpha val="50980"/>
            </a:srgbClr>
          </a:solidFill>
          <a:ln w="9525">
            <a:solidFill>
              <a:schemeClr val="tx1"/>
            </a:solidFill>
            <a:miter lim="800000"/>
            <a:headEnd/>
            <a:tailEnd/>
          </a:ln>
        </p:spPr>
        <p:txBody>
          <a:bodyPr lIns="92075" tIns="46038" rIns="92075" bIns="46038"/>
          <a:lstStyle/>
          <a:p>
            <a:pPr marL="381000" indent="-381000">
              <a:lnSpc>
                <a:spcPct val="80000"/>
              </a:lnSpc>
              <a:spcBef>
                <a:spcPct val="20000"/>
              </a:spcBef>
              <a:buSzPct val="90000"/>
              <a:buFont typeface="Wingdings" pitchFamily="2" charset="2"/>
              <a:buNone/>
            </a:pPr>
            <a:r>
              <a:rPr lang="en-US" sz="1800" b="0"/>
              <a:t>5.  Do we have the ability to manage suppliers and ongoing risk?</a:t>
            </a:r>
          </a:p>
          <a:p>
            <a:pPr marL="800100" lvl="1" indent="-342900">
              <a:lnSpc>
                <a:spcPct val="80000"/>
              </a:lnSpc>
              <a:spcBef>
                <a:spcPct val="20000"/>
              </a:spcBef>
              <a:buSzPct val="85000"/>
              <a:buFont typeface="Wingdings" pitchFamily="2" charset="2"/>
              <a:buChar char="§"/>
            </a:pPr>
            <a:r>
              <a:rPr lang="en-US" sz="1600" b="0"/>
              <a:t>Can we contract on detailed requirements?</a:t>
            </a:r>
          </a:p>
          <a:p>
            <a:pPr marL="800100" lvl="1" indent="-342900">
              <a:lnSpc>
                <a:spcPct val="80000"/>
              </a:lnSpc>
              <a:spcBef>
                <a:spcPct val="20000"/>
              </a:spcBef>
              <a:buSzPct val="85000"/>
              <a:buFont typeface="Wingdings" pitchFamily="2" charset="2"/>
              <a:buChar char="§"/>
            </a:pPr>
            <a:r>
              <a:rPr lang="en-US" sz="1600" b="0"/>
              <a:t>Can we coordinate incentives and operational flows?</a:t>
            </a:r>
          </a:p>
        </p:txBody>
      </p:sp>
      <p:cxnSp>
        <p:nvCxnSpPr>
          <p:cNvPr id="17416" name="AutoShape 11"/>
          <p:cNvCxnSpPr>
            <a:cxnSpLocks noChangeShapeType="1"/>
            <a:stCxn id="17412" idx="3"/>
          </p:cNvCxnSpPr>
          <p:nvPr/>
        </p:nvCxnSpPr>
        <p:spPr bwMode="auto">
          <a:xfrm>
            <a:off x="7602538" y="1500188"/>
            <a:ext cx="700087" cy="4489450"/>
          </a:xfrm>
          <a:prstGeom prst="bentConnector2">
            <a:avLst/>
          </a:prstGeom>
          <a:noFill/>
          <a:ln w="9525">
            <a:solidFill>
              <a:schemeClr val="tx1"/>
            </a:solidFill>
            <a:miter lim="800000"/>
            <a:headEnd/>
            <a:tailEnd type="triangle" w="med" len="med"/>
          </a:ln>
        </p:spPr>
      </p:cxnSp>
      <p:cxnSp>
        <p:nvCxnSpPr>
          <p:cNvPr id="17417" name="AutoShape 12"/>
          <p:cNvCxnSpPr>
            <a:cxnSpLocks noChangeShapeType="1"/>
            <a:stCxn id="17411" idx="1"/>
          </p:cNvCxnSpPr>
          <p:nvPr/>
        </p:nvCxnSpPr>
        <p:spPr bwMode="auto">
          <a:xfrm rot="10800000" flipV="1">
            <a:off x="530225" y="2444750"/>
            <a:ext cx="865188" cy="3578225"/>
          </a:xfrm>
          <a:prstGeom prst="bentConnector2">
            <a:avLst/>
          </a:prstGeom>
          <a:noFill/>
          <a:ln w="9525">
            <a:solidFill>
              <a:schemeClr val="tx1"/>
            </a:solidFill>
            <a:miter lim="800000"/>
            <a:headEnd/>
            <a:tailEnd type="triangle" w="med" len="med"/>
          </a:ln>
        </p:spPr>
      </p:cxnSp>
      <p:cxnSp>
        <p:nvCxnSpPr>
          <p:cNvPr id="17418" name="AutoShape 13"/>
          <p:cNvCxnSpPr>
            <a:cxnSpLocks noChangeShapeType="1"/>
            <a:stCxn id="17413" idx="3"/>
          </p:cNvCxnSpPr>
          <p:nvPr/>
        </p:nvCxnSpPr>
        <p:spPr bwMode="auto">
          <a:xfrm>
            <a:off x="7602538" y="3309938"/>
            <a:ext cx="728662" cy="0"/>
          </a:xfrm>
          <a:prstGeom prst="straightConnector1">
            <a:avLst/>
          </a:prstGeom>
          <a:noFill/>
          <a:ln w="9525">
            <a:solidFill>
              <a:schemeClr val="tx1"/>
            </a:solidFill>
            <a:round/>
            <a:headEnd/>
            <a:tailEnd type="triangle" w="med" len="med"/>
          </a:ln>
        </p:spPr>
      </p:cxnSp>
      <p:cxnSp>
        <p:nvCxnSpPr>
          <p:cNvPr id="17419" name="AutoShape 14"/>
          <p:cNvCxnSpPr>
            <a:cxnSpLocks noChangeShapeType="1"/>
            <a:stCxn id="17414" idx="3"/>
          </p:cNvCxnSpPr>
          <p:nvPr/>
        </p:nvCxnSpPr>
        <p:spPr bwMode="auto">
          <a:xfrm>
            <a:off x="7602538" y="4189413"/>
            <a:ext cx="715962" cy="1587"/>
          </a:xfrm>
          <a:prstGeom prst="straightConnector1">
            <a:avLst/>
          </a:prstGeom>
          <a:noFill/>
          <a:ln w="9525">
            <a:solidFill>
              <a:schemeClr val="tx1"/>
            </a:solidFill>
            <a:round/>
            <a:headEnd/>
            <a:tailEnd type="triangle" w="med" len="med"/>
          </a:ln>
        </p:spPr>
      </p:cxnSp>
      <p:sp>
        <p:nvSpPr>
          <p:cNvPr id="17420" name="Text Box 15"/>
          <p:cNvSpPr txBox="1">
            <a:spLocks noChangeArrowheads="1"/>
          </p:cNvSpPr>
          <p:nvPr/>
        </p:nvSpPr>
        <p:spPr bwMode="auto">
          <a:xfrm>
            <a:off x="7781925" y="1192213"/>
            <a:ext cx="411163"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No</a:t>
            </a:r>
          </a:p>
        </p:txBody>
      </p:sp>
      <p:sp>
        <p:nvSpPr>
          <p:cNvPr id="17421" name="Text Box 16"/>
          <p:cNvSpPr txBox="1">
            <a:spLocks noChangeArrowheads="1"/>
          </p:cNvSpPr>
          <p:nvPr/>
        </p:nvSpPr>
        <p:spPr bwMode="auto">
          <a:xfrm>
            <a:off x="7781925" y="2982913"/>
            <a:ext cx="411163"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No</a:t>
            </a:r>
          </a:p>
        </p:txBody>
      </p:sp>
      <p:sp>
        <p:nvSpPr>
          <p:cNvPr id="17422" name="Text Box 17"/>
          <p:cNvSpPr txBox="1">
            <a:spLocks noChangeArrowheads="1"/>
          </p:cNvSpPr>
          <p:nvPr/>
        </p:nvSpPr>
        <p:spPr bwMode="auto">
          <a:xfrm>
            <a:off x="7781925" y="3884613"/>
            <a:ext cx="411163"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No</a:t>
            </a:r>
          </a:p>
        </p:txBody>
      </p:sp>
      <p:sp>
        <p:nvSpPr>
          <p:cNvPr id="17423" name="Text Box 18"/>
          <p:cNvSpPr txBox="1">
            <a:spLocks noChangeArrowheads="1"/>
          </p:cNvSpPr>
          <p:nvPr/>
        </p:nvSpPr>
        <p:spPr bwMode="auto">
          <a:xfrm>
            <a:off x="669925" y="2093913"/>
            <a:ext cx="490538"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Yes</a:t>
            </a:r>
          </a:p>
        </p:txBody>
      </p:sp>
      <p:cxnSp>
        <p:nvCxnSpPr>
          <p:cNvPr id="17424" name="AutoShape 19"/>
          <p:cNvCxnSpPr>
            <a:cxnSpLocks noChangeShapeType="1"/>
            <a:stCxn id="17412" idx="2"/>
            <a:endCxn id="17411" idx="0"/>
          </p:cNvCxnSpPr>
          <p:nvPr/>
        </p:nvCxnSpPr>
        <p:spPr bwMode="auto">
          <a:xfrm>
            <a:off x="4498975" y="1898650"/>
            <a:ext cx="0" cy="228600"/>
          </a:xfrm>
          <a:prstGeom prst="straightConnector1">
            <a:avLst/>
          </a:prstGeom>
          <a:noFill/>
          <a:ln w="9525">
            <a:solidFill>
              <a:schemeClr val="tx1"/>
            </a:solidFill>
            <a:round/>
            <a:headEnd/>
            <a:tailEnd type="triangle" w="med" len="med"/>
          </a:ln>
        </p:spPr>
      </p:cxnSp>
      <p:cxnSp>
        <p:nvCxnSpPr>
          <p:cNvPr id="17425" name="AutoShape 20"/>
          <p:cNvCxnSpPr>
            <a:cxnSpLocks noChangeShapeType="1"/>
            <a:stCxn id="17411" idx="2"/>
            <a:endCxn id="17413" idx="0"/>
          </p:cNvCxnSpPr>
          <p:nvPr/>
        </p:nvCxnSpPr>
        <p:spPr bwMode="auto">
          <a:xfrm>
            <a:off x="4498975" y="2762250"/>
            <a:ext cx="0" cy="161925"/>
          </a:xfrm>
          <a:prstGeom prst="straightConnector1">
            <a:avLst/>
          </a:prstGeom>
          <a:noFill/>
          <a:ln w="9525">
            <a:solidFill>
              <a:schemeClr val="tx1"/>
            </a:solidFill>
            <a:round/>
            <a:headEnd/>
            <a:tailEnd type="triangle" w="med" len="med"/>
          </a:ln>
        </p:spPr>
      </p:cxnSp>
      <p:cxnSp>
        <p:nvCxnSpPr>
          <p:cNvPr id="17426" name="AutoShape 21"/>
          <p:cNvCxnSpPr>
            <a:cxnSpLocks noChangeShapeType="1"/>
            <a:stCxn id="17413" idx="2"/>
            <a:endCxn id="17414" idx="0"/>
          </p:cNvCxnSpPr>
          <p:nvPr/>
        </p:nvCxnSpPr>
        <p:spPr bwMode="auto">
          <a:xfrm>
            <a:off x="4498975" y="3695700"/>
            <a:ext cx="0" cy="203200"/>
          </a:xfrm>
          <a:prstGeom prst="straightConnector1">
            <a:avLst/>
          </a:prstGeom>
          <a:noFill/>
          <a:ln w="9525">
            <a:solidFill>
              <a:schemeClr val="tx1"/>
            </a:solidFill>
            <a:round/>
            <a:headEnd/>
            <a:tailEnd type="triangle" w="med" len="med"/>
          </a:ln>
        </p:spPr>
      </p:cxnSp>
      <p:cxnSp>
        <p:nvCxnSpPr>
          <p:cNvPr id="17427" name="AutoShape 22"/>
          <p:cNvCxnSpPr>
            <a:cxnSpLocks noChangeShapeType="1"/>
            <a:stCxn id="17414" idx="2"/>
            <a:endCxn id="17415" idx="0"/>
          </p:cNvCxnSpPr>
          <p:nvPr/>
        </p:nvCxnSpPr>
        <p:spPr bwMode="auto">
          <a:xfrm>
            <a:off x="4498975" y="4479925"/>
            <a:ext cx="0" cy="203200"/>
          </a:xfrm>
          <a:prstGeom prst="straightConnector1">
            <a:avLst/>
          </a:prstGeom>
          <a:noFill/>
          <a:ln w="9525">
            <a:solidFill>
              <a:schemeClr val="tx1"/>
            </a:solidFill>
            <a:round/>
            <a:headEnd/>
            <a:tailEnd type="triangle" w="med" len="med"/>
          </a:ln>
        </p:spPr>
      </p:cxnSp>
      <p:cxnSp>
        <p:nvCxnSpPr>
          <p:cNvPr id="17428" name="AutoShape 23"/>
          <p:cNvCxnSpPr>
            <a:cxnSpLocks noChangeShapeType="1"/>
            <a:stCxn id="17415" idx="2"/>
          </p:cNvCxnSpPr>
          <p:nvPr/>
        </p:nvCxnSpPr>
        <p:spPr bwMode="auto">
          <a:xfrm flipH="1">
            <a:off x="1139825" y="5492750"/>
            <a:ext cx="3359150" cy="496888"/>
          </a:xfrm>
          <a:prstGeom prst="straightConnector1">
            <a:avLst/>
          </a:prstGeom>
          <a:noFill/>
          <a:ln w="9525">
            <a:solidFill>
              <a:schemeClr val="tx1"/>
            </a:solidFill>
            <a:prstDash val="dash"/>
            <a:round/>
            <a:headEnd/>
            <a:tailEnd type="triangle" w="med" len="med"/>
          </a:ln>
        </p:spPr>
      </p:cxnSp>
      <p:cxnSp>
        <p:nvCxnSpPr>
          <p:cNvPr id="17429" name="AutoShape 24"/>
          <p:cNvCxnSpPr>
            <a:cxnSpLocks noChangeShapeType="1"/>
            <a:stCxn id="17415" idx="2"/>
            <a:endCxn id="17440" idx="0"/>
          </p:cNvCxnSpPr>
          <p:nvPr/>
        </p:nvCxnSpPr>
        <p:spPr bwMode="auto">
          <a:xfrm flipH="1">
            <a:off x="4492625" y="5492750"/>
            <a:ext cx="6350" cy="534988"/>
          </a:xfrm>
          <a:prstGeom prst="straightConnector1">
            <a:avLst/>
          </a:prstGeom>
          <a:noFill/>
          <a:ln w="9525">
            <a:solidFill>
              <a:schemeClr val="tx1"/>
            </a:solidFill>
            <a:prstDash val="dash"/>
            <a:round/>
            <a:headEnd/>
            <a:tailEnd type="triangle" w="med" len="med"/>
          </a:ln>
        </p:spPr>
      </p:cxnSp>
      <p:sp>
        <p:nvSpPr>
          <p:cNvPr id="17430" name="Text Box 25"/>
          <p:cNvSpPr txBox="1">
            <a:spLocks noChangeArrowheads="1"/>
          </p:cNvSpPr>
          <p:nvPr/>
        </p:nvSpPr>
        <p:spPr bwMode="auto">
          <a:xfrm>
            <a:off x="2003425" y="5535613"/>
            <a:ext cx="579438"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Easy</a:t>
            </a:r>
          </a:p>
        </p:txBody>
      </p:sp>
      <p:sp>
        <p:nvSpPr>
          <p:cNvPr id="17431" name="Text Box 26"/>
          <p:cNvSpPr txBox="1">
            <a:spLocks noChangeArrowheads="1"/>
          </p:cNvSpPr>
          <p:nvPr/>
        </p:nvSpPr>
        <p:spPr bwMode="auto">
          <a:xfrm>
            <a:off x="4429125" y="5535613"/>
            <a:ext cx="766763"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Difficult</a:t>
            </a:r>
          </a:p>
        </p:txBody>
      </p:sp>
      <p:cxnSp>
        <p:nvCxnSpPr>
          <p:cNvPr id="17432" name="AutoShape 27"/>
          <p:cNvCxnSpPr>
            <a:cxnSpLocks noChangeShapeType="1"/>
            <a:stCxn id="17431" idx="0"/>
          </p:cNvCxnSpPr>
          <p:nvPr/>
        </p:nvCxnSpPr>
        <p:spPr bwMode="auto">
          <a:xfrm>
            <a:off x="4813300" y="5535613"/>
            <a:ext cx="2930525" cy="454025"/>
          </a:xfrm>
          <a:prstGeom prst="straightConnector1">
            <a:avLst/>
          </a:prstGeom>
          <a:noFill/>
          <a:ln w="9525">
            <a:solidFill>
              <a:schemeClr val="tx1"/>
            </a:solidFill>
            <a:prstDash val="dash"/>
            <a:round/>
            <a:headEnd/>
            <a:tailEnd type="triangle" w="med" len="med"/>
          </a:ln>
        </p:spPr>
      </p:cxnSp>
      <p:sp>
        <p:nvSpPr>
          <p:cNvPr id="17433" name="Text Box 28"/>
          <p:cNvSpPr txBox="1">
            <a:spLocks noChangeArrowheads="1"/>
          </p:cNvSpPr>
          <p:nvPr/>
        </p:nvSpPr>
        <p:spPr bwMode="auto">
          <a:xfrm>
            <a:off x="6219825" y="5535613"/>
            <a:ext cx="1031875"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Impossible</a:t>
            </a:r>
          </a:p>
        </p:txBody>
      </p:sp>
      <p:sp>
        <p:nvSpPr>
          <p:cNvPr id="17434" name="Text Box 29"/>
          <p:cNvSpPr txBox="1">
            <a:spLocks noChangeArrowheads="1"/>
          </p:cNvSpPr>
          <p:nvPr/>
        </p:nvSpPr>
        <p:spPr bwMode="auto">
          <a:xfrm>
            <a:off x="4503738" y="1839913"/>
            <a:ext cx="490537"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Yes</a:t>
            </a:r>
          </a:p>
        </p:txBody>
      </p:sp>
      <p:sp>
        <p:nvSpPr>
          <p:cNvPr id="17435" name="Text Box 30"/>
          <p:cNvSpPr txBox="1">
            <a:spLocks noChangeArrowheads="1"/>
          </p:cNvSpPr>
          <p:nvPr/>
        </p:nvSpPr>
        <p:spPr bwMode="auto">
          <a:xfrm>
            <a:off x="4503738" y="3630613"/>
            <a:ext cx="490537"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Yes</a:t>
            </a:r>
          </a:p>
        </p:txBody>
      </p:sp>
      <p:sp>
        <p:nvSpPr>
          <p:cNvPr id="17436" name="Text Box 31"/>
          <p:cNvSpPr txBox="1">
            <a:spLocks noChangeArrowheads="1"/>
          </p:cNvSpPr>
          <p:nvPr/>
        </p:nvSpPr>
        <p:spPr bwMode="auto">
          <a:xfrm>
            <a:off x="4503738" y="4418013"/>
            <a:ext cx="490537"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Yes</a:t>
            </a:r>
          </a:p>
        </p:txBody>
      </p:sp>
      <p:sp>
        <p:nvSpPr>
          <p:cNvPr id="17437" name="Text Box 32"/>
          <p:cNvSpPr txBox="1">
            <a:spLocks noChangeArrowheads="1"/>
          </p:cNvSpPr>
          <p:nvPr/>
        </p:nvSpPr>
        <p:spPr bwMode="auto">
          <a:xfrm>
            <a:off x="4543425" y="2665413"/>
            <a:ext cx="411163"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No</a:t>
            </a:r>
          </a:p>
        </p:txBody>
      </p:sp>
      <p:sp>
        <p:nvSpPr>
          <p:cNvPr id="17438" name="Rectangle 33"/>
          <p:cNvSpPr>
            <a:spLocks noChangeArrowheads="1"/>
          </p:cNvSpPr>
          <p:nvPr/>
        </p:nvSpPr>
        <p:spPr bwMode="auto">
          <a:xfrm>
            <a:off x="254000" y="6019800"/>
            <a:ext cx="8453438" cy="469900"/>
          </a:xfrm>
          <a:prstGeom prst="rect">
            <a:avLst/>
          </a:prstGeom>
          <a:gradFill rotWithShape="1">
            <a:gsLst>
              <a:gs pos="0">
                <a:srgbClr val="CCFF66"/>
              </a:gs>
              <a:gs pos="100000">
                <a:schemeClr val="hlink"/>
              </a:gs>
            </a:gsLst>
            <a:lin ang="0" scaled="1"/>
          </a:gradFill>
          <a:ln w="12700" algn="ctr">
            <a:solidFill>
              <a:schemeClr val="tx1"/>
            </a:solidFill>
            <a:miter lim="800000"/>
            <a:headEnd/>
            <a:tailEnd/>
          </a:ln>
        </p:spPr>
        <p:txBody>
          <a:bodyPr anchor="ctr">
            <a:spAutoFit/>
          </a:bodyPr>
          <a:lstStyle/>
          <a:p>
            <a:endParaRPr lang="en-US"/>
          </a:p>
        </p:txBody>
      </p:sp>
      <p:sp>
        <p:nvSpPr>
          <p:cNvPr id="17439" name="Rectangle 34"/>
          <p:cNvSpPr>
            <a:spLocks noChangeArrowheads="1"/>
          </p:cNvSpPr>
          <p:nvPr/>
        </p:nvSpPr>
        <p:spPr bwMode="auto">
          <a:xfrm>
            <a:off x="333375" y="6027738"/>
            <a:ext cx="1949450" cy="454025"/>
          </a:xfrm>
          <a:prstGeom prst="rect">
            <a:avLst/>
          </a:prstGeom>
          <a:noFill/>
          <a:ln w="9525" algn="ctr">
            <a:noFill/>
            <a:miter lim="800000"/>
            <a:headEnd/>
            <a:tailEnd/>
          </a:ln>
        </p:spPr>
        <p:txBody>
          <a:bodyPr anchor="ctr"/>
          <a:lstStyle/>
          <a:p>
            <a:pPr algn="ctr"/>
            <a:r>
              <a:rPr lang="en-US" sz="1800"/>
              <a:t>Market Buy</a:t>
            </a:r>
          </a:p>
        </p:txBody>
      </p:sp>
      <p:sp>
        <p:nvSpPr>
          <p:cNvPr id="17440" name="Rectangle 35"/>
          <p:cNvSpPr>
            <a:spLocks noChangeArrowheads="1"/>
          </p:cNvSpPr>
          <p:nvPr/>
        </p:nvSpPr>
        <p:spPr bwMode="auto">
          <a:xfrm>
            <a:off x="2508250" y="6027738"/>
            <a:ext cx="3968750" cy="454025"/>
          </a:xfrm>
          <a:prstGeom prst="rect">
            <a:avLst/>
          </a:prstGeom>
          <a:noFill/>
          <a:ln w="9525" algn="ctr">
            <a:noFill/>
            <a:miter lim="800000"/>
            <a:headEnd/>
            <a:tailEnd/>
          </a:ln>
        </p:spPr>
        <p:txBody>
          <a:bodyPr anchor="ctr"/>
          <a:lstStyle/>
          <a:p>
            <a:pPr algn="ctr"/>
            <a:r>
              <a:rPr lang="en-US" sz="1800" b="0" i="1"/>
              <a:t>Long Term Relationships</a:t>
            </a:r>
          </a:p>
        </p:txBody>
      </p:sp>
      <p:sp>
        <p:nvSpPr>
          <p:cNvPr id="17441" name="Rectangle 36"/>
          <p:cNvSpPr>
            <a:spLocks noChangeArrowheads="1"/>
          </p:cNvSpPr>
          <p:nvPr/>
        </p:nvSpPr>
        <p:spPr bwMode="auto">
          <a:xfrm>
            <a:off x="6229350" y="6027738"/>
            <a:ext cx="2368550" cy="454025"/>
          </a:xfrm>
          <a:prstGeom prst="rect">
            <a:avLst/>
          </a:prstGeom>
          <a:noFill/>
          <a:ln w="9525" algn="ctr">
            <a:noFill/>
            <a:miter lim="800000"/>
            <a:headEnd/>
            <a:tailEnd/>
          </a:ln>
        </p:spPr>
        <p:txBody>
          <a:bodyPr anchor="ctr"/>
          <a:lstStyle/>
          <a:p>
            <a:pPr algn="ctr"/>
            <a:r>
              <a:rPr lang="en-US" sz="1800"/>
              <a:t>Vertical Integration</a:t>
            </a:r>
          </a:p>
        </p:txBody>
      </p:sp>
    </p:spTree>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lvl="0"/>
            <a:r>
              <a:rPr lang="en-US" b="1" dirty="0" smtClean="0">
                <a:solidFill>
                  <a:schemeClr val="tx1"/>
                </a:solidFill>
                <a:latin typeface="Arial" pitchFamily="34" charset="0"/>
                <a:cs typeface="Arial" pitchFamily="34" charset="0"/>
              </a:rPr>
              <a:t>What and Why Voltaic </a:t>
            </a:r>
            <a:r>
              <a:rPr lang="en-US" b="1" dirty="0" err="1" smtClean="0">
                <a:solidFill>
                  <a:schemeClr val="tx1"/>
                </a:solidFill>
                <a:latin typeface="Arial" pitchFamily="34" charset="0"/>
                <a:cs typeface="Arial" pitchFamily="34" charset="0"/>
              </a:rPr>
              <a:t>Insources</a:t>
            </a:r>
            <a:r>
              <a:rPr lang="en-US" b="1" dirty="0" smtClean="0">
                <a:solidFill>
                  <a:schemeClr val="tx1"/>
                </a:solidFill>
                <a:latin typeface="Arial" pitchFamily="34" charset="0"/>
                <a:cs typeface="Arial" pitchFamily="34" charset="0"/>
              </a:rPr>
              <a:t> </a:t>
            </a:r>
            <a:br>
              <a:rPr lang="en-US" b="1" dirty="0" smtClean="0">
                <a:solidFill>
                  <a:schemeClr val="tx1"/>
                </a:solidFill>
                <a:latin typeface="Arial" pitchFamily="34" charset="0"/>
                <a:cs typeface="Arial" pitchFamily="34" charset="0"/>
              </a:rPr>
            </a:br>
            <a:r>
              <a:rPr lang="en-US" b="1" dirty="0" smtClean="0">
                <a:solidFill>
                  <a:schemeClr val="tx1"/>
                </a:solidFill>
                <a:latin typeface="Arial" pitchFamily="34" charset="0"/>
                <a:cs typeface="Arial" pitchFamily="34" charset="0"/>
              </a:rPr>
              <a:t>	</a:t>
            </a:r>
            <a:r>
              <a:rPr lang="en-US" dirty="0" smtClean="0">
                <a:solidFill>
                  <a:schemeClr val="tx1"/>
                </a:solidFill>
                <a:latin typeface="Arial" pitchFamily="34" charset="0"/>
                <a:cs typeface="Arial" pitchFamily="34" charset="0"/>
              </a:rPr>
              <a:t>By Jeff Crystal </a:t>
            </a:r>
            <a:endParaRPr lang="en-US" dirty="0"/>
          </a:p>
        </p:txBody>
      </p:sp>
      <p:sp>
        <p:nvSpPr>
          <p:cNvPr id="113665" name="Rectangle 1"/>
          <p:cNvSpPr>
            <a:spLocks noChangeArrowheads="1"/>
          </p:cNvSpPr>
          <p:nvPr/>
        </p:nvSpPr>
        <p:spPr bwMode="auto">
          <a:xfrm>
            <a:off x="0" y="1019669"/>
            <a:ext cx="9144000"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pitchFamily="34" charset="0"/>
                <a:cs typeface="Arial" pitchFamily="34" charset="0"/>
              </a:rPr>
              <a:t>What</a:t>
            </a:r>
            <a:br>
              <a:rPr kumimoji="0" lang="en-US" sz="1800" b="1" i="0" u="none" strike="noStrike" cap="none" normalizeH="0" baseline="0" dirty="0" smtClean="0">
                <a:ln>
                  <a:noFill/>
                </a:ln>
                <a:solidFill>
                  <a:schemeClr val="tx1"/>
                </a:solidFill>
                <a:effectLst/>
                <a:latin typeface="Arial" pitchFamily="34" charset="0"/>
                <a:cs typeface="Arial" pitchFamily="34" charset="0"/>
              </a:rPr>
            </a:br>
            <a:r>
              <a:rPr kumimoji="0" lang="en-US" sz="1800" b="0" i="0" u="none" strike="noStrike" cap="none" normalizeH="0" baseline="0" dirty="0" smtClean="0">
                <a:ln>
                  <a:noFill/>
                </a:ln>
                <a:solidFill>
                  <a:schemeClr val="tx1"/>
                </a:solidFill>
                <a:effectLst/>
                <a:latin typeface="Arial" pitchFamily="34" charset="0"/>
                <a:cs typeface="Arial" pitchFamily="34" charset="0"/>
              </a:rPr>
              <a:t>We have a dozen plus manufacturing partners in China who produce a range of components for us including solar panels, fabric shells, batteries and cables. The parts for those components come from all over the world including the US (the solar panel coating) and Germany (the solar cells, mostly from Bosch). We bring those components into the US and do the final assembly and testing at our warehouse.</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pitchFamily="34" charset="0"/>
                <a:cs typeface="Arial" pitchFamily="34" charset="0"/>
              </a:rPr>
              <a:t>Why – Initial Rationale</a:t>
            </a:r>
            <a:r>
              <a:rPr kumimoji="0" lang="en-US" sz="1800" b="0" i="0" u="none" strike="noStrike" cap="none" normalizeH="0" baseline="0" dirty="0" smtClean="0">
                <a:ln>
                  <a:noFill/>
                </a:ln>
                <a:solidFill>
                  <a:schemeClr val="tx1"/>
                </a:solidFill>
                <a:effectLst/>
                <a:latin typeface="Arial" pitchFamily="34" charset="0"/>
                <a:cs typeface="Arial" pitchFamily="34" charset="0"/>
              </a:rPr>
              <a:t/>
            </a:r>
            <a:br>
              <a:rPr kumimoji="0" lang="en-US" sz="1800" b="0" i="0" u="none" strike="noStrike" cap="none" normalizeH="0" baseline="0" dirty="0" smtClean="0">
                <a:ln>
                  <a:noFill/>
                </a:ln>
                <a:solidFill>
                  <a:schemeClr val="tx1"/>
                </a:solidFill>
                <a:effectLst/>
                <a:latin typeface="Arial" pitchFamily="34" charset="0"/>
                <a:cs typeface="Arial" pitchFamily="34" charset="0"/>
              </a:rPr>
            </a:br>
            <a:r>
              <a:rPr kumimoji="0" lang="en-US" sz="1800" b="0" i="0" u="none" strike="noStrike" cap="none" normalizeH="0" baseline="0" dirty="0" smtClean="0">
                <a:ln>
                  <a:noFill/>
                </a:ln>
                <a:solidFill>
                  <a:schemeClr val="tx1"/>
                </a:solidFill>
                <a:effectLst/>
                <a:latin typeface="Arial" pitchFamily="34" charset="0"/>
                <a:cs typeface="Arial" pitchFamily="34" charset="0"/>
              </a:rPr>
              <a:t>The initial reason was that it was cheaper. The US puts a 17% tariff on all bags brought into the country. If we attached a solar panel and battery to that bag and imported the entire thing, we’d be spending a heck of a lot on duties for every bag. It was simply less expensive to assemble the bag here than the cost of assembly plus duties.</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pitchFamily="34" charset="0"/>
                <a:cs typeface="Arial" pitchFamily="34" charset="0"/>
              </a:rPr>
              <a:t>Secondary Benefit 1 – Better Inventory Management</a:t>
            </a:r>
            <a:r>
              <a:rPr kumimoji="0" lang="en-US" sz="1800" b="0" i="0" u="none" strike="noStrike" cap="none" normalizeH="0" baseline="0" dirty="0" smtClean="0">
                <a:ln>
                  <a:noFill/>
                </a:ln>
                <a:solidFill>
                  <a:schemeClr val="tx1"/>
                </a:solidFill>
                <a:effectLst/>
                <a:latin typeface="Arial" pitchFamily="34" charset="0"/>
                <a:cs typeface="Arial" pitchFamily="34" charset="0"/>
              </a:rPr>
              <a:t/>
            </a:r>
            <a:br>
              <a:rPr kumimoji="0" lang="en-US" sz="1800" b="0" i="0" u="none" strike="noStrike" cap="none" normalizeH="0" baseline="0" dirty="0" smtClean="0">
                <a:ln>
                  <a:noFill/>
                </a:ln>
                <a:solidFill>
                  <a:schemeClr val="tx1"/>
                </a:solidFill>
                <a:effectLst/>
                <a:latin typeface="Arial" pitchFamily="34" charset="0"/>
                <a:cs typeface="Arial" pitchFamily="34" charset="0"/>
              </a:rPr>
            </a:br>
            <a:r>
              <a:rPr kumimoji="0" lang="en-US" sz="1800" b="0" i="0" u="none" strike="noStrike" cap="none" normalizeH="0" baseline="0" dirty="0" smtClean="0">
                <a:ln>
                  <a:noFill/>
                </a:ln>
                <a:solidFill>
                  <a:schemeClr val="tx1"/>
                </a:solidFill>
                <a:effectLst/>
                <a:latin typeface="Arial" pitchFamily="34" charset="0"/>
                <a:cs typeface="Arial" pitchFamily="34" charset="0"/>
              </a:rPr>
              <a:t>We share components across a number of our product lines. A 2 Watt orange panel can appear in 5 different models plus is available as a standalone product. By decoupling the components from the bag, we can keep a lower amount of total inventory and have less likelihood of stocking out of a SKU. We don’t store Orange Amps, Orange Switch, Orange Converter, etc… because it is difficult to predict how many orange Amps we will sell in any given period, but we can do a pretty good job of estimating how many orange panels we will sell across all those 5 SKUs. We end up saving money because we have less cash tied up in complete systems.</a:t>
            </a:r>
            <a:endParaRPr kumimoji="0" lang="en-US" sz="1800" b="0" i="0" u="none" strike="noStrike" cap="none" normalizeH="0" baseline="0" dirty="0" smtClean="0">
              <a:ln>
                <a:noFill/>
              </a:ln>
              <a:solidFill>
                <a:schemeClr val="tx1"/>
              </a:solidFill>
              <a:effectLst/>
              <a:latin typeface="Arial" pitchFamily="34" charset="0"/>
              <a:cs typeface="Arial" pitchFamily="34" charset="0"/>
              <a:hlinkClick r:id="rId2"/>
            </a:endParaRPr>
          </a:p>
        </p:txBody>
      </p:sp>
    </p:spTree>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lvl="0"/>
            <a:r>
              <a:rPr lang="en-US" b="1" dirty="0" smtClean="0">
                <a:solidFill>
                  <a:schemeClr val="tx1"/>
                </a:solidFill>
                <a:latin typeface="Arial" pitchFamily="34" charset="0"/>
                <a:cs typeface="Arial" pitchFamily="34" charset="0"/>
              </a:rPr>
              <a:t>What and Why Voltaic </a:t>
            </a:r>
            <a:r>
              <a:rPr lang="en-US" b="1" dirty="0" err="1" smtClean="0">
                <a:solidFill>
                  <a:schemeClr val="tx1"/>
                </a:solidFill>
                <a:latin typeface="Arial" pitchFamily="34" charset="0"/>
                <a:cs typeface="Arial" pitchFamily="34" charset="0"/>
              </a:rPr>
              <a:t>Insources</a:t>
            </a:r>
            <a:r>
              <a:rPr lang="en-US" b="1" dirty="0" smtClean="0">
                <a:solidFill>
                  <a:schemeClr val="tx1"/>
                </a:solidFill>
                <a:latin typeface="Arial" pitchFamily="34" charset="0"/>
                <a:cs typeface="Arial" pitchFamily="34" charset="0"/>
              </a:rPr>
              <a:t> </a:t>
            </a:r>
            <a:br>
              <a:rPr lang="en-US" b="1" dirty="0" smtClean="0">
                <a:solidFill>
                  <a:schemeClr val="tx1"/>
                </a:solidFill>
                <a:latin typeface="Arial" pitchFamily="34" charset="0"/>
                <a:cs typeface="Arial" pitchFamily="34" charset="0"/>
              </a:rPr>
            </a:br>
            <a:r>
              <a:rPr lang="en-US" b="1" dirty="0" smtClean="0">
                <a:solidFill>
                  <a:schemeClr val="tx1"/>
                </a:solidFill>
                <a:latin typeface="Arial" pitchFamily="34" charset="0"/>
                <a:cs typeface="Arial" pitchFamily="34" charset="0"/>
              </a:rPr>
              <a:t>	</a:t>
            </a:r>
            <a:r>
              <a:rPr lang="en-US" dirty="0" smtClean="0">
                <a:solidFill>
                  <a:schemeClr val="tx1"/>
                </a:solidFill>
                <a:latin typeface="Arial" pitchFamily="34" charset="0"/>
                <a:cs typeface="Arial" pitchFamily="34" charset="0"/>
              </a:rPr>
              <a:t>By Jeff Crystal </a:t>
            </a:r>
            <a:endParaRPr lang="en-US" dirty="0"/>
          </a:p>
        </p:txBody>
      </p:sp>
      <p:sp>
        <p:nvSpPr>
          <p:cNvPr id="113665" name="Rectangle 1"/>
          <p:cNvSpPr>
            <a:spLocks noChangeArrowheads="1"/>
          </p:cNvSpPr>
          <p:nvPr/>
        </p:nvSpPr>
        <p:spPr bwMode="auto">
          <a:xfrm>
            <a:off x="0" y="785439"/>
            <a:ext cx="9144000" cy="61297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pitchFamily="34" charset="0"/>
                <a:cs typeface="Arial" pitchFamily="34" charset="0"/>
              </a:rPr>
              <a:t>Secondary Benefit 2 – More Quality Control</a:t>
            </a:r>
            <a:r>
              <a:rPr kumimoji="0" lang="en-US" sz="1800" b="0" i="0" u="none" strike="noStrike" cap="none" normalizeH="0" baseline="0" dirty="0" smtClean="0">
                <a:ln>
                  <a:noFill/>
                </a:ln>
                <a:solidFill>
                  <a:schemeClr val="tx1"/>
                </a:solidFill>
                <a:effectLst/>
                <a:latin typeface="Arial" pitchFamily="34" charset="0"/>
                <a:cs typeface="Arial" pitchFamily="34" charset="0"/>
              </a:rPr>
              <a:t/>
            </a:r>
            <a:br>
              <a:rPr kumimoji="0" lang="en-US" sz="1800" b="0" i="0" u="none" strike="noStrike" cap="none" normalizeH="0" baseline="0" dirty="0" smtClean="0">
                <a:ln>
                  <a:noFill/>
                </a:ln>
                <a:solidFill>
                  <a:schemeClr val="tx1"/>
                </a:solidFill>
                <a:effectLst/>
                <a:latin typeface="Arial" pitchFamily="34" charset="0"/>
                <a:cs typeface="Arial" pitchFamily="34" charset="0"/>
              </a:rPr>
            </a:br>
            <a:r>
              <a:rPr kumimoji="0" lang="en-US" sz="1800" b="0" i="0" u="none" strike="noStrike" cap="none" normalizeH="0" baseline="0" dirty="0" smtClean="0">
                <a:ln>
                  <a:noFill/>
                </a:ln>
                <a:solidFill>
                  <a:schemeClr val="tx1"/>
                </a:solidFill>
                <a:effectLst/>
                <a:latin typeface="Arial" pitchFamily="34" charset="0"/>
                <a:cs typeface="Arial" pitchFamily="34" charset="0"/>
              </a:rPr>
              <a:t>We have some tremendous folks assembling the bags in our warehouse. They care deeply about the product they send to our customers and understand how should look work. They perform an invaluable service in double checking all the components and the system as a whole. We work hard on our supplier relationships and think we have some great partners, but no one is going to know our products as well as we do. Since we feel the pain when we get a customer return, we’re pretty motivated to send out good quality systems.</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pitchFamily="34" charset="0"/>
                <a:cs typeface="Arial" pitchFamily="34" charset="0"/>
              </a:rPr>
              <a:t>Unexpected Benefit 1 – New Lines of Business in Components</a:t>
            </a:r>
            <a:r>
              <a:rPr kumimoji="0" lang="en-US" sz="1800" b="0" i="0" u="none" strike="noStrike" cap="none" normalizeH="0" baseline="0" dirty="0" smtClean="0">
                <a:ln>
                  <a:noFill/>
                </a:ln>
                <a:solidFill>
                  <a:schemeClr val="tx1"/>
                </a:solidFill>
                <a:effectLst/>
                <a:latin typeface="Arial" pitchFamily="34" charset="0"/>
                <a:cs typeface="Arial" pitchFamily="34" charset="0"/>
              </a:rPr>
              <a:t/>
            </a:r>
            <a:br>
              <a:rPr kumimoji="0" lang="en-US" sz="1800" b="0" i="0" u="none" strike="noStrike" cap="none" normalizeH="0" baseline="0" dirty="0" smtClean="0">
                <a:ln>
                  <a:noFill/>
                </a:ln>
                <a:solidFill>
                  <a:schemeClr val="tx1"/>
                </a:solidFill>
                <a:effectLst/>
                <a:latin typeface="Arial" pitchFamily="34" charset="0"/>
                <a:cs typeface="Arial" pitchFamily="34" charset="0"/>
              </a:rPr>
            </a:br>
            <a:r>
              <a:rPr kumimoji="0" lang="en-US" sz="1800" b="0" i="0" u="none" strike="noStrike" cap="none" normalizeH="0" baseline="0" dirty="0" smtClean="0">
                <a:ln>
                  <a:noFill/>
                </a:ln>
                <a:solidFill>
                  <a:schemeClr val="tx1"/>
                </a:solidFill>
                <a:effectLst/>
                <a:latin typeface="Arial" pitchFamily="34" charset="0"/>
                <a:cs typeface="Arial" pitchFamily="34" charset="0"/>
              </a:rPr>
              <a:t>When we started our business, we had one product, a solar backpack. At some point, when there was a gap in new product introductions, we decided to start marketing our panels as a product for DIY-</a:t>
            </a:r>
            <a:r>
              <a:rPr kumimoji="0" lang="en-US" sz="1800" b="0" i="0" u="none" strike="noStrike" cap="none" normalizeH="0" baseline="0" dirty="0" err="1" smtClean="0">
                <a:ln>
                  <a:noFill/>
                </a:ln>
                <a:solidFill>
                  <a:schemeClr val="tx1"/>
                </a:solidFill>
                <a:effectLst/>
                <a:latin typeface="Arial" pitchFamily="34" charset="0"/>
                <a:cs typeface="Arial" pitchFamily="34" charset="0"/>
              </a:rPr>
              <a:t>ers</a:t>
            </a:r>
            <a:r>
              <a:rPr kumimoji="0" lang="en-US" sz="1800" b="0" i="0" u="none" strike="noStrike" cap="none" normalizeH="0" baseline="0" dirty="0" smtClean="0">
                <a:ln>
                  <a:noFill/>
                </a:ln>
                <a:solidFill>
                  <a:schemeClr val="tx1"/>
                </a:solidFill>
                <a:effectLst/>
                <a:latin typeface="Arial" pitchFamily="34" charset="0"/>
                <a:cs typeface="Arial" pitchFamily="34" charset="0"/>
              </a:rPr>
              <a:t> (thanks Phillip </a:t>
            </a:r>
            <a:r>
              <a:rPr kumimoji="0" lang="en-US" sz="1800" b="0" i="0" u="none" strike="noStrike" cap="none" normalizeH="0" baseline="0" dirty="0" err="1" smtClean="0">
                <a:ln>
                  <a:noFill/>
                </a:ln>
                <a:solidFill>
                  <a:schemeClr val="tx1"/>
                </a:solidFill>
                <a:effectLst/>
                <a:latin typeface="Arial" pitchFamily="34" charset="0"/>
                <a:cs typeface="Arial" pitchFamily="34" charset="0"/>
              </a:rPr>
              <a:t>Torrone</a:t>
            </a:r>
            <a:r>
              <a:rPr kumimoji="0" lang="en-US" sz="1800" b="0" i="0" u="none" strike="noStrike" cap="none" normalizeH="0" baseline="0" dirty="0" smtClean="0">
                <a:ln>
                  <a:noFill/>
                </a:ln>
                <a:solidFill>
                  <a:schemeClr val="tx1"/>
                </a:solidFill>
                <a:effectLst/>
                <a:latin typeface="Arial" pitchFamily="34" charset="0"/>
                <a:cs typeface="Arial" pitchFamily="34" charset="0"/>
              </a:rPr>
              <a:t> @ </a:t>
            </a:r>
            <a:r>
              <a:rPr kumimoji="0" lang="en-US" sz="1800" b="0" i="0" u="none" strike="noStrike" cap="none" normalizeH="0" baseline="0" dirty="0" err="1" smtClean="0">
                <a:ln>
                  <a:noFill/>
                </a:ln>
                <a:solidFill>
                  <a:schemeClr val="tx1"/>
                </a:solidFill>
                <a:effectLst/>
                <a:latin typeface="Arial" pitchFamily="34" charset="0"/>
                <a:cs typeface="Arial" pitchFamily="34" charset="0"/>
                <a:hlinkClick r:id="rId2"/>
              </a:rPr>
              <a:t>adafruit</a:t>
            </a:r>
            <a:r>
              <a:rPr kumimoji="0" lang="en-US" sz="1800" b="0" i="0" u="none" strike="noStrike" cap="none" normalizeH="0" baseline="0" dirty="0" smtClean="0">
                <a:ln>
                  <a:noFill/>
                </a:ln>
                <a:solidFill>
                  <a:schemeClr val="tx1"/>
                </a:solidFill>
                <a:effectLst/>
                <a:latin typeface="Arial" pitchFamily="34" charset="0"/>
                <a:cs typeface="Arial" pitchFamily="34" charset="0"/>
              </a:rPr>
              <a:t> for his encouragement here) and this has become a great and fun business for us. If we didn’t have the inventory of components here, we wouldn’t have started on that business.</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pitchFamily="34" charset="0"/>
                <a:cs typeface="Arial" pitchFamily="34" charset="0"/>
              </a:rPr>
              <a:t>Unexpected Benefit 2 – A physical connection to our product</a:t>
            </a:r>
            <a:r>
              <a:rPr kumimoji="0" lang="en-US" sz="1800" b="0" i="0" u="none" strike="noStrike" cap="none" normalizeH="0" baseline="0" dirty="0" smtClean="0">
                <a:ln>
                  <a:noFill/>
                </a:ln>
                <a:solidFill>
                  <a:schemeClr val="tx1"/>
                </a:solidFill>
                <a:effectLst/>
                <a:latin typeface="Arial" pitchFamily="34" charset="0"/>
                <a:cs typeface="Arial" pitchFamily="34" charset="0"/>
              </a:rPr>
              <a:t/>
            </a:r>
            <a:br>
              <a:rPr kumimoji="0" lang="en-US" sz="1800" b="0" i="0" u="none" strike="noStrike" cap="none" normalizeH="0" baseline="0" dirty="0" smtClean="0">
                <a:ln>
                  <a:noFill/>
                </a:ln>
                <a:solidFill>
                  <a:schemeClr val="tx1"/>
                </a:solidFill>
                <a:effectLst/>
                <a:latin typeface="Arial" pitchFamily="34" charset="0"/>
                <a:cs typeface="Arial" pitchFamily="34" charset="0"/>
              </a:rPr>
            </a:br>
            <a:r>
              <a:rPr kumimoji="0" lang="en-US" sz="1800" b="0" i="0" u="none" strike="noStrike" cap="none" normalizeH="0" baseline="0" dirty="0" smtClean="0">
                <a:ln>
                  <a:noFill/>
                </a:ln>
                <a:solidFill>
                  <a:schemeClr val="tx1"/>
                </a:solidFill>
                <a:effectLst/>
                <a:latin typeface="Arial" pitchFamily="34" charset="0"/>
                <a:cs typeface="Arial" pitchFamily="34" charset="0"/>
              </a:rPr>
              <a:t>I was in software long time ago and one of the things I like about Voltaic is that we make physical things that people use and are hopefully useful. After spending several days in front of a computer and phone, it is nice to be able to get into the warehouse and get my hands working building something valuable.</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pitchFamily="34" charset="0"/>
                <a:cs typeface="Arial" pitchFamily="34" charset="0"/>
              </a:rPr>
              <a:t>I think the bottom line is that we didn’t intend to “</a:t>
            </a:r>
            <a:r>
              <a:rPr kumimoji="0" lang="en-US" sz="1800" b="0" i="0" u="none" strike="noStrike" cap="none" normalizeH="0" baseline="0" dirty="0" err="1" smtClean="0">
                <a:ln>
                  <a:noFill/>
                </a:ln>
                <a:solidFill>
                  <a:schemeClr val="tx1"/>
                </a:solidFill>
                <a:effectLst/>
                <a:latin typeface="Arial" pitchFamily="34" charset="0"/>
                <a:cs typeface="Arial" pitchFamily="34" charset="0"/>
              </a:rPr>
              <a:t>insource</a:t>
            </a:r>
            <a:r>
              <a:rPr kumimoji="0" lang="en-US" sz="1800" b="0" i="0" u="none" strike="noStrike" cap="none" normalizeH="0" baseline="0" dirty="0" smtClean="0">
                <a:ln>
                  <a:noFill/>
                </a:ln>
                <a:solidFill>
                  <a:schemeClr val="tx1"/>
                </a:solidFill>
                <a:effectLst/>
                <a:latin typeface="Arial" pitchFamily="34" charset="0"/>
                <a:cs typeface="Arial" pitchFamily="34" charset="0"/>
              </a:rPr>
              <a:t>” for noble reasons, but it makes a lot of economic and emotional sense for us to continue doing it.</a:t>
            </a:r>
          </a:p>
        </p:txBody>
      </p:sp>
    </p:spTree>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i="1" smtClean="0"/>
              <a:t>Sun Microsystems</a:t>
            </a:r>
            <a:r>
              <a:rPr lang="en-US" smtClean="0"/>
              <a:t>: </a:t>
            </a:r>
            <a:br>
              <a:rPr lang="en-US" smtClean="0"/>
            </a:br>
            <a:r>
              <a:rPr lang="en-US" smtClean="0"/>
              <a:t>	Make vs. Buy: selection criteria to set up sourcing</a:t>
            </a:r>
          </a:p>
        </p:txBody>
      </p:sp>
      <p:sp>
        <p:nvSpPr>
          <p:cNvPr id="14339" name="Rectangle 3"/>
          <p:cNvSpPr>
            <a:spLocks noGrp="1" noChangeArrowheads="1"/>
          </p:cNvSpPr>
          <p:nvPr>
            <p:ph type="body" sz="half" idx="1"/>
          </p:nvPr>
        </p:nvSpPr>
        <p:spPr>
          <a:xfrm>
            <a:off x="455613" y="1114425"/>
            <a:ext cx="4033837" cy="5419725"/>
          </a:xfrm>
        </p:spPr>
        <p:txBody>
          <a:bodyPr/>
          <a:lstStyle/>
          <a:p>
            <a:pPr eaLnBrk="1" hangingPunct="1"/>
            <a:r>
              <a:rPr lang="en-US" sz="1800" smtClean="0"/>
              <a:t>Why has Sun opted to outsource parts but not final assembly &amp; test of full systems?  </a:t>
            </a:r>
          </a:p>
        </p:txBody>
      </p:sp>
      <p:grpSp>
        <p:nvGrpSpPr>
          <p:cNvPr id="14340" name="Group 4"/>
          <p:cNvGrpSpPr>
            <a:grpSpLocks/>
          </p:cNvGrpSpPr>
          <p:nvPr/>
        </p:nvGrpSpPr>
        <p:grpSpPr bwMode="auto">
          <a:xfrm>
            <a:off x="5105400" y="1249363"/>
            <a:ext cx="3336925" cy="4770437"/>
            <a:chOff x="3446" y="883"/>
            <a:chExt cx="2102" cy="3005"/>
          </a:xfrm>
        </p:grpSpPr>
        <p:sp>
          <p:nvSpPr>
            <p:cNvPr id="14343" name="Rectangle 5"/>
            <p:cNvSpPr>
              <a:spLocks noChangeArrowheads="1"/>
            </p:cNvSpPr>
            <p:nvPr/>
          </p:nvSpPr>
          <p:spPr bwMode="auto">
            <a:xfrm>
              <a:off x="4319" y="966"/>
              <a:ext cx="617" cy="192"/>
            </a:xfrm>
            <a:prstGeom prst="rect">
              <a:avLst/>
            </a:prstGeom>
            <a:noFill/>
            <a:ln w="9525">
              <a:noFill/>
              <a:miter lim="800000"/>
              <a:headEnd/>
              <a:tailEnd/>
            </a:ln>
          </p:spPr>
          <p:txBody>
            <a:bodyPr wrap="none" lIns="0" tIns="0" rIns="0" bIns="0">
              <a:spAutoFit/>
            </a:bodyPr>
            <a:lstStyle/>
            <a:p>
              <a:pPr eaLnBrk="0" hangingPunct="0"/>
              <a:r>
                <a:rPr lang="en-US" sz="2000" b="0">
                  <a:solidFill>
                    <a:srgbClr val="000000"/>
                  </a:solidFill>
                </a:rPr>
                <a:t>Buy Well</a:t>
              </a:r>
              <a:endParaRPr lang="en-US" sz="4800" b="0"/>
            </a:p>
          </p:txBody>
        </p:sp>
        <p:sp>
          <p:nvSpPr>
            <p:cNvPr id="14344" name="Rectangle 6"/>
            <p:cNvSpPr>
              <a:spLocks noChangeArrowheads="1"/>
            </p:cNvSpPr>
            <p:nvPr/>
          </p:nvSpPr>
          <p:spPr bwMode="auto">
            <a:xfrm rot="-5400000">
              <a:off x="3440" y="3124"/>
              <a:ext cx="320" cy="192"/>
            </a:xfrm>
            <a:prstGeom prst="rect">
              <a:avLst/>
            </a:prstGeom>
            <a:noFill/>
            <a:ln w="9525">
              <a:noFill/>
              <a:miter lim="800000"/>
              <a:headEnd/>
              <a:tailEnd/>
            </a:ln>
          </p:spPr>
          <p:txBody>
            <a:bodyPr wrap="none" lIns="0" tIns="0" rIns="0" bIns="0">
              <a:spAutoFit/>
            </a:bodyPr>
            <a:lstStyle/>
            <a:p>
              <a:pPr eaLnBrk="0" hangingPunct="0"/>
              <a:r>
                <a:rPr lang="en-US" sz="2000" b="0">
                  <a:solidFill>
                    <a:srgbClr val="000000"/>
                  </a:solidFill>
                </a:rPr>
                <a:t>High</a:t>
              </a:r>
              <a:endParaRPr lang="en-US" sz="5400" b="0"/>
            </a:p>
          </p:txBody>
        </p:sp>
        <p:sp>
          <p:nvSpPr>
            <p:cNvPr id="14345" name="Rectangle 7"/>
            <p:cNvSpPr>
              <a:spLocks noChangeArrowheads="1"/>
            </p:cNvSpPr>
            <p:nvPr/>
          </p:nvSpPr>
          <p:spPr bwMode="auto">
            <a:xfrm>
              <a:off x="3792" y="883"/>
              <a:ext cx="1756" cy="3005"/>
            </a:xfrm>
            <a:prstGeom prst="rect">
              <a:avLst/>
            </a:prstGeom>
            <a:noFill/>
            <a:ln w="9525">
              <a:solidFill>
                <a:schemeClr val="tx1"/>
              </a:solidFill>
              <a:miter lim="800000"/>
              <a:headEnd/>
              <a:tailEnd/>
            </a:ln>
          </p:spPr>
          <p:txBody>
            <a:bodyPr wrap="none" anchor="ctr"/>
            <a:lstStyle/>
            <a:p>
              <a:endParaRPr lang="en-US"/>
            </a:p>
          </p:txBody>
        </p:sp>
        <p:sp>
          <p:nvSpPr>
            <p:cNvPr id="14346" name="Rectangle 8"/>
            <p:cNvSpPr>
              <a:spLocks noChangeArrowheads="1"/>
            </p:cNvSpPr>
            <p:nvPr/>
          </p:nvSpPr>
          <p:spPr bwMode="auto">
            <a:xfrm>
              <a:off x="3812" y="2340"/>
              <a:ext cx="1736" cy="346"/>
            </a:xfrm>
            <a:prstGeom prst="rect">
              <a:avLst/>
            </a:prstGeom>
            <a:noFill/>
            <a:ln w="9525">
              <a:noFill/>
              <a:miter lim="800000"/>
              <a:headEnd/>
              <a:tailEnd/>
            </a:ln>
          </p:spPr>
          <p:txBody>
            <a:bodyPr lIns="0" tIns="0" rIns="0" bIns="0">
              <a:spAutoFit/>
            </a:bodyPr>
            <a:lstStyle/>
            <a:p>
              <a:pPr algn="ctr" eaLnBrk="0" hangingPunct="0"/>
              <a:r>
                <a:rPr lang="en-US" sz="2000" b="0">
                  <a:solidFill>
                    <a:srgbClr val="000000"/>
                  </a:solidFill>
                </a:rPr>
                <a:t>Invest in Supplier</a:t>
              </a:r>
            </a:p>
            <a:p>
              <a:pPr algn="ctr" eaLnBrk="0" hangingPunct="0"/>
              <a:r>
                <a:rPr lang="en-US" sz="1600" b="0">
                  <a:solidFill>
                    <a:srgbClr val="000000"/>
                  </a:solidFill>
                </a:rPr>
                <a:t>(e.g., castings)</a:t>
              </a:r>
              <a:endParaRPr lang="en-US" sz="4800" b="0"/>
            </a:p>
          </p:txBody>
        </p:sp>
        <p:sp>
          <p:nvSpPr>
            <p:cNvPr id="14347" name="Rectangle 9"/>
            <p:cNvSpPr>
              <a:spLocks noChangeArrowheads="1"/>
            </p:cNvSpPr>
            <p:nvPr/>
          </p:nvSpPr>
          <p:spPr bwMode="auto">
            <a:xfrm rot="-5400000">
              <a:off x="3453" y="1443"/>
              <a:ext cx="294" cy="192"/>
            </a:xfrm>
            <a:prstGeom prst="rect">
              <a:avLst/>
            </a:prstGeom>
            <a:noFill/>
            <a:ln w="9525">
              <a:noFill/>
              <a:miter lim="800000"/>
              <a:headEnd/>
              <a:tailEnd/>
            </a:ln>
          </p:spPr>
          <p:txBody>
            <a:bodyPr wrap="none" lIns="0" tIns="0" rIns="0" bIns="0">
              <a:spAutoFit/>
            </a:bodyPr>
            <a:lstStyle/>
            <a:p>
              <a:pPr eaLnBrk="0" hangingPunct="0"/>
              <a:r>
                <a:rPr lang="en-US" sz="2000" b="0">
                  <a:solidFill>
                    <a:srgbClr val="000000"/>
                  </a:solidFill>
                </a:rPr>
                <a:t>Low</a:t>
              </a:r>
              <a:endParaRPr lang="en-US" sz="5400" b="0"/>
            </a:p>
          </p:txBody>
        </p:sp>
        <p:sp>
          <p:nvSpPr>
            <p:cNvPr id="14348" name="Rectangle 10"/>
            <p:cNvSpPr>
              <a:spLocks noChangeArrowheads="1"/>
            </p:cNvSpPr>
            <p:nvPr/>
          </p:nvSpPr>
          <p:spPr bwMode="auto">
            <a:xfrm rot="-5400000">
              <a:off x="3104" y="2137"/>
              <a:ext cx="1029" cy="346"/>
            </a:xfrm>
            <a:prstGeom prst="rect">
              <a:avLst/>
            </a:prstGeom>
            <a:noFill/>
            <a:ln w="9525">
              <a:noFill/>
              <a:miter lim="800000"/>
              <a:headEnd/>
              <a:tailEnd/>
            </a:ln>
          </p:spPr>
          <p:txBody>
            <a:bodyPr wrap="none" lIns="0" tIns="0" rIns="0" bIns="0">
              <a:spAutoFit/>
            </a:bodyPr>
            <a:lstStyle/>
            <a:p>
              <a:pPr algn="ctr" eaLnBrk="0" hangingPunct="0"/>
              <a:r>
                <a:rPr lang="en-US" sz="2000" b="0">
                  <a:solidFill>
                    <a:srgbClr val="000000"/>
                  </a:solidFill>
                </a:rPr>
                <a:t>Strategic Value </a:t>
              </a:r>
            </a:p>
            <a:p>
              <a:pPr algn="ctr" eaLnBrk="0" hangingPunct="0"/>
              <a:r>
                <a:rPr lang="en-US" sz="1600" b="0">
                  <a:solidFill>
                    <a:srgbClr val="000000"/>
                  </a:solidFill>
                </a:rPr>
                <a:t>(Value Add)</a:t>
              </a:r>
              <a:endParaRPr lang="en-US" sz="5400" b="0"/>
            </a:p>
          </p:txBody>
        </p:sp>
        <p:sp>
          <p:nvSpPr>
            <p:cNvPr id="14349" name="Line 11"/>
            <p:cNvSpPr>
              <a:spLocks noChangeShapeType="1"/>
            </p:cNvSpPr>
            <p:nvPr/>
          </p:nvSpPr>
          <p:spPr bwMode="auto">
            <a:xfrm>
              <a:off x="3792" y="2304"/>
              <a:ext cx="1756" cy="0"/>
            </a:xfrm>
            <a:prstGeom prst="line">
              <a:avLst/>
            </a:prstGeom>
            <a:noFill/>
            <a:ln w="9525">
              <a:solidFill>
                <a:schemeClr val="tx1"/>
              </a:solidFill>
              <a:prstDash val="dash"/>
              <a:round/>
              <a:headEnd/>
              <a:tailEnd/>
            </a:ln>
          </p:spPr>
          <p:txBody>
            <a:bodyPr wrap="none" anchor="ctr"/>
            <a:lstStyle/>
            <a:p>
              <a:endParaRPr lang="en-US"/>
            </a:p>
          </p:txBody>
        </p:sp>
        <p:sp>
          <p:nvSpPr>
            <p:cNvPr id="14350" name="Text Box 12"/>
            <p:cNvSpPr txBox="1">
              <a:spLocks noChangeArrowheads="1"/>
            </p:cNvSpPr>
            <p:nvPr/>
          </p:nvSpPr>
          <p:spPr bwMode="auto">
            <a:xfrm>
              <a:off x="3828" y="1302"/>
              <a:ext cx="1684" cy="828"/>
            </a:xfrm>
            <a:prstGeom prst="rect">
              <a:avLst/>
            </a:prstGeom>
            <a:noFill/>
            <a:ln w="9525">
              <a:noFill/>
              <a:miter lim="800000"/>
              <a:headEnd/>
              <a:tailEnd/>
            </a:ln>
          </p:spPr>
          <p:txBody>
            <a:bodyPr wrap="none">
              <a:spAutoFit/>
            </a:bodyPr>
            <a:lstStyle/>
            <a:p>
              <a:pPr eaLnBrk="0" hangingPunct="0">
                <a:buFontTx/>
                <a:buChar char="•"/>
              </a:pPr>
              <a:r>
                <a:rPr lang="en-US" sz="1600" b="0"/>
                <a:t> Commodity</a:t>
              </a:r>
            </a:p>
            <a:p>
              <a:pPr eaLnBrk="0" hangingPunct="0">
                <a:buFontTx/>
                <a:buChar char="•"/>
              </a:pPr>
              <a:r>
                <a:rPr lang="en-US" sz="1600" b="0"/>
                <a:t> Low risk to H-D</a:t>
              </a:r>
            </a:p>
            <a:p>
              <a:pPr eaLnBrk="0" hangingPunct="0">
                <a:buFontTx/>
                <a:buChar char="•"/>
              </a:pPr>
              <a:r>
                <a:rPr lang="en-US" sz="1600" b="0"/>
                <a:t> Requires critical mass:</a:t>
              </a:r>
            </a:p>
            <a:p>
              <a:pPr eaLnBrk="0" hangingPunct="0"/>
              <a:r>
                <a:rPr lang="en-US" sz="1600" b="0"/>
                <a:t>   technology, investment,</a:t>
              </a:r>
            </a:p>
            <a:p>
              <a:pPr eaLnBrk="0" hangingPunct="0"/>
              <a:r>
                <a:rPr lang="en-US" sz="1600" b="0"/>
                <a:t>   engineering support, volume</a:t>
              </a:r>
            </a:p>
          </p:txBody>
        </p:sp>
        <p:sp>
          <p:nvSpPr>
            <p:cNvPr id="14351" name="Text Box 13"/>
            <p:cNvSpPr txBox="1">
              <a:spLocks noChangeArrowheads="1"/>
            </p:cNvSpPr>
            <p:nvPr/>
          </p:nvSpPr>
          <p:spPr bwMode="auto">
            <a:xfrm>
              <a:off x="3828" y="2736"/>
              <a:ext cx="1684" cy="1136"/>
            </a:xfrm>
            <a:prstGeom prst="rect">
              <a:avLst/>
            </a:prstGeom>
            <a:noFill/>
            <a:ln w="9525">
              <a:noFill/>
              <a:miter lim="800000"/>
              <a:headEnd/>
              <a:tailEnd/>
            </a:ln>
          </p:spPr>
          <p:txBody>
            <a:bodyPr wrap="none">
              <a:spAutoFit/>
            </a:bodyPr>
            <a:lstStyle/>
            <a:p>
              <a:pPr eaLnBrk="0" hangingPunct="0">
                <a:buFontTx/>
                <a:buChar char="•"/>
              </a:pPr>
              <a:r>
                <a:rPr lang="en-US" sz="1600" b="0"/>
                <a:t> Customer perceived value</a:t>
              </a:r>
            </a:p>
            <a:p>
              <a:pPr eaLnBrk="0" hangingPunct="0">
                <a:buFontTx/>
                <a:buChar char="•"/>
              </a:pPr>
              <a:r>
                <a:rPr lang="en-US" sz="1600" b="0"/>
                <a:t> Product performance</a:t>
              </a:r>
            </a:p>
            <a:p>
              <a:pPr eaLnBrk="0" hangingPunct="0">
                <a:buFontTx/>
                <a:buChar char="•"/>
              </a:pPr>
              <a:r>
                <a:rPr lang="en-US" sz="1600" b="0"/>
                <a:t> Product integrity</a:t>
              </a:r>
            </a:p>
            <a:p>
              <a:pPr eaLnBrk="0" hangingPunct="0">
                <a:buFontTx/>
                <a:buChar char="•"/>
              </a:pPr>
              <a:r>
                <a:rPr lang="en-US" sz="1600" b="0"/>
                <a:t> Unique to others</a:t>
              </a:r>
            </a:p>
            <a:p>
              <a:pPr eaLnBrk="0" hangingPunct="0">
                <a:buFontTx/>
                <a:buChar char="•"/>
              </a:pPr>
              <a:r>
                <a:rPr lang="en-US" sz="1600" b="0"/>
                <a:t> Requires critical mass:</a:t>
              </a:r>
            </a:p>
            <a:p>
              <a:pPr eaLnBrk="0" hangingPunct="0"/>
              <a:r>
                <a:rPr lang="en-US" sz="1600" b="0"/>
                <a:t>   technology, investment,</a:t>
              </a:r>
            </a:p>
            <a:p>
              <a:pPr eaLnBrk="0" hangingPunct="0"/>
              <a:r>
                <a:rPr lang="en-US" sz="1600" b="0"/>
                <a:t>   engineering support, volume</a:t>
              </a:r>
            </a:p>
          </p:txBody>
        </p:sp>
      </p:grpSp>
      <p:sp>
        <p:nvSpPr>
          <p:cNvPr id="14341" name="Text Box 14"/>
          <p:cNvSpPr txBox="1">
            <a:spLocks noChangeArrowheads="1"/>
          </p:cNvSpPr>
          <p:nvPr/>
        </p:nvSpPr>
        <p:spPr bwMode="auto">
          <a:xfrm>
            <a:off x="2101850" y="6096000"/>
            <a:ext cx="693738" cy="457200"/>
          </a:xfrm>
          <a:prstGeom prst="rect">
            <a:avLst/>
          </a:prstGeom>
          <a:solidFill>
            <a:srgbClr val="CCFF66"/>
          </a:solidFill>
          <a:ln w="9525">
            <a:noFill/>
            <a:miter lim="800000"/>
            <a:headEnd/>
            <a:tailEnd/>
          </a:ln>
        </p:spPr>
        <p:txBody>
          <a:bodyPr wrap="none">
            <a:spAutoFit/>
          </a:bodyPr>
          <a:lstStyle/>
          <a:p>
            <a:pPr eaLnBrk="0" hangingPunct="0"/>
            <a:r>
              <a:rPr lang="en-US"/>
              <a:t>Sun</a:t>
            </a:r>
          </a:p>
        </p:txBody>
      </p:sp>
      <p:sp>
        <p:nvSpPr>
          <p:cNvPr id="14342" name="Text Box 15"/>
          <p:cNvSpPr txBox="1">
            <a:spLocks noChangeArrowheads="1"/>
          </p:cNvSpPr>
          <p:nvPr/>
        </p:nvSpPr>
        <p:spPr bwMode="auto">
          <a:xfrm>
            <a:off x="6553200" y="6096000"/>
            <a:ext cx="1079500" cy="457200"/>
          </a:xfrm>
          <a:prstGeom prst="rect">
            <a:avLst/>
          </a:prstGeom>
          <a:solidFill>
            <a:srgbClr val="CCFF66"/>
          </a:solidFill>
          <a:ln w="9525">
            <a:noFill/>
            <a:miter lim="800000"/>
            <a:headEnd/>
            <a:tailEnd/>
          </a:ln>
        </p:spPr>
        <p:txBody>
          <a:bodyPr wrap="none">
            <a:spAutoFit/>
          </a:bodyPr>
          <a:lstStyle/>
          <a:p>
            <a:pPr eaLnBrk="0" hangingPunct="0"/>
            <a:r>
              <a:rPr lang="en-US"/>
              <a:t>Harley</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US" b="1" smtClean="0">
                <a:latin typeface="Albertus Extra Bold"/>
              </a:rPr>
              <a:t>Strategic Sourcing</a:t>
            </a:r>
            <a:br>
              <a:rPr lang="en-US" b="1" smtClean="0">
                <a:latin typeface="Albertus Extra Bold"/>
              </a:rPr>
            </a:br>
            <a:r>
              <a:rPr lang="en-US" smtClean="0">
                <a:latin typeface="Albertus Extra Bold"/>
              </a:rPr>
              <a:t> 	</a:t>
            </a:r>
            <a:r>
              <a:rPr lang="en-US" sz="2400" smtClean="0">
                <a:latin typeface="Albertus Extra Bold"/>
              </a:rPr>
              <a:t>Relationship to other drivers and industry disintegration</a:t>
            </a:r>
            <a:endParaRPr lang="en-US" i="1" smtClean="0">
              <a:latin typeface="Albertus Extra Bold"/>
            </a:endParaRPr>
          </a:p>
        </p:txBody>
      </p:sp>
      <p:grpSp>
        <p:nvGrpSpPr>
          <p:cNvPr id="21507" name="Group 54"/>
          <p:cNvGrpSpPr>
            <a:grpSpLocks/>
          </p:cNvGrpSpPr>
          <p:nvPr/>
        </p:nvGrpSpPr>
        <p:grpSpPr bwMode="auto">
          <a:xfrm>
            <a:off x="193675" y="2095500"/>
            <a:ext cx="8758238" cy="2451100"/>
            <a:chOff x="193675" y="3470694"/>
            <a:chExt cx="8758238" cy="2451100"/>
          </a:xfrm>
        </p:grpSpPr>
        <p:cxnSp>
          <p:nvCxnSpPr>
            <p:cNvPr id="21508" name="AutoShape 3"/>
            <p:cNvCxnSpPr>
              <a:cxnSpLocks noChangeShapeType="1"/>
              <a:stCxn id="21524" idx="2"/>
              <a:endCxn id="21518" idx="0"/>
            </p:cNvCxnSpPr>
            <p:nvPr/>
          </p:nvCxnSpPr>
          <p:spPr bwMode="auto">
            <a:xfrm flipH="1">
              <a:off x="674688" y="4140619"/>
              <a:ext cx="1692275" cy="315913"/>
            </a:xfrm>
            <a:prstGeom prst="straightConnector1">
              <a:avLst/>
            </a:prstGeom>
            <a:noFill/>
            <a:ln w="12700">
              <a:solidFill>
                <a:schemeClr val="tx1"/>
              </a:solidFill>
              <a:round/>
              <a:headEnd type="none" w="sm" len="sm"/>
              <a:tailEnd type="none" w="sm" len="sm"/>
            </a:ln>
          </p:spPr>
        </p:cxnSp>
        <p:cxnSp>
          <p:nvCxnSpPr>
            <p:cNvPr id="21509" name="AutoShape 4"/>
            <p:cNvCxnSpPr>
              <a:cxnSpLocks noChangeShapeType="1"/>
              <a:stCxn id="21524" idx="2"/>
              <a:endCxn id="21517" idx="0"/>
            </p:cNvCxnSpPr>
            <p:nvPr/>
          </p:nvCxnSpPr>
          <p:spPr bwMode="auto">
            <a:xfrm flipH="1">
              <a:off x="1787525" y="4140619"/>
              <a:ext cx="579438" cy="315913"/>
            </a:xfrm>
            <a:prstGeom prst="straightConnector1">
              <a:avLst/>
            </a:prstGeom>
            <a:noFill/>
            <a:ln w="12700">
              <a:solidFill>
                <a:schemeClr val="tx1"/>
              </a:solidFill>
              <a:round/>
              <a:headEnd type="none" w="sm" len="sm"/>
              <a:tailEnd type="none" w="sm" len="sm"/>
            </a:ln>
          </p:spPr>
        </p:cxnSp>
        <p:cxnSp>
          <p:nvCxnSpPr>
            <p:cNvPr id="21510" name="AutoShape 5"/>
            <p:cNvCxnSpPr>
              <a:cxnSpLocks noChangeShapeType="1"/>
              <a:stCxn id="21525" idx="2"/>
              <a:endCxn id="21516" idx="0"/>
            </p:cNvCxnSpPr>
            <p:nvPr/>
          </p:nvCxnSpPr>
          <p:spPr bwMode="auto">
            <a:xfrm flipH="1">
              <a:off x="6243638" y="4142207"/>
              <a:ext cx="514350" cy="314325"/>
            </a:xfrm>
            <a:prstGeom prst="straightConnector1">
              <a:avLst/>
            </a:prstGeom>
            <a:noFill/>
            <a:ln w="12700">
              <a:solidFill>
                <a:schemeClr val="tx1"/>
              </a:solidFill>
              <a:round/>
              <a:headEnd type="none" w="sm" len="sm"/>
              <a:tailEnd type="none" w="sm" len="sm"/>
            </a:ln>
          </p:spPr>
        </p:cxnSp>
        <p:cxnSp>
          <p:nvCxnSpPr>
            <p:cNvPr id="21511" name="AutoShape 6"/>
            <p:cNvCxnSpPr>
              <a:cxnSpLocks noChangeShapeType="1"/>
              <a:stCxn id="21525" idx="2"/>
              <a:endCxn id="21515" idx="0"/>
            </p:cNvCxnSpPr>
            <p:nvPr/>
          </p:nvCxnSpPr>
          <p:spPr bwMode="auto">
            <a:xfrm flipH="1">
              <a:off x="5129213" y="4142207"/>
              <a:ext cx="1628775" cy="314325"/>
            </a:xfrm>
            <a:prstGeom prst="straightConnector1">
              <a:avLst/>
            </a:prstGeom>
            <a:noFill/>
            <a:ln w="12700">
              <a:solidFill>
                <a:schemeClr val="tx1"/>
              </a:solidFill>
              <a:round/>
              <a:headEnd type="none" w="sm" len="sm"/>
              <a:tailEnd type="none" w="sm" len="sm"/>
            </a:ln>
          </p:spPr>
        </p:cxnSp>
        <p:cxnSp>
          <p:nvCxnSpPr>
            <p:cNvPr id="21512" name="AutoShape 7"/>
            <p:cNvCxnSpPr>
              <a:cxnSpLocks noChangeShapeType="1"/>
              <a:stCxn id="21525" idx="2"/>
              <a:endCxn id="21514" idx="0"/>
            </p:cNvCxnSpPr>
            <p:nvPr/>
          </p:nvCxnSpPr>
          <p:spPr bwMode="auto">
            <a:xfrm>
              <a:off x="6757988" y="4142207"/>
              <a:ext cx="1714500" cy="314325"/>
            </a:xfrm>
            <a:prstGeom prst="straightConnector1">
              <a:avLst/>
            </a:prstGeom>
            <a:noFill/>
            <a:ln w="12700">
              <a:solidFill>
                <a:schemeClr val="tx1"/>
              </a:solidFill>
              <a:round/>
              <a:headEnd type="none" w="sm" len="sm"/>
              <a:tailEnd type="none" w="sm" len="sm"/>
            </a:ln>
          </p:spPr>
        </p:cxnSp>
        <p:cxnSp>
          <p:nvCxnSpPr>
            <p:cNvPr id="21513" name="AutoShape 8"/>
            <p:cNvCxnSpPr>
              <a:cxnSpLocks noChangeShapeType="1"/>
              <a:stCxn id="21525" idx="2"/>
              <a:endCxn id="21519" idx="0"/>
            </p:cNvCxnSpPr>
            <p:nvPr/>
          </p:nvCxnSpPr>
          <p:spPr bwMode="auto">
            <a:xfrm>
              <a:off x="6757988" y="4142207"/>
              <a:ext cx="600075" cy="314325"/>
            </a:xfrm>
            <a:prstGeom prst="straightConnector1">
              <a:avLst/>
            </a:prstGeom>
            <a:noFill/>
            <a:ln w="12700">
              <a:solidFill>
                <a:schemeClr val="tx1"/>
              </a:solidFill>
              <a:round/>
              <a:headEnd type="none" w="sm" len="sm"/>
              <a:tailEnd type="none" w="sm" len="sm"/>
            </a:ln>
          </p:spPr>
        </p:cxnSp>
        <p:sp>
          <p:nvSpPr>
            <p:cNvPr id="21514" name="Rectangle 9"/>
            <p:cNvSpPr>
              <a:spLocks noChangeArrowheads="1"/>
            </p:cNvSpPr>
            <p:nvPr/>
          </p:nvSpPr>
          <p:spPr bwMode="auto">
            <a:xfrm>
              <a:off x="7991475" y="4456532"/>
              <a:ext cx="960438"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b="0"/>
                <a:t>Demand</a:t>
              </a:r>
            </a:p>
          </p:txBody>
        </p:sp>
        <p:sp>
          <p:nvSpPr>
            <p:cNvPr id="21515" name="Rectangle 10"/>
            <p:cNvSpPr>
              <a:spLocks noChangeArrowheads="1"/>
            </p:cNvSpPr>
            <p:nvPr/>
          </p:nvSpPr>
          <p:spPr bwMode="auto">
            <a:xfrm>
              <a:off x="4648200" y="4456532"/>
              <a:ext cx="960438" cy="457200"/>
            </a:xfrm>
            <a:prstGeom prst="rect">
              <a:avLst/>
            </a:prstGeom>
            <a:solidFill>
              <a:schemeClr val="accent2"/>
            </a:solidFill>
            <a:ln w="12700">
              <a:solidFill>
                <a:schemeClr val="tx1"/>
              </a:solidFill>
              <a:miter lim="800000"/>
              <a:headEnd type="none" w="sm" len="sm"/>
              <a:tailEnd type="none" w="sm" len="sm"/>
            </a:ln>
          </p:spPr>
          <p:txBody>
            <a:bodyPr wrap="none" anchor="ctr"/>
            <a:lstStyle/>
            <a:p>
              <a:pPr algn="ctr" eaLnBrk="0" hangingPunct="0"/>
              <a:r>
                <a:rPr lang="en-US" sz="1600" b="0">
                  <a:solidFill>
                    <a:schemeClr val="bg1"/>
                  </a:solidFill>
                </a:rPr>
                <a:t>Supply</a:t>
              </a:r>
            </a:p>
          </p:txBody>
        </p:sp>
        <p:sp>
          <p:nvSpPr>
            <p:cNvPr id="21516" name="Rectangle 11"/>
            <p:cNvSpPr>
              <a:spLocks noChangeArrowheads="1"/>
            </p:cNvSpPr>
            <p:nvPr/>
          </p:nvSpPr>
          <p:spPr bwMode="auto">
            <a:xfrm>
              <a:off x="5762625" y="4456532"/>
              <a:ext cx="960438" cy="457200"/>
            </a:xfrm>
            <a:prstGeom prst="rect">
              <a:avLst/>
            </a:prstGeom>
            <a:solidFill>
              <a:srgbClr val="CCECFF"/>
            </a:solidFill>
            <a:ln w="12700">
              <a:solidFill>
                <a:schemeClr val="tx1"/>
              </a:solidFill>
              <a:miter lim="800000"/>
              <a:headEnd type="none" w="sm" len="sm"/>
              <a:tailEnd type="none" w="sm" len="sm"/>
            </a:ln>
          </p:spPr>
          <p:txBody>
            <a:bodyPr wrap="none" anchor="ctr"/>
            <a:lstStyle/>
            <a:p>
              <a:pPr algn="ctr" eaLnBrk="0" hangingPunct="0"/>
              <a:r>
                <a:rPr lang="en-US" sz="1600" b="0"/>
                <a:t>Technology</a:t>
              </a:r>
            </a:p>
          </p:txBody>
        </p:sp>
        <p:sp>
          <p:nvSpPr>
            <p:cNvPr id="21517" name="Rectangle 12"/>
            <p:cNvSpPr>
              <a:spLocks noChangeArrowheads="1"/>
            </p:cNvSpPr>
            <p:nvPr/>
          </p:nvSpPr>
          <p:spPr bwMode="auto">
            <a:xfrm>
              <a:off x="1306513" y="4456532"/>
              <a:ext cx="960437"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b="0"/>
                <a:t>Time</a:t>
              </a:r>
            </a:p>
          </p:txBody>
        </p:sp>
        <p:sp>
          <p:nvSpPr>
            <p:cNvPr id="21518" name="Rectangle 13"/>
            <p:cNvSpPr>
              <a:spLocks noChangeArrowheads="1"/>
            </p:cNvSpPr>
            <p:nvPr/>
          </p:nvSpPr>
          <p:spPr bwMode="auto">
            <a:xfrm>
              <a:off x="193675" y="4456532"/>
              <a:ext cx="960438"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b="0"/>
                <a:t>Size</a:t>
              </a:r>
            </a:p>
          </p:txBody>
        </p:sp>
        <p:sp>
          <p:nvSpPr>
            <p:cNvPr id="21519" name="Rectangle 14"/>
            <p:cNvSpPr>
              <a:spLocks noChangeArrowheads="1"/>
            </p:cNvSpPr>
            <p:nvPr/>
          </p:nvSpPr>
          <p:spPr bwMode="auto">
            <a:xfrm>
              <a:off x="6877050" y="4456532"/>
              <a:ext cx="960438" cy="457200"/>
            </a:xfrm>
            <a:prstGeom prst="rect">
              <a:avLst/>
            </a:prstGeom>
            <a:solidFill>
              <a:srgbClr val="CCECFF"/>
            </a:solidFill>
            <a:ln w="12700">
              <a:solidFill>
                <a:schemeClr val="tx1"/>
              </a:solidFill>
              <a:miter lim="800000"/>
              <a:headEnd type="none" w="sm" len="sm"/>
              <a:tailEnd type="none" w="sm" len="sm"/>
            </a:ln>
          </p:spPr>
          <p:txBody>
            <a:bodyPr wrap="none" anchor="ctr"/>
            <a:lstStyle/>
            <a:p>
              <a:pPr algn="ctr" eaLnBrk="0" hangingPunct="0"/>
              <a:r>
                <a:rPr lang="en-US" sz="1600" b="0"/>
                <a:t>Innovation</a:t>
              </a:r>
            </a:p>
          </p:txBody>
        </p:sp>
        <p:sp>
          <p:nvSpPr>
            <p:cNvPr id="21520" name="Rectangle 15"/>
            <p:cNvSpPr>
              <a:spLocks noChangeArrowheads="1"/>
            </p:cNvSpPr>
            <p:nvPr/>
          </p:nvSpPr>
          <p:spPr bwMode="auto">
            <a:xfrm>
              <a:off x="3535363" y="4456532"/>
              <a:ext cx="960437" cy="457200"/>
            </a:xfrm>
            <a:prstGeom prst="rect">
              <a:avLst/>
            </a:prstGeom>
            <a:solidFill>
              <a:srgbClr val="CCECFF"/>
            </a:solidFill>
            <a:ln w="12700">
              <a:solidFill>
                <a:schemeClr val="tx1"/>
              </a:solidFill>
              <a:miter lim="800000"/>
              <a:headEnd type="none" w="sm" len="sm"/>
              <a:tailEnd type="none" w="sm" len="sm"/>
            </a:ln>
          </p:spPr>
          <p:txBody>
            <a:bodyPr wrap="none" anchor="ctr"/>
            <a:lstStyle/>
            <a:p>
              <a:pPr algn="ctr" eaLnBrk="0" hangingPunct="0"/>
              <a:r>
                <a:rPr lang="en-US" sz="1600" b="0"/>
                <a:t>Location</a:t>
              </a:r>
            </a:p>
          </p:txBody>
        </p:sp>
        <p:cxnSp>
          <p:nvCxnSpPr>
            <p:cNvPr id="21521" name="AutoShape 16"/>
            <p:cNvCxnSpPr>
              <a:cxnSpLocks noChangeShapeType="1"/>
              <a:stCxn id="21520" idx="0"/>
              <a:endCxn id="21524" idx="2"/>
            </p:cNvCxnSpPr>
            <p:nvPr/>
          </p:nvCxnSpPr>
          <p:spPr bwMode="auto">
            <a:xfrm flipH="1" flipV="1">
              <a:off x="2366963" y="4140619"/>
              <a:ext cx="1649412" cy="315913"/>
            </a:xfrm>
            <a:prstGeom prst="straightConnector1">
              <a:avLst/>
            </a:prstGeom>
            <a:noFill/>
            <a:ln w="12700">
              <a:solidFill>
                <a:schemeClr val="tx1"/>
              </a:solidFill>
              <a:round/>
              <a:headEnd/>
              <a:tailEnd/>
            </a:ln>
          </p:spPr>
        </p:cxnSp>
        <p:sp>
          <p:nvSpPr>
            <p:cNvPr id="21522" name="Rectangle 17"/>
            <p:cNvSpPr>
              <a:spLocks noChangeArrowheads="1"/>
            </p:cNvSpPr>
            <p:nvPr/>
          </p:nvSpPr>
          <p:spPr bwMode="auto">
            <a:xfrm>
              <a:off x="2420938" y="4456532"/>
              <a:ext cx="960437"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b="0"/>
                <a:t>Type</a:t>
              </a:r>
            </a:p>
          </p:txBody>
        </p:sp>
        <p:cxnSp>
          <p:nvCxnSpPr>
            <p:cNvPr id="21523" name="AutoShape 18"/>
            <p:cNvCxnSpPr>
              <a:cxnSpLocks noChangeShapeType="1"/>
              <a:stCxn id="21524" idx="2"/>
              <a:endCxn id="21522" idx="0"/>
            </p:cNvCxnSpPr>
            <p:nvPr/>
          </p:nvCxnSpPr>
          <p:spPr bwMode="auto">
            <a:xfrm>
              <a:off x="2366963" y="4140619"/>
              <a:ext cx="534987" cy="315913"/>
            </a:xfrm>
            <a:prstGeom prst="straightConnector1">
              <a:avLst/>
            </a:prstGeom>
            <a:noFill/>
            <a:ln w="12700">
              <a:solidFill>
                <a:schemeClr val="tx1"/>
              </a:solidFill>
              <a:round/>
              <a:headEnd/>
              <a:tailEnd/>
            </a:ln>
          </p:spPr>
        </p:cxnSp>
        <p:sp>
          <p:nvSpPr>
            <p:cNvPr id="21524" name="Rectangle 19"/>
            <p:cNvSpPr>
              <a:spLocks noChangeArrowheads="1"/>
            </p:cNvSpPr>
            <p:nvPr/>
          </p:nvSpPr>
          <p:spPr bwMode="auto">
            <a:xfrm>
              <a:off x="1481138" y="3470694"/>
              <a:ext cx="1771650" cy="669925"/>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r>
                <a:rPr lang="en-US" sz="2000" b="0"/>
                <a:t>Resources</a:t>
              </a:r>
            </a:p>
            <a:p>
              <a:pPr algn="ctr" eaLnBrk="0" hangingPunct="0"/>
              <a:r>
                <a:rPr lang="en-US" sz="1600" b="0"/>
                <a:t>(Asset Portfolio)</a:t>
              </a:r>
            </a:p>
          </p:txBody>
        </p:sp>
        <p:sp>
          <p:nvSpPr>
            <p:cNvPr id="21525" name="Rectangle 20"/>
            <p:cNvSpPr>
              <a:spLocks noChangeArrowheads="1"/>
            </p:cNvSpPr>
            <p:nvPr/>
          </p:nvSpPr>
          <p:spPr bwMode="auto">
            <a:xfrm>
              <a:off x="5908675" y="3472282"/>
              <a:ext cx="1698625" cy="669925"/>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r>
                <a:rPr lang="en-US" sz="2000" b="0"/>
                <a:t>Processes</a:t>
              </a:r>
            </a:p>
            <a:p>
              <a:pPr algn="ctr" eaLnBrk="0" hangingPunct="0"/>
              <a:r>
                <a:rPr lang="en-US" sz="1600" b="0"/>
                <a:t>(Activity Network)</a:t>
              </a:r>
            </a:p>
          </p:txBody>
        </p:sp>
        <p:cxnSp>
          <p:nvCxnSpPr>
            <p:cNvPr id="21526" name="AutoShape 21"/>
            <p:cNvCxnSpPr>
              <a:cxnSpLocks noChangeShapeType="1"/>
              <a:stCxn id="21516" idx="2"/>
              <a:endCxn id="21531" idx="0"/>
            </p:cNvCxnSpPr>
            <p:nvPr/>
          </p:nvCxnSpPr>
          <p:spPr bwMode="auto">
            <a:xfrm flipH="1">
              <a:off x="5549900" y="4913732"/>
              <a:ext cx="693738" cy="460375"/>
            </a:xfrm>
            <a:prstGeom prst="straightConnector1">
              <a:avLst/>
            </a:prstGeom>
            <a:noFill/>
            <a:ln w="12700">
              <a:solidFill>
                <a:schemeClr val="tx1"/>
              </a:solidFill>
              <a:round/>
              <a:headEnd type="none" w="sm" len="sm"/>
              <a:tailEnd type="none" w="sm" len="sm"/>
            </a:ln>
          </p:spPr>
        </p:cxnSp>
        <p:cxnSp>
          <p:nvCxnSpPr>
            <p:cNvPr id="21527" name="AutoShape 22"/>
            <p:cNvCxnSpPr>
              <a:cxnSpLocks noChangeShapeType="1"/>
              <a:stCxn id="21516" idx="2"/>
              <a:endCxn id="21530" idx="0"/>
            </p:cNvCxnSpPr>
            <p:nvPr/>
          </p:nvCxnSpPr>
          <p:spPr bwMode="auto">
            <a:xfrm flipH="1">
              <a:off x="4179888" y="4913732"/>
              <a:ext cx="2063750" cy="460375"/>
            </a:xfrm>
            <a:prstGeom prst="straightConnector1">
              <a:avLst/>
            </a:prstGeom>
            <a:noFill/>
            <a:ln w="12700">
              <a:solidFill>
                <a:schemeClr val="tx1"/>
              </a:solidFill>
              <a:round/>
              <a:headEnd type="none" w="sm" len="sm"/>
              <a:tailEnd type="none" w="sm" len="sm"/>
            </a:ln>
          </p:spPr>
        </p:cxnSp>
        <p:cxnSp>
          <p:nvCxnSpPr>
            <p:cNvPr id="21528" name="AutoShape 23"/>
            <p:cNvCxnSpPr>
              <a:cxnSpLocks noChangeShapeType="1"/>
              <a:stCxn id="21516" idx="2"/>
            </p:cNvCxnSpPr>
            <p:nvPr/>
          </p:nvCxnSpPr>
          <p:spPr bwMode="auto">
            <a:xfrm>
              <a:off x="6243638" y="4913732"/>
              <a:ext cx="1993900" cy="635000"/>
            </a:xfrm>
            <a:prstGeom prst="straightConnector1">
              <a:avLst/>
            </a:prstGeom>
            <a:noFill/>
            <a:ln w="12700">
              <a:solidFill>
                <a:schemeClr val="tx1"/>
              </a:solidFill>
              <a:round/>
              <a:headEnd type="none" w="sm" len="sm"/>
              <a:tailEnd type="none" w="sm" len="sm"/>
            </a:ln>
          </p:spPr>
        </p:cxnSp>
        <p:cxnSp>
          <p:nvCxnSpPr>
            <p:cNvPr id="21529" name="AutoShape 24"/>
            <p:cNvCxnSpPr>
              <a:cxnSpLocks noChangeShapeType="1"/>
              <a:stCxn id="21516" idx="2"/>
            </p:cNvCxnSpPr>
            <p:nvPr/>
          </p:nvCxnSpPr>
          <p:spPr bwMode="auto">
            <a:xfrm>
              <a:off x="6243638" y="4913732"/>
              <a:ext cx="695325" cy="635000"/>
            </a:xfrm>
            <a:prstGeom prst="straightConnector1">
              <a:avLst/>
            </a:prstGeom>
            <a:noFill/>
            <a:ln w="12700">
              <a:solidFill>
                <a:schemeClr val="tx1"/>
              </a:solidFill>
              <a:round/>
              <a:headEnd type="none" w="sm" len="sm"/>
              <a:tailEnd type="none" w="sm" len="sm"/>
            </a:ln>
          </p:spPr>
        </p:cxnSp>
        <p:sp>
          <p:nvSpPr>
            <p:cNvPr id="21530" name="Rectangle 25"/>
            <p:cNvSpPr>
              <a:spLocks noChangeArrowheads="1"/>
            </p:cNvSpPr>
            <p:nvPr/>
          </p:nvSpPr>
          <p:spPr bwMode="auto">
            <a:xfrm>
              <a:off x="3562350" y="5374107"/>
              <a:ext cx="1233488" cy="547687"/>
            </a:xfrm>
            <a:prstGeom prst="rect">
              <a:avLst/>
            </a:prstGeom>
            <a:solidFill>
              <a:srgbClr val="CCECFF"/>
            </a:solidFill>
            <a:ln w="12700" cap="rnd">
              <a:solidFill>
                <a:schemeClr val="tx1"/>
              </a:solidFill>
              <a:prstDash val="sysDot"/>
              <a:miter lim="800000"/>
              <a:headEnd type="none" w="sm" len="sm"/>
              <a:tailEnd type="none" w="sm" len="sm"/>
            </a:ln>
          </p:spPr>
          <p:txBody>
            <a:bodyPr wrap="none" anchor="ctr"/>
            <a:lstStyle/>
            <a:p>
              <a:pPr algn="ctr" eaLnBrk="0" hangingPunct="0"/>
              <a:r>
                <a:rPr lang="en-US" sz="1600" b="0"/>
                <a:t>Product</a:t>
              </a:r>
            </a:p>
            <a:p>
              <a:pPr algn="ctr" eaLnBrk="0" hangingPunct="0"/>
              <a:r>
                <a:rPr lang="en-US" sz="1600" b="0"/>
                <a:t>Technology</a:t>
              </a:r>
            </a:p>
          </p:txBody>
        </p:sp>
        <p:sp>
          <p:nvSpPr>
            <p:cNvPr id="21531" name="Rectangle 26"/>
            <p:cNvSpPr>
              <a:spLocks noChangeArrowheads="1"/>
            </p:cNvSpPr>
            <p:nvPr/>
          </p:nvSpPr>
          <p:spPr bwMode="auto">
            <a:xfrm>
              <a:off x="4932363" y="5374107"/>
              <a:ext cx="1233487" cy="547687"/>
            </a:xfrm>
            <a:prstGeom prst="rect">
              <a:avLst/>
            </a:prstGeom>
            <a:solidFill>
              <a:srgbClr val="CCECFF"/>
            </a:solidFill>
            <a:ln w="12700" cap="rnd">
              <a:solidFill>
                <a:schemeClr val="tx1"/>
              </a:solidFill>
              <a:prstDash val="sysDot"/>
              <a:miter lim="800000"/>
              <a:headEnd type="none" w="sm" len="sm"/>
              <a:tailEnd type="none" w="sm" len="sm"/>
            </a:ln>
          </p:spPr>
          <p:txBody>
            <a:bodyPr wrap="none" anchor="ctr"/>
            <a:lstStyle/>
            <a:p>
              <a:pPr algn="ctr" eaLnBrk="0" hangingPunct="0"/>
              <a:r>
                <a:rPr lang="en-US" sz="1600" b="0"/>
                <a:t>Process</a:t>
              </a:r>
            </a:p>
            <a:p>
              <a:pPr algn="ctr" eaLnBrk="0" hangingPunct="0"/>
              <a:r>
                <a:rPr lang="en-US" sz="1600" b="0"/>
                <a:t>Technology</a:t>
              </a:r>
            </a:p>
          </p:txBody>
        </p:sp>
        <p:sp>
          <p:nvSpPr>
            <p:cNvPr id="21532" name="Rectangle 27"/>
            <p:cNvSpPr>
              <a:spLocks noChangeArrowheads="1"/>
            </p:cNvSpPr>
            <p:nvPr/>
          </p:nvSpPr>
          <p:spPr bwMode="auto">
            <a:xfrm>
              <a:off x="6303963" y="5374107"/>
              <a:ext cx="1233487" cy="547687"/>
            </a:xfrm>
            <a:prstGeom prst="rect">
              <a:avLst/>
            </a:prstGeom>
            <a:solidFill>
              <a:srgbClr val="CCECFF"/>
            </a:solidFill>
            <a:ln w="12700" cap="rnd">
              <a:solidFill>
                <a:schemeClr val="tx1"/>
              </a:solidFill>
              <a:prstDash val="sysDot"/>
              <a:miter lim="800000"/>
              <a:headEnd type="none" w="sm" len="sm"/>
              <a:tailEnd type="none" w="sm" len="sm"/>
            </a:ln>
          </p:spPr>
          <p:txBody>
            <a:bodyPr wrap="none" anchor="ctr"/>
            <a:lstStyle/>
            <a:p>
              <a:pPr algn="ctr" eaLnBrk="0" hangingPunct="0"/>
              <a:r>
                <a:rPr lang="en-US" sz="1600" b="0"/>
                <a:t>Transportation</a:t>
              </a:r>
            </a:p>
            <a:p>
              <a:pPr algn="ctr" eaLnBrk="0" hangingPunct="0"/>
              <a:r>
                <a:rPr lang="en-US" sz="1600" b="0"/>
                <a:t>Technology</a:t>
              </a:r>
            </a:p>
          </p:txBody>
        </p:sp>
        <p:sp>
          <p:nvSpPr>
            <p:cNvPr id="21533" name="Rectangle 28"/>
            <p:cNvSpPr>
              <a:spLocks noChangeArrowheads="1"/>
            </p:cNvSpPr>
            <p:nvPr/>
          </p:nvSpPr>
          <p:spPr bwMode="auto">
            <a:xfrm>
              <a:off x="7675563" y="5374107"/>
              <a:ext cx="1233487" cy="547687"/>
            </a:xfrm>
            <a:prstGeom prst="rect">
              <a:avLst/>
            </a:prstGeom>
            <a:solidFill>
              <a:srgbClr val="CCECFF"/>
            </a:solidFill>
            <a:ln w="12700" cap="rnd">
              <a:solidFill>
                <a:schemeClr val="tx1"/>
              </a:solidFill>
              <a:prstDash val="sysDot"/>
              <a:miter lim="800000"/>
              <a:headEnd type="none" w="sm" len="sm"/>
              <a:tailEnd type="none" w="sm" len="sm"/>
            </a:ln>
          </p:spPr>
          <p:txBody>
            <a:bodyPr wrap="none" anchor="ctr"/>
            <a:lstStyle/>
            <a:p>
              <a:pPr algn="ctr" eaLnBrk="0" hangingPunct="0"/>
              <a:r>
                <a:rPr lang="en-US" sz="1600" b="0"/>
                <a:t>Coordination</a:t>
              </a:r>
            </a:p>
            <a:p>
              <a:pPr algn="ctr" eaLnBrk="0" hangingPunct="0"/>
              <a:r>
                <a:rPr lang="en-US" sz="1600" b="0"/>
                <a:t>&amp; IT</a:t>
              </a: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US" b="1" smtClean="0">
                <a:latin typeface="Albertus Extra Bold"/>
              </a:rPr>
              <a:t>Strategic Sourcing</a:t>
            </a:r>
            <a:r>
              <a:rPr lang="en-US" b="1" smtClean="0"/>
              <a:t> </a:t>
            </a:r>
            <a:r>
              <a:rPr lang="en-US" smtClean="0"/>
              <a:t/>
            </a:r>
            <a:br>
              <a:rPr lang="en-US" smtClean="0"/>
            </a:br>
            <a:r>
              <a:rPr lang="en-US" smtClean="0"/>
              <a:t>	Why it is important</a:t>
            </a:r>
          </a:p>
        </p:txBody>
      </p:sp>
      <p:sp>
        <p:nvSpPr>
          <p:cNvPr id="33795" name="Rectangle 3"/>
          <p:cNvSpPr>
            <a:spLocks noGrp="1" noChangeArrowheads="1"/>
          </p:cNvSpPr>
          <p:nvPr>
            <p:ph type="body" idx="1"/>
          </p:nvPr>
        </p:nvSpPr>
        <p:spPr>
          <a:xfrm>
            <a:off x="207963" y="1085850"/>
            <a:ext cx="8637587" cy="5419725"/>
          </a:xfrm>
        </p:spPr>
        <p:txBody>
          <a:bodyPr/>
          <a:lstStyle/>
          <a:p>
            <a:pPr eaLnBrk="1" hangingPunct="1">
              <a:defRPr/>
            </a:pPr>
            <a:r>
              <a:rPr lang="en-US" dirty="0" smtClean="0"/>
              <a:t>Purchasing, sourcing, procurement is the biggest single cost for most firms</a:t>
            </a:r>
          </a:p>
          <a:p>
            <a:pPr lvl="1" eaLnBrk="1" hangingPunct="1">
              <a:defRPr/>
            </a:pPr>
            <a:r>
              <a:rPr lang="en-US" dirty="0" smtClean="0"/>
              <a:t>Accounts for 60% of the average company’s total cost</a:t>
            </a:r>
          </a:p>
          <a:p>
            <a:pPr eaLnBrk="1" hangingPunct="1">
              <a:defRPr/>
            </a:pPr>
            <a:r>
              <a:rPr lang="en-US" dirty="0" smtClean="0"/>
              <a:t>Great potential for bottom-line improvement.</a:t>
            </a:r>
          </a:p>
          <a:p>
            <a:pPr lvl="1" eaLnBrk="1" hangingPunct="1">
              <a:defRPr/>
            </a:pPr>
            <a:r>
              <a:rPr lang="en-US" dirty="0" smtClean="0"/>
              <a:t>E.g., 20% profit margin and purchasing is 85% of COGS.</a:t>
            </a:r>
          </a:p>
          <a:p>
            <a:pPr lvl="2" eaLnBrk="1" hangingPunct="1">
              <a:defRPr/>
            </a:pPr>
            <a:r>
              <a:rPr lang="en-US" dirty="0" smtClean="0"/>
              <a:t>Price = $100, COGS = $80, Purchasing = .85*$80 = $68</a:t>
            </a:r>
          </a:p>
          <a:p>
            <a:pPr lvl="2" eaLnBrk="1" hangingPunct="1">
              <a:defRPr/>
            </a:pPr>
            <a:r>
              <a:rPr lang="en-US" dirty="0" smtClean="0"/>
              <a:t>Say purchasing improves 10%</a:t>
            </a:r>
          </a:p>
          <a:p>
            <a:pPr lvl="2" eaLnBrk="1" hangingPunct="1">
              <a:defRPr/>
            </a:pPr>
            <a:r>
              <a:rPr lang="en-US" dirty="0" smtClean="0"/>
              <a:t>Then margin becomes $20+$6.8, which is a 34% increase</a:t>
            </a:r>
          </a:p>
          <a:p>
            <a:pPr lvl="2" eaLnBrk="1" hangingPunct="1">
              <a:defRPr/>
            </a:pPr>
            <a:r>
              <a:rPr lang="en-US" dirty="0" smtClean="0"/>
              <a:t>And even greater leverage on net income!</a:t>
            </a:r>
          </a:p>
          <a:p>
            <a:pPr lvl="2" eaLnBrk="1" hangingPunct="1">
              <a:defRPr/>
            </a:pPr>
            <a:endParaRPr lang="en-US" dirty="0" smtClean="0"/>
          </a:p>
          <a:p>
            <a:pPr eaLnBrk="1" hangingPunct="1">
              <a:defRPr/>
            </a:pPr>
            <a:r>
              <a:rPr lang="en-US" dirty="0" smtClean="0"/>
              <a:t>Sourcing must be strategic:</a:t>
            </a:r>
          </a:p>
          <a:p>
            <a:pPr marL="457200" indent="-457200" eaLnBrk="1" hangingPunct="1">
              <a:buFont typeface="+mj-lt"/>
              <a:buAutoNum type="arabicPeriod"/>
              <a:defRPr/>
            </a:pPr>
            <a:r>
              <a:rPr lang="en-US" dirty="0" smtClean="0"/>
              <a:t>Cost containment is </a:t>
            </a:r>
            <a:r>
              <a:rPr lang="en-US" b="1" dirty="0" smtClean="0">
                <a:solidFill>
                  <a:srgbClr val="FF0000"/>
                </a:solidFill>
              </a:rPr>
              <a:t>fundamental</a:t>
            </a:r>
          </a:p>
          <a:p>
            <a:pPr marL="857250" lvl="1" indent="-457200" eaLnBrk="1" hangingPunct="1">
              <a:defRPr/>
            </a:pPr>
            <a:r>
              <a:rPr lang="en-US" dirty="0" smtClean="0"/>
              <a:t>Control prices and prevent wasteful spending</a:t>
            </a:r>
          </a:p>
          <a:p>
            <a:pPr marL="457200" indent="-457200" eaLnBrk="1" hangingPunct="1">
              <a:buFont typeface="+mj-lt"/>
              <a:buAutoNum type="arabicPeriod"/>
              <a:defRPr/>
            </a:pPr>
            <a:r>
              <a:rPr lang="en-US" dirty="0" smtClean="0"/>
              <a:t>If well practiced, it can also drive innovation, quality, flexibility or responsiveness</a:t>
            </a:r>
          </a:p>
          <a:p>
            <a:pPr marL="857250" lvl="1" indent="-457200" eaLnBrk="1" hangingPunct="1">
              <a:defRPr/>
            </a:pPr>
            <a:r>
              <a:rPr lang="en-US" dirty="0" smtClean="0"/>
              <a:t>Need talent and mindset beyond transactional purchasing</a:t>
            </a:r>
          </a:p>
          <a:p>
            <a:pPr marL="857250" lvl="1" indent="-457200" eaLnBrk="1" hangingPunct="1">
              <a:defRPr/>
            </a:pPr>
            <a:r>
              <a:rPr lang="en-US" dirty="0" smtClean="0"/>
              <a:t>Need to integrate with overall operations strategy</a:t>
            </a:r>
          </a:p>
          <a:p>
            <a:pPr marL="857250" lvl="1" indent="-457200" eaLnBrk="1" hangingPunct="1">
              <a:buFont typeface="+mj-lt"/>
              <a:buAutoNum type="arabicPeriod"/>
              <a:defRPr/>
            </a:pPr>
            <a:endParaRPr lang="en-US" dirty="0" smtClean="0"/>
          </a:p>
        </p:txBody>
      </p:sp>
      <p:pic>
        <p:nvPicPr>
          <p:cNvPr id="9220" name="Picture 4" descr="ReducingCOGS_1997_Exh2"/>
          <p:cNvPicPr>
            <a:picLocks noChangeAspect="1" noChangeArrowheads="1"/>
          </p:cNvPicPr>
          <p:nvPr/>
        </p:nvPicPr>
        <p:blipFill>
          <a:blip r:embed="rId3" cstate="print"/>
          <a:srcRect/>
          <a:stretch>
            <a:fillRect/>
          </a:stretch>
        </p:blipFill>
        <p:spPr bwMode="auto">
          <a:xfrm>
            <a:off x="6267450" y="1476375"/>
            <a:ext cx="2879725" cy="3052763"/>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en-US" smtClean="0"/>
              <a:t>Even partnerships can have problems with “non-contractibility:” Ford-Firestone case</a:t>
            </a:r>
          </a:p>
        </p:txBody>
      </p:sp>
      <p:sp>
        <p:nvSpPr>
          <p:cNvPr id="23555" name="Rectangle 3"/>
          <p:cNvSpPr>
            <a:spLocks noGrp="1" noChangeArrowheads="1"/>
          </p:cNvSpPr>
          <p:nvPr>
            <p:ph type="body" idx="1"/>
          </p:nvPr>
        </p:nvSpPr>
        <p:spPr/>
        <p:txBody>
          <a:bodyPr/>
          <a:lstStyle/>
          <a:p>
            <a:pPr eaLnBrk="1" hangingPunct="1"/>
            <a:r>
              <a:rPr lang="en-US" sz="2400" dirty="0" smtClean="0"/>
              <a:t>“Why is this happening? We haven't gotten an explanation from Ford yet,” Firestone spokeswoman Jill </a:t>
            </a:r>
            <a:r>
              <a:rPr lang="en-US" sz="2400" dirty="0" err="1" smtClean="0"/>
              <a:t>Bratina</a:t>
            </a:r>
            <a:r>
              <a:rPr lang="en-US" sz="2400" dirty="0" smtClean="0"/>
              <a:t> said. “The vehicle is beyond our area of expertise.”</a:t>
            </a:r>
          </a:p>
          <a:p>
            <a:pPr eaLnBrk="1" hangingPunct="1"/>
            <a:endParaRPr lang="en-US" sz="2400" dirty="0" smtClean="0"/>
          </a:p>
          <a:p>
            <a:pPr eaLnBrk="1" hangingPunct="1"/>
            <a:r>
              <a:rPr lang="en-US" sz="2400" dirty="0" smtClean="0"/>
              <a:t>“This is a tire issue, not a vehicle issue,” Jacques Nasser, Ford's chief executive officer said to Congress last year.  “If I have one single regret, it's that we did not ask Firestone the right questions sooner.”</a:t>
            </a:r>
          </a:p>
          <a:p>
            <a:pPr eaLnBrk="1" hangingPunct="1"/>
            <a:endParaRPr lang="en-US" sz="2400" dirty="0" smtClean="0"/>
          </a:p>
          <a:p>
            <a:pPr eaLnBrk="1" hangingPunct="1"/>
            <a:r>
              <a:rPr lang="en-US" sz="2400" dirty="0" smtClean="0"/>
              <a:t>Ford spent 3.5B, Firestone 1.5B, Nasser was removed as CEO</a:t>
            </a:r>
          </a:p>
        </p:txBody>
      </p:sp>
    </p:spTree>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6"/>
          <p:cNvSpPr>
            <a:spLocks noGrp="1" noChangeArrowheads="1"/>
          </p:cNvSpPr>
          <p:nvPr>
            <p:ph type="title"/>
          </p:nvPr>
        </p:nvSpPr>
        <p:spPr/>
        <p:txBody>
          <a:bodyPr/>
          <a:lstStyle/>
          <a:p>
            <a:pPr eaLnBrk="1" hangingPunct="1"/>
            <a:r>
              <a:rPr lang="en-US" smtClean="0"/>
              <a:t>The seat has become extremely complicated</a:t>
            </a:r>
          </a:p>
        </p:txBody>
      </p:sp>
      <p:pic>
        <p:nvPicPr>
          <p:cNvPr id="24579" name="Picture 5" descr="SEAT"/>
          <p:cNvPicPr>
            <a:picLocks noGrp="1" noChangeAspect="1" noChangeArrowheads="1"/>
          </p:cNvPicPr>
          <p:nvPr>
            <p:ph idx="1"/>
          </p:nvPr>
        </p:nvPicPr>
        <p:blipFill>
          <a:blip r:embed="rId3" cstate="print"/>
          <a:srcRect/>
          <a:stretch>
            <a:fillRect/>
          </a:stretch>
        </p:blipFill>
        <p:spPr>
          <a:xfrm>
            <a:off x="1393825" y="1114425"/>
            <a:ext cx="6351588" cy="5419725"/>
          </a:xfrm>
          <a:noFill/>
        </p:spPr>
      </p:pic>
    </p:spTree>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en-US" smtClean="0">
                <a:latin typeface="Albertus Extra Bold"/>
              </a:rPr>
              <a:t>Strategic Sourcing</a:t>
            </a:r>
            <a:r>
              <a:rPr lang="en-US" smtClean="0"/>
              <a:t> </a:t>
            </a:r>
            <a:br>
              <a:rPr lang="en-US" smtClean="0"/>
            </a:br>
            <a:r>
              <a:rPr lang="en-US" smtClean="0"/>
              <a:t>	Supply Partnership strategies</a:t>
            </a:r>
          </a:p>
        </p:txBody>
      </p:sp>
      <p:sp>
        <p:nvSpPr>
          <p:cNvPr id="35843" name="Rectangle 3"/>
          <p:cNvSpPr>
            <a:spLocks noGrp="1" noChangeArrowheads="1"/>
          </p:cNvSpPr>
          <p:nvPr>
            <p:ph type="body" idx="1"/>
          </p:nvPr>
        </p:nvSpPr>
        <p:spPr/>
        <p:txBody>
          <a:bodyPr/>
          <a:lstStyle/>
          <a:p>
            <a:pPr eaLnBrk="1" hangingPunct="1">
              <a:lnSpc>
                <a:spcPct val="90000"/>
              </a:lnSpc>
            </a:pPr>
            <a:r>
              <a:rPr lang="en-US" smtClean="0"/>
              <a:t>Partnerships can be viewed as “strategic alliances”</a:t>
            </a:r>
          </a:p>
          <a:p>
            <a:pPr lvl="1" eaLnBrk="1" hangingPunct="1">
              <a:lnSpc>
                <a:spcPct val="90000"/>
              </a:lnSpc>
            </a:pPr>
            <a:r>
              <a:rPr lang="en-US" smtClean="0"/>
              <a:t>Compromise between extremes of VI and market trading</a:t>
            </a:r>
          </a:p>
          <a:p>
            <a:pPr lvl="1" eaLnBrk="1" hangingPunct="1">
              <a:lnSpc>
                <a:spcPct val="90000"/>
              </a:lnSpc>
            </a:pPr>
            <a:r>
              <a:rPr lang="en-US" smtClean="0"/>
              <a:t>Yet, not just a mixture: the relationship </a:t>
            </a:r>
            <a:r>
              <a:rPr lang="en-US" i="1" smtClean="0"/>
              <a:t>itself </a:t>
            </a:r>
            <a:r>
              <a:rPr lang="en-US" smtClean="0"/>
              <a:t>substitutes for ownership of assets</a:t>
            </a:r>
          </a:p>
          <a:p>
            <a:pPr eaLnBrk="1" hangingPunct="1">
              <a:lnSpc>
                <a:spcPct val="90000"/>
              </a:lnSpc>
            </a:pPr>
            <a:r>
              <a:rPr lang="en-US" smtClean="0"/>
              <a:t>Supply partnerships require</a:t>
            </a:r>
          </a:p>
          <a:p>
            <a:pPr lvl="1" eaLnBrk="1" hangingPunct="1">
              <a:lnSpc>
                <a:spcPct val="90000"/>
              </a:lnSpc>
            </a:pPr>
            <a:r>
              <a:rPr lang="en-US" smtClean="0"/>
              <a:t>Closeness (intimacy) &amp; trust</a:t>
            </a:r>
          </a:p>
          <a:p>
            <a:pPr lvl="1" eaLnBrk="1" hangingPunct="1">
              <a:lnSpc>
                <a:spcPct val="90000"/>
              </a:lnSpc>
            </a:pPr>
            <a:r>
              <a:rPr lang="en-US" smtClean="0"/>
              <a:t>Long term expectations (but not necessarily permanent)</a:t>
            </a:r>
          </a:p>
          <a:p>
            <a:pPr lvl="1" eaLnBrk="1" hangingPunct="1">
              <a:lnSpc>
                <a:spcPct val="90000"/>
              </a:lnSpc>
            </a:pPr>
            <a:r>
              <a:rPr lang="en-US" smtClean="0"/>
              <a:t>Joint learning, problem solving, and coordination of activities</a:t>
            </a:r>
          </a:p>
          <a:p>
            <a:pPr lvl="2" eaLnBrk="1" hangingPunct="1">
              <a:lnSpc>
                <a:spcPct val="90000"/>
              </a:lnSpc>
            </a:pPr>
            <a:r>
              <a:rPr lang="en-US" smtClean="0"/>
              <a:t>Need information transparency</a:t>
            </a:r>
          </a:p>
          <a:p>
            <a:pPr lvl="1" eaLnBrk="1" hangingPunct="1">
              <a:lnSpc>
                <a:spcPct val="90000"/>
              </a:lnSpc>
            </a:pPr>
            <a:r>
              <a:rPr lang="en-US" smtClean="0"/>
              <a:t>Share gains</a:t>
            </a:r>
          </a:p>
          <a:p>
            <a:pPr lvl="1" eaLnBrk="1" hangingPunct="1">
              <a:lnSpc>
                <a:spcPct val="90000"/>
              </a:lnSpc>
            </a:pPr>
            <a:r>
              <a:rPr lang="en-US" b="1" smtClean="0"/>
              <a:t>FEW </a:t>
            </a:r>
            <a:r>
              <a:rPr lang="en-US" smtClean="0"/>
              <a:t>relationships</a:t>
            </a:r>
          </a:p>
          <a:p>
            <a:pPr lvl="2" eaLnBrk="1" hangingPunct="1">
              <a:lnSpc>
                <a:spcPct val="90000"/>
              </a:lnSpc>
            </a:pPr>
            <a:r>
              <a:rPr lang="en-US" smtClean="0"/>
              <a:t>To maintain intimacy</a:t>
            </a:r>
          </a:p>
          <a:p>
            <a:pPr lvl="2" eaLnBrk="1" hangingPunct="1">
              <a:lnSpc>
                <a:spcPct val="90000"/>
              </a:lnSpc>
            </a:pPr>
            <a:r>
              <a:rPr lang="en-US" b="1" smtClean="0"/>
              <a:t>Not </a:t>
            </a:r>
            <a:r>
              <a:rPr lang="en-US" smtClean="0"/>
              <a:t>necessarily </a:t>
            </a:r>
            <a:r>
              <a:rPr lang="en-US" i="1" smtClean="0"/>
              <a:t>single sourcing </a:t>
            </a:r>
            <a:r>
              <a:rPr lang="en-US" smtClean="0"/>
              <a:t>by buyer or </a:t>
            </a:r>
            <a:r>
              <a:rPr lang="en-US" i="1" smtClean="0"/>
              <a:t>exclusivity </a:t>
            </a:r>
            <a:r>
              <a:rPr lang="en-US" smtClean="0"/>
              <a:t>by supplier</a:t>
            </a:r>
          </a:p>
          <a:p>
            <a:pPr lvl="1" eaLnBrk="1" hangingPunct="1">
              <a:lnSpc>
                <a:spcPct val="90000"/>
              </a:lnSpc>
            </a:pPr>
            <a:r>
              <a:rPr lang="en-US" b="1" smtClean="0"/>
              <a:t>DEDICATED </a:t>
            </a:r>
            <a:r>
              <a:rPr lang="en-US" smtClean="0"/>
              <a:t>assets (asset specificity)</a:t>
            </a:r>
          </a:p>
          <a:p>
            <a:pPr lvl="2" eaLnBrk="1" hangingPunct="1">
              <a:lnSpc>
                <a:spcPct val="90000"/>
              </a:lnSpc>
            </a:pPr>
            <a:r>
              <a:rPr lang="en-US" smtClean="0"/>
              <a:t>To demonstrate commitment to partnership</a:t>
            </a:r>
          </a:p>
          <a:p>
            <a:pPr eaLnBrk="1" hangingPunct="1">
              <a:lnSpc>
                <a:spcPct val="90000"/>
              </a:lnSpc>
            </a:pPr>
            <a:r>
              <a:rPr lang="en-US" smtClean="0"/>
              <a:t>They are designed to gain the best of both worlds</a:t>
            </a:r>
          </a:p>
          <a:p>
            <a:pPr lvl="1" eaLnBrk="1" hangingPunct="1">
              <a:lnSpc>
                <a:spcPct val="90000"/>
              </a:lnSpc>
            </a:pPr>
            <a:r>
              <a:rPr lang="en-US" smtClean="0"/>
              <a:t>Reduce transaction costs &amp; uncertainty without requiring asset ownership</a:t>
            </a:r>
          </a:p>
          <a:p>
            <a:pPr lvl="1" eaLnBrk="1" hangingPunct="1">
              <a:lnSpc>
                <a:spcPct val="90000"/>
              </a:lnSpc>
            </a:pPr>
            <a:r>
              <a:rPr lang="en-US" i="1" smtClean="0"/>
              <a:t>What is their cost?</a:t>
            </a:r>
          </a:p>
        </p:txBody>
      </p:sp>
    </p:spTree>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6" name="Rectangle 136"/>
          <p:cNvSpPr>
            <a:spLocks noGrp="1" noChangeArrowheads="1"/>
          </p:cNvSpPr>
          <p:nvPr>
            <p:ph type="title"/>
          </p:nvPr>
        </p:nvSpPr>
        <p:spPr>
          <a:xfrm>
            <a:off x="381000" y="7938"/>
            <a:ext cx="8763000" cy="955675"/>
          </a:xfrm>
          <a:noFill/>
        </p:spPr>
        <p:txBody>
          <a:bodyPr/>
          <a:lstStyle/>
          <a:p>
            <a:pPr eaLnBrk="1" hangingPunct="1"/>
            <a:r>
              <a:rPr lang="en-US" b="1" smtClean="0">
                <a:latin typeface="Albertus Extra Bold"/>
              </a:rPr>
              <a:t>Strategic Sourcing</a:t>
            </a:r>
            <a:r>
              <a:rPr lang="en-US" smtClean="0"/>
              <a:t/>
            </a:r>
            <a:br>
              <a:rPr lang="en-US" smtClean="0"/>
            </a:br>
            <a:r>
              <a:rPr lang="en-US" smtClean="0"/>
              <a:t>Negotiating the parameters of the outsourcing relationship</a:t>
            </a:r>
          </a:p>
        </p:txBody>
      </p:sp>
      <p:graphicFrame>
        <p:nvGraphicFramePr>
          <p:cNvPr id="333988" name="Group 164"/>
          <p:cNvGraphicFramePr>
            <a:graphicFrameLocks noGrp="1"/>
          </p:cNvGraphicFramePr>
          <p:nvPr>
            <p:ph sz="half" idx="2"/>
          </p:nvPr>
        </p:nvGraphicFramePr>
        <p:xfrm>
          <a:off x="1265238" y="1624013"/>
          <a:ext cx="7527925" cy="3632264"/>
        </p:xfrm>
        <a:graphic>
          <a:graphicData uri="http://schemas.openxmlformats.org/drawingml/2006/table">
            <a:tbl>
              <a:tblPr/>
              <a:tblGrid>
                <a:gridCol w="3811587"/>
                <a:gridCol w="3716338"/>
              </a:tblGrid>
              <a:tr h="361950">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smtClean="0">
                          <a:ln>
                            <a:noFill/>
                          </a:ln>
                          <a:solidFill>
                            <a:schemeClr val="tx1"/>
                          </a:solidFill>
                          <a:effectLst/>
                          <a:latin typeface="Arial" charset="0"/>
                        </a:rPr>
                        <a:t>Trust-based partnerships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smtClean="0">
                          <a:ln>
                            <a:noFill/>
                          </a:ln>
                          <a:solidFill>
                            <a:schemeClr val="tx1"/>
                          </a:solidFill>
                          <a:effectLst/>
                          <a:latin typeface="Arial" charset="0"/>
                        </a:rPr>
                        <a:t>Balanced Sourcing</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r>
              <a:tr h="12795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May not provide clear incentive to drive improvement</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Assumes supplier goal congruence</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Supplier may capture all value creation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Fully leverages supplier capabilities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Drives improvement at both customer and supplier</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Requires significant customer capability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r>
              <a:tr h="361950">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smtClean="0">
                          <a:ln>
                            <a:noFill/>
                          </a:ln>
                          <a:solidFill>
                            <a:schemeClr val="tx1"/>
                          </a:solidFill>
                          <a:effectLst/>
                          <a:latin typeface="Arial" charset="0"/>
                        </a:rPr>
                        <a:t>Unleveraged Purchasing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smtClean="0">
                          <a:ln>
                            <a:noFill/>
                          </a:ln>
                          <a:solidFill>
                            <a:schemeClr val="tx1"/>
                          </a:solidFill>
                          <a:effectLst/>
                          <a:latin typeface="Arial" charset="0"/>
                        </a:rPr>
                        <a:t>Darwinian Rivalry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r>
              <a:tr h="1500188">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Typifies the clerical mentality of traditional purchasing</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Focuses on price rather than total cost</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Leaves lots of money on the table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Requires significant purchasing clout</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Eliminates supplier lethargy but may instill resentment</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Does not drive synergistic improvement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r>
            </a:tbl>
          </a:graphicData>
        </a:graphic>
      </p:graphicFrame>
      <p:sp>
        <p:nvSpPr>
          <p:cNvPr id="16404" name="Text Box 183"/>
          <p:cNvSpPr txBox="1">
            <a:spLocks noChangeArrowheads="1"/>
          </p:cNvSpPr>
          <p:nvPr/>
        </p:nvSpPr>
        <p:spPr bwMode="auto">
          <a:xfrm>
            <a:off x="3257550" y="5410200"/>
            <a:ext cx="3598863" cy="336550"/>
          </a:xfrm>
          <a:prstGeom prst="rect">
            <a:avLst/>
          </a:prstGeom>
          <a:noFill/>
          <a:ln w="9525" algn="ctr">
            <a:noFill/>
            <a:prstDash val="dash"/>
            <a:miter lim="800000"/>
            <a:headEnd/>
            <a:tailEnd/>
          </a:ln>
        </p:spPr>
        <p:txBody>
          <a:bodyPr wrap="none">
            <a:spAutoFit/>
          </a:bodyPr>
          <a:lstStyle/>
          <a:p>
            <a:r>
              <a:rPr lang="en-US" sz="1600">
                <a:latin typeface="Arial" pitchFamily="34" charset="0"/>
              </a:rPr>
              <a:t>Commitment to competitive pricing</a:t>
            </a:r>
          </a:p>
        </p:txBody>
      </p:sp>
      <p:sp>
        <p:nvSpPr>
          <p:cNvPr id="16405" name="Text Box 184"/>
          <p:cNvSpPr txBox="1">
            <a:spLocks noChangeArrowheads="1"/>
          </p:cNvSpPr>
          <p:nvPr/>
        </p:nvSpPr>
        <p:spPr bwMode="auto">
          <a:xfrm>
            <a:off x="2190750" y="5403850"/>
            <a:ext cx="487363" cy="336550"/>
          </a:xfrm>
          <a:prstGeom prst="rect">
            <a:avLst/>
          </a:prstGeom>
          <a:noFill/>
          <a:ln w="9525" algn="ctr">
            <a:noFill/>
            <a:prstDash val="dash"/>
            <a:miter lim="800000"/>
            <a:headEnd/>
            <a:tailEnd/>
          </a:ln>
        </p:spPr>
        <p:txBody>
          <a:bodyPr wrap="none">
            <a:spAutoFit/>
          </a:bodyPr>
          <a:lstStyle/>
          <a:p>
            <a:r>
              <a:rPr lang="en-US" sz="1600" b="0">
                <a:latin typeface="Arial" pitchFamily="34" charset="0"/>
              </a:rPr>
              <a:t>low</a:t>
            </a:r>
          </a:p>
        </p:txBody>
      </p:sp>
      <p:sp>
        <p:nvSpPr>
          <p:cNvPr id="16406" name="Text Box 185"/>
          <p:cNvSpPr txBox="1">
            <a:spLocks noChangeArrowheads="1"/>
          </p:cNvSpPr>
          <p:nvPr/>
        </p:nvSpPr>
        <p:spPr bwMode="auto">
          <a:xfrm>
            <a:off x="7064375" y="5403850"/>
            <a:ext cx="566738" cy="336550"/>
          </a:xfrm>
          <a:prstGeom prst="rect">
            <a:avLst/>
          </a:prstGeom>
          <a:noFill/>
          <a:ln w="9525" algn="ctr">
            <a:noFill/>
            <a:prstDash val="dash"/>
            <a:miter lim="800000"/>
            <a:headEnd/>
            <a:tailEnd/>
          </a:ln>
        </p:spPr>
        <p:txBody>
          <a:bodyPr wrap="none">
            <a:spAutoFit/>
          </a:bodyPr>
          <a:lstStyle/>
          <a:p>
            <a:r>
              <a:rPr lang="en-US" sz="1600" b="0">
                <a:latin typeface="Arial" pitchFamily="34" charset="0"/>
              </a:rPr>
              <a:t>high</a:t>
            </a:r>
          </a:p>
        </p:txBody>
      </p:sp>
      <p:sp>
        <p:nvSpPr>
          <p:cNvPr id="16407" name="Text Box 186"/>
          <p:cNvSpPr txBox="1">
            <a:spLocks noChangeArrowheads="1"/>
          </p:cNvSpPr>
          <p:nvPr/>
        </p:nvSpPr>
        <p:spPr bwMode="auto">
          <a:xfrm rot="-5400000">
            <a:off x="-1476375" y="3490913"/>
            <a:ext cx="4083050" cy="336550"/>
          </a:xfrm>
          <a:prstGeom prst="rect">
            <a:avLst/>
          </a:prstGeom>
          <a:noFill/>
          <a:ln w="9525" algn="ctr">
            <a:noFill/>
            <a:prstDash val="dash"/>
            <a:miter lim="800000"/>
            <a:headEnd/>
            <a:tailEnd/>
          </a:ln>
        </p:spPr>
        <p:txBody>
          <a:bodyPr wrap="none">
            <a:spAutoFit/>
          </a:bodyPr>
          <a:lstStyle/>
          <a:p>
            <a:r>
              <a:rPr lang="en-US" sz="1600">
                <a:latin typeface="Arial" pitchFamily="34" charset="0"/>
              </a:rPr>
              <a:t>Commitment to cooperative relationship</a:t>
            </a:r>
          </a:p>
        </p:txBody>
      </p:sp>
      <p:sp>
        <p:nvSpPr>
          <p:cNvPr id="16408" name="Text Box 187"/>
          <p:cNvSpPr txBox="1">
            <a:spLocks noChangeArrowheads="1"/>
          </p:cNvSpPr>
          <p:nvPr/>
        </p:nvSpPr>
        <p:spPr bwMode="auto">
          <a:xfrm>
            <a:off x="696913" y="4887913"/>
            <a:ext cx="487362" cy="336550"/>
          </a:xfrm>
          <a:prstGeom prst="rect">
            <a:avLst/>
          </a:prstGeom>
          <a:noFill/>
          <a:ln w="9525" algn="ctr">
            <a:noFill/>
            <a:prstDash val="dash"/>
            <a:miter lim="800000"/>
            <a:headEnd/>
            <a:tailEnd/>
          </a:ln>
        </p:spPr>
        <p:txBody>
          <a:bodyPr wrap="none">
            <a:spAutoFit/>
          </a:bodyPr>
          <a:lstStyle/>
          <a:p>
            <a:r>
              <a:rPr lang="en-US" sz="1600" b="0">
                <a:latin typeface="Arial" pitchFamily="34" charset="0"/>
              </a:rPr>
              <a:t>low</a:t>
            </a:r>
          </a:p>
        </p:txBody>
      </p:sp>
      <p:sp>
        <p:nvSpPr>
          <p:cNvPr id="16409" name="Text Box 188"/>
          <p:cNvSpPr txBox="1">
            <a:spLocks noChangeArrowheads="1"/>
          </p:cNvSpPr>
          <p:nvPr/>
        </p:nvSpPr>
        <p:spPr bwMode="auto">
          <a:xfrm>
            <a:off x="690563" y="1662113"/>
            <a:ext cx="566737" cy="336550"/>
          </a:xfrm>
          <a:prstGeom prst="rect">
            <a:avLst/>
          </a:prstGeom>
          <a:noFill/>
          <a:ln w="9525" algn="ctr">
            <a:noFill/>
            <a:prstDash val="dash"/>
            <a:miter lim="800000"/>
            <a:headEnd/>
            <a:tailEnd/>
          </a:ln>
        </p:spPr>
        <p:txBody>
          <a:bodyPr wrap="none">
            <a:spAutoFit/>
          </a:bodyPr>
          <a:lstStyle/>
          <a:p>
            <a:r>
              <a:rPr lang="en-US" sz="1600" b="0">
                <a:latin typeface="Arial" pitchFamily="34" charset="0"/>
              </a:rPr>
              <a:t>high</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33988"/>
                                        </p:tgtEl>
                                        <p:attrNameLst>
                                          <p:attrName>style.visibility</p:attrName>
                                        </p:attrNameLst>
                                      </p:cBhvr>
                                      <p:to>
                                        <p:strVal val="visible"/>
                                      </p:to>
                                    </p:set>
                                    <p:anim calcmode="lin" valueType="num">
                                      <p:cBhvr additive="base">
                                        <p:cTn id="7" dur="500" fill="hold"/>
                                        <p:tgtEl>
                                          <p:spTgt spid="333988"/>
                                        </p:tgtEl>
                                        <p:attrNameLst>
                                          <p:attrName>ppt_x</p:attrName>
                                        </p:attrNameLst>
                                      </p:cBhvr>
                                      <p:tavLst>
                                        <p:tav tm="0">
                                          <p:val>
                                            <p:strVal val="0-#ppt_w/2"/>
                                          </p:val>
                                        </p:tav>
                                        <p:tav tm="100000">
                                          <p:val>
                                            <p:strVal val="#ppt_x"/>
                                          </p:val>
                                        </p:tav>
                                      </p:tavLst>
                                    </p:anim>
                                    <p:anim calcmode="lin" valueType="num">
                                      <p:cBhvr additive="base">
                                        <p:cTn id="8" dur="500" fill="hold"/>
                                        <p:tgtEl>
                                          <p:spTgt spid="3339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4"/>
          <p:cNvSpPr>
            <a:spLocks noGrp="1"/>
          </p:cNvSpPr>
          <p:nvPr>
            <p:ph type="ctrTitle"/>
          </p:nvPr>
        </p:nvSpPr>
        <p:spPr/>
        <p:txBody>
          <a:bodyPr/>
          <a:lstStyle/>
          <a:p>
            <a:r>
              <a:rPr lang="en-US" smtClean="0"/>
              <a:t>Extra Slides</a:t>
            </a:r>
          </a:p>
        </p:txBody>
      </p:sp>
      <p:sp>
        <p:nvSpPr>
          <p:cNvPr id="28675" name="Subtitle 5"/>
          <p:cNvSpPr>
            <a:spLocks noGrp="1"/>
          </p:cNvSpPr>
          <p:nvPr>
            <p:ph type="subTitle" idx="1"/>
          </p:nvPr>
        </p:nvSpPr>
        <p:spPr/>
        <p:txBody>
          <a:bodyPr/>
          <a:lstStyle/>
          <a:p>
            <a:r>
              <a:rPr lang="en-US" smtClean="0"/>
              <a:t>After this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smtClean="0"/>
              <a:t>General Rationale for Outsourcing and Offshoring</a:t>
            </a:r>
          </a:p>
        </p:txBody>
      </p:sp>
      <p:sp>
        <p:nvSpPr>
          <p:cNvPr id="29699" name="Oval 3"/>
          <p:cNvSpPr>
            <a:spLocks noChangeAspect="1" noChangeArrowheads="1"/>
          </p:cNvSpPr>
          <p:nvPr/>
        </p:nvSpPr>
        <p:spPr bwMode="auto">
          <a:xfrm>
            <a:off x="282575" y="1763713"/>
            <a:ext cx="2468563" cy="1773237"/>
          </a:xfrm>
          <a:prstGeom prst="ellipse">
            <a:avLst/>
          </a:prstGeom>
          <a:solidFill>
            <a:srgbClr val="CCFF66">
              <a:alpha val="50195"/>
            </a:srgbClr>
          </a:solidFill>
          <a:ln w="9525">
            <a:solidFill>
              <a:schemeClr val="tx1"/>
            </a:solidFill>
            <a:round/>
            <a:headEnd/>
            <a:tailEnd/>
          </a:ln>
        </p:spPr>
        <p:txBody>
          <a:bodyPr wrap="none" anchor="ctr"/>
          <a:lstStyle/>
          <a:p>
            <a:endParaRPr lang="en-US"/>
          </a:p>
        </p:txBody>
      </p:sp>
      <p:sp>
        <p:nvSpPr>
          <p:cNvPr id="29700" name="Oval 4"/>
          <p:cNvSpPr>
            <a:spLocks noChangeAspect="1" noChangeArrowheads="1"/>
          </p:cNvSpPr>
          <p:nvPr/>
        </p:nvSpPr>
        <p:spPr bwMode="auto">
          <a:xfrm>
            <a:off x="282575" y="3013075"/>
            <a:ext cx="2468563" cy="1773238"/>
          </a:xfrm>
          <a:prstGeom prst="ellipse">
            <a:avLst/>
          </a:prstGeom>
          <a:solidFill>
            <a:schemeClr val="hlink">
              <a:alpha val="50195"/>
            </a:schemeClr>
          </a:solidFill>
          <a:ln w="9525">
            <a:solidFill>
              <a:schemeClr val="tx1"/>
            </a:solidFill>
            <a:round/>
            <a:headEnd/>
            <a:tailEnd/>
          </a:ln>
        </p:spPr>
        <p:txBody>
          <a:bodyPr wrap="none" anchor="ctr"/>
          <a:lstStyle/>
          <a:p>
            <a:endParaRPr lang="en-US"/>
          </a:p>
        </p:txBody>
      </p:sp>
      <p:sp>
        <p:nvSpPr>
          <p:cNvPr id="29701" name="Text Box 5"/>
          <p:cNvSpPr txBox="1">
            <a:spLocks noChangeArrowheads="1"/>
          </p:cNvSpPr>
          <p:nvPr/>
        </p:nvSpPr>
        <p:spPr bwMode="auto">
          <a:xfrm>
            <a:off x="2971800" y="1001713"/>
            <a:ext cx="1752600" cy="376237"/>
          </a:xfrm>
          <a:prstGeom prst="rect">
            <a:avLst/>
          </a:prstGeom>
          <a:solidFill>
            <a:srgbClr val="FFCC99"/>
          </a:solidFill>
          <a:ln w="9525">
            <a:solidFill>
              <a:schemeClr val="tx1"/>
            </a:solidFill>
            <a:miter lim="800000"/>
            <a:headEnd/>
            <a:tailEnd/>
          </a:ln>
        </p:spPr>
        <p:txBody>
          <a:bodyPr>
            <a:spAutoFit/>
          </a:bodyPr>
          <a:lstStyle/>
          <a:p>
            <a:pPr algn="ctr">
              <a:spcBef>
                <a:spcPct val="50000"/>
              </a:spcBef>
            </a:pPr>
            <a:r>
              <a:rPr lang="en-US" sz="1800" b="0">
                <a:latin typeface="Arial" pitchFamily="34" charset="0"/>
              </a:rPr>
              <a:t>Outsource</a:t>
            </a:r>
          </a:p>
        </p:txBody>
      </p:sp>
      <p:sp>
        <p:nvSpPr>
          <p:cNvPr id="29702" name="Line 6"/>
          <p:cNvSpPr>
            <a:spLocks noChangeShapeType="1"/>
          </p:cNvSpPr>
          <p:nvPr/>
        </p:nvSpPr>
        <p:spPr bwMode="auto">
          <a:xfrm flipH="1">
            <a:off x="2425700" y="1357313"/>
            <a:ext cx="698500" cy="696912"/>
          </a:xfrm>
          <a:prstGeom prst="line">
            <a:avLst/>
          </a:prstGeom>
          <a:noFill/>
          <a:ln w="9525">
            <a:solidFill>
              <a:schemeClr val="tx1"/>
            </a:solidFill>
            <a:round/>
            <a:headEnd/>
            <a:tailEnd/>
          </a:ln>
        </p:spPr>
        <p:txBody>
          <a:bodyPr/>
          <a:lstStyle/>
          <a:p>
            <a:endParaRPr lang="en-US"/>
          </a:p>
        </p:txBody>
      </p:sp>
      <p:sp>
        <p:nvSpPr>
          <p:cNvPr id="29703" name="Text Box 7"/>
          <p:cNvSpPr txBox="1">
            <a:spLocks noChangeArrowheads="1"/>
          </p:cNvSpPr>
          <p:nvPr/>
        </p:nvSpPr>
        <p:spPr bwMode="auto">
          <a:xfrm>
            <a:off x="2971800" y="3851275"/>
            <a:ext cx="1752600" cy="376238"/>
          </a:xfrm>
          <a:prstGeom prst="rect">
            <a:avLst/>
          </a:prstGeom>
          <a:solidFill>
            <a:srgbClr val="FFCC99"/>
          </a:solidFill>
          <a:ln w="9525">
            <a:solidFill>
              <a:schemeClr val="tx1"/>
            </a:solidFill>
            <a:miter lim="800000"/>
            <a:headEnd/>
            <a:tailEnd/>
          </a:ln>
        </p:spPr>
        <p:txBody>
          <a:bodyPr>
            <a:spAutoFit/>
          </a:bodyPr>
          <a:lstStyle/>
          <a:p>
            <a:pPr algn="ctr">
              <a:spcBef>
                <a:spcPct val="50000"/>
              </a:spcBef>
            </a:pPr>
            <a:r>
              <a:rPr lang="en-US" sz="1800" b="0">
                <a:latin typeface="Arial" pitchFamily="34" charset="0"/>
              </a:rPr>
              <a:t>Offshore</a:t>
            </a:r>
          </a:p>
        </p:txBody>
      </p:sp>
      <p:sp>
        <p:nvSpPr>
          <p:cNvPr id="29704" name="Line 8"/>
          <p:cNvSpPr>
            <a:spLocks noChangeShapeType="1"/>
          </p:cNvSpPr>
          <p:nvPr/>
        </p:nvSpPr>
        <p:spPr bwMode="auto">
          <a:xfrm flipH="1">
            <a:off x="2717800" y="4240213"/>
            <a:ext cx="533400" cy="254000"/>
          </a:xfrm>
          <a:prstGeom prst="line">
            <a:avLst/>
          </a:prstGeom>
          <a:noFill/>
          <a:ln w="9525">
            <a:solidFill>
              <a:schemeClr val="tx1"/>
            </a:solidFill>
            <a:round/>
            <a:headEnd/>
            <a:tailEnd/>
          </a:ln>
        </p:spPr>
        <p:txBody>
          <a:bodyPr/>
          <a:lstStyle/>
          <a:p>
            <a:endParaRPr lang="en-US"/>
          </a:p>
        </p:txBody>
      </p:sp>
      <p:sp>
        <p:nvSpPr>
          <p:cNvPr id="29705" name="Text Box 9"/>
          <p:cNvSpPr txBox="1">
            <a:spLocks noChangeArrowheads="1"/>
          </p:cNvSpPr>
          <p:nvPr/>
        </p:nvSpPr>
        <p:spPr bwMode="auto">
          <a:xfrm>
            <a:off x="3416300" y="1425575"/>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b="0">
                <a:solidFill>
                  <a:schemeClr val="bg1"/>
                </a:solidFill>
                <a:latin typeface="Arial" pitchFamily="34" charset="0"/>
              </a:rPr>
              <a:t>Pro</a:t>
            </a:r>
          </a:p>
        </p:txBody>
      </p:sp>
      <p:sp>
        <p:nvSpPr>
          <p:cNvPr id="29706" name="Text Box 10"/>
          <p:cNvSpPr txBox="1">
            <a:spLocks noChangeArrowheads="1"/>
          </p:cNvSpPr>
          <p:nvPr/>
        </p:nvSpPr>
        <p:spPr bwMode="auto">
          <a:xfrm>
            <a:off x="6477000" y="1420813"/>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b="0">
                <a:solidFill>
                  <a:schemeClr val="bg1"/>
                </a:solidFill>
                <a:latin typeface="Arial" pitchFamily="34" charset="0"/>
              </a:rPr>
              <a:t>Con</a:t>
            </a:r>
          </a:p>
        </p:txBody>
      </p:sp>
      <p:sp>
        <p:nvSpPr>
          <p:cNvPr id="29707" name="Text Box 11"/>
          <p:cNvSpPr txBox="1">
            <a:spLocks noChangeArrowheads="1"/>
          </p:cNvSpPr>
          <p:nvPr/>
        </p:nvSpPr>
        <p:spPr bwMode="auto">
          <a:xfrm>
            <a:off x="3416300" y="4262438"/>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b="0">
                <a:solidFill>
                  <a:schemeClr val="bg1"/>
                </a:solidFill>
                <a:latin typeface="Arial" pitchFamily="34" charset="0"/>
              </a:rPr>
              <a:t>Pro</a:t>
            </a:r>
          </a:p>
        </p:txBody>
      </p:sp>
      <p:sp>
        <p:nvSpPr>
          <p:cNvPr id="29708" name="Text Box 12"/>
          <p:cNvSpPr txBox="1">
            <a:spLocks noChangeArrowheads="1"/>
          </p:cNvSpPr>
          <p:nvPr/>
        </p:nvSpPr>
        <p:spPr bwMode="auto">
          <a:xfrm>
            <a:off x="6477000" y="4257675"/>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b="0">
                <a:solidFill>
                  <a:schemeClr val="bg1"/>
                </a:solidFill>
                <a:latin typeface="Arial" pitchFamily="34" charset="0"/>
              </a:rPr>
              <a:t>Con</a:t>
            </a:r>
          </a:p>
        </p:txBody>
      </p:sp>
      <p:sp>
        <p:nvSpPr>
          <p:cNvPr id="17" name="Text Box 7"/>
          <p:cNvSpPr txBox="1">
            <a:spLocks noChangeArrowheads="1"/>
          </p:cNvSpPr>
          <p:nvPr/>
        </p:nvSpPr>
        <p:spPr bwMode="auto">
          <a:xfrm>
            <a:off x="2740025" y="4589463"/>
            <a:ext cx="3736975" cy="1905000"/>
          </a:xfrm>
          <a:prstGeom prst="rect">
            <a:avLst/>
          </a:prstGeom>
          <a:noFill/>
          <a:ln w="9525">
            <a:noFill/>
            <a:miter lim="800000"/>
            <a:headEnd/>
            <a:tailEnd/>
          </a:ln>
        </p:spPr>
        <p:txBody>
          <a:bodyPr/>
          <a:lstStyle/>
          <a:p>
            <a:pPr marL="174625" indent="-174625">
              <a:spcBef>
                <a:spcPct val="20000"/>
              </a:spcBef>
              <a:buFontTx/>
              <a:buChar char="•"/>
            </a:pPr>
            <a:r>
              <a:rPr lang="en-US" sz="1400" b="0">
                <a:latin typeface="Arial" pitchFamily="34" charset="0"/>
                <a:cs typeface="Arial" pitchFamily="34" charset="0"/>
              </a:rPr>
              <a:t>Cost reductions</a:t>
            </a:r>
          </a:p>
          <a:p>
            <a:pPr marL="174625" indent="-174625">
              <a:spcBef>
                <a:spcPct val="20000"/>
              </a:spcBef>
              <a:buFontTx/>
              <a:buChar char="•"/>
            </a:pPr>
            <a:r>
              <a:rPr lang="en-US" sz="1400" b="0">
                <a:latin typeface="Arial" pitchFamily="34" charset="0"/>
                <a:cs typeface="Arial" pitchFamily="34" charset="0"/>
              </a:rPr>
              <a:t>Proximity to local or new markets</a:t>
            </a:r>
          </a:p>
          <a:p>
            <a:pPr marL="174625" indent="-174625">
              <a:spcBef>
                <a:spcPct val="20000"/>
              </a:spcBef>
              <a:buFontTx/>
              <a:buChar char="•"/>
            </a:pPr>
            <a:r>
              <a:rPr lang="en-US" sz="1400" b="0">
                <a:latin typeface="Arial" pitchFamily="34" charset="0"/>
                <a:cs typeface="Arial" pitchFamily="34" charset="0"/>
              </a:rPr>
              <a:t>Domestic labor market constraints</a:t>
            </a:r>
          </a:p>
          <a:p>
            <a:pPr marL="174625" indent="-174625">
              <a:spcBef>
                <a:spcPct val="20000"/>
              </a:spcBef>
              <a:buFontTx/>
              <a:buChar char="•"/>
            </a:pPr>
            <a:r>
              <a:rPr lang="en-US" sz="1400" b="0">
                <a:latin typeface="Arial" pitchFamily="34" charset="0"/>
                <a:cs typeface="Arial" pitchFamily="34" charset="0"/>
              </a:rPr>
              <a:t>Operational hedge</a:t>
            </a:r>
          </a:p>
          <a:p>
            <a:pPr marL="174625" indent="-174625">
              <a:spcBef>
                <a:spcPct val="20000"/>
              </a:spcBef>
              <a:buFontTx/>
              <a:buChar char="•"/>
            </a:pPr>
            <a:r>
              <a:rPr lang="en-US" sz="1400" b="0">
                <a:latin typeface="Arial" pitchFamily="34" charset="0"/>
                <a:cs typeface="Arial" pitchFamily="34" charset="0"/>
              </a:rPr>
              <a:t>Foreign trade barriers</a:t>
            </a:r>
          </a:p>
        </p:txBody>
      </p:sp>
      <p:sp>
        <p:nvSpPr>
          <p:cNvPr id="18" name="Text Box 8"/>
          <p:cNvSpPr txBox="1">
            <a:spLocks noChangeArrowheads="1"/>
          </p:cNvSpPr>
          <p:nvPr/>
        </p:nvSpPr>
        <p:spPr bwMode="auto">
          <a:xfrm>
            <a:off x="5894388" y="4589463"/>
            <a:ext cx="3656012" cy="1905000"/>
          </a:xfrm>
          <a:prstGeom prst="rect">
            <a:avLst/>
          </a:prstGeom>
          <a:noFill/>
          <a:ln w="9525">
            <a:noFill/>
            <a:miter lim="800000"/>
            <a:headEnd/>
            <a:tailEnd/>
          </a:ln>
        </p:spPr>
        <p:txBody>
          <a:bodyPr/>
          <a:lstStyle/>
          <a:p>
            <a:pPr marL="174625" indent="-174625">
              <a:spcBef>
                <a:spcPct val="20000"/>
              </a:spcBef>
              <a:buFontTx/>
              <a:buChar char="•"/>
            </a:pPr>
            <a:r>
              <a:rPr lang="en-US" sz="1400" b="0">
                <a:latin typeface="Arial" pitchFamily="34" charset="0"/>
                <a:cs typeface="Arial" pitchFamily="34" charset="0"/>
              </a:rPr>
              <a:t>Transportation costs</a:t>
            </a:r>
          </a:p>
          <a:p>
            <a:pPr marL="174625" indent="-174625">
              <a:spcBef>
                <a:spcPct val="20000"/>
              </a:spcBef>
              <a:buFontTx/>
              <a:buChar char="•"/>
            </a:pPr>
            <a:r>
              <a:rPr lang="en-US" sz="1400" b="0">
                <a:latin typeface="Arial" pitchFamily="34" charset="0"/>
                <a:cs typeface="Arial" pitchFamily="34" charset="0"/>
              </a:rPr>
              <a:t>Lead times</a:t>
            </a:r>
          </a:p>
          <a:p>
            <a:pPr marL="174625" indent="-174625">
              <a:spcBef>
                <a:spcPct val="20000"/>
              </a:spcBef>
              <a:buFontTx/>
              <a:buChar char="•"/>
            </a:pPr>
            <a:r>
              <a:rPr lang="en-US" sz="1400" b="0">
                <a:latin typeface="Arial" pitchFamily="34" charset="0"/>
                <a:cs typeface="Arial" pitchFamily="34" charset="0"/>
              </a:rPr>
              <a:t>Risks</a:t>
            </a:r>
          </a:p>
          <a:p>
            <a:pPr marL="631825" lvl="1" indent="-174625">
              <a:spcBef>
                <a:spcPct val="20000"/>
              </a:spcBef>
              <a:buFontTx/>
              <a:buChar char="•"/>
            </a:pPr>
            <a:r>
              <a:rPr lang="en-US" sz="1400" b="0">
                <a:latin typeface="Arial" pitchFamily="34" charset="0"/>
                <a:cs typeface="Arial" pitchFamily="34" charset="0"/>
              </a:rPr>
              <a:t>Quality, including health, environmental and CSR</a:t>
            </a:r>
          </a:p>
          <a:p>
            <a:pPr marL="631825" lvl="1" indent="-174625">
              <a:spcBef>
                <a:spcPct val="20000"/>
              </a:spcBef>
              <a:buFontTx/>
              <a:buChar char="•"/>
            </a:pPr>
            <a:r>
              <a:rPr lang="en-US" sz="1400" b="0">
                <a:latin typeface="Arial" pitchFamily="34" charset="0"/>
                <a:cs typeface="Arial" pitchFamily="34" charset="0"/>
              </a:rPr>
              <a:t>Currency, IP, political, competitive</a:t>
            </a:r>
          </a:p>
          <a:p>
            <a:pPr marL="174625" indent="-174625">
              <a:spcBef>
                <a:spcPct val="20000"/>
              </a:spcBef>
              <a:buFontTx/>
              <a:buChar char="•"/>
            </a:pPr>
            <a:r>
              <a:rPr lang="en-US" sz="1400" b="0">
                <a:latin typeface="Arial" pitchFamily="34" charset="0"/>
                <a:cs typeface="Arial" pitchFamily="34" charset="0"/>
              </a:rPr>
              <a:t>Domestic trade barriers</a:t>
            </a:r>
          </a:p>
          <a:p>
            <a:pPr marL="174625" indent="-174625">
              <a:spcBef>
                <a:spcPct val="20000"/>
              </a:spcBef>
              <a:buFontTx/>
              <a:buChar char="•"/>
            </a:pPr>
            <a:r>
              <a:rPr lang="en-US" sz="1400" b="0">
                <a:latin typeface="Arial" pitchFamily="34" charset="0"/>
                <a:cs typeface="Arial" pitchFamily="34" charset="0"/>
              </a:rPr>
              <a:t>Global operations’ complexity and social implications </a:t>
            </a:r>
          </a:p>
        </p:txBody>
      </p:sp>
      <p:sp>
        <p:nvSpPr>
          <p:cNvPr id="19" name="Text Box 5"/>
          <p:cNvSpPr txBox="1">
            <a:spLocks noChangeArrowheads="1"/>
          </p:cNvSpPr>
          <p:nvPr/>
        </p:nvSpPr>
        <p:spPr bwMode="auto">
          <a:xfrm>
            <a:off x="2751138" y="1800225"/>
            <a:ext cx="3773487" cy="2362200"/>
          </a:xfrm>
          <a:prstGeom prst="rect">
            <a:avLst/>
          </a:prstGeom>
          <a:noFill/>
          <a:ln w="9525">
            <a:noFill/>
            <a:miter lim="800000"/>
            <a:headEnd/>
            <a:tailEnd/>
          </a:ln>
        </p:spPr>
        <p:txBody>
          <a:bodyPr/>
          <a:lstStyle/>
          <a:p>
            <a:pPr marL="174625" indent="-174625">
              <a:spcBef>
                <a:spcPct val="20000"/>
              </a:spcBef>
              <a:buFontTx/>
              <a:buChar char="•"/>
            </a:pPr>
            <a:r>
              <a:rPr lang="en-US" sz="1400" b="0">
                <a:latin typeface="Arial" pitchFamily="34" charset="0"/>
              </a:rPr>
              <a:t>Operational and strategic focus</a:t>
            </a:r>
          </a:p>
          <a:p>
            <a:pPr marL="174625" indent="-174625">
              <a:spcBef>
                <a:spcPct val="20000"/>
              </a:spcBef>
              <a:buFontTx/>
              <a:buChar char="•"/>
            </a:pPr>
            <a:r>
              <a:rPr lang="en-US" sz="1400" b="0">
                <a:latin typeface="Arial" pitchFamily="34" charset="0"/>
              </a:rPr>
              <a:t>Cost and risk pooling efficiencies:</a:t>
            </a:r>
          </a:p>
          <a:p>
            <a:pPr marL="463550" lvl="1">
              <a:spcBef>
                <a:spcPct val="20000"/>
              </a:spcBef>
              <a:buFontTx/>
              <a:buChar char="•"/>
            </a:pPr>
            <a:r>
              <a:rPr lang="en-US" sz="1400" b="0">
                <a:latin typeface="Arial" pitchFamily="34" charset="0"/>
              </a:rPr>
              <a:t>Scale economies</a:t>
            </a:r>
          </a:p>
          <a:p>
            <a:pPr marL="463550" lvl="1">
              <a:spcBef>
                <a:spcPct val="20000"/>
              </a:spcBef>
              <a:buFontTx/>
              <a:buChar char="•"/>
            </a:pPr>
            <a:r>
              <a:rPr lang="en-US" sz="1400" b="0">
                <a:latin typeface="Arial" pitchFamily="34" charset="0"/>
              </a:rPr>
              <a:t>Risk pooling</a:t>
            </a:r>
          </a:p>
          <a:p>
            <a:pPr marL="174625" indent="-174625">
              <a:spcBef>
                <a:spcPct val="20000"/>
              </a:spcBef>
              <a:buFontTx/>
              <a:buChar char="•"/>
            </a:pPr>
            <a:r>
              <a:rPr lang="en-US" sz="1400" b="0">
                <a:latin typeface="Arial" pitchFamily="34" charset="0"/>
              </a:rPr>
              <a:t>Operational and financial flexibility</a:t>
            </a:r>
          </a:p>
          <a:p>
            <a:pPr marL="174625" indent="-174625">
              <a:spcBef>
                <a:spcPct val="20000"/>
              </a:spcBef>
              <a:buFontTx/>
              <a:buChar char="•"/>
            </a:pPr>
            <a:r>
              <a:rPr lang="en-US" sz="1400" b="0">
                <a:latin typeface="Arial" pitchFamily="34" charset="0"/>
              </a:rPr>
              <a:t>Access to technology/innovation</a:t>
            </a:r>
          </a:p>
          <a:p>
            <a:pPr marL="174625" indent="-174625">
              <a:spcBef>
                <a:spcPct val="20000"/>
              </a:spcBef>
              <a:buFontTx/>
              <a:buChar char="•"/>
            </a:pPr>
            <a:r>
              <a:rPr lang="en-US" sz="1400" b="0">
                <a:latin typeface="Arial" pitchFamily="34" charset="0"/>
              </a:rPr>
              <a:t>Market competition/discipline</a:t>
            </a:r>
          </a:p>
        </p:txBody>
      </p:sp>
      <p:sp>
        <p:nvSpPr>
          <p:cNvPr id="20" name="Text Box 6"/>
          <p:cNvSpPr txBox="1">
            <a:spLocks noChangeArrowheads="1"/>
          </p:cNvSpPr>
          <p:nvPr/>
        </p:nvSpPr>
        <p:spPr bwMode="auto">
          <a:xfrm>
            <a:off x="5886450" y="1800225"/>
            <a:ext cx="3449638" cy="2357438"/>
          </a:xfrm>
          <a:prstGeom prst="rect">
            <a:avLst/>
          </a:prstGeom>
          <a:noFill/>
          <a:ln w="9525">
            <a:noFill/>
            <a:miter lim="800000"/>
            <a:headEnd/>
            <a:tailEnd/>
          </a:ln>
        </p:spPr>
        <p:txBody>
          <a:bodyPr/>
          <a:lstStyle/>
          <a:p>
            <a:pPr marL="174625" indent="-174625">
              <a:spcBef>
                <a:spcPct val="20000"/>
              </a:spcBef>
              <a:buFontTx/>
              <a:buChar char="•"/>
            </a:pPr>
            <a:r>
              <a:rPr lang="en-US" sz="1400" b="0">
                <a:latin typeface="Arial" pitchFamily="34" charset="0"/>
              </a:rPr>
              <a:t>Strategic risks: </a:t>
            </a:r>
          </a:p>
          <a:p>
            <a:pPr marL="463550" lvl="1">
              <a:spcBef>
                <a:spcPct val="20000"/>
              </a:spcBef>
              <a:buFontTx/>
              <a:buChar char="•"/>
            </a:pPr>
            <a:r>
              <a:rPr lang="en-US" sz="1400" b="0">
                <a:latin typeface="Arial" pitchFamily="34" charset="0"/>
              </a:rPr>
              <a:t> Dependence/Loss of control </a:t>
            </a:r>
          </a:p>
          <a:p>
            <a:pPr marL="463550" lvl="1">
              <a:spcBef>
                <a:spcPct val="20000"/>
              </a:spcBef>
              <a:buFontTx/>
              <a:buChar char="•"/>
            </a:pPr>
            <a:r>
              <a:rPr lang="en-US" sz="1400" b="0">
                <a:latin typeface="Arial" pitchFamily="34" charset="0"/>
              </a:rPr>
              <a:t> Leakage of proprietary skills/ information; </a:t>
            </a:r>
          </a:p>
          <a:p>
            <a:pPr marL="174625" indent="-174625">
              <a:spcBef>
                <a:spcPct val="20000"/>
              </a:spcBef>
              <a:buFontTx/>
              <a:buChar char="•"/>
            </a:pPr>
            <a:r>
              <a:rPr lang="en-US" sz="1400" b="0">
                <a:latin typeface="Arial" pitchFamily="34" charset="0"/>
              </a:rPr>
              <a:t>Incentive problems (hold up, dual marginalization)</a:t>
            </a:r>
          </a:p>
          <a:p>
            <a:pPr marL="174625" indent="-174625">
              <a:spcBef>
                <a:spcPct val="20000"/>
              </a:spcBef>
              <a:buFontTx/>
              <a:buChar char="•"/>
            </a:pPr>
            <a:r>
              <a:rPr lang="en-US" sz="1400" b="0">
                <a:latin typeface="Arial" pitchFamily="34" charset="0"/>
              </a:rPr>
              <a:t>Transaction costs</a:t>
            </a:r>
          </a:p>
          <a:p>
            <a:pPr marL="174625" indent="-174625">
              <a:spcBef>
                <a:spcPct val="20000"/>
              </a:spcBef>
              <a:buFontTx/>
              <a:buChar char="•"/>
            </a:pPr>
            <a:r>
              <a:rPr lang="en-US" sz="1400" b="0">
                <a:latin typeface="Arial" pitchFamily="34" charset="0"/>
              </a:rPr>
              <a:t>No “learning by doing/owning”</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dissolv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dissolve">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dissolve">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dissolve">
                                      <p:cBhvr>
                                        <p:cTn id="2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i="1" smtClean="0"/>
              <a:t>Sun Microsystems</a:t>
            </a:r>
            <a:r>
              <a:rPr lang="en-US" smtClean="0"/>
              <a:t>: </a:t>
            </a:r>
            <a:br>
              <a:rPr lang="en-US" smtClean="0"/>
            </a:br>
            <a:r>
              <a:rPr lang="en-US" smtClean="0"/>
              <a:t>	What is a “leveraged manufacturing strategy?”</a:t>
            </a:r>
          </a:p>
        </p:txBody>
      </p:sp>
      <p:sp>
        <p:nvSpPr>
          <p:cNvPr id="30723" name="Rectangle 3"/>
          <p:cNvSpPr>
            <a:spLocks noGrp="1" noChangeArrowheads="1"/>
          </p:cNvSpPr>
          <p:nvPr>
            <p:ph type="body" idx="1"/>
          </p:nvPr>
        </p:nvSpPr>
        <p:spPr>
          <a:xfrm>
            <a:off x="685800" y="1222375"/>
            <a:ext cx="7772400" cy="5311775"/>
          </a:xfrm>
        </p:spPr>
        <p:txBody>
          <a:bodyPr/>
          <a:lstStyle/>
          <a:p>
            <a:pPr eaLnBrk="1" hangingPunct="1"/>
            <a:r>
              <a:rPr lang="en-US" smtClean="0"/>
              <a:t>What is it?</a:t>
            </a:r>
          </a:p>
          <a:p>
            <a:pPr lvl="1" eaLnBrk="1" hangingPunct="1"/>
            <a:r>
              <a:rPr lang="en-US" smtClean="0"/>
              <a:t>3 alternative levels:</a:t>
            </a:r>
          </a:p>
          <a:p>
            <a:pPr eaLnBrk="1" hangingPunct="1">
              <a:buFont typeface="Wingdings" pitchFamily="2" charset="2"/>
              <a:buNone/>
            </a:pPr>
            <a:endParaRPr lang="en-US" smtClean="0"/>
          </a:p>
          <a:p>
            <a:pPr eaLnBrk="1" hangingPunct="1"/>
            <a:endParaRPr lang="en-US" smtClean="0"/>
          </a:p>
          <a:p>
            <a:pPr eaLnBrk="1" hangingPunct="1"/>
            <a:endParaRPr lang="en-US" smtClean="0"/>
          </a:p>
          <a:p>
            <a:pPr eaLnBrk="1" hangingPunct="1"/>
            <a:r>
              <a:rPr lang="en-US" smtClean="0"/>
              <a:t>Advantages of outsourcing:</a:t>
            </a:r>
          </a:p>
          <a:p>
            <a:pPr eaLnBrk="1" hangingPunct="1"/>
            <a:endParaRPr lang="en-US" smtClean="0"/>
          </a:p>
          <a:p>
            <a:pPr eaLnBrk="1" hangingPunct="1"/>
            <a:endParaRPr lang="en-US" smtClean="0"/>
          </a:p>
          <a:p>
            <a:pPr eaLnBrk="1" hangingPunct="1"/>
            <a:r>
              <a:rPr lang="en-US" smtClean="0"/>
              <a:t>Drawbacks</a:t>
            </a:r>
          </a:p>
          <a:p>
            <a:pPr eaLnBrk="1" hangingPunct="1"/>
            <a:endParaRPr lang="en-US" smtClean="0"/>
          </a:p>
          <a:p>
            <a:pPr eaLnBrk="1" hangingPunct="1"/>
            <a:endParaRPr lang="en-US" smtClean="0"/>
          </a:p>
          <a:p>
            <a:pPr eaLnBrk="1" hangingPunct="1"/>
            <a:endParaRPr lang="en-US" smtClean="0"/>
          </a:p>
          <a:p>
            <a:pPr eaLnBrk="1" hangingPunct="1"/>
            <a:endParaRPr lang="en-US" smtClean="0"/>
          </a:p>
          <a:p>
            <a:pPr lvl="1" eaLnBrk="1" hangingPunct="1"/>
            <a:r>
              <a:rPr lang="en-US" smtClean="0"/>
              <a:t>What actions did Sun take to mitigate these potential problems?</a:t>
            </a:r>
          </a:p>
        </p:txBody>
      </p:sp>
    </p:spTree>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1410" name="Group 2"/>
          <p:cNvGraphicFramePr>
            <a:graphicFrameLocks noGrp="1"/>
          </p:cNvGraphicFramePr>
          <p:nvPr/>
        </p:nvGraphicFramePr>
        <p:xfrm>
          <a:off x="457200" y="1633538"/>
          <a:ext cx="8001000" cy="1226248"/>
        </p:xfrm>
        <a:graphic>
          <a:graphicData uri="http://schemas.openxmlformats.org/drawingml/2006/table">
            <a:tbl>
              <a:tblPr/>
              <a:tblGrid>
                <a:gridCol w="706438"/>
                <a:gridCol w="1627187"/>
                <a:gridCol w="1400175"/>
                <a:gridCol w="1400175"/>
                <a:gridCol w="1401763"/>
                <a:gridCol w="1465262"/>
              </a:tblGrid>
              <a:tr h="366713">
                <a:tc rowSpan="2">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rgbClr val="FF0000"/>
                          </a:solidFill>
                          <a:effectLst/>
                          <a:latin typeface="Arial" pitchFamily="34" charset="0"/>
                        </a:rPr>
                        <a:t>Supplier Level</a:t>
                      </a:r>
                    </a:p>
                  </a:txBody>
                  <a:tcPr vert="eaVert"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Total purchase discounts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r>
              <a:tr h="725488">
                <a:tc vMerge="1">
                  <a:txBody>
                    <a:bodyPr/>
                    <a:lstStyle/>
                    <a:p>
                      <a:endParaRPr lang="en-US"/>
                    </a:p>
                  </a:txBody>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Supplier vetting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RFP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Contract administration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Supplier change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Litigation costs for breach of contract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Engineering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Personal training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System adaptation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r>
            </a:tbl>
          </a:graphicData>
        </a:graphic>
      </p:graphicFrame>
      <p:graphicFrame>
        <p:nvGraphicFramePr>
          <p:cNvPr id="401432" name="Group 24"/>
          <p:cNvGraphicFramePr>
            <a:graphicFrameLocks noGrp="1"/>
          </p:cNvGraphicFramePr>
          <p:nvPr/>
        </p:nvGraphicFramePr>
        <p:xfrm>
          <a:off x="457200" y="3098800"/>
          <a:ext cx="8001000" cy="1527048"/>
        </p:xfrm>
        <a:graphic>
          <a:graphicData uri="http://schemas.openxmlformats.org/drawingml/2006/table">
            <a:tbl>
              <a:tblPr/>
              <a:tblGrid>
                <a:gridCol w="685800"/>
                <a:gridCol w="1647825"/>
                <a:gridCol w="1400175"/>
                <a:gridCol w="1400175"/>
                <a:gridCol w="1400175"/>
                <a:gridCol w="1466850"/>
              </a:tblGrid>
              <a:tr h="266700">
                <a:tc rowSpan="2">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rgbClr val="FF0000"/>
                          </a:solidFill>
                          <a:effectLst/>
                          <a:latin typeface="Arial" pitchFamily="34" charset="0"/>
                        </a:rPr>
                        <a:t>Order Level</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200" b="0" i="0" u="none" strike="noStrike" cap="none" normalizeH="0" baseline="0" smtClean="0">
                        <a:ln>
                          <a:noFill/>
                        </a:ln>
                        <a:solidFill>
                          <a:srgbClr val="FF0000"/>
                        </a:solidFill>
                        <a:effectLst/>
                        <a:latin typeface="Arial" pitchFamily="34" charset="0"/>
                      </a:endParaRPr>
                    </a:p>
                  </a:txBody>
                  <a:tcPr vert="eaVert"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Payment delay savings or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External transportation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r>
              <a:tr h="588963">
                <a:tc vMerge="1">
                  <a:txBody>
                    <a:bodyPr/>
                    <a:lstStyle/>
                    <a:p>
                      <a:endParaRPr lang="en-US"/>
                    </a:p>
                  </a:txBody>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Ordering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Receiving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Invoice and payment processing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Quantity testing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Quality testing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Litigation costs for problems with quality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Internal transportation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Quality control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Production delay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Waste collection costs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r>
            </a:tbl>
          </a:graphicData>
        </a:graphic>
      </p:graphicFrame>
      <p:graphicFrame>
        <p:nvGraphicFramePr>
          <p:cNvPr id="401454" name="Group 46"/>
          <p:cNvGraphicFramePr>
            <a:graphicFrameLocks noGrp="1"/>
          </p:cNvGraphicFramePr>
          <p:nvPr/>
        </p:nvGraphicFramePr>
        <p:xfrm>
          <a:off x="457200" y="4848225"/>
          <a:ext cx="8001000" cy="1527047"/>
        </p:xfrm>
        <a:graphic>
          <a:graphicData uri="http://schemas.openxmlformats.org/drawingml/2006/table">
            <a:tbl>
              <a:tblPr/>
              <a:tblGrid>
                <a:gridCol w="685800"/>
                <a:gridCol w="1647825"/>
                <a:gridCol w="1400175"/>
                <a:gridCol w="1400175"/>
                <a:gridCol w="1401763"/>
                <a:gridCol w="1465262"/>
              </a:tblGrid>
              <a:tr h="300038">
                <a:tc rowSpan="2">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rgbClr val="FF0000"/>
                          </a:solidFill>
                          <a:effectLst/>
                          <a:latin typeface="Arial" pitchFamily="34" charset="0"/>
                        </a:rPr>
                        <a:t>Unit Level</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200" b="0" i="0" u="none" strike="noStrike" cap="none" normalizeH="0" baseline="0" smtClean="0">
                        <a:ln>
                          <a:noFill/>
                        </a:ln>
                        <a:solidFill>
                          <a:srgbClr val="FF0000"/>
                        </a:solidFill>
                        <a:effectLst/>
                        <a:latin typeface="Arial" pitchFamily="34" charset="0"/>
                      </a:endParaRPr>
                    </a:p>
                  </a:txBody>
                  <a:tcPr vert="eaVert"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Price</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Product discounts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Intrinsic efficiency</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Replacement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Recycling costs or revenues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Disposal fees or revenues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r>
              <a:tr h="314325">
                <a:tc vMerge="1">
                  <a:txBody>
                    <a:bodyPr/>
                    <a:lstStyle/>
                    <a:p>
                      <a:endParaRPr lang="en-US"/>
                    </a:p>
                  </a:txBody>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Service costs for installation and assembly</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Testing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Inventory holding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Order picking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Production failure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Product failure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Maintenance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Installation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Costs of removing obsolete materials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Disposal management costs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r>
            </a:tbl>
          </a:graphicData>
        </a:graphic>
      </p:graphicFrame>
      <p:sp>
        <p:nvSpPr>
          <p:cNvPr id="32836" name="Text Box 68"/>
          <p:cNvSpPr txBox="1">
            <a:spLocks noChangeArrowheads="1"/>
          </p:cNvSpPr>
          <p:nvPr/>
        </p:nvSpPr>
        <p:spPr bwMode="auto">
          <a:xfrm>
            <a:off x="384175" y="6350000"/>
            <a:ext cx="4273550" cy="244475"/>
          </a:xfrm>
          <a:prstGeom prst="rect">
            <a:avLst/>
          </a:prstGeom>
          <a:noFill/>
          <a:ln w="9525">
            <a:noFill/>
            <a:miter lim="800000"/>
            <a:headEnd/>
            <a:tailEnd/>
          </a:ln>
        </p:spPr>
        <p:txBody>
          <a:bodyPr wrap="none">
            <a:spAutoFit/>
          </a:bodyPr>
          <a:lstStyle/>
          <a:p>
            <a:pPr eaLnBrk="0" hangingPunct="0"/>
            <a:r>
              <a:rPr lang="en-US" sz="1000"/>
              <a:t>(Source: “A smarter way to buy” by Degraeve and Roodhooft, </a:t>
            </a:r>
            <a:r>
              <a:rPr lang="en-US" sz="1000" i="1"/>
              <a:t>HBR</a:t>
            </a:r>
            <a:r>
              <a:rPr lang="en-US" sz="1000"/>
              <a:t>, June 2001)</a:t>
            </a:r>
          </a:p>
        </p:txBody>
      </p:sp>
      <p:graphicFrame>
        <p:nvGraphicFramePr>
          <p:cNvPr id="401477" name="Group 69"/>
          <p:cNvGraphicFramePr>
            <a:graphicFrameLocks noGrp="1"/>
          </p:cNvGraphicFramePr>
          <p:nvPr/>
        </p:nvGraphicFramePr>
        <p:xfrm>
          <a:off x="1143000" y="1114425"/>
          <a:ext cx="7315200" cy="457200"/>
        </p:xfrm>
        <a:graphic>
          <a:graphicData uri="http://schemas.openxmlformats.org/drawingml/2006/table">
            <a:tbl>
              <a:tblPr/>
              <a:tblGrid>
                <a:gridCol w="1676400"/>
                <a:gridCol w="1381125"/>
                <a:gridCol w="1362075"/>
                <a:gridCol w="1447800"/>
                <a:gridCol w="1447800"/>
              </a:tblGrid>
              <a:tr h="457200">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rPr>
                        <a:t>Acquisition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rPr>
                        <a:t>Reception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rPr>
                        <a:t>Possession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rPr>
                        <a:t>Utilization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rPr>
                        <a:t>Elimination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2851" name="AutoShape 83"/>
          <p:cNvSpPr>
            <a:spLocks noChangeArrowheads="1"/>
          </p:cNvSpPr>
          <p:nvPr/>
        </p:nvSpPr>
        <p:spPr bwMode="auto">
          <a:xfrm>
            <a:off x="8458200" y="4267200"/>
            <a:ext cx="685800" cy="381000"/>
          </a:xfrm>
          <a:prstGeom prst="wedgeRoundRectCallout">
            <a:avLst>
              <a:gd name="adj1" fmla="val -50463"/>
              <a:gd name="adj2" fmla="val 142917"/>
              <a:gd name="adj3" fmla="val 16667"/>
            </a:avLst>
          </a:prstGeom>
          <a:solidFill>
            <a:srgbClr val="FFFF00"/>
          </a:solidFill>
          <a:ln w="9525">
            <a:solidFill>
              <a:schemeClr val="tx1"/>
            </a:solidFill>
            <a:miter lim="800000"/>
            <a:headEnd/>
            <a:tailEnd/>
          </a:ln>
        </p:spPr>
        <p:txBody>
          <a:bodyPr/>
          <a:lstStyle/>
          <a:p>
            <a:pPr algn="ctr" eaLnBrk="0" hangingPunct="0"/>
            <a:r>
              <a:rPr lang="en-US" sz="1600"/>
              <a:t>cash</a:t>
            </a:r>
          </a:p>
        </p:txBody>
      </p:sp>
      <p:sp>
        <p:nvSpPr>
          <p:cNvPr id="32852" name="AutoShape 84"/>
          <p:cNvSpPr>
            <a:spLocks noChangeArrowheads="1"/>
          </p:cNvSpPr>
          <p:nvPr/>
        </p:nvSpPr>
        <p:spPr bwMode="auto">
          <a:xfrm>
            <a:off x="8458200" y="6019800"/>
            <a:ext cx="685800" cy="685800"/>
          </a:xfrm>
          <a:prstGeom prst="wedgeRoundRectCallout">
            <a:avLst>
              <a:gd name="adj1" fmla="val -48843"/>
              <a:gd name="adj2" fmla="val -89352"/>
              <a:gd name="adj3" fmla="val 16667"/>
            </a:avLst>
          </a:prstGeom>
          <a:solidFill>
            <a:srgbClr val="FFFF00"/>
          </a:solidFill>
          <a:ln w="9525">
            <a:solidFill>
              <a:schemeClr val="tx1"/>
            </a:solidFill>
            <a:miter lim="800000"/>
            <a:headEnd/>
            <a:tailEnd/>
          </a:ln>
        </p:spPr>
        <p:txBody>
          <a:bodyPr/>
          <a:lstStyle/>
          <a:p>
            <a:pPr algn="ctr" eaLnBrk="0" hangingPunct="0"/>
            <a:r>
              <a:rPr lang="en-US" sz="1600"/>
              <a:t>Non</a:t>
            </a:r>
          </a:p>
          <a:p>
            <a:pPr algn="ctr" eaLnBrk="0" hangingPunct="0"/>
            <a:r>
              <a:rPr lang="en-US" sz="1600"/>
              <a:t>cash</a:t>
            </a:r>
          </a:p>
        </p:txBody>
      </p:sp>
      <p:sp>
        <p:nvSpPr>
          <p:cNvPr id="32853" name="Rectangle 85"/>
          <p:cNvSpPr>
            <a:spLocks noGrp="1" noChangeArrowheads="1"/>
          </p:cNvSpPr>
          <p:nvPr>
            <p:ph type="title"/>
          </p:nvPr>
        </p:nvSpPr>
        <p:spPr/>
        <p:txBody>
          <a:bodyPr/>
          <a:lstStyle/>
          <a:p>
            <a:r>
              <a:rPr lang="en-US" b="1" smtClean="0">
                <a:latin typeface="Albertus Extra Bold"/>
              </a:rPr>
              <a:t>Strategic Sourcing Tools</a:t>
            </a:r>
            <a:r>
              <a:rPr lang="en-US" b="1" smtClean="0"/>
              <a:t>: </a:t>
            </a:r>
            <a:r>
              <a:rPr lang="en-US" b="1" smtClean="0">
                <a:latin typeface="Albertus Extra Bold"/>
              </a:rPr>
              <a:t>TCO</a:t>
            </a:r>
            <a:r>
              <a:rPr lang="en-US" b="1" smtClean="0"/>
              <a:t> </a:t>
            </a:r>
            <a:r>
              <a:rPr lang="en-US" smtClean="0"/>
              <a:t/>
            </a:r>
            <a:br>
              <a:rPr lang="en-US" smtClean="0"/>
            </a:br>
            <a:r>
              <a:rPr lang="en-US" sz="2400" smtClean="0"/>
              <a:t>An activity-based framework to uncover the hidden costs of procurement</a:t>
            </a:r>
            <a:endParaRPr lang="en-US" smtClean="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01432"/>
                                        </p:tgtEl>
                                        <p:attrNameLst>
                                          <p:attrName>style.visibility</p:attrName>
                                        </p:attrNameLst>
                                      </p:cBhvr>
                                      <p:to>
                                        <p:strVal val="visible"/>
                                      </p:to>
                                    </p:set>
                                    <p:anim calcmode="lin" valueType="num">
                                      <p:cBhvr additive="base">
                                        <p:cTn id="7" dur="500" fill="hold"/>
                                        <p:tgtEl>
                                          <p:spTgt spid="401432"/>
                                        </p:tgtEl>
                                        <p:attrNameLst>
                                          <p:attrName>ppt_x</p:attrName>
                                        </p:attrNameLst>
                                      </p:cBhvr>
                                      <p:tavLst>
                                        <p:tav tm="0">
                                          <p:val>
                                            <p:strVal val="0-#ppt_w/2"/>
                                          </p:val>
                                        </p:tav>
                                        <p:tav tm="100000">
                                          <p:val>
                                            <p:strVal val="#ppt_x"/>
                                          </p:val>
                                        </p:tav>
                                      </p:tavLst>
                                    </p:anim>
                                    <p:anim calcmode="lin" valueType="num">
                                      <p:cBhvr additive="base">
                                        <p:cTn id="8" dur="500" fill="hold"/>
                                        <p:tgtEl>
                                          <p:spTgt spid="40143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401410"/>
                                        </p:tgtEl>
                                        <p:attrNameLst>
                                          <p:attrName>style.visibility</p:attrName>
                                        </p:attrNameLst>
                                      </p:cBhvr>
                                      <p:to>
                                        <p:strVal val="visible"/>
                                      </p:to>
                                    </p:set>
                                    <p:anim calcmode="lin" valueType="num">
                                      <p:cBhvr additive="base">
                                        <p:cTn id="13" dur="500" fill="hold"/>
                                        <p:tgtEl>
                                          <p:spTgt spid="401410"/>
                                        </p:tgtEl>
                                        <p:attrNameLst>
                                          <p:attrName>ppt_x</p:attrName>
                                        </p:attrNameLst>
                                      </p:cBhvr>
                                      <p:tavLst>
                                        <p:tav tm="0">
                                          <p:val>
                                            <p:strVal val="0-#ppt_w/2"/>
                                          </p:val>
                                        </p:tav>
                                        <p:tav tm="100000">
                                          <p:val>
                                            <p:strVal val="#ppt_x"/>
                                          </p:val>
                                        </p:tav>
                                      </p:tavLst>
                                    </p:anim>
                                    <p:anim calcmode="lin" valueType="num">
                                      <p:cBhvr additive="base">
                                        <p:cTn id="14" dur="500" fill="hold"/>
                                        <p:tgtEl>
                                          <p:spTgt spid="4014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body" idx="1"/>
          </p:nvPr>
        </p:nvSpPr>
        <p:spPr>
          <a:xfrm>
            <a:off x="685800" y="1222375"/>
            <a:ext cx="6673850" cy="5311775"/>
          </a:xfrm>
        </p:spPr>
        <p:txBody>
          <a:bodyPr/>
          <a:lstStyle/>
          <a:p>
            <a:pPr eaLnBrk="1" hangingPunct="1"/>
            <a:r>
              <a:rPr lang="en-US" smtClean="0"/>
              <a:t>Why does Sun use sole sourcing for ASICs?</a:t>
            </a:r>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r>
              <a:rPr lang="en-US" smtClean="0"/>
              <a:t>Why does Dick Allen believe he needs to use the “traditional model” to control memory suppliers?</a:t>
            </a:r>
          </a:p>
        </p:txBody>
      </p:sp>
      <p:sp>
        <p:nvSpPr>
          <p:cNvPr id="19459" name="Rectangle 3"/>
          <p:cNvSpPr>
            <a:spLocks noGrp="1" noChangeArrowheads="1"/>
          </p:cNvSpPr>
          <p:nvPr>
            <p:ph type="title"/>
          </p:nvPr>
        </p:nvSpPr>
        <p:spPr/>
        <p:txBody>
          <a:bodyPr/>
          <a:lstStyle/>
          <a:p>
            <a:pPr eaLnBrk="1" hangingPunct="1"/>
            <a:r>
              <a:rPr lang="en-US" b="1" smtClean="0">
                <a:latin typeface="Albertus Extra Bold"/>
              </a:rPr>
              <a:t>Strategic Sourcing Tools</a:t>
            </a:r>
            <a:r>
              <a:rPr lang="en-US" b="1" smtClean="0"/>
              <a:t>: (2) </a:t>
            </a:r>
            <a:r>
              <a:rPr lang="en-US" smtClean="0"/>
              <a:t>Multi-Sourcing </a:t>
            </a:r>
            <a:br>
              <a:rPr lang="en-US" smtClean="0"/>
            </a:br>
            <a:r>
              <a:rPr lang="en-US" smtClean="0"/>
              <a:t>	</a:t>
            </a:r>
            <a:r>
              <a:rPr lang="en-US" sz="2400" i="1" smtClean="0"/>
              <a:t>Sun Microsystems</a:t>
            </a:r>
            <a:r>
              <a:rPr lang="en-US" sz="2400" smtClean="0"/>
              <a:t>: </a:t>
            </a:r>
            <a:r>
              <a:rPr lang="en-US" i="1" smtClean="0"/>
              <a:t>ASICs vs. Memory</a:t>
            </a:r>
          </a:p>
        </p:txBody>
      </p:sp>
      <p:grpSp>
        <p:nvGrpSpPr>
          <p:cNvPr id="19460" name="Group 4"/>
          <p:cNvGrpSpPr>
            <a:grpSpLocks/>
          </p:cNvGrpSpPr>
          <p:nvPr/>
        </p:nvGrpSpPr>
        <p:grpSpPr bwMode="auto">
          <a:xfrm>
            <a:off x="6373813" y="1217613"/>
            <a:ext cx="2652712" cy="5129212"/>
            <a:chOff x="4015" y="767"/>
            <a:chExt cx="1671" cy="3231"/>
          </a:xfrm>
        </p:grpSpPr>
        <p:sp>
          <p:nvSpPr>
            <p:cNvPr id="19462" name="Text Box 5"/>
            <p:cNvSpPr txBox="1">
              <a:spLocks noChangeArrowheads="1"/>
            </p:cNvSpPr>
            <p:nvPr/>
          </p:nvSpPr>
          <p:spPr bwMode="auto">
            <a:xfrm>
              <a:off x="5383" y="2852"/>
              <a:ext cx="303" cy="171"/>
            </a:xfrm>
            <a:prstGeom prst="rect">
              <a:avLst/>
            </a:prstGeom>
            <a:solidFill>
              <a:schemeClr val="bg1"/>
            </a:solidFill>
            <a:ln w="9525" algn="ctr">
              <a:noFill/>
              <a:prstDash val="dash"/>
              <a:miter lim="800000"/>
              <a:headEnd/>
              <a:tailEnd/>
            </a:ln>
          </p:spPr>
          <p:txBody>
            <a:bodyPr/>
            <a:lstStyle/>
            <a:p>
              <a:r>
                <a:rPr lang="en-US" sz="1000" b="0">
                  <a:latin typeface="Arial" pitchFamily="34" charset="0"/>
                </a:rPr>
                <a:t>36%</a:t>
              </a:r>
            </a:p>
          </p:txBody>
        </p:sp>
        <p:sp>
          <p:nvSpPr>
            <p:cNvPr id="19463" name="Text Box 6"/>
            <p:cNvSpPr txBox="1">
              <a:spLocks noChangeArrowheads="1"/>
            </p:cNvSpPr>
            <p:nvPr/>
          </p:nvSpPr>
          <p:spPr bwMode="auto">
            <a:xfrm>
              <a:off x="4725" y="2852"/>
              <a:ext cx="303" cy="171"/>
            </a:xfrm>
            <a:prstGeom prst="rect">
              <a:avLst/>
            </a:prstGeom>
            <a:solidFill>
              <a:schemeClr val="bg1"/>
            </a:solidFill>
            <a:ln w="9525" algn="ctr">
              <a:noFill/>
              <a:prstDash val="dash"/>
              <a:miter lim="800000"/>
              <a:headEnd/>
              <a:tailEnd/>
            </a:ln>
          </p:spPr>
          <p:txBody>
            <a:bodyPr/>
            <a:lstStyle/>
            <a:p>
              <a:r>
                <a:rPr lang="en-US" sz="1000" b="0">
                  <a:latin typeface="Arial" pitchFamily="34" charset="0"/>
                </a:rPr>
                <a:t>28%</a:t>
              </a:r>
            </a:p>
          </p:txBody>
        </p:sp>
        <p:sp>
          <p:nvSpPr>
            <p:cNvPr id="19464" name="Text Box 7"/>
            <p:cNvSpPr txBox="1">
              <a:spLocks noChangeArrowheads="1"/>
            </p:cNvSpPr>
            <p:nvPr/>
          </p:nvSpPr>
          <p:spPr bwMode="auto">
            <a:xfrm>
              <a:off x="5383" y="3381"/>
              <a:ext cx="303" cy="171"/>
            </a:xfrm>
            <a:prstGeom prst="rect">
              <a:avLst/>
            </a:prstGeom>
            <a:solidFill>
              <a:schemeClr val="bg1"/>
            </a:solidFill>
            <a:ln w="9525" algn="ctr">
              <a:noFill/>
              <a:prstDash val="dash"/>
              <a:miter lim="800000"/>
              <a:headEnd/>
              <a:tailEnd/>
            </a:ln>
          </p:spPr>
          <p:txBody>
            <a:bodyPr/>
            <a:lstStyle/>
            <a:p>
              <a:r>
                <a:rPr lang="en-US" sz="1000" b="0">
                  <a:latin typeface="Arial" pitchFamily="34" charset="0"/>
                </a:rPr>
                <a:t>37%</a:t>
              </a:r>
            </a:p>
          </p:txBody>
        </p:sp>
        <p:sp>
          <p:nvSpPr>
            <p:cNvPr id="19465" name="Text Box 8"/>
            <p:cNvSpPr txBox="1">
              <a:spLocks noChangeArrowheads="1"/>
            </p:cNvSpPr>
            <p:nvPr/>
          </p:nvSpPr>
          <p:spPr bwMode="auto">
            <a:xfrm>
              <a:off x="4725" y="3381"/>
              <a:ext cx="303" cy="171"/>
            </a:xfrm>
            <a:prstGeom prst="rect">
              <a:avLst/>
            </a:prstGeom>
            <a:solidFill>
              <a:schemeClr val="bg1"/>
            </a:solidFill>
            <a:ln w="9525" algn="ctr">
              <a:noFill/>
              <a:prstDash val="dash"/>
              <a:miter lim="800000"/>
              <a:headEnd/>
              <a:tailEnd/>
            </a:ln>
          </p:spPr>
          <p:txBody>
            <a:bodyPr/>
            <a:lstStyle/>
            <a:p>
              <a:r>
                <a:rPr lang="en-US" sz="1000" b="0">
                  <a:latin typeface="Arial" pitchFamily="34" charset="0"/>
                </a:rPr>
                <a:t>15%</a:t>
              </a:r>
            </a:p>
          </p:txBody>
        </p:sp>
        <p:sp>
          <p:nvSpPr>
            <p:cNvPr id="19466" name="Text Box 9"/>
            <p:cNvSpPr txBox="1">
              <a:spLocks noChangeArrowheads="1"/>
            </p:cNvSpPr>
            <p:nvPr/>
          </p:nvSpPr>
          <p:spPr bwMode="auto">
            <a:xfrm>
              <a:off x="5383" y="3657"/>
              <a:ext cx="303" cy="171"/>
            </a:xfrm>
            <a:prstGeom prst="rect">
              <a:avLst/>
            </a:prstGeom>
            <a:solidFill>
              <a:schemeClr val="bg1"/>
            </a:solidFill>
            <a:ln w="9525" algn="ctr">
              <a:noFill/>
              <a:prstDash val="dash"/>
              <a:miter lim="800000"/>
              <a:headEnd/>
              <a:tailEnd/>
            </a:ln>
          </p:spPr>
          <p:txBody>
            <a:bodyPr/>
            <a:lstStyle/>
            <a:p>
              <a:r>
                <a:rPr lang="en-US" sz="1000" b="0">
                  <a:latin typeface="Arial" pitchFamily="34" charset="0"/>
                </a:rPr>
                <a:t>15%</a:t>
              </a:r>
            </a:p>
          </p:txBody>
        </p:sp>
        <p:sp>
          <p:nvSpPr>
            <p:cNvPr id="19467" name="Text Box 10"/>
            <p:cNvSpPr txBox="1">
              <a:spLocks noChangeArrowheads="1"/>
            </p:cNvSpPr>
            <p:nvPr/>
          </p:nvSpPr>
          <p:spPr bwMode="auto">
            <a:xfrm>
              <a:off x="4725" y="3657"/>
              <a:ext cx="303" cy="171"/>
            </a:xfrm>
            <a:prstGeom prst="rect">
              <a:avLst/>
            </a:prstGeom>
            <a:solidFill>
              <a:schemeClr val="bg1"/>
            </a:solidFill>
            <a:ln w="9525" algn="ctr">
              <a:noFill/>
              <a:prstDash val="dash"/>
              <a:miter lim="800000"/>
              <a:headEnd/>
              <a:tailEnd/>
            </a:ln>
          </p:spPr>
          <p:txBody>
            <a:bodyPr/>
            <a:lstStyle/>
            <a:p>
              <a:r>
                <a:rPr lang="en-US" sz="1000" b="0">
                  <a:latin typeface="Arial" pitchFamily="34" charset="0"/>
                </a:rPr>
                <a:t>3%</a:t>
              </a:r>
            </a:p>
          </p:txBody>
        </p:sp>
        <p:sp>
          <p:nvSpPr>
            <p:cNvPr id="19468" name="Text Box 11"/>
            <p:cNvSpPr txBox="1">
              <a:spLocks noChangeArrowheads="1"/>
            </p:cNvSpPr>
            <p:nvPr/>
          </p:nvSpPr>
          <p:spPr bwMode="auto">
            <a:xfrm>
              <a:off x="5383" y="2318"/>
              <a:ext cx="303" cy="171"/>
            </a:xfrm>
            <a:prstGeom prst="rect">
              <a:avLst/>
            </a:prstGeom>
            <a:solidFill>
              <a:schemeClr val="bg1"/>
            </a:solidFill>
            <a:ln w="9525" algn="ctr">
              <a:noFill/>
              <a:prstDash val="dash"/>
              <a:miter lim="800000"/>
              <a:headEnd/>
              <a:tailEnd/>
            </a:ln>
          </p:spPr>
          <p:txBody>
            <a:bodyPr/>
            <a:lstStyle/>
            <a:p>
              <a:r>
                <a:rPr lang="en-US" sz="1000" b="0">
                  <a:latin typeface="Arial" pitchFamily="34" charset="0"/>
                </a:rPr>
                <a:t>12%</a:t>
              </a:r>
            </a:p>
          </p:txBody>
        </p:sp>
        <p:sp>
          <p:nvSpPr>
            <p:cNvPr id="19469" name="Text Box 12"/>
            <p:cNvSpPr txBox="1">
              <a:spLocks noChangeArrowheads="1"/>
            </p:cNvSpPr>
            <p:nvPr/>
          </p:nvSpPr>
          <p:spPr bwMode="auto">
            <a:xfrm>
              <a:off x="4725" y="2318"/>
              <a:ext cx="303" cy="171"/>
            </a:xfrm>
            <a:prstGeom prst="rect">
              <a:avLst/>
            </a:prstGeom>
            <a:solidFill>
              <a:schemeClr val="bg1"/>
            </a:solidFill>
            <a:ln w="9525" algn="ctr">
              <a:noFill/>
              <a:prstDash val="dash"/>
              <a:miter lim="800000"/>
              <a:headEnd/>
              <a:tailEnd/>
            </a:ln>
          </p:spPr>
          <p:txBody>
            <a:bodyPr/>
            <a:lstStyle/>
            <a:p>
              <a:r>
                <a:rPr lang="en-US" sz="1000" b="0">
                  <a:latin typeface="Arial" pitchFamily="34" charset="0"/>
                </a:rPr>
                <a:t>54%</a:t>
              </a:r>
            </a:p>
          </p:txBody>
        </p:sp>
        <p:sp>
          <p:nvSpPr>
            <p:cNvPr id="19470" name="Text Box 13"/>
            <p:cNvSpPr txBox="1">
              <a:spLocks noChangeArrowheads="1"/>
            </p:cNvSpPr>
            <p:nvPr/>
          </p:nvSpPr>
          <p:spPr bwMode="auto">
            <a:xfrm>
              <a:off x="4032" y="807"/>
              <a:ext cx="1525" cy="218"/>
            </a:xfrm>
            <a:prstGeom prst="rect">
              <a:avLst/>
            </a:prstGeom>
            <a:solidFill>
              <a:schemeClr val="bg1"/>
            </a:solidFill>
            <a:ln w="9525" algn="ctr">
              <a:noFill/>
              <a:prstDash val="dash"/>
              <a:miter lim="800000"/>
              <a:headEnd/>
              <a:tailEnd/>
            </a:ln>
          </p:spPr>
          <p:txBody>
            <a:bodyPr/>
            <a:lstStyle/>
            <a:p>
              <a:r>
                <a:rPr lang="en-US" sz="1400"/>
                <a:t>Number of suppliers per part</a:t>
              </a:r>
            </a:p>
          </p:txBody>
        </p:sp>
        <p:sp>
          <p:nvSpPr>
            <p:cNvPr id="19471" name="Text Box 14"/>
            <p:cNvSpPr txBox="1">
              <a:spLocks noChangeArrowheads="1"/>
            </p:cNvSpPr>
            <p:nvPr/>
          </p:nvSpPr>
          <p:spPr bwMode="auto">
            <a:xfrm>
              <a:off x="4062" y="1028"/>
              <a:ext cx="1508" cy="265"/>
            </a:xfrm>
            <a:prstGeom prst="rect">
              <a:avLst/>
            </a:prstGeom>
            <a:solidFill>
              <a:schemeClr val="bg1"/>
            </a:solidFill>
            <a:ln w="9525" algn="ctr">
              <a:noFill/>
              <a:prstDash val="dash"/>
              <a:miter lim="800000"/>
              <a:headEnd/>
              <a:tailEnd/>
            </a:ln>
          </p:spPr>
          <p:txBody>
            <a:bodyPr/>
            <a:lstStyle/>
            <a:p>
              <a:r>
                <a:rPr lang="en-US" sz="1000" b="0">
                  <a:latin typeface="Arial" pitchFamily="34" charset="0"/>
                </a:rPr>
                <a:t>Example: Machinery and</a:t>
              </a:r>
            </a:p>
            <a:p>
              <a:r>
                <a:rPr lang="en-US" sz="1000" b="0">
                  <a:latin typeface="Arial" pitchFamily="34" charset="0"/>
                </a:rPr>
                <a:t>component manufacturers</a:t>
              </a:r>
            </a:p>
          </p:txBody>
        </p:sp>
        <p:sp>
          <p:nvSpPr>
            <p:cNvPr id="19472" name="Text Box 15"/>
            <p:cNvSpPr txBox="1">
              <a:spLocks noChangeArrowheads="1"/>
            </p:cNvSpPr>
            <p:nvPr/>
          </p:nvSpPr>
          <p:spPr bwMode="auto">
            <a:xfrm>
              <a:off x="4027" y="1647"/>
              <a:ext cx="1655" cy="165"/>
            </a:xfrm>
            <a:prstGeom prst="rect">
              <a:avLst/>
            </a:prstGeom>
            <a:solidFill>
              <a:schemeClr val="bg1"/>
            </a:solidFill>
            <a:ln w="9525" algn="ctr">
              <a:noFill/>
              <a:prstDash val="dash"/>
              <a:miter lim="800000"/>
              <a:headEnd/>
              <a:tailEnd/>
            </a:ln>
          </p:spPr>
          <p:txBody>
            <a:bodyPr/>
            <a:lstStyle/>
            <a:p>
              <a:r>
                <a:rPr lang="en-US" sz="1000" b="0">
                  <a:latin typeface="Arial" pitchFamily="34" charset="0"/>
                </a:rPr>
                <a:t># of suppliers	    % of sourcing volume</a:t>
              </a:r>
            </a:p>
          </p:txBody>
        </p:sp>
        <p:sp>
          <p:nvSpPr>
            <p:cNvPr id="19473" name="Rectangle 16"/>
            <p:cNvSpPr>
              <a:spLocks noChangeArrowheads="1"/>
            </p:cNvSpPr>
            <p:nvPr/>
          </p:nvSpPr>
          <p:spPr bwMode="auto">
            <a:xfrm>
              <a:off x="4015" y="767"/>
              <a:ext cx="1669" cy="3205"/>
            </a:xfrm>
            <a:prstGeom prst="rect">
              <a:avLst/>
            </a:prstGeom>
            <a:noFill/>
            <a:ln w="0">
              <a:solidFill>
                <a:srgbClr val="000000"/>
              </a:solidFill>
              <a:miter lim="800000"/>
              <a:headEnd/>
              <a:tailEnd/>
            </a:ln>
          </p:spPr>
          <p:txBody>
            <a:bodyPr/>
            <a:lstStyle/>
            <a:p>
              <a:endParaRPr lang="en-US"/>
            </a:p>
          </p:txBody>
        </p:sp>
        <p:sp>
          <p:nvSpPr>
            <p:cNvPr id="19474" name="Text Box 17"/>
            <p:cNvSpPr txBox="1">
              <a:spLocks noChangeArrowheads="1"/>
            </p:cNvSpPr>
            <p:nvPr/>
          </p:nvSpPr>
          <p:spPr bwMode="auto">
            <a:xfrm>
              <a:off x="4278" y="1347"/>
              <a:ext cx="527" cy="230"/>
            </a:xfrm>
            <a:prstGeom prst="rect">
              <a:avLst/>
            </a:prstGeom>
            <a:solidFill>
              <a:schemeClr val="bg1"/>
            </a:solidFill>
            <a:ln w="9525" algn="ctr">
              <a:noFill/>
              <a:prstDash val="dash"/>
              <a:miter lim="800000"/>
              <a:headEnd/>
              <a:tailEnd/>
            </a:ln>
          </p:spPr>
          <p:txBody>
            <a:bodyPr/>
            <a:lstStyle/>
            <a:p>
              <a:r>
                <a:rPr lang="en-US" sz="1000" b="0">
                  <a:latin typeface="Arial" pitchFamily="34" charset="0"/>
                </a:rPr>
                <a:t>Successful</a:t>
              </a:r>
            </a:p>
            <a:p>
              <a:r>
                <a:rPr lang="en-US" sz="1000" b="0">
                  <a:latin typeface="Arial" pitchFamily="34" charset="0"/>
                </a:rPr>
                <a:t>companies</a:t>
              </a:r>
            </a:p>
          </p:txBody>
        </p:sp>
        <p:sp>
          <p:nvSpPr>
            <p:cNvPr id="19475" name="Text Box 18"/>
            <p:cNvSpPr txBox="1">
              <a:spLocks noChangeArrowheads="1"/>
            </p:cNvSpPr>
            <p:nvPr/>
          </p:nvSpPr>
          <p:spPr bwMode="auto">
            <a:xfrm>
              <a:off x="4950" y="1347"/>
              <a:ext cx="709" cy="265"/>
            </a:xfrm>
            <a:prstGeom prst="rect">
              <a:avLst/>
            </a:prstGeom>
            <a:solidFill>
              <a:schemeClr val="bg1"/>
            </a:solidFill>
            <a:ln w="9525" algn="ctr">
              <a:noFill/>
              <a:prstDash val="dash"/>
              <a:miter lim="800000"/>
              <a:headEnd/>
              <a:tailEnd/>
            </a:ln>
          </p:spPr>
          <p:txBody>
            <a:bodyPr/>
            <a:lstStyle/>
            <a:p>
              <a:r>
                <a:rPr lang="en-US" sz="1000" b="0">
                  <a:latin typeface="Arial" pitchFamily="34" charset="0"/>
                </a:rPr>
                <a:t>Less successful</a:t>
              </a:r>
            </a:p>
            <a:p>
              <a:r>
                <a:rPr lang="en-US" sz="1000" b="0">
                  <a:latin typeface="Arial" pitchFamily="34" charset="0"/>
                </a:rPr>
                <a:t>companies</a:t>
              </a:r>
            </a:p>
          </p:txBody>
        </p:sp>
        <p:sp>
          <p:nvSpPr>
            <p:cNvPr id="19476" name="Text Box 19"/>
            <p:cNvSpPr txBox="1">
              <a:spLocks noChangeArrowheads="1"/>
            </p:cNvSpPr>
            <p:nvPr/>
          </p:nvSpPr>
          <p:spPr bwMode="auto">
            <a:xfrm>
              <a:off x="4037" y="1942"/>
              <a:ext cx="527" cy="342"/>
            </a:xfrm>
            <a:prstGeom prst="rect">
              <a:avLst/>
            </a:prstGeom>
            <a:solidFill>
              <a:schemeClr val="bg1"/>
            </a:solidFill>
            <a:ln w="9525" algn="ctr">
              <a:noFill/>
              <a:prstDash val="dash"/>
              <a:miter lim="800000"/>
              <a:headEnd/>
              <a:tailEnd/>
            </a:ln>
          </p:spPr>
          <p:txBody>
            <a:bodyPr/>
            <a:lstStyle/>
            <a:p>
              <a:r>
                <a:rPr lang="en-US" sz="1000" b="0">
                  <a:latin typeface="Arial" pitchFamily="34" charset="0"/>
                </a:rPr>
                <a:t>One for all parts of similar type</a:t>
              </a:r>
            </a:p>
          </p:txBody>
        </p:sp>
        <p:sp>
          <p:nvSpPr>
            <p:cNvPr id="19477" name="Text Box 20"/>
            <p:cNvSpPr txBox="1">
              <a:spLocks noChangeArrowheads="1"/>
            </p:cNvSpPr>
            <p:nvPr/>
          </p:nvSpPr>
          <p:spPr bwMode="auto">
            <a:xfrm>
              <a:off x="4037" y="2565"/>
              <a:ext cx="733" cy="448"/>
            </a:xfrm>
            <a:prstGeom prst="rect">
              <a:avLst/>
            </a:prstGeom>
            <a:solidFill>
              <a:schemeClr val="bg1"/>
            </a:solidFill>
            <a:ln w="9525" algn="ctr">
              <a:noFill/>
              <a:prstDash val="dash"/>
              <a:miter lim="800000"/>
              <a:headEnd/>
              <a:tailEnd/>
            </a:ln>
          </p:spPr>
          <p:txBody>
            <a:bodyPr/>
            <a:lstStyle/>
            <a:p>
              <a:r>
                <a:rPr lang="en-US" sz="1000" b="0">
                  <a:latin typeface="Arial" pitchFamily="34" charset="0"/>
                </a:rPr>
                <a:t>Several for similar parts but only one per parts list number</a:t>
              </a:r>
            </a:p>
          </p:txBody>
        </p:sp>
        <p:sp>
          <p:nvSpPr>
            <p:cNvPr id="19478" name="Text Box 21"/>
            <p:cNvSpPr txBox="1">
              <a:spLocks noChangeArrowheads="1"/>
            </p:cNvSpPr>
            <p:nvPr/>
          </p:nvSpPr>
          <p:spPr bwMode="auto">
            <a:xfrm>
              <a:off x="4037" y="3064"/>
              <a:ext cx="616" cy="219"/>
            </a:xfrm>
            <a:prstGeom prst="rect">
              <a:avLst/>
            </a:prstGeom>
            <a:solidFill>
              <a:schemeClr val="bg1"/>
            </a:solidFill>
            <a:ln w="9525" algn="ctr">
              <a:noFill/>
              <a:prstDash val="dash"/>
              <a:miter lim="800000"/>
              <a:headEnd/>
              <a:tailEnd/>
            </a:ln>
          </p:spPr>
          <p:txBody>
            <a:bodyPr/>
            <a:lstStyle/>
            <a:p>
              <a:r>
                <a:rPr lang="en-US" sz="1000" b="0">
                  <a:latin typeface="Arial" pitchFamily="34" charset="0"/>
                </a:rPr>
                <a:t>2-3 per part</a:t>
              </a:r>
            </a:p>
          </p:txBody>
        </p:sp>
        <p:sp>
          <p:nvSpPr>
            <p:cNvPr id="19479" name="Text Box 22"/>
            <p:cNvSpPr txBox="1">
              <a:spLocks noChangeArrowheads="1"/>
            </p:cNvSpPr>
            <p:nvPr/>
          </p:nvSpPr>
          <p:spPr bwMode="auto">
            <a:xfrm>
              <a:off x="4037" y="3534"/>
              <a:ext cx="616" cy="219"/>
            </a:xfrm>
            <a:prstGeom prst="rect">
              <a:avLst/>
            </a:prstGeom>
            <a:solidFill>
              <a:schemeClr val="bg1"/>
            </a:solidFill>
            <a:ln w="9525" algn="ctr">
              <a:noFill/>
              <a:prstDash val="dash"/>
              <a:miter lim="800000"/>
              <a:headEnd/>
              <a:tailEnd/>
            </a:ln>
          </p:spPr>
          <p:txBody>
            <a:bodyPr/>
            <a:lstStyle/>
            <a:p>
              <a:r>
                <a:rPr lang="en-US" sz="1000" b="0" u="sng">
                  <a:latin typeface="Arial" pitchFamily="34" charset="0"/>
                </a:rPr>
                <a:t>&gt;</a:t>
              </a:r>
              <a:r>
                <a:rPr lang="en-US" sz="1000" b="0">
                  <a:latin typeface="Arial" pitchFamily="34" charset="0"/>
                </a:rPr>
                <a:t> 4 per part</a:t>
              </a:r>
            </a:p>
          </p:txBody>
        </p:sp>
        <p:sp>
          <p:nvSpPr>
            <p:cNvPr id="19480" name="Line 23"/>
            <p:cNvSpPr>
              <a:spLocks noChangeShapeType="1"/>
            </p:cNvSpPr>
            <p:nvPr/>
          </p:nvSpPr>
          <p:spPr bwMode="auto">
            <a:xfrm>
              <a:off x="4067" y="1798"/>
              <a:ext cx="1575" cy="0"/>
            </a:xfrm>
            <a:prstGeom prst="line">
              <a:avLst/>
            </a:prstGeom>
            <a:noFill/>
            <a:ln w="28575">
              <a:solidFill>
                <a:schemeClr val="tx1"/>
              </a:solidFill>
              <a:round/>
              <a:headEnd/>
              <a:tailEnd/>
            </a:ln>
          </p:spPr>
          <p:txBody>
            <a:bodyPr>
              <a:spAutoFit/>
            </a:bodyPr>
            <a:lstStyle/>
            <a:p>
              <a:endParaRPr lang="en-US"/>
            </a:p>
          </p:txBody>
        </p:sp>
        <p:sp>
          <p:nvSpPr>
            <p:cNvPr id="19481" name="Line 24"/>
            <p:cNvSpPr>
              <a:spLocks noChangeShapeType="1"/>
            </p:cNvSpPr>
            <p:nvPr/>
          </p:nvSpPr>
          <p:spPr bwMode="auto">
            <a:xfrm>
              <a:off x="4067" y="2539"/>
              <a:ext cx="1575" cy="0"/>
            </a:xfrm>
            <a:prstGeom prst="line">
              <a:avLst/>
            </a:prstGeom>
            <a:noFill/>
            <a:ln w="28575">
              <a:solidFill>
                <a:schemeClr val="tx1"/>
              </a:solidFill>
              <a:round/>
              <a:headEnd/>
              <a:tailEnd/>
            </a:ln>
          </p:spPr>
          <p:txBody>
            <a:bodyPr>
              <a:spAutoFit/>
            </a:bodyPr>
            <a:lstStyle/>
            <a:p>
              <a:endParaRPr lang="en-US"/>
            </a:p>
          </p:txBody>
        </p:sp>
        <p:sp>
          <p:nvSpPr>
            <p:cNvPr id="19482" name="Line 25"/>
            <p:cNvSpPr>
              <a:spLocks noChangeShapeType="1"/>
            </p:cNvSpPr>
            <p:nvPr/>
          </p:nvSpPr>
          <p:spPr bwMode="auto">
            <a:xfrm>
              <a:off x="4067" y="3027"/>
              <a:ext cx="1575" cy="0"/>
            </a:xfrm>
            <a:prstGeom prst="line">
              <a:avLst/>
            </a:prstGeom>
            <a:noFill/>
            <a:ln w="28575">
              <a:solidFill>
                <a:schemeClr val="tx1"/>
              </a:solidFill>
              <a:round/>
              <a:headEnd/>
              <a:tailEnd/>
            </a:ln>
          </p:spPr>
          <p:txBody>
            <a:bodyPr>
              <a:spAutoFit/>
            </a:bodyPr>
            <a:lstStyle/>
            <a:p>
              <a:endParaRPr lang="en-US"/>
            </a:p>
          </p:txBody>
        </p:sp>
        <p:sp>
          <p:nvSpPr>
            <p:cNvPr id="19483" name="Line 26"/>
            <p:cNvSpPr>
              <a:spLocks noChangeShapeType="1"/>
            </p:cNvSpPr>
            <p:nvPr/>
          </p:nvSpPr>
          <p:spPr bwMode="auto">
            <a:xfrm>
              <a:off x="4067" y="3568"/>
              <a:ext cx="1575" cy="0"/>
            </a:xfrm>
            <a:prstGeom prst="line">
              <a:avLst/>
            </a:prstGeom>
            <a:noFill/>
            <a:ln w="28575">
              <a:solidFill>
                <a:schemeClr val="tx1"/>
              </a:solidFill>
              <a:round/>
              <a:headEnd/>
              <a:tailEnd/>
            </a:ln>
          </p:spPr>
          <p:txBody>
            <a:bodyPr>
              <a:spAutoFit/>
            </a:bodyPr>
            <a:lstStyle/>
            <a:p>
              <a:endParaRPr lang="en-US"/>
            </a:p>
          </p:txBody>
        </p:sp>
        <p:sp>
          <p:nvSpPr>
            <p:cNvPr id="19484" name="Rectangle 27"/>
            <p:cNvSpPr>
              <a:spLocks noChangeArrowheads="1"/>
            </p:cNvSpPr>
            <p:nvPr/>
          </p:nvSpPr>
          <p:spPr bwMode="auto">
            <a:xfrm>
              <a:off x="4982" y="1828"/>
              <a:ext cx="88" cy="688"/>
            </a:xfrm>
            <a:prstGeom prst="rect">
              <a:avLst/>
            </a:prstGeom>
            <a:solidFill>
              <a:srgbClr val="FFCC66"/>
            </a:solidFill>
            <a:ln w="19050" algn="ctr">
              <a:solidFill>
                <a:srgbClr val="FFCC66"/>
              </a:solidFill>
              <a:miter lim="800000"/>
              <a:headEnd/>
              <a:tailEnd/>
            </a:ln>
          </p:spPr>
          <p:txBody>
            <a:bodyPr wrap="none" anchor="ctr">
              <a:spAutoFit/>
            </a:bodyPr>
            <a:lstStyle/>
            <a:p>
              <a:endParaRPr lang="en-US"/>
            </a:p>
          </p:txBody>
        </p:sp>
        <p:sp>
          <p:nvSpPr>
            <p:cNvPr id="19485" name="Rectangle 28"/>
            <p:cNvSpPr>
              <a:spLocks noChangeArrowheads="1"/>
            </p:cNvSpPr>
            <p:nvPr/>
          </p:nvSpPr>
          <p:spPr bwMode="auto">
            <a:xfrm>
              <a:off x="4976" y="2662"/>
              <a:ext cx="100" cy="353"/>
            </a:xfrm>
            <a:prstGeom prst="rect">
              <a:avLst/>
            </a:prstGeom>
            <a:solidFill>
              <a:srgbClr val="FFCC66"/>
            </a:solidFill>
            <a:ln w="19050" algn="ctr">
              <a:solidFill>
                <a:srgbClr val="FFCC66"/>
              </a:solidFill>
              <a:miter lim="800000"/>
              <a:headEnd/>
              <a:tailEnd/>
            </a:ln>
          </p:spPr>
          <p:txBody>
            <a:bodyPr anchor="ctr">
              <a:spAutoFit/>
            </a:bodyPr>
            <a:lstStyle/>
            <a:p>
              <a:endParaRPr lang="en-US"/>
            </a:p>
          </p:txBody>
        </p:sp>
        <p:sp>
          <p:nvSpPr>
            <p:cNvPr id="19486" name="Rectangle 29"/>
            <p:cNvSpPr>
              <a:spLocks noChangeArrowheads="1"/>
            </p:cNvSpPr>
            <p:nvPr/>
          </p:nvSpPr>
          <p:spPr bwMode="auto">
            <a:xfrm>
              <a:off x="4976" y="3341"/>
              <a:ext cx="94" cy="191"/>
            </a:xfrm>
            <a:prstGeom prst="rect">
              <a:avLst/>
            </a:prstGeom>
            <a:solidFill>
              <a:srgbClr val="FFCC66"/>
            </a:solidFill>
            <a:ln w="19050" algn="ctr">
              <a:solidFill>
                <a:srgbClr val="FFCC66"/>
              </a:solidFill>
              <a:miter lim="800000"/>
              <a:headEnd/>
              <a:tailEnd/>
            </a:ln>
          </p:spPr>
          <p:txBody>
            <a:bodyPr anchor="ctr">
              <a:spAutoFit/>
            </a:bodyPr>
            <a:lstStyle/>
            <a:p>
              <a:endParaRPr lang="en-US"/>
            </a:p>
          </p:txBody>
        </p:sp>
        <p:sp>
          <p:nvSpPr>
            <p:cNvPr id="19487" name="Rectangle 30"/>
            <p:cNvSpPr>
              <a:spLocks noChangeArrowheads="1"/>
            </p:cNvSpPr>
            <p:nvPr/>
          </p:nvSpPr>
          <p:spPr bwMode="auto">
            <a:xfrm>
              <a:off x="4970" y="3731"/>
              <a:ext cx="100" cy="42"/>
            </a:xfrm>
            <a:prstGeom prst="rect">
              <a:avLst/>
            </a:prstGeom>
            <a:solidFill>
              <a:srgbClr val="FFCC66"/>
            </a:solidFill>
            <a:ln w="19050" algn="ctr">
              <a:solidFill>
                <a:srgbClr val="FFCC66"/>
              </a:solidFill>
              <a:miter lim="800000"/>
              <a:headEnd/>
              <a:tailEnd/>
            </a:ln>
          </p:spPr>
          <p:txBody>
            <a:bodyPr anchor="ctr">
              <a:spAutoFit/>
            </a:bodyPr>
            <a:lstStyle/>
            <a:p>
              <a:endParaRPr lang="en-US"/>
            </a:p>
          </p:txBody>
        </p:sp>
        <p:sp>
          <p:nvSpPr>
            <p:cNvPr id="19488" name="Rectangle 31"/>
            <p:cNvSpPr>
              <a:spLocks noChangeArrowheads="1"/>
            </p:cNvSpPr>
            <p:nvPr/>
          </p:nvSpPr>
          <p:spPr bwMode="auto">
            <a:xfrm>
              <a:off x="4165" y="1427"/>
              <a:ext cx="76" cy="59"/>
            </a:xfrm>
            <a:prstGeom prst="rect">
              <a:avLst/>
            </a:prstGeom>
            <a:solidFill>
              <a:srgbClr val="FFCC66"/>
            </a:solidFill>
            <a:ln w="19050" algn="ctr">
              <a:solidFill>
                <a:srgbClr val="FFCC66"/>
              </a:solidFill>
              <a:miter lim="800000"/>
              <a:headEnd/>
              <a:tailEnd/>
            </a:ln>
          </p:spPr>
          <p:txBody>
            <a:bodyPr anchor="ctr">
              <a:spAutoFit/>
            </a:bodyPr>
            <a:lstStyle/>
            <a:p>
              <a:endParaRPr lang="en-US"/>
            </a:p>
          </p:txBody>
        </p:sp>
        <p:sp>
          <p:nvSpPr>
            <p:cNvPr id="19489" name="Rectangle 32"/>
            <p:cNvSpPr>
              <a:spLocks noChangeArrowheads="1"/>
            </p:cNvSpPr>
            <p:nvPr/>
          </p:nvSpPr>
          <p:spPr bwMode="auto">
            <a:xfrm>
              <a:off x="5293" y="2362"/>
              <a:ext cx="100" cy="154"/>
            </a:xfrm>
            <a:prstGeom prst="rect">
              <a:avLst/>
            </a:prstGeom>
            <a:solidFill>
              <a:schemeClr val="accent2"/>
            </a:solidFill>
            <a:ln w="19050" algn="ctr">
              <a:solidFill>
                <a:schemeClr val="accent2"/>
              </a:solidFill>
              <a:miter lim="800000"/>
              <a:headEnd/>
              <a:tailEnd/>
            </a:ln>
          </p:spPr>
          <p:txBody>
            <a:bodyPr anchor="ctr">
              <a:spAutoFit/>
            </a:bodyPr>
            <a:lstStyle/>
            <a:p>
              <a:endParaRPr lang="en-US"/>
            </a:p>
          </p:txBody>
        </p:sp>
        <p:sp>
          <p:nvSpPr>
            <p:cNvPr id="19490" name="Rectangle 33"/>
            <p:cNvSpPr>
              <a:spLocks noChangeArrowheads="1"/>
            </p:cNvSpPr>
            <p:nvPr/>
          </p:nvSpPr>
          <p:spPr bwMode="auto">
            <a:xfrm>
              <a:off x="5299" y="2562"/>
              <a:ext cx="100" cy="453"/>
            </a:xfrm>
            <a:prstGeom prst="rect">
              <a:avLst/>
            </a:prstGeom>
            <a:solidFill>
              <a:schemeClr val="accent2"/>
            </a:solidFill>
            <a:ln w="19050" algn="ctr">
              <a:solidFill>
                <a:schemeClr val="accent2"/>
              </a:solidFill>
              <a:miter lim="800000"/>
              <a:headEnd/>
              <a:tailEnd/>
            </a:ln>
          </p:spPr>
          <p:txBody>
            <a:bodyPr anchor="ctr">
              <a:spAutoFit/>
            </a:bodyPr>
            <a:lstStyle/>
            <a:p>
              <a:endParaRPr lang="en-US"/>
            </a:p>
          </p:txBody>
        </p:sp>
        <p:sp>
          <p:nvSpPr>
            <p:cNvPr id="19491" name="Rectangle 34"/>
            <p:cNvSpPr>
              <a:spLocks noChangeArrowheads="1"/>
            </p:cNvSpPr>
            <p:nvPr/>
          </p:nvSpPr>
          <p:spPr bwMode="auto">
            <a:xfrm>
              <a:off x="5305" y="3071"/>
              <a:ext cx="88" cy="461"/>
            </a:xfrm>
            <a:prstGeom prst="rect">
              <a:avLst/>
            </a:prstGeom>
            <a:solidFill>
              <a:schemeClr val="accent2"/>
            </a:solidFill>
            <a:ln w="19050" algn="ctr">
              <a:solidFill>
                <a:schemeClr val="accent2"/>
              </a:solidFill>
              <a:miter lim="800000"/>
              <a:headEnd/>
              <a:tailEnd/>
            </a:ln>
          </p:spPr>
          <p:txBody>
            <a:bodyPr anchor="ctr">
              <a:spAutoFit/>
            </a:bodyPr>
            <a:lstStyle/>
            <a:p>
              <a:endParaRPr lang="en-US"/>
            </a:p>
          </p:txBody>
        </p:sp>
        <p:sp>
          <p:nvSpPr>
            <p:cNvPr id="19492" name="Rectangle 35"/>
            <p:cNvSpPr>
              <a:spLocks noChangeArrowheads="1"/>
            </p:cNvSpPr>
            <p:nvPr/>
          </p:nvSpPr>
          <p:spPr bwMode="auto">
            <a:xfrm>
              <a:off x="5299" y="3595"/>
              <a:ext cx="94" cy="178"/>
            </a:xfrm>
            <a:prstGeom prst="rect">
              <a:avLst/>
            </a:prstGeom>
            <a:solidFill>
              <a:schemeClr val="accent2"/>
            </a:solidFill>
            <a:ln w="19050" algn="ctr">
              <a:solidFill>
                <a:schemeClr val="accent2"/>
              </a:solidFill>
              <a:miter lim="800000"/>
              <a:headEnd/>
              <a:tailEnd/>
            </a:ln>
          </p:spPr>
          <p:txBody>
            <a:bodyPr anchor="ctr">
              <a:spAutoFit/>
            </a:bodyPr>
            <a:lstStyle/>
            <a:p>
              <a:endParaRPr lang="en-US"/>
            </a:p>
          </p:txBody>
        </p:sp>
        <p:sp>
          <p:nvSpPr>
            <p:cNvPr id="19493" name="Rectangle 36"/>
            <p:cNvSpPr>
              <a:spLocks noChangeArrowheads="1"/>
            </p:cNvSpPr>
            <p:nvPr/>
          </p:nvSpPr>
          <p:spPr bwMode="auto">
            <a:xfrm>
              <a:off x="4788" y="1427"/>
              <a:ext cx="76" cy="59"/>
            </a:xfrm>
            <a:prstGeom prst="rect">
              <a:avLst/>
            </a:prstGeom>
            <a:solidFill>
              <a:schemeClr val="accent2"/>
            </a:solidFill>
            <a:ln w="19050" algn="ctr">
              <a:solidFill>
                <a:schemeClr val="accent2"/>
              </a:solidFill>
              <a:miter lim="800000"/>
              <a:headEnd/>
              <a:tailEnd/>
            </a:ln>
          </p:spPr>
          <p:txBody>
            <a:bodyPr anchor="ctr">
              <a:spAutoFit/>
            </a:bodyPr>
            <a:lstStyle/>
            <a:p>
              <a:endParaRPr lang="en-US"/>
            </a:p>
          </p:txBody>
        </p:sp>
        <p:sp>
          <p:nvSpPr>
            <p:cNvPr id="19494" name="Text Box 37"/>
            <p:cNvSpPr txBox="1">
              <a:spLocks noChangeArrowheads="1"/>
            </p:cNvSpPr>
            <p:nvPr/>
          </p:nvSpPr>
          <p:spPr bwMode="auto">
            <a:xfrm>
              <a:off x="4015" y="3844"/>
              <a:ext cx="1147" cy="154"/>
            </a:xfrm>
            <a:prstGeom prst="rect">
              <a:avLst/>
            </a:prstGeom>
            <a:noFill/>
            <a:ln w="9525" algn="ctr">
              <a:noFill/>
              <a:prstDash val="dash"/>
              <a:miter lim="800000"/>
              <a:headEnd/>
              <a:tailEnd/>
            </a:ln>
          </p:spPr>
          <p:txBody>
            <a:bodyPr wrap="none">
              <a:spAutoFit/>
            </a:bodyPr>
            <a:lstStyle/>
            <a:p>
              <a:r>
                <a:rPr lang="en-US" sz="1000" b="0"/>
                <a:t>Source: J. Kluge, McK 1997 (2)</a:t>
              </a:r>
            </a:p>
          </p:txBody>
        </p:sp>
      </p:grpSp>
      <p:sp>
        <p:nvSpPr>
          <p:cNvPr id="19461" name="AutoShape 38"/>
          <p:cNvSpPr>
            <a:spLocks noChangeArrowheads="1"/>
          </p:cNvSpPr>
          <p:nvPr/>
        </p:nvSpPr>
        <p:spPr bwMode="auto">
          <a:xfrm>
            <a:off x="3935413" y="5200650"/>
            <a:ext cx="2362200" cy="1314450"/>
          </a:xfrm>
          <a:prstGeom prst="wedgeRoundRectCallout">
            <a:avLst>
              <a:gd name="adj1" fmla="val 50338"/>
              <a:gd name="adj2" fmla="val -69204"/>
              <a:gd name="adj3" fmla="val 16667"/>
            </a:avLst>
          </a:prstGeom>
          <a:solidFill>
            <a:srgbClr val="FFFFCC"/>
          </a:solidFill>
          <a:ln w="9525" algn="ctr">
            <a:solidFill>
              <a:schemeClr val="tx1"/>
            </a:solidFill>
            <a:miter lim="800000"/>
            <a:headEnd/>
            <a:tailEnd/>
          </a:ln>
        </p:spPr>
        <p:txBody>
          <a:bodyPr/>
          <a:lstStyle/>
          <a:p>
            <a:pPr algn="ctr"/>
            <a:r>
              <a:rPr lang="en-US" sz="1400" b="0"/>
              <a:t>There is substantial empirical evidence that successful companies have fewer suppliers per part.</a:t>
            </a:r>
          </a:p>
          <a:p>
            <a:pPr algn="ctr"/>
            <a:r>
              <a:rPr lang="en-US" sz="1400" b="0" i="1"/>
              <a:t>Why?</a:t>
            </a:r>
          </a:p>
        </p:txBody>
      </p:sp>
    </p:spTree>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en-US" smtClean="0"/>
              <a:t>Globalization &amp; Technology</a:t>
            </a:r>
          </a:p>
        </p:txBody>
      </p:sp>
      <p:pic>
        <p:nvPicPr>
          <p:cNvPr id="33795" name="Picture 4" descr="call_center_phones">
            <a:hlinkClick r:id="rId3"/>
          </p:cNvPr>
          <p:cNvPicPr>
            <a:picLocks noChangeAspect="1" noChangeArrowheads="1"/>
          </p:cNvPicPr>
          <p:nvPr/>
        </p:nvPicPr>
        <p:blipFill>
          <a:blip r:embed="rId4" cstate="print"/>
          <a:srcRect/>
          <a:stretch>
            <a:fillRect/>
          </a:stretch>
        </p:blipFill>
        <p:spPr bwMode="auto">
          <a:xfrm>
            <a:off x="7032625" y="-14288"/>
            <a:ext cx="2111375" cy="1373188"/>
          </a:xfrm>
          <a:prstGeom prst="rect">
            <a:avLst/>
          </a:prstGeom>
          <a:noFill/>
          <a:ln w="9525">
            <a:noFill/>
            <a:miter lim="800000"/>
            <a:headEnd/>
            <a:tailEnd/>
          </a:ln>
        </p:spPr>
      </p:pic>
      <p:pic>
        <p:nvPicPr>
          <p:cNvPr id="33796" name="Picture 5" descr="factory14">
            <a:hlinkClick r:id="rId5"/>
          </p:cNvPr>
          <p:cNvPicPr>
            <a:picLocks noChangeAspect="1" noChangeArrowheads="1"/>
          </p:cNvPicPr>
          <p:nvPr/>
        </p:nvPicPr>
        <p:blipFill>
          <a:blip r:embed="rId6" cstate="print"/>
          <a:srcRect/>
          <a:stretch>
            <a:fillRect/>
          </a:stretch>
        </p:blipFill>
        <p:spPr bwMode="auto">
          <a:xfrm>
            <a:off x="7035800" y="1370013"/>
            <a:ext cx="2108200" cy="1582737"/>
          </a:xfrm>
          <a:prstGeom prst="rect">
            <a:avLst/>
          </a:prstGeom>
          <a:noFill/>
          <a:ln w="9525">
            <a:noFill/>
            <a:miter lim="800000"/>
            <a:headEnd/>
            <a:tailEnd/>
          </a:ln>
        </p:spPr>
      </p:pic>
      <p:pic>
        <p:nvPicPr>
          <p:cNvPr id="33797" name="Picture 9" descr="header_r1_c2_f2">
            <a:hlinkClick r:id="rId7"/>
          </p:cNvPr>
          <p:cNvPicPr>
            <a:picLocks noChangeAspect="1" noChangeArrowheads="1"/>
          </p:cNvPicPr>
          <p:nvPr/>
        </p:nvPicPr>
        <p:blipFill>
          <a:blip r:embed="rId8" cstate="print"/>
          <a:srcRect/>
          <a:stretch>
            <a:fillRect/>
          </a:stretch>
        </p:blipFill>
        <p:spPr bwMode="auto">
          <a:xfrm>
            <a:off x="7031038" y="2967038"/>
            <a:ext cx="2112962" cy="1065212"/>
          </a:xfrm>
          <a:prstGeom prst="rect">
            <a:avLst/>
          </a:prstGeom>
          <a:noFill/>
          <a:ln w="9525">
            <a:noFill/>
            <a:miter lim="800000"/>
            <a:headEnd/>
            <a:tailEnd/>
          </a:ln>
        </p:spPr>
      </p:pic>
      <p:pic>
        <p:nvPicPr>
          <p:cNvPr id="33798" name="Picture 11" descr="wafer_slogan"/>
          <p:cNvPicPr>
            <a:picLocks noChangeAspect="1" noChangeArrowheads="1"/>
          </p:cNvPicPr>
          <p:nvPr/>
        </p:nvPicPr>
        <p:blipFill>
          <a:blip r:embed="rId9" cstate="print"/>
          <a:srcRect/>
          <a:stretch>
            <a:fillRect/>
          </a:stretch>
        </p:blipFill>
        <p:spPr bwMode="auto">
          <a:xfrm>
            <a:off x="7283450" y="4179888"/>
            <a:ext cx="4324350" cy="2333625"/>
          </a:xfrm>
          <a:prstGeom prst="rect">
            <a:avLst/>
          </a:prstGeom>
          <a:noFill/>
          <a:ln w="9525">
            <a:noFill/>
            <a:miter lim="800000"/>
            <a:headEnd/>
            <a:tailEnd/>
          </a:ln>
        </p:spPr>
      </p:pic>
      <p:pic>
        <p:nvPicPr>
          <p:cNvPr id="33799" name="Picture 13" descr="icos_logo">
            <a:hlinkClick r:id="rId10"/>
          </p:cNvPr>
          <p:cNvPicPr>
            <a:picLocks noChangeAspect="1" noChangeArrowheads="1"/>
          </p:cNvPicPr>
          <p:nvPr/>
        </p:nvPicPr>
        <p:blipFill>
          <a:blip r:embed="rId11" cstate="print"/>
          <a:srcRect/>
          <a:stretch>
            <a:fillRect/>
          </a:stretch>
        </p:blipFill>
        <p:spPr bwMode="auto">
          <a:xfrm>
            <a:off x="7070725" y="6127750"/>
            <a:ext cx="806450" cy="269875"/>
          </a:xfrm>
          <a:prstGeom prst="rect">
            <a:avLst/>
          </a:prstGeom>
          <a:noFill/>
          <a:ln w="9525">
            <a:noFill/>
            <a:miter lim="800000"/>
            <a:headEnd/>
            <a:tailEnd/>
          </a:ln>
        </p:spPr>
      </p:pic>
      <p:pic>
        <p:nvPicPr>
          <p:cNvPr id="33800" name="Picture 15" descr="header_r1_c4">
            <a:hlinkClick r:id="rId12"/>
          </p:cNvPr>
          <p:cNvPicPr>
            <a:picLocks noChangeAspect="1" noChangeArrowheads="1"/>
          </p:cNvPicPr>
          <p:nvPr/>
        </p:nvPicPr>
        <p:blipFill>
          <a:blip r:embed="rId13" cstate="print"/>
          <a:srcRect/>
          <a:stretch>
            <a:fillRect/>
          </a:stretch>
        </p:blipFill>
        <p:spPr bwMode="auto">
          <a:xfrm>
            <a:off x="8166100" y="3941763"/>
            <a:ext cx="977900" cy="330200"/>
          </a:xfrm>
          <a:prstGeom prst="rect">
            <a:avLst/>
          </a:prstGeom>
          <a:noFill/>
          <a:ln w="9525">
            <a:noFill/>
            <a:miter lim="800000"/>
            <a:headEnd/>
            <a:tailEnd/>
          </a:ln>
        </p:spPr>
      </p:pic>
      <p:sp>
        <p:nvSpPr>
          <p:cNvPr id="33801" name="Rectangle 3"/>
          <p:cNvSpPr>
            <a:spLocks noGrp="1" noChangeArrowheads="1"/>
          </p:cNvSpPr>
          <p:nvPr>
            <p:ph type="body" idx="1"/>
          </p:nvPr>
        </p:nvSpPr>
        <p:spPr/>
        <p:txBody>
          <a:bodyPr/>
          <a:lstStyle/>
          <a:p>
            <a:pPr eaLnBrk="1" hangingPunct="1"/>
            <a:r>
              <a:rPr lang="en-US" smtClean="0"/>
              <a:t>Technology trends</a:t>
            </a:r>
          </a:p>
          <a:p>
            <a:pPr lvl="1" eaLnBrk="1" hangingPunct="1"/>
            <a:r>
              <a:rPr lang="en-US" smtClean="0"/>
              <a:t>IT: the Internet facilitates coordination and virtual transportation</a:t>
            </a:r>
          </a:p>
          <a:p>
            <a:pPr lvl="1" eaLnBrk="1" hangingPunct="1"/>
            <a:r>
              <a:rPr lang="en-US" smtClean="0"/>
              <a:t>Cheaper, faster, and more flexible physical transportation</a:t>
            </a:r>
          </a:p>
          <a:p>
            <a:pPr lvl="1" eaLnBrk="1" hangingPunct="1"/>
            <a:r>
              <a:rPr lang="en-US" smtClean="0"/>
              <a:t>Product &amp; process technology:</a:t>
            </a:r>
          </a:p>
          <a:p>
            <a:pPr lvl="2" eaLnBrk="1" hangingPunct="1"/>
            <a:r>
              <a:rPr lang="en-US" smtClean="0"/>
              <a:t>Modularity &amp; separability</a:t>
            </a:r>
          </a:p>
          <a:p>
            <a:pPr lvl="2" eaLnBrk="1" hangingPunct="1"/>
            <a:r>
              <a:rPr lang="en-US" smtClean="0"/>
              <a:t>Automation</a:t>
            </a:r>
          </a:p>
          <a:p>
            <a:pPr lvl="1" eaLnBrk="1" hangingPunct="1"/>
            <a:r>
              <a:rPr lang="en-US" smtClean="0"/>
              <a:t>Globalization</a:t>
            </a:r>
          </a:p>
          <a:p>
            <a:pPr lvl="1" eaLnBrk="1" hangingPunct="1"/>
            <a:endParaRPr lang="en-US" smtClean="0"/>
          </a:p>
          <a:p>
            <a:pPr eaLnBrk="1" hangingPunct="1"/>
            <a:r>
              <a:rPr lang="en-US" smtClean="0"/>
              <a:t>Result: </a:t>
            </a:r>
          </a:p>
          <a:p>
            <a:pPr lvl="1" eaLnBrk="1" hangingPunct="1"/>
            <a:r>
              <a:rPr lang="en-US" smtClean="0"/>
              <a:t>work can be finer divided and specialized</a:t>
            </a:r>
          </a:p>
          <a:p>
            <a:pPr lvl="1" eaLnBrk="1" hangingPunct="1"/>
            <a:r>
              <a:rPr lang="en-US" smtClean="0"/>
              <a:t>and optimally (al)located:</a:t>
            </a:r>
          </a:p>
          <a:p>
            <a:pPr lvl="2" eaLnBrk="1" hangingPunct="1"/>
            <a:r>
              <a:rPr lang="en-US" smtClean="0"/>
              <a:t>Types: sourcing portfolios</a:t>
            </a:r>
          </a:p>
          <a:p>
            <a:pPr lvl="2" eaLnBrk="1" hangingPunct="1"/>
            <a:r>
              <a:rPr lang="en-US" smtClean="0"/>
              <a:t>Location: offshoring</a:t>
            </a:r>
          </a:p>
          <a:p>
            <a:pPr lvl="1" eaLnBrk="1" hangingPunct="1"/>
            <a:endParaRPr lang="en-US" smtClean="0"/>
          </a:p>
        </p:txBody>
      </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b="1" smtClean="0">
                <a:latin typeface="Albertus Extra Bold"/>
              </a:rPr>
              <a:t>Strategic Sourcing</a:t>
            </a:r>
            <a:r>
              <a:rPr lang="en-US" b="1" smtClean="0"/>
              <a:t> </a:t>
            </a:r>
            <a:r>
              <a:rPr lang="en-US" smtClean="0"/>
              <a:t/>
            </a:r>
            <a:br>
              <a:rPr lang="en-US" smtClean="0"/>
            </a:br>
            <a:r>
              <a:rPr lang="en-US" smtClean="0"/>
              <a:t>	Outsourcing v. Offshoring</a:t>
            </a:r>
          </a:p>
        </p:txBody>
      </p:sp>
      <p:sp>
        <p:nvSpPr>
          <p:cNvPr id="8195" name="Oval 6"/>
          <p:cNvSpPr>
            <a:spLocks noChangeArrowheads="1"/>
          </p:cNvSpPr>
          <p:nvPr/>
        </p:nvSpPr>
        <p:spPr bwMode="auto">
          <a:xfrm>
            <a:off x="517525" y="1460500"/>
            <a:ext cx="1958975" cy="1470025"/>
          </a:xfrm>
          <a:prstGeom prst="ellipse">
            <a:avLst/>
          </a:prstGeom>
          <a:solidFill>
            <a:srgbClr val="CCFF66"/>
          </a:solidFill>
          <a:ln w="9525">
            <a:solidFill>
              <a:schemeClr val="tx1"/>
            </a:solidFill>
            <a:round/>
            <a:headEnd/>
            <a:tailEnd/>
          </a:ln>
        </p:spPr>
        <p:txBody>
          <a:bodyPr wrap="none" anchor="ctr"/>
          <a:lstStyle/>
          <a:p>
            <a:endParaRPr lang="en-US"/>
          </a:p>
        </p:txBody>
      </p:sp>
      <p:sp>
        <p:nvSpPr>
          <p:cNvPr id="8196" name="Line 7"/>
          <p:cNvSpPr>
            <a:spLocks noChangeShapeType="1"/>
          </p:cNvSpPr>
          <p:nvPr/>
        </p:nvSpPr>
        <p:spPr bwMode="auto">
          <a:xfrm flipH="1">
            <a:off x="987425" y="1317625"/>
            <a:ext cx="28575" cy="255588"/>
          </a:xfrm>
          <a:prstGeom prst="line">
            <a:avLst/>
          </a:prstGeom>
          <a:noFill/>
          <a:ln w="9525">
            <a:solidFill>
              <a:schemeClr val="tx1"/>
            </a:solidFill>
            <a:round/>
            <a:headEnd/>
            <a:tailEnd/>
          </a:ln>
        </p:spPr>
        <p:txBody>
          <a:bodyPr/>
          <a:lstStyle/>
          <a:p>
            <a:endParaRPr lang="en-US"/>
          </a:p>
        </p:txBody>
      </p:sp>
      <p:sp>
        <p:nvSpPr>
          <p:cNvPr id="8197" name="Text Box 8"/>
          <p:cNvSpPr txBox="1">
            <a:spLocks noChangeArrowheads="1"/>
          </p:cNvSpPr>
          <p:nvPr/>
        </p:nvSpPr>
        <p:spPr bwMode="auto">
          <a:xfrm>
            <a:off x="677863" y="1066800"/>
            <a:ext cx="1114425" cy="314325"/>
          </a:xfrm>
          <a:prstGeom prst="rect">
            <a:avLst/>
          </a:prstGeom>
          <a:solidFill>
            <a:schemeClr val="bg1"/>
          </a:solidFill>
          <a:ln w="9525">
            <a:solidFill>
              <a:schemeClr val="tx1"/>
            </a:solidFill>
            <a:miter lim="800000"/>
            <a:headEnd/>
            <a:tailEnd/>
          </a:ln>
        </p:spPr>
        <p:txBody>
          <a:bodyPr>
            <a:spAutoFit/>
          </a:bodyPr>
          <a:lstStyle/>
          <a:p>
            <a:pPr algn="ctr">
              <a:spcBef>
                <a:spcPct val="50000"/>
              </a:spcBef>
            </a:pPr>
            <a:r>
              <a:rPr lang="en-US" sz="1400" b="0">
                <a:latin typeface="Arial" pitchFamily="34" charset="0"/>
              </a:rPr>
              <a:t>Outsource</a:t>
            </a:r>
          </a:p>
        </p:txBody>
      </p:sp>
      <p:sp>
        <p:nvSpPr>
          <p:cNvPr id="8198" name="Oval 9"/>
          <p:cNvSpPr>
            <a:spLocks noChangeArrowheads="1"/>
          </p:cNvSpPr>
          <p:nvPr/>
        </p:nvSpPr>
        <p:spPr bwMode="auto">
          <a:xfrm>
            <a:off x="1181100" y="1736725"/>
            <a:ext cx="1219200" cy="914400"/>
          </a:xfrm>
          <a:prstGeom prst="ellipse">
            <a:avLst/>
          </a:prstGeom>
          <a:solidFill>
            <a:srgbClr val="CCFFFF"/>
          </a:solidFill>
          <a:ln w="9525">
            <a:solidFill>
              <a:schemeClr val="tx1"/>
            </a:solidFill>
            <a:round/>
            <a:headEnd/>
            <a:tailEnd/>
          </a:ln>
        </p:spPr>
        <p:txBody>
          <a:bodyPr wrap="none" anchor="ctr"/>
          <a:lstStyle/>
          <a:p>
            <a:endParaRPr lang="en-US"/>
          </a:p>
        </p:txBody>
      </p:sp>
      <p:sp>
        <p:nvSpPr>
          <p:cNvPr id="8199" name="Text Box 11"/>
          <p:cNvSpPr txBox="1">
            <a:spLocks noChangeArrowheads="1"/>
          </p:cNvSpPr>
          <p:nvPr/>
        </p:nvSpPr>
        <p:spPr bwMode="auto">
          <a:xfrm>
            <a:off x="1419225" y="2066925"/>
            <a:ext cx="873125" cy="314325"/>
          </a:xfrm>
          <a:prstGeom prst="rect">
            <a:avLst/>
          </a:prstGeom>
          <a:solidFill>
            <a:schemeClr val="bg1"/>
          </a:solidFill>
          <a:ln w="9525">
            <a:solidFill>
              <a:schemeClr val="tx1"/>
            </a:solidFill>
            <a:miter lim="800000"/>
            <a:headEnd/>
            <a:tailEnd/>
          </a:ln>
        </p:spPr>
        <p:txBody>
          <a:bodyPr>
            <a:spAutoFit/>
          </a:bodyPr>
          <a:lstStyle/>
          <a:p>
            <a:pPr algn="ctr">
              <a:spcBef>
                <a:spcPct val="50000"/>
              </a:spcBef>
            </a:pPr>
            <a:r>
              <a:rPr lang="en-US" sz="1400" b="0">
                <a:latin typeface="Arial" pitchFamily="34" charset="0"/>
              </a:rPr>
              <a:t>Offshore</a:t>
            </a:r>
          </a:p>
        </p:txBody>
      </p:sp>
      <p:sp>
        <p:nvSpPr>
          <p:cNvPr id="8200" name="Line 38"/>
          <p:cNvSpPr>
            <a:spLocks noChangeShapeType="1"/>
          </p:cNvSpPr>
          <p:nvPr/>
        </p:nvSpPr>
        <p:spPr bwMode="auto">
          <a:xfrm flipH="1">
            <a:off x="334963" y="1143000"/>
            <a:ext cx="1981200" cy="1858963"/>
          </a:xfrm>
          <a:prstGeom prst="line">
            <a:avLst/>
          </a:prstGeom>
          <a:noFill/>
          <a:ln w="76200">
            <a:solidFill>
              <a:srgbClr val="FF3300"/>
            </a:solidFill>
            <a:round/>
            <a:headEnd/>
            <a:tailEnd/>
          </a:ln>
        </p:spPr>
        <p:txBody>
          <a:bodyPr wrap="none">
            <a:spAutoFit/>
          </a:bodyPr>
          <a:lstStyle/>
          <a:p>
            <a:endParaRPr lang="en-US"/>
          </a:p>
        </p:txBody>
      </p:sp>
      <p:sp>
        <p:nvSpPr>
          <p:cNvPr id="8201" name="Line 39"/>
          <p:cNvSpPr>
            <a:spLocks noChangeShapeType="1"/>
          </p:cNvSpPr>
          <p:nvPr/>
        </p:nvSpPr>
        <p:spPr bwMode="auto">
          <a:xfrm>
            <a:off x="58738" y="1143000"/>
            <a:ext cx="1981200" cy="1858963"/>
          </a:xfrm>
          <a:prstGeom prst="line">
            <a:avLst/>
          </a:prstGeom>
          <a:noFill/>
          <a:ln w="76200">
            <a:solidFill>
              <a:srgbClr val="FF3300"/>
            </a:solidFill>
            <a:round/>
            <a:headEnd/>
            <a:tailEnd/>
          </a:ln>
        </p:spPr>
        <p:txBody>
          <a:bodyPr wrap="none">
            <a:spAutoFit/>
          </a:bodyPr>
          <a:lstStyle/>
          <a:p>
            <a:endParaRPr lang="en-US"/>
          </a:p>
        </p:txBody>
      </p:sp>
      <p:sp>
        <p:nvSpPr>
          <p:cNvPr id="8202" name="Freeform 11"/>
          <p:cNvSpPr>
            <a:spLocks/>
          </p:cNvSpPr>
          <p:nvPr/>
        </p:nvSpPr>
        <p:spPr bwMode="auto">
          <a:xfrm>
            <a:off x="2614613" y="3152775"/>
            <a:ext cx="5583237" cy="2730500"/>
          </a:xfrm>
          <a:custGeom>
            <a:avLst/>
            <a:gdLst>
              <a:gd name="T0" fmla="*/ 0 w 3848"/>
              <a:gd name="T1" fmla="*/ 2147483647 h 1720"/>
              <a:gd name="T2" fmla="*/ 0 w 3848"/>
              <a:gd name="T3" fmla="*/ 2147483647 h 1720"/>
              <a:gd name="T4" fmla="*/ 2147483647 w 3848"/>
              <a:gd name="T5" fmla="*/ 2147483647 h 1720"/>
              <a:gd name="T6" fmla="*/ 2147483647 w 3848"/>
              <a:gd name="T7" fmla="*/ 0 h 1720"/>
              <a:gd name="T8" fmla="*/ 2147483647 w 3848"/>
              <a:gd name="T9" fmla="*/ 0 h 1720"/>
              <a:gd name="T10" fmla="*/ 2147483647 w 3848"/>
              <a:gd name="T11" fmla="*/ 2147483647 h 1720"/>
              <a:gd name="T12" fmla="*/ 0 w 3848"/>
              <a:gd name="T13" fmla="*/ 2147483647 h 1720"/>
              <a:gd name="T14" fmla="*/ 0 60000 65536"/>
              <a:gd name="T15" fmla="*/ 0 60000 65536"/>
              <a:gd name="T16" fmla="*/ 0 60000 65536"/>
              <a:gd name="T17" fmla="*/ 0 60000 65536"/>
              <a:gd name="T18" fmla="*/ 0 60000 65536"/>
              <a:gd name="T19" fmla="*/ 0 60000 65536"/>
              <a:gd name="T20" fmla="*/ 0 60000 65536"/>
              <a:gd name="T21" fmla="*/ 0 w 3848"/>
              <a:gd name="T22" fmla="*/ 0 h 1720"/>
              <a:gd name="T23" fmla="*/ 3848 w 3848"/>
              <a:gd name="T24" fmla="*/ 1720 h 17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48" h="1720">
                <a:moveTo>
                  <a:pt x="0" y="360"/>
                </a:moveTo>
                <a:lnTo>
                  <a:pt x="0" y="1720"/>
                </a:lnTo>
                <a:lnTo>
                  <a:pt x="3848" y="1720"/>
                </a:lnTo>
                <a:lnTo>
                  <a:pt x="3848" y="0"/>
                </a:lnTo>
                <a:lnTo>
                  <a:pt x="856" y="0"/>
                </a:lnTo>
                <a:lnTo>
                  <a:pt x="856" y="360"/>
                </a:lnTo>
                <a:lnTo>
                  <a:pt x="0" y="360"/>
                </a:lnTo>
                <a:close/>
              </a:path>
            </a:pathLst>
          </a:custGeom>
          <a:solidFill>
            <a:schemeClr val="accent2"/>
          </a:solidFill>
          <a:ln w="28575">
            <a:solidFill>
              <a:schemeClr val="tx2"/>
            </a:solidFill>
            <a:round/>
            <a:headEnd/>
            <a:tailEnd/>
          </a:ln>
        </p:spPr>
        <p:txBody>
          <a:bodyPr>
            <a:spAutoFit/>
          </a:bodyPr>
          <a:lstStyle/>
          <a:p>
            <a:endParaRPr lang="en-US"/>
          </a:p>
        </p:txBody>
      </p:sp>
      <p:sp>
        <p:nvSpPr>
          <p:cNvPr id="8203" name="Rectangle 12"/>
          <p:cNvSpPr>
            <a:spLocks noChangeArrowheads="1"/>
          </p:cNvSpPr>
          <p:nvPr/>
        </p:nvSpPr>
        <p:spPr bwMode="auto">
          <a:xfrm>
            <a:off x="3857625" y="3724275"/>
            <a:ext cx="4325938" cy="2146300"/>
          </a:xfrm>
          <a:prstGeom prst="rect">
            <a:avLst/>
          </a:prstGeom>
          <a:solidFill>
            <a:srgbClr val="CCECFF"/>
          </a:solidFill>
          <a:ln w="9525" algn="ctr">
            <a:solidFill>
              <a:schemeClr val="tx1"/>
            </a:solidFill>
            <a:miter lim="800000"/>
            <a:headEnd/>
            <a:tailEnd/>
          </a:ln>
        </p:spPr>
        <p:txBody>
          <a:bodyPr anchor="ctr">
            <a:spAutoFit/>
          </a:bodyPr>
          <a:lstStyle/>
          <a:p>
            <a:endParaRPr lang="en-US"/>
          </a:p>
        </p:txBody>
      </p:sp>
      <p:sp>
        <p:nvSpPr>
          <p:cNvPr id="8204" name="Line 13"/>
          <p:cNvSpPr>
            <a:spLocks noChangeShapeType="1"/>
          </p:cNvSpPr>
          <p:nvPr/>
        </p:nvSpPr>
        <p:spPr bwMode="auto">
          <a:xfrm>
            <a:off x="6024563" y="3175000"/>
            <a:ext cx="0" cy="2716213"/>
          </a:xfrm>
          <a:prstGeom prst="line">
            <a:avLst/>
          </a:prstGeom>
          <a:noFill/>
          <a:ln w="9525">
            <a:solidFill>
              <a:schemeClr val="tx1"/>
            </a:solidFill>
            <a:round/>
            <a:headEnd/>
            <a:tailEnd/>
          </a:ln>
        </p:spPr>
        <p:txBody>
          <a:bodyPr/>
          <a:lstStyle/>
          <a:p>
            <a:endParaRPr lang="en-US"/>
          </a:p>
        </p:txBody>
      </p:sp>
      <p:sp>
        <p:nvSpPr>
          <p:cNvPr id="8205" name="Line 14"/>
          <p:cNvSpPr>
            <a:spLocks noChangeShapeType="1"/>
          </p:cNvSpPr>
          <p:nvPr/>
        </p:nvSpPr>
        <p:spPr bwMode="auto">
          <a:xfrm>
            <a:off x="2622550" y="4795838"/>
            <a:ext cx="5578475" cy="0"/>
          </a:xfrm>
          <a:prstGeom prst="line">
            <a:avLst/>
          </a:prstGeom>
          <a:noFill/>
          <a:ln w="12700">
            <a:solidFill>
              <a:schemeClr val="tx1"/>
            </a:solidFill>
            <a:round/>
            <a:headEnd/>
            <a:tailEnd/>
          </a:ln>
        </p:spPr>
        <p:txBody>
          <a:bodyPr/>
          <a:lstStyle/>
          <a:p>
            <a:endParaRPr lang="en-US"/>
          </a:p>
        </p:txBody>
      </p:sp>
      <p:sp>
        <p:nvSpPr>
          <p:cNvPr id="8206" name="Rectangle 15"/>
          <p:cNvSpPr>
            <a:spLocks noChangeArrowheads="1"/>
          </p:cNvSpPr>
          <p:nvPr/>
        </p:nvSpPr>
        <p:spPr bwMode="auto">
          <a:xfrm>
            <a:off x="2614613" y="4092575"/>
            <a:ext cx="1189037" cy="360363"/>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a:solidFill>
                  <a:schemeClr val="bg1"/>
                </a:solidFill>
              </a:rPr>
              <a:t>Domestic</a:t>
            </a:r>
          </a:p>
        </p:txBody>
      </p:sp>
      <p:sp>
        <p:nvSpPr>
          <p:cNvPr id="8207" name="Rectangle 16"/>
          <p:cNvSpPr>
            <a:spLocks noChangeArrowheads="1"/>
          </p:cNvSpPr>
          <p:nvPr/>
        </p:nvSpPr>
        <p:spPr bwMode="auto">
          <a:xfrm>
            <a:off x="2614613" y="5148263"/>
            <a:ext cx="1189037" cy="360362"/>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a:solidFill>
                  <a:schemeClr val="bg1"/>
                </a:solidFill>
              </a:rPr>
              <a:t>Offshore</a:t>
            </a:r>
          </a:p>
        </p:txBody>
      </p:sp>
      <p:sp>
        <p:nvSpPr>
          <p:cNvPr id="8208" name="Rectangle 17"/>
          <p:cNvSpPr>
            <a:spLocks noChangeArrowheads="1"/>
          </p:cNvSpPr>
          <p:nvPr/>
        </p:nvSpPr>
        <p:spPr bwMode="auto">
          <a:xfrm>
            <a:off x="3825875" y="3279775"/>
            <a:ext cx="2216150" cy="360363"/>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a:solidFill>
                  <a:schemeClr val="bg1"/>
                </a:solidFill>
              </a:rPr>
              <a:t>In-source (Captive)</a:t>
            </a:r>
          </a:p>
        </p:txBody>
      </p:sp>
      <p:sp>
        <p:nvSpPr>
          <p:cNvPr id="8209" name="Rectangle 18"/>
          <p:cNvSpPr>
            <a:spLocks noChangeArrowheads="1"/>
          </p:cNvSpPr>
          <p:nvPr/>
        </p:nvSpPr>
        <p:spPr bwMode="auto">
          <a:xfrm>
            <a:off x="6486525" y="3279775"/>
            <a:ext cx="1252538" cy="360363"/>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a:solidFill>
                  <a:schemeClr val="bg1"/>
                </a:solidFill>
              </a:rPr>
              <a:t>Outsource</a:t>
            </a:r>
          </a:p>
        </p:txBody>
      </p:sp>
      <p:sp>
        <p:nvSpPr>
          <p:cNvPr id="8210" name="Text Box 19"/>
          <p:cNvSpPr txBox="1">
            <a:spLocks noChangeArrowheads="1"/>
          </p:cNvSpPr>
          <p:nvPr/>
        </p:nvSpPr>
        <p:spPr bwMode="auto">
          <a:xfrm>
            <a:off x="1300163" y="4502150"/>
            <a:ext cx="944562" cy="584200"/>
          </a:xfrm>
          <a:prstGeom prst="rect">
            <a:avLst/>
          </a:prstGeom>
          <a:noFill/>
          <a:ln w="9525" algn="ctr">
            <a:noFill/>
            <a:prstDash val="dash"/>
            <a:miter lim="800000"/>
            <a:headEnd/>
            <a:tailEnd/>
          </a:ln>
        </p:spPr>
        <p:txBody>
          <a:bodyPr wrap="none">
            <a:spAutoFit/>
          </a:bodyPr>
          <a:lstStyle/>
          <a:p>
            <a:pPr algn="ctr"/>
            <a:r>
              <a:rPr lang="en-US" sz="1600" b="0"/>
              <a:t>Location</a:t>
            </a:r>
          </a:p>
          <a:p>
            <a:pPr algn="ctr"/>
            <a:r>
              <a:rPr lang="en-US" sz="1600" b="0"/>
              <a:t>= where?</a:t>
            </a:r>
          </a:p>
        </p:txBody>
      </p:sp>
      <p:sp>
        <p:nvSpPr>
          <p:cNvPr id="8211" name="Text Box 20"/>
          <p:cNvSpPr txBox="1">
            <a:spLocks noChangeArrowheads="1"/>
          </p:cNvSpPr>
          <p:nvPr/>
        </p:nvSpPr>
        <p:spPr bwMode="auto">
          <a:xfrm>
            <a:off x="5035550" y="2562225"/>
            <a:ext cx="1589088" cy="338138"/>
          </a:xfrm>
          <a:prstGeom prst="rect">
            <a:avLst/>
          </a:prstGeom>
          <a:noFill/>
          <a:ln w="9525" algn="ctr">
            <a:noFill/>
            <a:prstDash val="dash"/>
            <a:miter lim="800000"/>
            <a:headEnd/>
            <a:tailEnd/>
          </a:ln>
        </p:spPr>
        <p:txBody>
          <a:bodyPr wrap="none">
            <a:spAutoFit/>
          </a:bodyPr>
          <a:lstStyle/>
          <a:p>
            <a:r>
              <a:rPr lang="en-US" sz="1600" b="0"/>
              <a:t>Sourcing = who?</a:t>
            </a:r>
          </a:p>
        </p:txBody>
      </p:sp>
      <p:sp>
        <p:nvSpPr>
          <p:cNvPr id="8212" name="Rectangle 21"/>
          <p:cNvSpPr>
            <a:spLocks noChangeArrowheads="1"/>
          </p:cNvSpPr>
          <p:nvPr/>
        </p:nvSpPr>
        <p:spPr bwMode="auto">
          <a:xfrm>
            <a:off x="3932238" y="3986213"/>
            <a:ext cx="2003425" cy="574675"/>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b="0"/>
              <a:t>Wholly owned domestic operation</a:t>
            </a:r>
          </a:p>
        </p:txBody>
      </p:sp>
      <p:sp>
        <p:nvSpPr>
          <p:cNvPr id="8213" name="Rectangle 22"/>
          <p:cNvSpPr>
            <a:spLocks noChangeArrowheads="1"/>
          </p:cNvSpPr>
          <p:nvPr/>
        </p:nvSpPr>
        <p:spPr bwMode="auto">
          <a:xfrm>
            <a:off x="3932238" y="5038725"/>
            <a:ext cx="2003425" cy="582613"/>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b="0"/>
              <a:t>Wholly owned foreign operation</a:t>
            </a:r>
          </a:p>
        </p:txBody>
      </p:sp>
      <p:sp>
        <p:nvSpPr>
          <p:cNvPr id="8214" name="Rectangle 23"/>
          <p:cNvSpPr>
            <a:spLocks noChangeArrowheads="1"/>
          </p:cNvSpPr>
          <p:nvPr/>
        </p:nvSpPr>
        <p:spPr bwMode="auto">
          <a:xfrm>
            <a:off x="6024563" y="3986213"/>
            <a:ext cx="2178050" cy="574675"/>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b="0"/>
              <a:t>domestic operation owned by third party</a:t>
            </a:r>
          </a:p>
        </p:txBody>
      </p:sp>
      <p:sp>
        <p:nvSpPr>
          <p:cNvPr id="8215" name="Rectangle 24"/>
          <p:cNvSpPr>
            <a:spLocks noChangeArrowheads="1"/>
          </p:cNvSpPr>
          <p:nvPr/>
        </p:nvSpPr>
        <p:spPr bwMode="auto">
          <a:xfrm>
            <a:off x="6024563" y="5037138"/>
            <a:ext cx="2178050" cy="582612"/>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b="0"/>
              <a:t>foreign operation owned by third party</a:t>
            </a:r>
          </a:p>
        </p:txBody>
      </p:sp>
      <p:sp>
        <p:nvSpPr>
          <p:cNvPr id="8216" name="AutoShape 25"/>
          <p:cNvSpPr>
            <a:spLocks/>
          </p:cNvSpPr>
          <p:nvPr/>
        </p:nvSpPr>
        <p:spPr bwMode="auto">
          <a:xfrm>
            <a:off x="2293938" y="3722688"/>
            <a:ext cx="271462" cy="2157412"/>
          </a:xfrm>
          <a:prstGeom prst="leftBrace">
            <a:avLst>
              <a:gd name="adj1" fmla="val 66228"/>
              <a:gd name="adj2" fmla="val 50000"/>
            </a:avLst>
          </a:prstGeom>
          <a:noFill/>
          <a:ln w="9525">
            <a:solidFill>
              <a:schemeClr val="tx1"/>
            </a:solidFill>
            <a:round/>
            <a:headEnd/>
            <a:tailEnd/>
          </a:ln>
        </p:spPr>
        <p:txBody>
          <a:bodyPr anchor="ctr">
            <a:spAutoFit/>
          </a:bodyPr>
          <a:lstStyle/>
          <a:p>
            <a:endParaRPr lang="en-US"/>
          </a:p>
        </p:txBody>
      </p:sp>
      <p:sp>
        <p:nvSpPr>
          <p:cNvPr id="8217" name="AutoShape 26"/>
          <p:cNvSpPr>
            <a:spLocks/>
          </p:cNvSpPr>
          <p:nvPr/>
        </p:nvSpPr>
        <p:spPr bwMode="auto">
          <a:xfrm rot="5400000">
            <a:off x="5883276" y="817562"/>
            <a:ext cx="271462" cy="4316413"/>
          </a:xfrm>
          <a:prstGeom prst="leftBrace">
            <a:avLst>
              <a:gd name="adj1" fmla="val 132505"/>
              <a:gd name="adj2" fmla="val 50000"/>
            </a:avLst>
          </a:prstGeom>
          <a:noFill/>
          <a:ln w="9525">
            <a:solidFill>
              <a:schemeClr val="tx1"/>
            </a:solidFill>
            <a:round/>
            <a:headEnd/>
            <a:tailEnd/>
          </a:ln>
        </p:spPr>
        <p:txBody>
          <a:bodyPr anchor="ctr">
            <a:spAutoFit/>
          </a:bodyPr>
          <a:lstStyle/>
          <a:p>
            <a:endParaRPr lang="en-US"/>
          </a:p>
        </p:txBody>
      </p:sp>
    </p:spTree>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r>
              <a:rPr lang="en-US" smtClean="0"/>
              <a:t>Strategic Sourcing and Service:</a:t>
            </a:r>
            <a:br>
              <a:rPr lang="en-US" smtClean="0"/>
            </a:br>
            <a:r>
              <a:rPr lang="en-US" smtClean="0"/>
              <a:t>	Automation</a:t>
            </a:r>
          </a:p>
        </p:txBody>
      </p:sp>
      <p:sp>
        <p:nvSpPr>
          <p:cNvPr id="36867" name="Line 4"/>
          <p:cNvSpPr>
            <a:spLocks noChangeShapeType="1"/>
          </p:cNvSpPr>
          <p:nvPr/>
        </p:nvSpPr>
        <p:spPr bwMode="auto">
          <a:xfrm>
            <a:off x="1409700" y="5486400"/>
            <a:ext cx="6477000" cy="0"/>
          </a:xfrm>
          <a:prstGeom prst="line">
            <a:avLst/>
          </a:prstGeom>
          <a:noFill/>
          <a:ln w="9525">
            <a:solidFill>
              <a:schemeClr val="tx1"/>
            </a:solidFill>
            <a:round/>
            <a:headEnd/>
            <a:tailEnd type="triangle" w="med" len="med"/>
          </a:ln>
        </p:spPr>
        <p:txBody>
          <a:bodyPr wrap="none">
            <a:spAutoFit/>
          </a:bodyPr>
          <a:lstStyle/>
          <a:p>
            <a:endParaRPr lang="en-US"/>
          </a:p>
        </p:txBody>
      </p:sp>
      <p:sp>
        <p:nvSpPr>
          <p:cNvPr id="36868" name="Line 5"/>
          <p:cNvSpPr>
            <a:spLocks noChangeShapeType="1"/>
          </p:cNvSpPr>
          <p:nvPr/>
        </p:nvSpPr>
        <p:spPr bwMode="auto">
          <a:xfrm flipV="1">
            <a:off x="1409700" y="1485900"/>
            <a:ext cx="0" cy="4000500"/>
          </a:xfrm>
          <a:prstGeom prst="line">
            <a:avLst/>
          </a:prstGeom>
          <a:noFill/>
          <a:ln w="9525">
            <a:solidFill>
              <a:schemeClr val="tx1"/>
            </a:solidFill>
            <a:round/>
            <a:headEnd/>
            <a:tailEnd type="triangle" w="med" len="med"/>
          </a:ln>
        </p:spPr>
        <p:txBody>
          <a:bodyPr>
            <a:spAutoFit/>
          </a:bodyPr>
          <a:lstStyle/>
          <a:p>
            <a:endParaRPr lang="en-US"/>
          </a:p>
        </p:txBody>
      </p:sp>
      <p:sp>
        <p:nvSpPr>
          <p:cNvPr id="36869" name="Text Box 6"/>
          <p:cNvSpPr txBox="1">
            <a:spLocks noChangeArrowheads="1"/>
          </p:cNvSpPr>
          <p:nvPr/>
        </p:nvSpPr>
        <p:spPr bwMode="auto">
          <a:xfrm>
            <a:off x="6689725" y="5551488"/>
            <a:ext cx="1725613" cy="396875"/>
          </a:xfrm>
          <a:prstGeom prst="rect">
            <a:avLst/>
          </a:prstGeom>
          <a:noFill/>
          <a:ln w="9525" algn="ctr">
            <a:noFill/>
            <a:prstDash val="dash"/>
            <a:miter lim="800000"/>
            <a:headEnd/>
            <a:tailEnd/>
          </a:ln>
        </p:spPr>
        <p:txBody>
          <a:bodyPr wrap="none">
            <a:spAutoFit/>
          </a:bodyPr>
          <a:lstStyle/>
          <a:p>
            <a:r>
              <a:rPr lang="en-US" sz="2000" b="0"/>
              <a:t>Cost efficiency</a:t>
            </a:r>
          </a:p>
        </p:txBody>
      </p:sp>
      <p:sp>
        <p:nvSpPr>
          <p:cNvPr id="36870" name="Text Box 7"/>
          <p:cNvSpPr txBox="1">
            <a:spLocks noChangeArrowheads="1"/>
          </p:cNvSpPr>
          <p:nvPr/>
        </p:nvSpPr>
        <p:spPr bwMode="auto">
          <a:xfrm>
            <a:off x="0" y="1131888"/>
            <a:ext cx="1854200" cy="1006475"/>
          </a:xfrm>
          <a:prstGeom prst="rect">
            <a:avLst/>
          </a:prstGeom>
          <a:noFill/>
          <a:ln w="9525" algn="ctr">
            <a:noFill/>
            <a:prstDash val="dash"/>
            <a:miter lim="800000"/>
            <a:headEnd/>
            <a:tailEnd/>
          </a:ln>
        </p:spPr>
        <p:txBody>
          <a:bodyPr wrap="none">
            <a:spAutoFit/>
          </a:bodyPr>
          <a:lstStyle/>
          <a:p>
            <a:r>
              <a:rPr lang="en-US" sz="2000" b="0"/>
              <a:t>Responsiveness </a:t>
            </a:r>
          </a:p>
          <a:p>
            <a:r>
              <a:rPr lang="en-US" sz="2000" b="0"/>
              <a:t>Flexibility</a:t>
            </a:r>
          </a:p>
          <a:p>
            <a:r>
              <a:rPr lang="en-US" sz="2000" b="0"/>
              <a:t>QoS</a:t>
            </a:r>
          </a:p>
        </p:txBody>
      </p:sp>
      <p:sp>
        <p:nvSpPr>
          <p:cNvPr id="36871" name="Text Box 8"/>
          <p:cNvSpPr txBox="1">
            <a:spLocks noChangeArrowheads="1"/>
          </p:cNvSpPr>
          <p:nvPr/>
        </p:nvSpPr>
        <p:spPr bwMode="auto">
          <a:xfrm>
            <a:off x="1304925" y="5586413"/>
            <a:ext cx="282575"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0</a:t>
            </a:r>
          </a:p>
        </p:txBody>
      </p:sp>
      <p:sp>
        <p:nvSpPr>
          <p:cNvPr id="36872" name="Text Box 9"/>
          <p:cNvSpPr txBox="1">
            <a:spLocks noChangeArrowheads="1"/>
          </p:cNvSpPr>
          <p:nvPr/>
        </p:nvSpPr>
        <p:spPr bwMode="auto">
          <a:xfrm>
            <a:off x="1063625" y="5332413"/>
            <a:ext cx="282575"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0</a:t>
            </a:r>
          </a:p>
        </p:txBody>
      </p:sp>
      <p:sp>
        <p:nvSpPr>
          <p:cNvPr id="36873" name="Oval 10"/>
          <p:cNvSpPr>
            <a:spLocks noChangeArrowheads="1"/>
          </p:cNvSpPr>
          <p:nvPr/>
        </p:nvSpPr>
        <p:spPr bwMode="auto">
          <a:xfrm>
            <a:off x="2200275" y="1568450"/>
            <a:ext cx="1558925" cy="546100"/>
          </a:xfrm>
          <a:prstGeom prst="ellipse">
            <a:avLst/>
          </a:prstGeom>
          <a:solidFill>
            <a:schemeClr val="accent1"/>
          </a:solidFill>
          <a:ln w="9525" algn="ctr">
            <a:solidFill>
              <a:schemeClr val="tx1"/>
            </a:solidFill>
            <a:round/>
            <a:headEnd/>
            <a:tailEnd/>
          </a:ln>
        </p:spPr>
        <p:txBody>
          <a:bodyPr anchor="ctr"/>
          <a:lstStyle/>
          <a:p>
            <a:pPr algn="ctr"/>
            <a:r>
              <a:rPr lang="en-US" sz="2000" b="0">
                <a:latin typeface="Arial" pitchFamily="34" charset="0"/>
              </a:rPr>
              <a:t>local</a:t>
            </a:r>
          </a:p>
        </p:txBody>
      </p:sp>
      <p:sp>
        <p:nvSpPr>
          <p:cNvPr id="36874" name="Oval 11"/>
          <p:cNvSpPr>
            <a:spLocks noChangeArrowheads="1"/>
          </p:cNvSpPr>
          <p:nvPr/>
        </p:nvSpPr>
        <p:spPr bwMode="auto">
          <a:xfrm>
            <a:off x="3546475" y="2965450"/>
            <a:ext cx="1558925" cy="546100"/>
          </a:xfrm>
          <a:prstGeom prst="ellipse">
            <a:avLst/>
          </a:prstGeom>
          <a:solidFill>
            <a:schemeClr val="accent1"/>
          </a:solidFill>
          <a:ln w="9525" algn="ctr">
            <a:solidFill>
              <a:schemeClr val="tx1"/>
            </a:solidFill>
            <a:round/>
            <a:headEnd/>
            <a:tailEnd/>
          </a:ln>
        </p:spPr>
        <p:txBody>
          <a:bodyPr anchor="ctr"/>
          <a:lstStyle/>
          <a:p>
            <a:pPr algn="ctr"/>
            <a:r>
              <a:rPr lang="en-US" sz="2000" b="0">
                <a:latin typeface="Arial" pitchFamily="34" charset="0"/>
              </a:rPr>
              <a:t>offshore</a:t>
            </a:r>
          </a:p>
        </p:txBody>
      </p:sp>
      <p:sp>
        <p:nvSpPr>
          <p:cNvPr id="36875" name="Line 12"/>
          <p:cNvSpPr>
            <a:spLocks noChangeShapeType="1"/>
          </p:cNvSpPr>
          <p:nvPr/>
        </p:nvSpPr>
        <p:spPr bwMode="auto">
          <a:xfrm>
            <a:off x="3289300" y="2070100"/>
            <a:ext cx="711200" cy="901700"/>
          </a:xfrm>
          <a:prstGeom prst="line">
            <a:avLst/>
          </a:prstGeom>
          <a:noFill/>
          <a:ln w="9525">
            <a:solidFill>
              <a:schemeClr val="tx1"/>
            </a:solidFill>
            <a:prstDash val="dash"/>
            <a:round/>
            <a:headEnd/>
            <a:tailEnd/>
          </a:ln>
        </p:spPr>
        <p:txBody>
          <a:bodyPr wrap="none">
            <a:spAutoFit/>
          </a:bodyPr>
          <a:lstStyle/>
          <a:p>
            <a:endParaRPr lang="en-US"/>
          </a:p>
        </p:txBody>
      </p:sp>
      <p:sp>
        <p:nvSpPr>
          <p:cNvPr id="36876" name="Text Box 14"/>
          <p:cNvSpPr txBox="1">
            <a:spLocks noChangeArrowheads="1"/>
          </p:cNvSpPr>
          <p:nvPr/>
        </p:nvSpPr>
        <p:spPr bwMode="auto">
          <a:xfrm>
            <a:off x="3375025" y="2378075"/>
            <a:ext cx="336550" cy="457200"/>
          </a:xfrm>
          <a:prstGeom prst="rect">
            <a:avLst/>
          </a:prstGeom>
          <a:noFill/>
          <a:ln w="9525" algn="ctr">
            <a:noFill/>
            <a:prstDash val="dash"/>
            <a:miter lim="800000"/>
            <a:headEnd/>
            <a:tailEnd/>
          </a:ln>
        </p:spPr>
        <p:txBody>
          <a:bodyPr wrap="none">
            <a:spAutoFit/>
          </a:bodyPr>
          <a:lstStyle/>
          <a:p>
            <a:r>
              <a:rPr lang="en-US" b="0"/>
              <a:t>1</a:t>
            </a:r>
          </a:p>
        </p:txBody>
      </p:sp>
      <p:sp>
        <p:nvSpPr>
          <p:cNvPr id="36877" name="Freeform 19"/>
          <p:cNvSpPr>
            <a:spLocks/>
          </p:cNvSpPr>
          <p:nvPr/>
        </p:nvSpPr>
        <p:spPr bwMode="auto">
          <a:xfrm>
            <a:off x="3352800" y="2085975"/>
            <a:ext cx="781050" cy="885825"/>
          </a:xfrm>
          <a:custGeom>
            <a:avLst/>
            <a:gdLst>
              <a:gd name="T0" fmla="*/ 0 w 492"/>
              <a:gd name="T1" fmla="*/ 0 h 558"/>
              <a:gd name="T2" fmla="*/ 2147483647 w 492"/>
              <a:gd name="T3" fmla="*/ 2147483647 h 558"/>
              <a:gd name="T4" fmla="*/ 2147483647 w 492"/>
              <a:gd name="T5" fmla="*/ 2147483647 h 558"/>
              <a:gd name="T6" fmla="*/ 0 60000 65536"/>
              <a:gd name="T7" fmla="*/ 0 60000 65536"/>
              <a:gd name="T8" fmla="*/ 0 60000 65536"/>
              <a:gd name="T9" fmla="*/ 0 w 492"/>
              <a:gd name="T10" fmla="*/ 0 h 558"/>
              <a:gd name="T11" fmla="*/ 492 w 492"/>
              <a:gd name="T12" fmla="*/ 558 h 558"/>
            </a:gdLst>
            <a:ahLst/>
            <a:cxnLst>
              <a:cxn ang="T6">
                <a:pos x="T0" y="T1"/>
              </a:cxn>
              <a:cxn ang="T7">
                <a:pos x="T2" y="T3"/>
              </a:cxn>
              <a:cxn ang="T8">
                <a:pos x="T4" y="T5"/>
              </a:cxn>
            </a:cxnLst>
            <a:rect l="T9" t="T10" r="T11" b="T12"/>
            <a:pathLst>
              <a:path w="492" h="558">
                <a:moveTo>
                  <a:pt x="0" y="0"/>
                </a:moveTo>
                <a:cubicBezTo>
                  <a:pt x="157" y="37"/>
                  <a:pt x="314" y="75"/>
                  <a:pt x="396" y="168"/>
                </a:cubicBezTo>
                <a:cubicBezTo>
                  <a:pt x="478" y="261"/>
                  <a:pt x="485" y="409"/>
                  <a:pt x="492" y="558"/>
                </a:cubicBezTo>
              </a:path>
            </a:pathLst>
          </a:custGeom>
          <a:noFill/>
          <a:ln w="9525">
            <a:solidFill>
              <a:schemeClr val="tx1"/>
            </a:solidFill>
            <a:prstDash val="dash"/>
            <a:round/>
            <a:headEnd/>
            <a:tailEnd/>
          </a:ln>
        </p:spPr>
        <p:txBody>
          <a:bodyPr wrap="none">
            <a:spAutoFit/>
          </a:bodyPr>
          <a:lstStyle/>
          <a:p>
            <a:endParaRPr lang="en-US"/>
          </a:p>
        </p:txBody>
      </p:sp>
      <p:sp>
        <p:nvSpPr>
          <p:cNvPr id="36878" name="Text Box 20"/>
          <p:cNvSpPr txBox="1">
            <a:spLocks noChangeArrowheads="1"/>
          </p:cNvSpPr>
          <p:nvPr/>
        </p:nvSpPr>
        <p:spPr bwMode="auto">
          <a:xfrm>
            <a:off x="4070350" y="2206625"/>
            <a:ext cx="336550" cy="457200"/>
          </a:xfrm>
          <a:prstGeom prst="rect">
            <a:avLst/>
          </a:prstGeom>
          <a:noFill/>
          <a:ln w="9525" algn="ctr">
            <a:noFill/>
            <a:prstDash val="dash"/>
            <a:miter lim="800000"/>
            <a:headEnd/>
            <a:tailEnd/>
          </a:ln>
        </p:spPr>
        <p:txBody>
          <a:bodyPr wrap="none">
            <a:spAutoFit/>
          </a:bodyPr>
          <a:lstStyle/>
          <a:p>
            <a:r>
              <a:rPr lang="en-US" b="0"/>
              <a:t>2</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p:txBody>
          <a:bodyPr/>
          <a:lstStyle/>
          <a:p>
            <a:pPr eaLnBrk="1" hangingPunct="1"/>
            <a:r>
              <a:rPr lang="en-US" smtClean="0"/>
              <a:t>Tailored Dual Sourcing:</a:t>
            </a:r>
            <a:br>
              <a:rPr lang="en-US" smtClean="0"/>
            </a:br>
            <a:r>
              <a:rPr lang="en-US" smtClean="0"/>
              <a:t>	Optimal Sourcing Portfolio</a:t>
            </a:r>
          </a:p>
        </p:txBody>
      </p:sp>
      <p:sp>
        <p:nvSpPr>
          <p:cNvPr id="2052" name="Rectangle 3"/>
          <p:cNvSpPr>
            <a:spLocks noGrp="1" noChangeArrowheads="1"/>
          </p:cNvSpPr>
          <p:nvPr>
            <p:ph type="body" sz="half" idx="1"/>
          </p:nvPr>
        </p:nvSpPr>
        <p:spPr>
          <a:xfrm>
            <a:off x="455613" y="4162425"/>
            <a:ext cx="8305800" cy="2238375"/>
          </a:xfrm>
        </p:spPr>
        <p:txBody>
          <a:bodyPr/>
          <a:lstStyle/>
          <a:p>
            <a:pPr eaLnBrk="1" hangingPunct="1"/>
            <a:r>
              <a:rPr lang="en-US" sz="1800" smtClean="0"/>
              <a:t>Probability of using fast capacity =</a:t>
            </a:r>
          </a:p>
          <a:p>
            <a:pPr eaLnBrk="1" hangingPunct="1"/>
            <a:endParaRPr lang="en-US" sz="1800" smtClean="0"/>
          </a:p>
          <a:p>
            <a:pPr eaLnBrk="1" hangingPunct="1"/>
            <a:r>
              <a:rPr lang="en-US" sz="1800" smtClean="0"/>
              <a:t>Applications:</a:t>
            </a:r>
          </a:p>
          <a:p>
            <a:pPr lvl="1" eaLnBrk="1" hangingPunct="1"/>
            <a:r>
              <a:rPr lang="en-US" sz="1600" smtClean="0"/>
              <a:t>Dual sourcing between offshore and domestic</a:t>
            </a:r>
          </a:p>
          <a:p>
            <a:pPr lvl="1" eaLnBrk="1" hangingPunct="1"/>
            <a:r>
              <a:rPr lang="en-US" sz="1600" smtClean="0"/>
              <a:t>Transportation portfolio between long term contract and spot</a:t>
            </a:r>
          </a:p>
        </p:txBody>
      </p:sp>
      <p:grpSp>
        <p:nvGrpSpPr>
          <p:cNvPr id="2053" name="Group 31"/>
          <p:cNvGrpSpPr>
            <a:grpSpLocks/>
          </p:cNvGrpSpPr>
          <p:nvPr/>
        </p:nvGrpSpPr>
        <p:grpSpPr bwMode="auto">
          <a:xfrm>
            <a:off x="623888" y="1257300"/>
            <a:ext cx="8216900" cy="2676525"/>
            <a:chOff x="289" y="688"/>
            <a:chExt cx="5176" cy="1686"/>
          </a:xfrm>
        </p:grpSpPr>
        <p:sp>
          <p:nvSpPr>
            <p:cNvPr id="2054" name="AutoShape 4"/>
            <p:cNvSpPr>
              <a:spLocks noChangeAspect="1" noChangeArrowheads="1" noTextEdit="1"/>
            </p:cNvSpPr>
            <p:nvPr/>
          </p:nvSpPr>
          <p:spPr bwMode="auto">
            <a:xfrm>
              <a:off x="1407" y="802"/>
              <a:ext cx="2946" cy="1548"/>
            </a:xfrm>
            <a:prstGeom prst="rect">
              <a:avLst/>
            </a:prstGeom>
            <a:noFill/>
            <a:ln w="9525">
              <a:noFill/>
              <a:miter lim="800000"/>
              <a:headEnd/>
              <a:tailEnd/>
            </a:ln>
          </p:spPr>
          <p:txBody>
            <a:bodyPr/>
            <a:lstStyle/>
            <a:p>
              <a:endParaRPr lang="en-US"/>
            </a:p>
          </p:txBody>
        </p:sp>
        <p:sp>
          <p:nvSpPr>
            <p:cNvPr id="2055" name="Rectangle 5"/>
            <p:cNvSpPr>
              <a:spLocks noChangeArrowheads="1"/>
            </p:cNvSpPr>
            <p:nvPr/>
          </p:nvSpPr>
          <p:spPr bwMode="auto">
            <a:xfrm>
              <a:off x="289" y="688"/>
              <a:ext cx="5176" cy="1686"/>
            </a:xfrm>
            <a:prstGeom prst="rect">
              <a:avLst/>
            </a:prstGeom>
            <a:solidFill>
              <a:srgbClr val="EAEAEA"/>
            </a:solidFill>
            <a:ln w="0">
              <a:solidFill>
                <a:srgbClr val="000000"/>
              </a:solidFill>
              <a:miter lim="800000"/>
              <a:headEnd/>
              <a:tailEnd/>
            </a:ln>
          </p:spPr>
          <p:txBody>
            <a:bodyPr/>
            <a:lstStyle/>
            <a:p>
              <a:endParaRPr lang="en-US"/>
            </a:p>
          </p:txBody>
        </p:sp>
        <p:sp>
          <p:nvSpPr>
            <p:cNvPr id="2056" name="Rectangle 6"/>
            <p:cNvSpPr>
              <a:spLocks noChangeArrowheads="1"/>
            </p:cNvSpPr>
            <p:nvPr/>
          </p:nvSpPr>
          <p:spPr bwMode="auto">
            <a:xfrm>
              <a:off x="1539" y="844"/>
              <a:ext cx="2682" cy="1230"/>
            </a:xfrm>
            <a:prstGeom prst="rect">
              <a:avLst/>
            </a:prstGeom>
            <a:solidFill>
              <a:srgbClr val="FFFFFF"/>
            </a:solidFill>
            <a:ln w="9525">
              <a:solidFill>
                <a:schemeClr val="tx1"/>
              </a:solidFill>
              <a:miter lim="800000"/>
              <a:headEnd/>
              <a:tailEnd/>
            </a:ln>
          </p:spPr>
          <p:txBody>
            <a:bodyPr/>
            <a:lstStyle/>
            <a:p>
              <a:pPr algn="ctr"/>
              <a:endParaRPr lang="en-US" b="0"/>
            </a:p>
          </p:txBody>
        </p:sp>
        <p:sp>
          <p:nvSpPr>
            <p:cNvPr id="2057" name="Line 7"/>
            <p:cNvSpPr>
              <a:spLocks noChangeShapeType="1"/>
            </p:cNvSpPr>
            <p:nvPr/>
          </p:nvSpPr>
          <p:spPr bwMode="auto">
            <a:xfrm flipV="1">
              <a:off x="1539" y="2074"/>
              <a:ext cx="1" cy="24"/>
            </a:xfrm>
            <a:prstGeom prst="line">
              <a:avLst/>
            </a:prstGeom>
            <a:noFill/>
            <a:ln w="0">
              <a:solidFill>
                <a:srgbClr val="000000"/>
              </a:solidFill>
              <a:round/>
              <a:headEnd/>
              <a:tailEnd/>
            </a:ln>
          </p:spPr>
          <p:txBody>
            <a:bodyPr/>
            <a:lstStyle/>
            <a:p>
              <a:endParaRPr lang="en-US"/>
            </a:p>
          </p:txBody>
        </p:sp>
        <p:sp>
          <p:nvSpPr>
            <p:cNvPr id="2058" name="Line 8"/>
            <p:cNvSpPr>
              <a:spLocks noChangeShapeType="1"/>
            </p:cNvSpPr>
            <p:nvPr/>
          </p:nvSpPr>
          <p:spPr bwMode="auto">
            <a:xfrm flipV="1">
              <a:off x="1989" y="2074"/>
              <a:ext cx="1" cy="24"/>
            </a:xfrm>
            <a:prstGeom prst="line">
              <a:avLst/>
            </a:prstGeom>
            <a:noFill/>
            <a:ln w="0">
              <a:solidFill>
                <a:srgbClr val="000000"/>
              </a:solidFill>
              <a:round/>
              <a:headEnd/>
              <a:tailEnd/>
            </a:ln>
          </p:spPr>
          <p:txBody>
            <a:bodyPr/>
            <a:lstStyle/>
            <a:p>
              <a:endParaRPr lang="en-US"/>
            </a:p>
          </p:txBody>
        </p:sp>
        <p:sp>
          <p:nvSpPr>
            <p:cNvPr id="2059" name="Line 9"/>
            <p:cNvSpPr>
              <a:spLocks noChangeShapeType="1"/>
            </p:cNvSpPr>
            <p:nvPr/>
          </p:nvSpPr>
          <p:spPr bwMode="auto">
            <a:xfrm flipV="1">
              <a:off x="2433" y="2074"/>
              <a:ext cx="1" cy="24"/>
            </a:xfrm>
            <a:prstGeom prst="line">
              <a:avLst/>
            </a:prstGeom>
            <a:noFill/>
            <a:ln w="0">
              <a:solidFill>
                <a:srgbClr val="000000"/>
              </a:solidFill>
              <a:round/>
              <a:headEnd/>
              <a:tailEnd/>
            </a:ln>
          </p:spPr>
          <p:txBody>
            <a:bodyPr/>
            <a:lstStyle/>
            <a:p>
              <a:endParaRPr lang="en-US"/>
            </a:p>
          </p:txBody>
        </p:sp>
        <p:sp>
          <p:nvSpPr>
            <p:cNvPr id="2060" name="Line 10"/>
            <p:cNvSpPr>
              <a:spLocks noChangeShapeType="1"/>
            </p:cNvSpPr>
            <p:nvPr/>
          </p:nvSpPr>
          <p:spPr bwMode="auto">
            <a:xfrm flipV="1">
              <a:off x="2883" y="2074"/>
              <a:ext cx="1" cy="24"/>
            </a:xfrm>
            <a:prstGeom prst="line">
              <a:avLst/>
            </a:prstGeom>
            <a:noFill/>
            <a:ln w="0">
              <a:solidFill>
                <a:srgbClr val="000000"/>
              </a:solidFill>
              <a:round/>
              <a:headEnd/>
              <a:tailEnd/>
            </a:ln>
          </p:spPr>
          <p:txBody>
            <a:bodyPr/>
            <a:lstStyle/>
            <a:p>
              <a:endParaRPr lang="en-US"/>
            </a:p>
          </p:txBody>
        </p:sp>
        <p:sp>
          <p:nvSpPr>
            <p:cNvPr id="2061" name="Line 11"/>
            <p:cNvSpPr>
              <a:spLocks noChangeShapeType="1"/>
            </p:cNvSpPr>
            <p:nvPr/>
          </p:nvSpPr>
          <p:spPr bwMode="auto">
            <a:xfrm flipV="1">
              <a:off x="3327" y="2074"/>
              <a:ext cx="1" cy="24"/>
            </a:xfrm>
            <a:prstGeom prst="line">
              <a:avLst/>
            </a:prstGeom>
            <a:noFill/>
            <a:ln w="0">
              <a:solidFill>
                <a:srgbClr val="000000"/>
              </a:solidFill>
              <a:round/>
              <a:headEnd/>
              <a:tailEnd/>
            </a:ln>
          </p:spPr>
          <p:txBody>
            <a:bodyPr/>
            <a:lstStyle/>
            <a:p>
              <a:endParaRPr lang="en-US"/>
            </a:p>
          </p:txBody>
        </p:sp>
        <p:sp>
          <p:nvSpPr>
            <p:cNvPr id="2062" name="Line 12"/>
            <p:cNvSpPr>
              <a:spLocks noChangeShapeType="1"/>
            </p:cNvSpPr>
            <p:nvPr/>
          </p:nvSpPr>
          <p:spPr bwMode="auto">
            <a:xfrm flipV="1">
              <a:off x="3777" y="2074"/>
              <a:ext cx="1" cy="24"/>
            </a:xfrm>
            <a:prstGeom prst="line">
              <a:avLst/>
            </a:prstGeom>
            <a:noFill/>
            <a:ln w="0">
              <a:solidFill>
                <a:srgbClr val="000000"/>
              </a:solidFill>
              <a:round/>
              <a:headEnd/>
              <a:tailEnd/>
            </a:ln>
          </p:spPr>
          <p:txBody>
            <a:bodyPr/>
            <a:lstStyle/>
            <a:p>
              <a:endParaRPr lang="en-US"/>
            </a:p>
          </p:txBody>
        </p:sp>
        <p:sp>
          <p:nvSpPr>
            <p:cNvPr id="2063" name="Rectangle 13"/>
            <p:cNvSpPr>
              <a:spLocks noChangeArrowheads="1"/>
            </p:cNvSpPr>
            <p:nvPr/>
          </p:nvSpPr>
          <p:spPr bwMode="auto">
            <a:xfrm>
              <a:off x="1509" y="2140"/>
              <a:ext cx="44" cy="96"/>
            </a:xfrm>
            <a:prstGeom prst="rect">
              <a:avLst/>
            </a:prstGeom>
            <a:noFill/>
            <a:ln w="9525">
              <a:noFill/>
              <a:miter lim="800000"/>
              <a:headEnd/>
              <a:tailEnd/>
            </a:ln>
          </p:spPr>
          <p:txBody>
            <a:bodyPr wrap="none" lIns="0" tIns="0" rIns="0" bIns="0">
              <a:spAutoFit/>
            </a:bodyPr>
            <a:lstStyle/>
            <a:p>
              <a:r>
                <a:rPr lang="en-US" sz="1000" b="0">
                  <a:solidFill>
                    <a:srgbClr val="000000"/>
                  </a:solidFill>
                  <a:latin typeface="Arial" pitchFamily="34" charset="0"/>
                </a:rPr>
                <a:t>0</a:t>
              </a:r>
              <a:endParaRPr lang="en-US" b="0"/>
            </a:p>
          </p:txBody>
        </p:sp>
        <p:sp>
          <p:nvSpPr>
            <p:cNvPr id="2064" name="Text Box 14"/>
            <p:cNvSpPr txBox="1">
              <a:spLocks noChangeArrowheads="1"/>
            </p:cNvSpPr>
            <p:nvPr/>
          </p:nvSpPr>
          <p:spPr bwMode="auto">
            <a:xfrm>
              <a:off x="2319" y="2081"/>
              <a:ext cx="777" cy="288"/>
            </a:xfrm>
            <a:prstGeom prst="rect">
              <a:avLst/>
            </a:prstGeom>
            <a:noFill/>
            <a:ln w="9525" algn="ctr">
              <a:noFill/>
              <a:prstDash val="dash"/>
              <a:miter lim="800000"/>
              <a:headEnd/>
              <a:tailEnd/>
            </a:ln>
          </p:spPr>
          <p:txBody>
            <a:bodyPr wrap="none">
              <a:spAutoFit/>
            </a:bodyPr>
            <a:lstStyle/>
            <a:p>
              <a:pPr algn="ctr"/>
              <a:r>
                <a:rPr lang="en-US" sz="1200" b="0">
                  <a:latin typeface="Arial" pitchFamily="34" charset="0"/>
                </a:rPr>
                <a:t>LT commitment</a:t>
              </a:r>
            </a:p>
            <a:p>
              <a:pPr algn="ctr"/>
              <a:r>
                <a:rPr lang="en-US" sz="1200" b="0">
                  <a:latin typeface="Arial" pitchFamily="34" charset="0"/>
                </a:rPr>
                <a:t>Level</a:t>
              </a:r>
            </a:p>
          </p:txBody>
        </p:sp>
        <p:sp>
          <p:nvSpPr>
            <p:cNvPr id="2065" name="Freeform 15"/>
            <p:cNvSpPr>
              <a:spLocks/>
            </p:cNvSpPr>
            <p:nvPr/>
          </p:nvSpPr>
          <p:spPr bwMode="auto">
            <a:xfrm>
              <a:off x="2067" y="1288"/>
              <a:ext cx="652" cy="789"/>
            </a:xfrm>
            <a:custGeom>
              <a:avLst/>
              <a:gdLst>
                <a:gd name="T0" fmla="*/ 0 w 652"/>
                <a:gd name="T1" fmla="*/ 786 h 789"/>
                <a:gd name="T2" fmla="*/ 66 w 652"/>
                <a:gd name="T3" fmla="*/ 783 h 789"/>
                <a:gd name="T4" fmla="*/ 126 w 652"/>
                <a:gd name="T5" fmla="*/ 777 h 789"/>
                <a:gd name="T6" fmla="*/ 213 w 652"/>
                <a:gd name="T7" fmla="*/ 756 h 789"/>
                <a:gd name="T8" fmla="*/ 309 w 652"/>
                <a:gd name="T9" fmla="*/ 711 h 789"/>
                <a:gd name="T10" fmla="*/ 378 w 652"/>
                <a:gd name="T11" fmla="*/ 627 h 789"/>
                <a:gd name="T12" fmla="*/ 453 w 652"/>
                <a:gd name="T13" fmla="*/ 501 h 789"/>
                <a:gd name="T14" fmla="*/ 522 w 652"/>
                <a:gd name="T15" fmla="*/ 324 h 789"/>
                <a:gd name="T16" fmla="*/ 585 w 652"/>
                <a:gd name="T17" fmla="*/ 162 h 789"/>
                <a:gd name="T18" fmla="*/ 642 w 652"/>
                <a:gd name="T19" fmla="*/ 0 h 789"/>
                <a:gd name="T20" fmla="*/ 648 w 652"/>
                <a:gd name="T21" fmla="*/ 789 h 7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52"/>
                <a:gd name="T34" fmla="*/ 0 h 789"/>
                <a:gd name="T35" fmla="*/ 652 w 652"/>
                <a:gd name="T36" fmla="*/ 789 h 78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52" h="789">
                  <a:moveTo>
                    <a:pt x="0" y="786"/>
                  </a:moveTo>
                  <a:cubicBezTo>
                    <a:pt x="11" y="786"/>
                    <a:pt x="45" y="784"/>
                    <a:pt x="66" y="783"/>
                  </a:cubicBezTo>
                  <a:cubicBezTo>
                    <a:pt x="87" y="782"/>
                    <a:pt x="102" y="781"/>
                    <a:pt x="126" y="777"/>
                  </a:cubicBezTo>
                  <a:cubicBezTo>
                    <a:pt x="150" y="773"/>
                    <a:pt x="183" y="767"/>
                    <a:pt x="213" y="756"/>
                  </a:cubicBezTo>
                  <a:cubicBezTo>
                    <a:pt x="243" y="745"/>
                    <a:pt x="281" y="732"/>
                    <a:pt x="309" y="711"/>
                  </a:cubicBezTo>
                  <a:cubicBezTo>
                    <a:pt x="337" y="690"/>
                    <a:pt x="354" y="662"/>
                    <a:pt x="378" y="627"/>
                  </a:cubicBezTo>
                  <a:cubicBezTo>
                    <a:pt x="402" y="592"/>
                    <a:pt x="429" y="552"/>
                    <a:pt x="453" y="501"/>
                  </a:cubicBezTo>
                  <a:cubicBezTo>
                    <a:pt x="477" y="450"/>
                    <a:pt x="500" y="380"/>
                    <a:pt x="522" y="324"/>
                  </a:cubicBezTo>
                  <a:cubicBezTo>
                    <a:pt x="544" y="268"/>
                    <a:pt x="565" y="216"/>
                    <a:pt x="585" y="162"/>
                  </a:cubicBezTo>
                  <a:cubicBezTo>
                    <a:pt x="605" y="108"/>
                    <a:pt x="632" y="30"/>
                    <a:pt x="642" y="0"/>
                  </a:cubicBezTo>
                  <a:cubicBezTo>
                    <a:pt x="652" y="104"/>
                    <a:pt x="647" y="625"/>
                    <a:pt x="648" y="789"/>
                  </a:cubicBezTo>
                </a:path>
              </a:pathLst>
            </a:custGeom>
            <a:solidFill>
              <a:srgbClr val="FF0000"/>
            </a:solidFill>
            <a:ln w="9525">
              <a:solidFill>
                <a:schemeClr val="tx1"/>
              </a:solidFill>
              <a:round/>
              <a:headEnd/>
              <a:tailEnd/>
            </a:ln>
          </p:spPr>
          <p:txBody>
            <a:bodyPr/>
            <a:lstStyle/>
            <a:p>
              <a:endParaRPr lang="en-US"/>
            </a:p>
          </p:txBody>
        </p:sp>
        <p:sp>
          <p:nvSpPr>
            <p:cNvPr id="2066" name="Freeform 16"/>
            <p:cNvSpPr>
              <a:spLocks/>
            </p:cNvSpPr>
            <p:nvPr/>
          </p:nvSpPr>
          <p:spPr bwMode="auto">
            <a:xfrm>
              <a:off x="2706" y="1021"/>
              <a:ext cx="987" cy="1055"/>
            </a:xfrm>
            <a:custGeom>
              <a:avLst/>
              <a:gdLst>
                <a:gd name="T0" fmla="*/ 2 w 987"/>
                <a:gd name="T1" fmla="*/ 1055 h 1055"/>
                <a:gd name="T2" fmla="*/ 5 w 987"/>
                <a:gd name="T3" fmla="*/ 260 h 1055"/>
                <a:gd name="T4" fmla="*/ 33 w 987"/>
                <a:gd name="T5" fmla="*/ 183 h 1055"/>
                <a:gd name="T6" fmla="*/ 63 w 987"/>
                <a:gd name="T7" fmla="*/ 123 h 1055"/>
                <a:gd name="T8" fmla="*/ 93 w 987"/>
                <a:gd name="T9" fmla="*/ 69 h 1055"/>
                <a:gd name="T10" fmla="*/ 129 w 987"/>
                <a:gd name="T11" fmla="*/ 27 h 1055"/>
                <a:gd name="T12" fmla="*/ 174 w 987"/>
                <a:gd name="T13" fmla="*/ 0 h 1055"/>
                <a:gd name="T14" fmla="*/ 237 w 987"/>
                <a:gd name="T15" fmla="*/ 39 h 1055"/>
                <a:gd name="T16" fmla="*/ 272 w 987"/>
                <a:gd name="T17" fmla="*/ 105 h 1055"/>
                <a:gd name="T18" fmla="*/ 309 w 987"/>
                <a:gd name="T19" fmla="*/ 177 h 1055"/>
                <a:gd name="T20" fmla="*/ 366 w 987"/>
                <a:gd name="T21" fmla="*/ 327 h 1055"/>
                <a:gd name="T22" fmla="*/ 414 w 987"/>
                <a:gd name="T23" fmla="*/ 474 h 1055"/>
                <a:gd name="T24" fmla="*/ 480 w 987"/>
                <a:gd name="T25" fmla="*/ 639 h 1055"/>
                <a:gd name="T26" fmla="*/ 543 w 987"/>
                <a:gd name="T27" fmla="*/ 780 h 1055"/>
                <a:gd name="T28" fmla="*/ 603 w 987"/>
                <a:gd name="T29" fmla="*/ 891 h 1055"/>
                <a:gd name="T30" fmla="*/ 672 w 987"/>
                <a:gd name="T31" fmla="*/ 966 h 1055"/>
                <a:gd name="T32" fmla="*/ 744 w 987"/>
                <a:gd name="T33" fmla="*/ 1014 h 1055"/>
                <a:gd name="T34" fmla="*/ 828 w 987"/>
                <a:gd name="T35" fmla="*/ 1035 h 1055"/>
                <a:gd name="T36" fmla="*/ 900 w 987"/>
                <a:gd name="T37" fmla="*/ 1050 h 1055"/>
                <a:gd name="T38" fmla="*/ 987 w 987"/>
                <a:gd name="T39" fmla="*/ 1053 h 105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87"/>
                <a:gd name="T61" fmla="*/ 0 h 1055"/>
                <a:gd name="T62" fmla="*/ 987 w 987"/>
                <a:gd name="T63" fmla="*/ 1055 h 105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87" h="1055">
                  <a:moveTo>
                    <a:pt x="2" y="1055"/>
                  </a:moveTo>
                  <a:cubicBezTo>
                    <a:pt x="2" y="1053"/>
                    <a:pt x="0" y="274"/>
                    <a:pt x="5" y="260"/>
                  </a:cubicBezTo>
                  <a:cubicBezTo>
                    <a:pt x="10" y="246"/>
                    <a:pt x="23" y="206"/>
                    <a:pt x="33" y="183"/>
                  </a:cubicBezTo>
                  <a:cubicBezTo>
                    <a:pt x="43" y="159"/>
                    <a:pt x="53" y="142"/>
                    <a:pt x="63" y="123"/>
                  </a:cubicBezTo>
                  <a:cubicBezTo>
                    <a:pt x="73" y="104"/>
                    <a:pt x="82" y="85"/>
                    <a:pt x="93" y="69"/>
                  </a:cubicBezTo>
                  <a:cubicBezTo>
                    <a:pt x="104" y="53"/>
                    <a:pt x="116" y="39"/>
                    <a:pt x="129" y="27"/>
                  </a:cubicBezTo>
                  <a:cubicBezTo>
                    <a:pt x="142" y="15"/>
                    <a:pt x="145" y="0"/>
                    <a:pt x="174" y="0"/>
                  </a:cubicBezTo>
                  <a:cubicBezTo>
                    <a:pt x="192" y="2"/>
                    <a:pt x="221" y="21"/>
                    <a:pt x="237" y="39"/>
                  </a:cubicBezTo>
                  <a:cubicBezTo>
                    <a:pt x="253" y="57"/>
                    <a:pt x="260" y="82"/>
                    <a:pt x="272" y="105"/>
                  </a:cubicBezTo>
                  <a:cubicBezTo>
                    <a:pt x="284" y="128"/>
                    <a:pt x="293" y="141"/>
                    <a:pt x="309" y="177"/>
                  </a:cubicBezTo>
                  <a:cubicBezTo>
                    <a:pt x="325" y="214"/>
                    <a:pt x="349" y="278"/>
                    <a:pt x="366" y="327"/>
                  </a:cubicBezTo>
                  <a:cubicBezTo>
                    <a:pt x="383" y="376"/>
                    <a:pt x="395" y="422"/>
                    <a:pt x="414" y="474"/>
                  </a:cubicBezTo>
                  <a:cubicBezTo>
                    <a:pt x="433" y="526"/>
                    <a:pt x="459" y="588"/>
                    <a:pt x="480" y="639"/>
                  </a:cubicBezTo>
                  <a:cubicBezTo>
                    <a:pt x="501" y="690"/>
                    <a:pt x="522" y="738"/>
                    <a:pt x="543" y="780"/>
                  </a:cubicBezTo>
                  <a:cubicBezTo>
                    <a:pt x="564" y="822"/>
                    <a:pt x="582" y="860"/>
                    <a:pt x="603" y="891"/>
                  </a:cubicBezTo>
                  <a:cubicBezTo>
                    <a:pt x="624" y="922"/>
                    <a:pt x="649" y="946"/>
                    <a:pt x="672" y="966"/>
                  </a:cubicBezTo>
                  <a:cubicBezTo>
                    <a:pt x="695" y="986"/>
                    <a:pt x="718" y="1003"/>
                    <a:pt x="744" y="1014"/>
                  </a:cubicBezTo>
                  <a:cubicBezTo>
                    <a:pt x="770" y="1025"/>
                    <a:pt x="802" y="1029"/>
                    <a:pt x="828" y="1035"/>
                  </a:cubicBezTo>
                  <a:cubicBezTo>
                    <a:pt x="854" y="1041"/>
                    <a:pt x="874" y="1047"/>
                    <a:pt x="900" y="1050"/>
                  </a:cubicBezTo>
                  <a:cubicBezTo>
                    <a:pt x="926" y="1053"/>
                    <a:pt x="969" y="1053"/>
                    <a:pt x="987" y="1053"/>
                  </a:cubicBezTo>
                </a:path>
              </a:pathLst>
            </a:custGeom>
            <a:solidFill>
              <a:schemeClr val="hlink"/>
            </a:solidFill>
            <a:ln w="9525">
              <a:solidFill>
                <a:srgbClr val="000080"/>
              </a:solidFill>
              <a:round/>
              <a:headEnd/>
              <a:tailEnd/>
            </a:ln>
          </p:spPr>
          <p:txBody>
            <a:bodyPr/>
            <a:lstStyle/>
            <a:p>
              <a:endParaRPr lang="en-US"/>
            </a:p>
          </p:txBody>
        </p:sp>
        <p:sp>
          <p:nvSpPr>
            <p:cNvPr id="2067" name="Line 17"/>
            <p:cNvSpPr>
              <a:spLocks noChangeShapeType="1"/>
            </p:cNvSpPr>
            <p:nvPr/>
          </p:nvSpPr>
          <p:spPr bwMode="auto">
            <a:xfrm flipV="1">
              <a:off x="2708" y="996"/>
              <a:ext cx="0" cy="1080"/>
            </a:xfrm>
            <a:prstGeom prst="line">
              <a:avLst/>
            </a:prstGeom>
            <a:noFill/>
            <a:ln w="38100">
              <a:solidFill>
                <a:schemeClr val="accent1"/>
              </a:solidFill>
              <a:round/>
              <a:headEnd/>
              <a:tailEnd/>
            </a:ln>
          </p:spPr>
          <p:txBody>
            <a:bodyPr/>
            <a:lstStyle/>
            <a:p>
              <a:endParaRPr lang="en-US"/>
            </a:p>
          </p:txBody>
        </p:sp>
        <p:sp>
          <p:nvSpPr>
            <p:cNvPr id="2068" name="Text Box 18"/>
            <p:cNvSpPr txBox="1">
              <a:spLocks noChangeArrowheads="1"/>
            </p:cNvSpPr>
            <p:nvPr/>
          </p:nvSpPr>
          <p:spPr bwMode="auto">
            <a:xfrm>
              <a:off x="3840" y="2081"/>
              <a:ext cx="477" cy="173"/>
            </a:xfrm>
            <a:prstGeom prst="rect">
              <a:avLst/>
            </a:prstGeom>
            <a:noFill/>
            <a:ln w="9525" algn="ctr">
              <a:noFill/>
              <a:prstDash val="dash"/>
              <a:miter lim="800000"/>
              <a:headEnd/>
              <a:tailEnd/>
            </a:ln>
          </p:spPr>
          <p:txBody>
            <a:bodyPr wrap="none">
              <a:spAutoFit/>
            </a:bodyPr>
            <a:lstStyle/>
            <a:p>
              <a:pPr algn="ctr"/>
              <a:r>
                <a:rPr lang="en-US" sz="1200" b="0" i="1">
                  <a:latin typeface="Arial" pitchFamily="34" charset="0"/>
                </a:rPr>
                <a:t>Demand</a:t>
              </a:r>
            </a:p>
          </p:txBody>
        </p:sp>
        <p:sp>
          <p:nvSpPr>
            <p:cNvPr id="2069" name="AutoShape 20"/>
            <p:cNvSpPr>
              <a:spLocks/>
            </p:cNvSpPr>
            <p:nvPr/>
          </p:nvSpPr>
          <p:spPr bwMode="auto">
            <a:xfrm>
              <a:off x="1648" y="1520"/>
              <a:ext cx="684" cy="464"/>
            </a:xfrm>
            <a:prstGeom prst="borderCallout1">
              <a:avLst>
                <a:gd name="adj1" fmla="val 15519"/>
                <a:gd name="adj2" fmla="val 107019"/>
                <a:gd name="adj3" fmla="val 54310"/>
                <a:gd name="adj4" fmla="val 137426"/>
              </a:avLst>
            </a:prstGeom>
            <a:solidFill>
              <a:srgbClr val="F8F8F8"/>
            </a:solidFill>
            <a:ln w="9525" algn="ctr">
              <a:solidFill>
                <a:schemeClr val="tx1"/>
              </a:solidFill>
              <a:miter lim="800000"/>
              <a:headEnd/>
              <a:tailEnd/>
            </a:ln>
          </p:spPr>
          <p:txBody>
            <a:bodyPr/>
            <a:lstStyle/>
            <a:p>
              <a:pPr algn="ctr"/>
              <a:r>
                <a:rPr lang="en-US" sz="1400" b="0">
                  <a:latin typeface="Arial" pitchFamily="34" charset="0"/>
                </a:rPr>
                <a:t>Cheap &amp; Inflexible</a:t>
              </a:r>
            </a:p>
            <a:p>
              <a:pPr algn="ctr"/>
              <a:r>
                <a:rPr lang="en-US" sz="1400" b="0">
                  <a:latin typeface="Arial" pitchFamily="34" charset="0"/>
                </a:rPr>
                <a:t>Capacity</a:t>
              </a:r>
            </a:p>
          </p:txBody>
        </p:sp>
        <p:sp>
          <p:nvSpPr>
            <p:cNvPr id="2070" name="AutoShape 21"/>
            <p:cNvSpPr>
              <a:spLocks/>
            </p:cNvSpPr>
            <p:nvPr/>
          </p:nvSpPr>
          <p:spPr bwMode="auto">
            <a:xfrm>
              <a:off x="3336" y="1452"/>
              <a:ext cx="628" cy="440"/>
            </a:xfrm>
            <a:prstGeom prst="borderCallout1">
              <a:avLst>
                <a:gd name="adj1" fmla="val 16366"/>
                <a:gd name="adj2" fmla="val -7644"/>
                <a:gd name="adj3" fmla="val 89546"/>
                <a:gd name="adj4" fmla="val -89968"/>
              </a:avLst>
            </a:prstGeom>
            <a:solidFill>
              <a:srgbClr val="F8F8F8"/>
            </a:solidFill>
            <a:ln w="9525" algn="ctr">
              <a:solidFill>
                <a:schemeClr val="tx1"/>
              </a:solidFill>
              <a:miter lim="800000"/>
              <a:headEnd/>
              <a:tailEnd/>
            </a:ln>
          </p:spPr>
          <p:txBody>
            <a:bodyPr/>
            <a:lstStyle/>
            <a:p>
              <a:pPr algn="ctr"/>
              <a:r>
                <a:rPr lang="en-US" sz="1400" b="0">
                  <a:latin typeface="Arial" pitchFamily="34" charset="0"/>
                </a:rPr>
                <a:t>Fast &amp; Flexible Capacity</a:t>
              </a:r>
            </a:p>
          </p:txBody>
        </p:sp>
        <p:sp>
          <p:nvSpPr>
            <p:cNvPr id="2071" name="Line 22"/>
            <p:cNvSpPr>
              <a:spLocks noChangeShapeType="1"/>
            </p:cNvSpPr>
            <p:nvPr/>
          </p:nvSpPr>
          <p:spPr bwMode="auto">
            <a:xfrm>
              <a:off x="1539" y="2074"/>
              <a:ext cx="2682" cy="1"/>
            </a:xfrm>
            <a:prstGeom prst="line">
              <a:avLst/>
            </a:prstGeom>
            <a:noFill/>
            <a:ln w="0">
              <a:solidFill>
                <a:srgbClr val="000000"/>
              </a:solidFill>
              <a:round/>
              <a:headEnd/>
              <a:tailEnd type="triangle" w="med" len="med"/>
            </a:ln>
          </p:spPr>
          <p:txBody>
            <a:bodyPr/>
            <a:lstStyle/>
            <a:p>
              <a:endParaRPr lang="en-US"/>
            </a:p>
          </p:txBody>
        </p:sp>
      </p:grpSp>
      <p:graphicFrame>
        <p:nvGraphicFramePr>
          <p:cNvPr id="2050" name="Object 29"/>
          <p:cNvGraphicFramePr>
            <a:graphicFrameLocks noGrp="1" noChangeAspect="1"/>
          </p:cNvGraphicFramePr>
          <p:nvPr>
            <p:ph sz="half" idx="2"/>
          </p:nvPr>
        </p:nvGraphicFramePr>
        <p:xfrm>
          <a:off x="4271963" y="4090988"/>
          <a:ext cx="2654300" cy="742950"/>
        </p:xfrm>
        <a:graphic>
          <a:graphicData uri="http://schemas.openxmlformats.org/presentationml/2006/ole">
            <mc:AlternateContent xmlns:mc="http://schemas.openxmlformats.org/markup-compatibility/2006">
              <mc:Choice xmlns:v="urn:schemas-microsoft-com:vml" Requires="v">
                <p:oleObj spid="_x0000_s2061" name="Equation" r:id="rId4" imgW="1536700" imgH="419100" progId="Equation.3">
                  <p:embed/>
                </p:oleObj>
              </mc:Choice>
              <mc:Fallback>
                <p:oleObj name="Equation" r:id="rId4" imgW="1536700" imgH="419100" progId="Equation.3">
                  <p:embed/>
                  <p:pic>
                    <p:nvPicPr>
                      <p:cNvPr id="0" name="Picture 3"/>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71963" y="4090988"/>
                        <a:ext cx="2654300" cy="7429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en-US" smtClean="0"/>
              <a:t>Toyota’s CCC21: “Construction of Cost Competitiveness for the 21</a:t>
            </a:r>
            <a:r>
              <a:rPr lang="en-US" baseline="30000" smtClean="0"/>
              <a:t>st</a:t>
            </a:r>
            <a:r>
              <a:rPr lang="en-US" smtClean="0"/>
              <a:t> Century”</a:t>
            </a:r>
          </a:p>
        </p:txBody>
      </p:sp>
      <p:sp>
        <p:nvSpPr>
          <p:cNvPr id="41987" name="Rectangle 3"/>
          <p:cNvSpPr>
            <a:spLocks noGrp="1" noChangeArrowheads="1"/>
          </p:cNvSpPr>
          <p:nvPr>
            <p:ph type="body" idx="1"/>
          </p:nvPr>
        </p:nvSpPr>
        <p:spPr>
          <a:xfrm>
            <a:off x="455613" y="1114425"/>
            <a:ext cx="8229600" cy="5229225"/>
          </a:xfrm>
        </p:spPr>
        <p:txBody>
          <a:bodyPr/>
          <a:lstStyle/>
          <a:p>
            <a:pPr eaLnBrk="1" hangingPunct="1"/>
            <a:r>
              <a:rPr lang="en-US" smtClean="0"/>
              <a:t>In the late 1990s, a rival executive said Toyota was paying too much for parts compared to its peers.</a:t>
            </a:r>
          </a:p>
          <a:p>
            <a:pPr eaLnBrk="1" hangingPunct="1"/>
            <a:r>
              <a:rPr lang="en-US" smtClean="0"/>
              <a:t>Mr. Watanabee: “Insulted by the commentary, we launched an internal study that pitted Toyota, component by component, car by car, against other models.  The result took months to compile and shattered the myth about the company’s cost advantage.”  In hundreds of components and vehicle systems, Toyota was the winner in just over half. It was “outright humiliating.”</a:t>
            </a:r>
          </a:p>
          <a:p>
            <a:pPr eaLnBrk="1" hangingPunct="1"/>
            <a:r>
              <a:rPr lang="en-US" smtClean="0"/>
              <a:t>Mr. Watanabee pushed Toyota and its parts suppliers to tweak the way they designed and made 173 components and systems to make them simpler and less expensive without affecting quality.  In one effort, Toyota worked with suppliers to consolidate countless specifications for wire harnesses. That produced tens of millions of dollars in savings.</a:t>
            </a:r>
          </a:p>
          <a:p>
            <a:pPr eaLnBrk="1" hangingPunct="1"/>
            <a:r>
              <a:rPr lang="en-US" smtClean="0"/>
              <a:t>In total, a one-trillion yen ($8.68b) was saved, equivalent to a 30% cut in the company’s procurement costs during 2000-2004.</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b="1" smtClean="0">
                <a:latin typeface="Albertus Extra Bold"/>
              </a:rPr>
              <a:t>Strategic Sourcing</a:t>
            </a:r>
            <a:r>
              <a:rPr lang="en-US" b="1" smtClean="0"/>
              <a:t> </a:t>
            </a:r>
            <a:r>
              <a:rPr lang="en-US" smtClean="0"/>
              <a:t/>
            </a:r>
            <a:br>
              <a:rPr lang="en-US" smtClean="0"/>
            </a:br>
            <a:r>
              <a:rPr lang="en-US" smtClean="0"/>
              <a:t>	The need for talent and mindset</a:t>
            </a:r>
          </a:p>
        </p:txBody>
      </p:sp>
      <p:pic>
        <p:nvPicPr>
          <p:cNvPr id="10243" name="Picture 2"/>
          <p:cNvPicPr>
            <a:picLocks noChangeAspect="1" noChangeArrowheads="1"/>
          </p:cNvPicPr>
          <p:nvPr/>
        </p:nvPicPr>
        <p:blipFill>
          <a:blip r:embed="rId3" cstate="print"/>
          <a:srcRect l="9480" t="14769" r="29938" b="32001"/>
          <a:stretch>
            <a:fillRect/>
          </a:stretch>
        </p:blipFill>
        <p:spPr bwMode="auto">
          <a:xfrm>
            <a:off x="1035050" y="1774825"/>
            <a:ext cx="6661150" cy="3559175"/>
          </a:xfrm>
          <a:prstGeom prst="rect">
            <a:avLst/>
          </a:prstGeom>
          <a:noFill/>
          <a:ln w="9525" algn="ctr">
            <a:noFill/>
            <a:prstDash val="dash"/>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b="1" smtClean="0">
                <a:latin typeface="Albertus Extra Bold"/>
              </a:rPr>
              <a:t>Strategic Sourcing</a:t>
            </a:r>
            <a:r>
              <a:rPr lang="en-US" b="1" smtClean="0"/>
              <a:t> </a:t>
            </a:r>
            <a:r>
              <a:rPr lang="en-US" smtClean="0"/>
              <a:t/>
            </a:r>
            <a:br>
              <a:rPr lang="en-US" smtClean="0"/>
            </a:br>
            <a:r>
              <a:rPr lang="en-US" smtClean="0"/>
              <a:t>	The need to integrate with overall operations strategy</a:t>
            </a:r>
          </a:p>
        </p:txBody>
      </p:sp>
      <p:sp>
        <p:nvSpPr>
          <p:cNvPr id="11267" name="Content Placeholder 2"/>
          <p:cNvSpPr>
            <a:spLocks noGrp="1"/>
          </p:cNvSpPr>
          <p:nvPr>
            <p:ph idx="1"/>
          </p:nvPr>
        </p:nvSpPr>
        <p:spPr>
          <a:xfrm>
            <a:off x="455613" y="6254750"/>
            <a:ext cx="8229600" cy="434975"/>
          </a:xfrm>
        </p:spPr>
        <p:txBody>
          <a:bodyPr/>
          <a:lstStyle/>
          <a:p>
            <a:pPr>
              <a:buFont typeface="Wingdings" pitchFamily="2" charset="2"/>
              <a:buNone/>
            </a:pPr>
            <a:r>
              <a:rPr lang="en-US" sz="1100" smtClean="0"/>
              <a:t>Source: Inventing the 21</a:t>
            </a:r>
            <a:r>
              <a:rPr lang="en-US" sz="1100" baseline="30000" smtClean="0"/>
              <a:t>st</a:t>
            </a:r>
            <a:r>
              <a:rPr lang="en-US" sz="1100" smtClean="0"/>
              <a:t>-century purchasing organization, McKinsey Quarterly, Oct 2007</a:t>
            </a:r>
          </a:p>
        </p:txBody>
      </p:sp>
      <p:pic>
        <p:nvPicPr>
          <p:cNvPr id="11268" name="Picture 2"/>
          <p:cNvPicPr>
            <a:picLocks noChangeAspect="1" noChangeArrowheads="1"/>
          </p:cNvPicPr>
          <p:nvPr/>
        </p:nvPicPr>
        <p:blipFill>
          <a:blip r:embed="rId3" cstate="print"/>
          <a:srcRect l="15967" t="14769" r="36424" b="32822"/>
          <a:stretch>
            <a:fillRect/>
          </a:stretch>
        </p:blipFill>
        <p:spPr bwMode="auto">
          <a:xfrm>
            <a:off x="1052513" y="1233488"/>
            <a:ext cx="6978650" cy="4673600"/>
          </a:xfrm>
          <a:prstGeom prst="rect">
            <a:avLst/>
          </a:prstGeom>
          <a:noFill/>
          <a:ln w="9525" algn="ctr">
            <a:noFill/>
            <a:prstDash val="dash"/>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b="1" smtClean="0">
                <a:latin typeface="Albertus Extra Bold"/>
              </a:rPr>
              <a:t>Strategic Sourcing: </a:t>
            </a:r>
            <a:r>
              <a:rPr lang="en-US" smtClean="0"/>
              <a:t>integral part of operations strategy</a:t>
            </a:r>
            <a:br>
              <a:rPr lang="en-US" smtClean="0"/>
            </a:br>
            <a:endParaRPr lang="en-US" smtClean="0"/>
          </a:p>
        </p:txBody>
      </p:sp>
      <p:sp>
        <p:nvSpPr>
          <p:cNvPr id="12306" name="Rectangle 18"/>
          <p:cNvSpPr>
            <a:spLocks noChangeArrowheads="1"/>
          </p:cNvSpPr>
          <p:nvPr/>
        </p:nvSpPr>
        <p:spPr bwMode="auto">
          <a:xfrm>
            <a:off x="485775" y="3595688"/>
            <a:ext cx="3362325" cy="5524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07" name="Freeform 19"/>
          <p:cNvSpPr>
            <a:spLocks noEditPoints="1"/>
          </p:cNvSpPr>
          <p:nvPr/>
        </p:nvSpPr>
        <p:spPr bwMode="auto">
          <a:xfrm>
            <a:off x="481013" y="3590926"/>
            <a:ext cx="3371850" cy="561975"/>
          </a:xfrm>
          <a:custGeom>
            <a:avLst/>
            <a:gdLst/>
            <a:ahLst/>
            <a:cxnLst>
              <a:cxn ang="0">
                <a:pos x="0" y="0"/>
              </a:cxn>
              <a:cxn ang="0">
                <a:pos x="2124" y="0"/>
              </a:cxn>
              <a:cxn ang="0">
                <a:pos x="2124" y="354"/>
              </a:cxn>
              <a:cxn ang="0">
                <a:pos x="0" y="354"/>
              </a:cxn>
              <a:cxn ang="0">
                <a:pos x="0" y="0"/>
              </a:cxn>
              <a:cxn ang="0">
                <a:pos x="6" y="351"/>
              </a:cxn>
              <a:cxn ang="0">
                <a:pos x="3" y="348"/>
              </a:cxn>
              <a:cxn ang="0">
                <a:pos x="2121" y="348"/>
              </a:cxn>
              <a:cxn ang="0">
                <a:pos x="2118" y="351"/>
              </a:cxn>
              <a:cxn ang="0">
                <a:pos x="2118" y="3"/>
              </a:cxn>
              <a:cxn ang="0">
                <a:pos x="2121" y="6"/>
              </a:cxn>
              <a:cxn ang="0">
                <a:pos x="3" y="6"/>
              </a:cxn>
              <a:cxn ang="0">
                <a:pos x="6" y="3"/>
              </a:cxn>
              <a:cxn ang="0">
                <a:pos x="6" y="351"/>
              </a:cxn>
            </a:cxnLst>
            <a:rect l="0" t="0" r="r" b="b"/>
            <a:pathLst>
              <a:path w="2124" h="354">
                <a:moveTo>
                  <a:pt x="0" y="0"/>
                </a:moveTo>
                <a:lnTo>
                  <a:pt x="2124" y="0"/>
                </a:lnTo>
                <a:lnTo>
                  <a:pt x="2124" y="354"/>
                </a:lnTo>
                <a:lnTo>
                  <a:pt x="0" y="354"/>
                </a:lnTo>
                <a:lnTo>
                  <a:pt x="0" y="0"/>
                </a:lnTo>
                <a:close/>
                <a:moveTo>
                  <a:pt x="6" y="351"/>
                </a:moveTo>
                <a:lnTo>
                  <a:pt x="3" y="348"/>
                </a:lnTo>
                <a:lnTo>
                  <a:pt x="2121" y="348"/>
                </a:lnTo>
                <a:lnTo>
                  <a:pt x="2118" y="351"/>
                </a:lnTo>
                <a:lnTo>
                  <a:pt x="2118" y="3"/>
                </a:lnTo>
                <a:lnTo>
                  <a:pt x="2121" y="6"/>
                </a:lnTo>
                <a:lnTo>
                  <a:pt x="3" y="6"/>
                </a:lnTo>
                <a:lnTo>
                  <a:pt x="6" y="3"/>
                </a:lnTo>
                <a:lnTo>
                  <a:pt x="6" y="35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08" name="Rectangle 20"/>
          <p:cNvSpPr>
            <a:spLocks noChangeArrowheads="1"/>
          </p:cNvSpPr>
          <p:nvPr/>
        </p:nvSpPr>
        <p:spPr bwMode="auto">
          <a:xfrm>
            <a:off x="546100" y="3663951"/>
            <a:ext cx="657225"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Sizing </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09" name="Rectangle 21"/>
          <p:cNvSpPr>
            <a:spLocks noChangeArrowheads="1"/>
          </p:cNvSpPr>
          <p:nvPr/>
        </p:nvSpPr>
        <p:spPr bwMode="auto">
          <a:xfrm>
            <a:off x="1403350" y="3711576"/>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10" name="Rectangle 22"/>
          <p:cNvSpPr>
            <a:spLocks noChangeArrowheads="1"/>
          </p:cNvSpPr>
          <p:nvPr/>
        </p:nvSpPr>
        <p:spPr bwMode="auto">
          <a:xfrm>
            <a:off x="1479550" y="3711576"/>
            <a:ext cx="23526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Working capital &amp; capital investment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11" name="Rectangle 23"/>
          <p:cNvSpPr>
            <a:spLocks noChangeArrowheads="1"/>
          </p:cNvSpPr>
          <p:nvPr/>
        </p:nvSpPr>
        <p:spPr bwMode="auto">
          <a:xfrm>
            <a:off x="1403350" y="3902076"/>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12" name="Rectangle 24"/>
          <p:cNvSpPr>
            <a:spLocks noChangeArrowheads="1"/>
          </p:cNvSpPr>
          <p:nvPr/>
        </p:nvSpPr>
        <p:spPr bwMode="auto">
          <a:xfrm>
            <a:off x="1479550" y="3902076"/>
            <a:ext cx="18478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Relationship to total capacity</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21" name="Rectangle 33"/>
          <p:cNvSpPr>
            <a:spLocks noChangeArrowheads="1"/>
          </p:cNvSpPr>
          <p:nvPr/>
        </p:nvSpPr>
        <p:spPr bwMode="auto">
          <a:xfrm>
            <a:off x="485775" y="4319588"/>
            <a:ext cx="3362325" cy="5524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22" name="Freeform 34"/>
          <p:cNvSpPr>
            <a:spLocks noEditPoints="1"/>
          </p:cNvSpPr>
          <p:nvPr/>
        </p:nvSpPr>
        <p:spPr bwMode="auto">
          <a:xfrm>
            <a:off x="481013" y="4314826"/>
            <a:ext cx="3371850" cy="561975"/>
          </a:xfrm>
          <a:custGeom>
            <a:avLst/>
            <a:gdLst/>
            <a:ahLst/>
            <a:cxnLst>
              <a:cxn ang="0">
                <a:pos x="0" y="0"/>
              </a:cxn>
              <a:cxn ang="0">
                <a:pos x="2124" y="0"/>
              </a:cxn>
              <a:cxn ang="0">
                <a:pos x="2124" y="354"/>
              </a:cxn>
              <a:cxn ang="0">
                <a:pos x="0" y="354"/>
              </a:cxn>
              <a:cxn ang="0">
                <a:pos x="0" y="0"/>
              </a:cxn>
              <a:cxn ang="0">
                <a:pos x="6" y="351"/>
              </a:cxn>
              <a:cxn ang="0">
                <a:pos x="3" y="348"/>
              </a:cxn>
              <a:cxn ang="0">
                <a:pos x="2121" y="348"/>
              </a:cxn>
              <a:cxn ang="0">
                <a:pos x="2118" y="351"/>
              </a:cxn>
              <a:cxn ang="0">
                <a:pos x="2118" y="3"/>
              </a:cxn>
              <a:cxn ang="0">
                <a:pos x="2121" y="6"/>
              </a:cxn>
              <a:cxn ang="0">
                <a:pos x="3" y="6"/>
              </a:cxn>
              <a:cxn ang="0">
                <a:pos x="6" y="3"/>
              </a:cxn>
              <a:cxn ang="0">
                <a:pos x="6" y="351"/>
              </a:cxn>
            </a:cxnLst>
            <a:rect l="0" t="0" r="r" b="b"/>
            <a:pathLst>
              <a:path w="2124" h="354">
                <a:moveTo>
                  <a:pt x="0" y="0"/>
                </a:moveTo>
                <a:lnTo>
                  <a:pt x="2124" y="0"/>
                </a:lnTo>
                <a:lnTo>
                  <a:pt x="2124" y="354"/>
                </a:lnTo>
                <a:lnTo>
                  <a:pt x="0" y="354"/>
                </a:lnTo>
                <a:lnTo>
                  <a:pt x="0" y="0"/>
                </a:lnTo>
                <a:close/>
                <a:moveTo>
                  <a:pt x="6" y="351"/>
                </a:moveTo>
                <a:lnTo>
                  <a:pt x="3" y="348"/>
                </a:lnTo>
                <a:lnTo>
                  <a:pt x="2121" y="348"/>
                </a:lnTo>
                <a:lnTo>
                  <a:pt x="2118" y="351"/>
                </a:lnTo>
                <a:lnTo>
                  <a:pt x="2118" y="3"/>
                </a:lnTo>
                <a:lnTo>
                  <a:pt x="2121" y="6"/>
                </a:lnTo>
                <a:lnTo>
                  <a:pt x="3" y="6"/>
                </a:lnTo>
                <a:lnTo>
                  <a:pt x="6" y="3"/>
                </a:lnTo>
                <a:lnTo>
                  <a:pt x="6" y="35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23" name="Rectangle 35"/>
          <p:cNvSpPr>
            <a:spLocks noChangeArrowheads="1"/>
          </p:cNvSpPr>
          <p:nvPr/>
        </p:nvSpPr>
        <p:spPr bwMode="auto">
          <a:xfrm>
            <a:off x="546100" y="4384676"/>
            <a:ext cx="752475"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Timing </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24" name="Rectangle 36"/>
          <p:cNvSpPr>
            <a:spLocks noChangeArrowheads="1"/>
          </p:cNvSpPr>
          <p:nvPr/>
        </p:nvSpPr>
        <p:spPr bwMode="auto">
          <a:xfrm>
            <a:off x="1403350" y="4432301"/>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25" name="Rectangle 37"/>
          <p:cNvSpPr>
            <a:spLocks noChangeArrowheads="1"/>
          </p:cNvSpPr>
          <p:nvPr/>
        </p:nvSpPr>
        <p:spPr bwMode="auto">
          <a:xfrm>
            <a:off x="1479550" y="4432301"/>
            <a:ext cx="3619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Lead</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26" name="Rectangle 38"/>
          <p:cNvSpPr>
            <a:spLocks noChangeArrowheads="1"/>
          </p:cNvSpPr>
          <p:nvPr/>
        </p:nvSpPr>
        <p:spPr bwMode="auto">
          <a:xfrm>
            <a:off x="1793875" y="4432301"/>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27" name="Rectangle 39"/>
          <p:cNvSpPr>
            <a:spLocks noChangeArrowheads="1"/>
          </p:cNvSpPr>
          <p:nvPr/>
        </p:nvSpPr>
        <p:spPr bwMode="auto">
          <a:xfrm>
            <a:off x="1841500" y="4432301"/>
            <a:ext cx="100012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time for startup</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28" name="Rectangle 40"/>
          <p:cNvSpPr>
            <a:spLocks noChangeArrowheads="1"/>
          </p:cNvSpPr>
          <p:nvPr/>
        </p:nvSpPr>
        <p:spPr bwMode="auto">
          <a:xfrm>
            <a:off x="1403350" y="4622801"/>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29" name="Rectangle 41"/>
          <p:cNvSpPr>
            <a:spLocks noChangeArrowheads="1"/>
          </p:cNvSpPr>
          <p:nvPr/>
        </p:nvSpPr>
        <p:spPr bwMode="auto">
          <a:xfrm>
            <a:off x="1479550" y="4622801"/>
            <a:ext cx="41910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Ramp</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30" name="Rectangle 42"/>
          <p:cNvSpPr>
            <a:spLocks noChangeArrowheads="1"/>
          </p:cNvSpPr>
          <p:nvPr/>
        </p:nvSpPr>
        <p:spPr bwMode="auto">
          <a:xfrm>
            <a:off x="1841500" y="4622801"/>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31" name="Rectangle 43"/>
          <p:cNvSpPr>
            <a:spLocks noChangeArrowheads="1"/>
          </p:cNvSpPr>
          <p:nvPr/>
        </p:nvSpPr>
        <p:spPr bwMode="auto">
          <a:xfrm>
            <a:off x="1889125" y="4622801"/>
            <a:ext cx="175260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time to capacity and quality</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32" name="Rectangle 44"/>
          <p:cNvSpPr>
            <a:spLocks noChangeArrowheads="1"/>
          </p:cNvSpPr>
          <p:nvPr/>
        </p:nvSpPr>
        <p:spPr bwMode="auto">
          <a:xfrm>
            <a:off x="485775" y="5005388"/>
            <a:ext cx="3362325" cy="5524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33" name="Freeform 45"/>
          <p:cNvSpPr>
            <a:spLocks noEditPoints="1"/>
          </p:cNvSpPr>
          <p:nvPr/>
        </p:nvSpPr>
        <p:spPr bwMode="auto">
          <a:xfrm>
            <a:off x="481013" y="5000626"/>
            <a:ext cx="3371850" cy="561975"/>
          </a:xfrm>
          <a:custGeom>
            <a:avLst/>
            <a:gdLst/>
            <a:ahLst/>
            <a:cxnLst>
              <a:cxn ang="0">
                <a:pos x="0" y="0"/>
              </a:cxn>
              <a:cxn ang="0">
                <a:pos x="2124" y="0"/>
              </a:cxn>
              <a:cxn ang="0">
                <a:pos x="2124" y="354"/>
              </a:cxn>
              <a:cxn ang="0">
                <a:pos x="0" y="354"/>
              </a:cxn>
              <a:cxn ang="0">
                <a:pos x="0" y="0"/>
              </a:cxn>
              <a:cxn ang="0">
                <a:pos x="6" y="351"/>
              </a:cxn>
              <a:cxn ang="0">
                <a:pos x="3" y="348"/>
              </a:cxn>
              <a:cxn ang="0">
                <a:pos x="2121" y="348"/>
              </a:cxn>
              <a:cxn ang="0">
                <a:pos x="2118" y="351"/>
              </a:cxn>
              <a:cxn ang="0">
                <a:pos x="2118" y="3"/>
              </a:cxn>
              <a:cxn ang="0">
                <a:pos x="2121" y="6"/>
              </a:cxn>
              <a:cxn ang="0">
                <a:pos x="3" y="6"/>
              </a:cxn>
              <a:cxn ang="0">
                <a:pos x="6" y="3"/>
              </a:cxn>
              <a:cxn ang="0">
                <a:pos x="6" y="351"/>
              </a:cxn>
            </a:cxnLst>
            <a:rect l="0" t="0" r="r" b="b"/>
            <a:pathLst>
              <a:path w="2124" h="354">
                <a:moveTo>
                  <a:pt x="0" y="0"/>
                </a:moveTo>
                <a:lnTo>
                  <a:pt x="2124" y="0"/>
                </a:lnTo>
                <a:lnTo>
                  <a:pt x="2124" y="354"/>
                </a:lnTo>
                <a:lnTo>
                  <a:pt x="0" y="354"/>
                </a:lnTo>
                <a:lnTo>
                  <a:pt x="0" y="0"/>
                </a:lnTo>
                <a:close/>
                <a:moveTo>
                  <a:pt x="6" y="351"/>
                </a:moveTo>
                <a:lnTo>
                  <a:pt x="3" y="348"/>
                </a:lnTo>
                <a:lnTo>
                  <a:pt x="2121" y="348"/>
                </a:lnTo>
                <a:lnTo>
                  <a:pt x="2118" y="351"/>
                </a:lnTo>
                <a:lnTo>
                  <a:pt x="2118" y="3"/>
                </a:lnTo>
                <a:lnTo>
                  <a:pt x="2121" y="6"/>
                </a:lnTo>
                <a:lnTo>
                  <a:pt x="3" y="6"/>
                </a:lnTo>
                <a:lnTo>
                  <a:pt x="6" y="3"/>
                </a:lnTo>
                <a:lnTo>
                  <a:pt x="6" y="35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34" name="Rectangle 46"/>
          <p:cNvSpPr>
            <a:spLocks noChangeArrowheads="1"/>
          </p:cNvSpPr>
          <p:nvPr/>
        </p:nvSpPr>
        <p:spPr bwMode="auto">
          <a:xfrm>
            <a:off x="546100" y="5072063"/>
            <a:ext cx="571500"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Type </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35" name="Rectangle 47"/>
          <p:cNvSpPr>
            <a:spLocks noChangeArrowheads="1"/>
          </p:cNvSpPr>
          <p:nvPr/>
        </p:nvSpPr>
        <p:spPr bwMode="auto">
          <a:xfrm>
            <a:off x="1403350" y="5119688"/>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36" name="Rectangle 48"/>
          <p:cNvSpPr>
            <a:spLocks noChangeArrowheads="1"/>
          </p:cNvSpPr>
          <p:nvPr/>
        </p:nvSpPr>
        <p:spPr bwMode="auto">
          <a:xfrm>
            <a:off x="1479550" y="5119688"/>
            <a:ext cx="16668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Role and focus of supplier</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37" name="Rectangle 49"/>
          <p:cNvSpPr>
            <a:spLocks noChangeArrowheads="1"/>
          </p:cNvSpPr>
          <p:nvPr/>
        </p:nvSpPr>
        <p:spPr bwMode="auto">
          <a:xfrm>
            <a:off x="1403350" y="5310188"/>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38" name="Rectangle 50"/>
          <p:cNvSpPr>
            <a:spLocks noChangeArrowheads="1"/>
          </p:cNvSpPr>
          <p:nvPr/>
        </p:nvSpPr>
        <p:spPr bwMode="auto">
          <a:xfrm>
            <a:off x="1479550" y="5310188"/>
            <a:ext cx="221932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Capabilities (flexibility) of supplier</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39" name="Rectangle 51"/>
          <p:cNvSpPr>
            <a:spLocks noChangeArrowheads="1"/>
          </p:cNvSpPr>
          <p:nvPr/>
        </p:nvSpPr>
        <p:spPr bwMode="auto">
          <a:xfrm>
            <a:off x="5324475" y="3519488"/>
            <a:ext cx="3362325" cy="704850"/>
          </a:xfrm>
          <a:prstGeom prst="rect">
            <a:avLst/>
          </a:prstGeom>
          <a:solidFill>
            <a:srgbClr val="3333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40" name="Freeform 52"/>
          <p:cNvSpPr>
            <a:spLocks noEditPoints="1"/>
          </p:cNvSpPr>
          <p:nvPr/>
        </p:nvSpPr>
        <p:spPr bwMode="auto">
          <a:xfrm>
            <a:off x="5319713" y="3514726"/>
            <a:ext cx="3371850" cy="714375"/>
          </a:xfrm>
          <a:custGeom>
            <a:avLst/>
            <a:gdLst/>
            <a:ahLst/>
            <a:cxnLst>
              <a:cxn ang="0">
                <a:pos x="0" y="0"/>
              </a:cxn>
              <a:cxn ang="0">
                <a:pos x="2124" y="0"/>
              </a:cxn>
              <a:cxn ang="0">
                <a:pos x="2124" y="450"/>
              </a:cxn>
              <a:cxn ang="0">
                <a:pos x="0" y="450"/>
              </a:cxn>
              <a:cxn ang="0">
                <a:pos x="0" y="0"/>
              </a:cxn>
              <a:cxn ang="0">
                <a:pos x="6" y="447"/>
              </a:cxn>
              <a:cxn ang="0">
                <a:pos x="3" y="444"/>
              </a:cxn>
              <a:cxn ang="0">
                <a:pos x="2121" y="444"/>
              </a:cxn>
              <a:cxn ang="0">
                <a:pos x="2118" y="447"/>
              </a:cxn>
              <a:cxn ang="0">
                <a:pos x="2118" y="3"/>
              </a:cxn>
              <a:cxn ang="0">
                <a:pos x="2121" y="6"/>
              </a:cxn>
              <a:cxn ang="0">
                <a:pos x="3" y="6"/>
              </a:cxn>
              <a:cxn ang="0">
                <a:pos x="6" y="3"/>
              </a:cxn>
              <a:cxn ang="0">
                <a:pos x="6" y="447"/>
              </a:cxn>
            </a:cxnLst>
            <a:rect l="0" t="0" r="r" b="b"/>
            <a:pathLst>
              <a:path w="2124" h="450">
                <a:moveTo>
                  <a:pt x="0" y="0"/>
                </a:moveTo>
                <a:lnTo>
                  <a:pt x="2124" y="0"/>
                </a:lnTo>
                <a:lnTo>
                  <a:pt x="2124" y="450"/>
                </a:lnTo>
                <a:lnTo>
                  <a:pt x="0" y="450"/>
                </a:lnTo>
                <a:lnTo>
                  <a:pt x="0" y="0"/>
                </a:lnTo>
                <a:close/>
                <a:moveTo>
                  <a:pt x="6" y="447"/>
                </a:moveTo>
                <a:lnTo>
                  <a:pt x="3" y="444"/>
                </a:lnTo>
                <a:lnTo>
                  <a:pt x="2121" y="444"/>
                </a:lnTo>
                <a:lnTo>
                  <a:pt x="2118" y="447"/>
                </a:lnTo>
                <a:lnTo>
                  <a:pt x="2118" y="3"/>
                </a:lnTo>
                <a:lnTo>
                  <a:pt x="2121" y="6"/>
                </a:lnTo>
                <a:lnTo>
                  <a:pt x="3" y="6"/>
                </a:lnTo>
                <a:lnTo>
                  <a:pt x="6" y="3"/>
                </a:lnTo>
                <a:lnTo>
                  <a:pt x="6" y="447"/>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41" name="Rectangle 53"/>
          <p:cNvSpPr>
            <a:spLocks noChangeArrowheads="1"/>
          </p:cNvSpPr>
          <p:nvPr/>
        </p:nvSpPr>
        <p:spPr bwMode="auto">
          <a:xfrm>
            <a:off x="5537200" y="3586163"/>
            <a:ext cx="3048000"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Times New Roman" pitchFamily="18" charset="0"/>
              </a:rPr>
              <a:t>Sourcing and Supply Management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42" name="Rectangle 54"/>
          <p:cNvSpPr>
            <a:spLocks noChangeArrowheads="1"/>
          </p:cNvSpPr>
          <p:nvPr/>
        </p:nvSpPr>
        <p:spPr bwMode="auto">
          <a:xfrm>
            <a:off x="5384800" y="3824288"/>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43" name="Rectangle 55"/>
          <p:cNvSpPr>
            <a:spLocks noChangeArrowheads="1"/>
          </p:cNvSpPr>
          <p:nvPr/>
        </p:nvSpPr>
        <p:spPr bwMode="auto">
          <a:xfrm>
            <a:off x="5461000" y="3824288"/>
            <a:ext cx="4095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Make</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44" name="Rectangle 56"/>
          <p:cNvSpPr>
            <a:spLocks noChangeArrowheads="1"/>
          </p:cNvSpPr>
          <p:nvPr/>
        </p:nvSpPr>
        <p:spPr bwMode="auto">
          <a:xfrm>
            <a:off x="5803900" y="3824288"/>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45" name="Rectangle 57"/>
          <p:cNvSpPr>
            <a:spLocks noChangeArrowheads="1"/>
          </p:cNvSpPr>
          <p:nvPr/>
        </p:nvSpPr>
        <p:spPr bwMode="auto">
          <a:xfrm>
            <a:off x="5851525" y="3824288"/>
            <a:ext cx="1809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or</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46" name="Rectangle 58"/>
          <p:cNvSpPr>
            <a:spLocks noChangeArrowheads="1"/>
          </p:cNvSpPr>
          <p:nvPr/>
        </p:nvSpPr>
        <p:spPr bwMode="auto">
          <a:xfrm>
            <a:off x="5975350" y="3824288"/>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47" name="Rectangle 59"/>
          <p:cNvSpPr>
            <a:spLocks noChangeArrowheads="1"/>
          </p:cNvSpPr>
          <p:nvPr/>
        </p:nvSpPr>
        <p:spPr bwMode="auto">
          <a:xfrm>
            <a:off x="6022975" y="3824288"/>
            <a:ext cx="2857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buy</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48" name="Rectangle 60"/>
          <p:cNvSpPr>
            <a:spLocks noChangeArrowheads="1"/>
          </p:cNvSpPr>
          <p:nvPr/>
        </p:nvSpPr>
        <p:spPr bwMode="auto">
          <a:xfrm>
            <a:off x="7156450" y="3824288"/>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49" name="Rectangle 61"/>
          <p:cNvSpPr>
            <a:spLocks noChangeArrowheads="1"/>
          </p:cNvSpPr>
          <p:nvPr/>
        </p:nvSpPr>
        <p:spPr bwMode="auto">
          <a:xfrm>
            <a:off x="7232650" y="3824288"/>
            <a:ext cx="13620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contracting and SRM</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50" name="Rectangle 62"/>
          <p:cNvSpPr>
            <a:spLocks noChangeArrowheads="1"/>
          </p:cNvSpPr>
          <p:nvPr/>
        </p:nvSpPr>
        <p:spPr bwMode="auto">
          <a:xfrm>
            <a:off x="5384800" y="4005263"/>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51" name="Rectangle 63"/>
          <p:cNvSpPr>
            <a:spLocks noChangeArrowheads="1"/>
          </p:cNvSpPr>
          <p:nvPr/>
        </p:nvSpPr>
        <p:spPr bwMode="auto">
          <a:xfrm>
            <a:off x="5461000" y="4005263"/>
            <a:ext cx="15049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Total cost of ownership</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52" name="Rectangle 64"/>
          <p:cNvSpPr>
            <a:spLocks noChangeArrowheads="1"/>
          </p:cNvSpPr>
          <p:nvPr/>
        </p:nvSpPr>
        <p:spPr bwMode="auto">
          <a:xfrm>
            <a:off x="7156450" y="4005263"/>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53" name="Rectangle 65"/>
          <p:cNvSpPr>
            <a:spLocks noChangeArrowheads="1"/>
          </p:cNvSpPr>
          <p:nvPr/>
        </p:nvSpPr>
        <p:spPr bwMode="auto">
          <a:xfrm>
            <a:off x="7232650" y="4005263"/>
            <a:ext cx="14763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single or multisourcing</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54" name="Rectangle 66"/>
          <p:cNvSpPr>
            <a:spLocks noChangeArrowheads="1"/>
          </p:cNvSpPr>
          <p:nvPr/>
        </p:nvSpPr>
        <p:spPr bwMode="auto">
          <a:xfrm>
            <a:off x="5324475" y="4319588"/>
            <a:ext cx="3362325" cy="5524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55" name="Freeform 67"/>
          <p:cNvSpPr>
            <a:spLocks noEditPoints="1"/>
          </p:cNvSpPr>
          <p:nvPr/>
        </p:nvSpPr>
        <p:spPr bwMode="auto">
          <a:xfrm>
            <a:off x="5319713" y="4314826"/>
            <a:ext cx="3371850" cy="561975"/>
          </a:xfrm>
          <a:custGeom>
            <a:avLst/>
            <a:gdLst/>
            <a:ahLst/>
            <a:cxnLst>
              <a:cxn ang="0">
                <a:pos x="0" y="0"/>
              </a:cxn>
              <a:cxn ang="0">
                <a:pos x="2124" y="0"/>
              </a:cxn>
              <a:cxn ang="0">
                <a:pos x="2124" y="354"/>
              </a:cxn>
              <a:cxn ang="0">
                <a:pos x="0" y="354"/>
              </a:cxn>
              <a:cxn ang="0">
                <a:pos x="0" y="0"/>
              </a:cxn>
              <a:cxn ang="0">
                <a:pos x="6" y="351"/>
              </a:cxn>
              <a:cxn ang="0">
                <a:pos x="3" y="348"/>
              </a:cxn>
              <a:cxn ang="0">
                <a:pos x="2121" y="348"/>
              </a:cxn>
              <a:cxn ang="0">
                <a:pos x="2118" y="351"/>
              </a:cxn>
              <a:cxn ang="0">
                <a:pos x="2118" y="3"/>
              </a:cxn>
              <a:cxn ang="0">
                <a:pos x="2121" y="6"/>
              </a:cxn>
              <a:cxn ang="0">
                <a:pos x="3" y="6"/>
              </a:cxn>
              <a:cxn ang="0">
                <a:pos x="6" y="3"/>
              </a:cxn>
              <a:cxn ang="0">
                <a:pos x="6" y="351"/>
              </a:cxn>
            </a:cxnLst>
            <a:rect l="0" t="0" r="r" b="b"/>
            <a:pathLst>
              <a:path w="2124" h="354">
                <a:moveTo>
                  <a:pt x="0" y="0"/>
                </a:moveTo>
                <a:lnTo>
                  <a:pt x="2124" y="0"/>
                </a:lnTo>
                <a:lnTo>
                  <a:pt x="2124" y="354"/>
                </a:lnTo>
                <a:lnTo>
                  <a:pt x="0" y="354"/>
                </a:lnTo>
                <a:lnTo>
                  <a:pt x="0" y="0"/>
                </a:lnTo>
                <a:close/>
                <a:moveTo>
                  <a:pt x="6" y="351"/>
                </a:moveTo>
                <a:lnTo>
                  <a:pt x="3" y="348"/>
                </a:lnTo>
                <a:lnTo>
                  <a:pt x="2121" y="348"/>
                </a:lnTo>
                <a:lnTo>
                  <a:pt x="2118" y="351"/>
                </a:lnTo>
                <a:lnTo>
                  <a:pt x="2118" y="3"/>
                </a:lnTo>
                <a:lnTo>
                  <a:pt x="2121" y="6"/>
                </a:lnTo>
                <a:lnTo>
                  <a:pt x="3" y="6"/>
                </a:lnTo>
                <a:lnTo>
                  <a:pt x="6" y="3"/>
                </a:lnTo>
                <a:lnTo>
                  <a:pt x="6" y="35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56" name="Rectangle 68"/>
          <p:cNvSpPr>
            <a:spLocks noChangeArrowheads="1"/>
          </p:cNvSpPr>
          <p:nvPr/>
        </p:nvSpPr>
        <p:spPr bwMode="auto">
          <a:xfrm>
            <a:off x="5384800" y="4384676"/>
            <a:ext cx="1076325"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Technology</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57" name="Rectangle 69"/>
          <p:cNvSpPr>
            <a:spLocks noChangeArrowheads="1"/>
          </p:cNvSpPr>
          <p:nvPr/>
        </p:nvSpPr>
        <p:spPr bwMode="auto">
          <a:xfrm>
            <a:off x="6470650" y="4432301"/>
            <a:ext cx="1333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58" name="Rectangle 70"/>
          <p:cNvSpPr>
            <a:spLocks noChangeArrowheads="1"/>
          </p:cNvSpPr>
          <p:nvPr/>
        </p:nvSpPr>
        <p:spPr bwMode="auto">
          <a:xfrm>
            <a:off x="6575425" y="4432301"/>
            <a:ext cx="2050241" cy="18466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latin typeface="Times New Roman" pitchFamily="18" charset="0"/>
              </a:rPr>
              <a:t>Product architecture; knowledge</a:t>
            </a:r>
            <a:endParaRPr kumimoji="0" lang="en-US" sz="2400" b="1" i="0" u="none" strike="noStrike" cap="none" normalizeH="0" baseline="0" dirty="0" smtClean="0">
              <a:ln>
                <a:noFill/>
              </a:ln>
              <a:solidFill>
                <a:schemeClr val="tx1"/>
              </a:solidFill>
              <a:effectLst/>
              <a:latin typeface="Times New Roman" pitchFamily="18" charset="0"/>
            </a:endParaRPr>
          </a:p>
        </p:txBody>
      </p:sp>
      <p:sp>
        <p:nvSpPr>
          <p:cNvPr id="12359" name="Rectangle 71"/>
          <p:cNvSpPr>
            <a:spLocks noChangeArrowheads="1"/>
          </p:cNvSpPr>
          <p:nvPr/>
        </p:nvSpPr>
        <p:spPr bwMode="auto">
          <a:xfrm>
            <a:off x="6470650" y="4622801"/>
            <a:ext cx="1333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60" name="Rectangle 72"/>
          <p:cNvSpPr>
            <a:spLocks noChangeArrowheads="1"/>
          </p:cNvSpPr>
          <p:nvPr/>
        </p:nvSpPr>
        <p:spPr bwMode="auto">
          <a:xfrm>
            <a:off x="6575425" y="4622801"/>
            <a:ext cx="2009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latin typeface="Times New Roman" pitchFamily="18" charset="0"/>
              </a:rPr>
              <a:t>Communication &amp; coordination</a:t>
            </a:r>
            <a:endParaRPr kumimoji="0" lang="en-US" sz="2400" b="1" i="0" u="none" strike="noStrike" cap="none" normalizeH="0" baseline="0" dirty="0" smtClean="0">
              <a:ln>
                <a:noFill/>
              </a:ln>
              <a:solidFill>
                <a:schemeClr val="tx1"/>
              </a:solidFill>
              <a:effectLst/>
              <a:latin typeface="Times New Roman" pitchFamily="18" charset="0"/>
            </a:endParaRPr>
          </a:p>
        </p:txBody>
      </p:sp>
      <p:sp>
        <p:nvSpPr>
          <p:cNvPr id="12361" name="Rectangle 73"/>
          <p:cNvSpPr>
            <a:spLocks noChangeArrowheads="1"/>
          </p:cNvSpPr>
          <p:nvPr/>
        </p:nvSpPr>
        <p:spPr bwMode="auto">
          <a:xfrm>
            <a:off x="5324475" y="5005388"/>
            <a:ext cx="3362325" cy="5524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62" name="Freeform 74"/>
          <p:cNvSpPr>
            <a:spLocks noEditPoints="1"/>
          </p:cNvSpPr>
          <p:nvPr/>
        </p:nvSpPr>
        <p:spPr bwMode="auto">
          <a:xfrm>
            <a:off x="5319713" y="5000626"/>
            <a:ext cx="3371850" cy="561975"/>
          </a:xfrm>
          <a:custGeom>
            <a:avLst/>
            <a:gdLst/>
            <a:ahLst/>
            <a:cxnLst>
              <a:cxn ang="0">
                <a:pos x="0" y="0"/>
              </a:cxn>
              <a:cxn ang="0">
                <a:pos x="2124" y="0"/>
              </a:cxn>
              <a:cxn ang="0">
                <a:pos x="2124" y="354"/>
              </a:cxn>
              <a:cxn ang="0">
                <a:pos x="0" y="354"/>
              </a:cxn>
              <a:cxn ang="0">
                <a:pos x="0" y="0"/>
              </a:cxn>
              <a:cxn ang="0">
                <a:pos x="6" y="351"/>
              </a:cxn>
              <a:cxn ang="0">
                <a:pos x="3" y="348"/>
              </a:cxn>
              <a:cxn ang="0">
                <a:pos x="2121" y="348"/>
              </a:cxn>
              <a:cxn ang="0">
                <a:pos x="2118" y="351"/>
              </a:cxn>
              <a:cxn ang="0">
                <a:pos x="2118" y="3"/>
              </a:cxn>
              <a:cxn ang="0">
                <a:pos x="2121" y="6"/>
              </a:cxn>
              <a:cxn ang="0">
                <a:pos x="3" y="6"/>
              </a:cxn>
              <a:cxn ang="0">
                <a:pos x="6" y="3"/>
              </a:cxn>
              <a:cxn ang="0">
                <a:pos x="6" y="351"/>
              </a:cxn>
            </a:cxnLst>
            <a:rect l="0" t="0" r="r" b="b"/>
            <a:pathLst>
              <a:path w="2124" h="354">
                <a:moveTo>
                  <a:pt x="0" y="0"/>
                </a:moveTo>
                <a:lnTo>
                  <a:pt x="2124" y="0"/>
                </a:lnTo>
                <a:lnTo>
                  <a:pt x="2124" y="354"/>
                </a:lnTo>
                <a:lnTo>
                  <a:pt x="0" y="354"/>
                </a:lnTo>
                <a:lnTo>
                  <a:pt x="0" y="0"/>
                </a:lnTo>
                <a:close/>
                <a:moveTo>
                  <a:pt x="6" y="351"/>
                </a:moveTo>
                <a:lnTo>
                  <a:pt x="3" y="348"/>
                </a:lnTo>
                <a:lnTo>
                  <a:pt x="2121" y="348"/>
                </a:lnTo>
                <a:lnTo>
                  <a:pt x="2118" y="351"/>
                </a:lnTo>
                <a:lnTo>
                  <a:pt x="2118" y="3"/>
                </a:lnTo>
                <a:lnTo>
                  <a:pt x="2121" y="6"/>
                </a:lnTo>
                <a:lnTo>
                  <a:pt x="3" y="6"/>
                </a:lnTo>
                <a:lnTo>
                  <a:pt x="6" y="3"/>
                </a:lnTo>
                <a:lnTo>
                  <a:pt x="6" y="35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63" name="Rectangle 75"/>
          <p:cNvSpPr>
            <a:spLocks noChangeArrowheads="1"/>
          </p:cNvSpPr>
          <p:nvPr/>
        </p:nvSpPr>
        <p:spPr bwMode="auto">
          <a:xfrm>
            <a:off x="5384800" y="5070476"/>
            <a:ext cx="857250"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Demand </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64" name="Rectangle 76"/>
          <p:cNvSpPr>
            <a:spLocks noChangeArrowheads="1"/>
          </p:cNvSpPr>
          <p:nvPr/>
        </p:nvSpPr>
        <p:spPr bwMode="auto">
          <a:xfrm>
            <a:off x="6356350" y="5118101"/>
            <a:ext cx="1333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65" name="Rectangle 77"/>
          <p:cNvSpPr>
            <a:spLocks noChangeArrowheads="1"/>
          </p:cNvSpPr>
          <p:nvPr/>
        </p:nvSpPr>
        <p:spPr bwMode="auto">
          <a:xfrm>
            <a:off x="6461125" y="5118101"/>
            <a:ext cx="140970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Forecast requirements</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66" name="Rectangle 78"/>
          <p:cNvSpPr>
            <a:spLocks noChangeArrowheads="1"/>
          </p:cNvSpPr>
          <p:nvPr/>
        </p:nvSpPr>
        <p:spPr bwMode="auto">
          <a:xfrm>
            <a:off x="6327775" y="5308601"/>
            <a:ext cx="1333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67" name="Rectangle 79"/>
          <p:cNvSpPr>
            <a:spLocks noChangeArrowheads="1"/>
          </p:cNvSpPr>
          <p:nvPr/>
        </p:nvSpPr>
        <p:spPr bwMode="auto">
          <a:xfrm>
            <a:off x="6442075" y="5308601"/>
            <a:ext cx="18859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Competition and service level</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68" name="Rectangle 80"/>
          <p:cNvSpPr>
            <a:spLocks noChangeArrowheads="1"/>
          </p:cNvSpPr>
          <p:nvPr/>
        </p:nvSpPr>
        <p:spPr bwMode="auto">
          <a:xfrm>
            <a:off x="5324475" y="5729288"/>
            <a:ext cx="3362325" cy="3619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69" name="Freeform 81"/>
          <p:cNvSpPr>
            <a:spLocks noEditPoints="1"/>
          </p:cNvSpPr>
          <p:nvPr/>
        </p:nvSpPr>
        <p:spPr bwMode="auto">
          <a:xfrm>
            <a:off x="5319713" y="5724526"/>
            <a:ext cx="3371850" cy="371475"/>
          </a:xfrm>
          <a:custGeom>
            <a:avLst/>
            <a:gdLst/>
            <a:ahLst/>
            <a:cxnLst>
              <a:cxn ang="0">
                <a:pos x="0" y="0"/>
              </a:cxn>
              <a:cxn ang="0">
                <a:pos x="2124" y="0"/>
              </a:cxn>
              <a:cxn ang="0">
                <a:pos x="2124" y="234"/>
              </a:cxn>
              <a:cxn ang="0">
                <a:pos x="0" y="234"/>
              </a:cxn>
              <a:cxn ang="0">
                <a:pos x="0" y="0"/>
              </a:cxn>
              <a:cxn ang="0">
                <a:pos x="6" y="231"/>
              </a:cxn>
              <a:cxn ang="0">
                <a:pos x="3" y="228"/>
              </a:cxn>
              <a:cxn ang="0">
                <a:pos x="2121" y="228"/>
              </a:cxn>
              <a:cxn ang="0">
                <a:pos x="2118" y="231"/>
              </a:cxn>
              <a:cxn ang="0">
                <a:pos x="2118" y="3"/>
              </a:cxn>
              <a:cxn ang="0">
                <a:pos x="2121" y="6"/>
              </a:cxn>
              <a:cxn ang="0">
                <a:pos x="3" y="6"/>
              </a:cxn>
              <a:cxn ang="0">
                <a:pos x="6" y="3"/>
              </a:cxn>
              <a:cxn ang="0">
                <a:pos x="6" y="231"/>
              </a:cxn>
            </a:cxnLst>
            <a:rect l="0" t="0" r="r" b="b"/>
            <a:pathLst>
              <a:path w="2124" h="234">
                <a:moveTo>
                  <a:pt x="0" y="0"/>
                </a:moveTo>
                <a:lnTo>
                  <a:pt x="2124" y="0"/>
                </a:lnTo>
                <a:lnTo>
                  <a:pt x="2124" y="234"/>
                </a:lnTo>
                <a:lnTo>
                  <a:pt x="0" y="234"/>
                </a:lnTo>
                <a:lnTo>
                  <a:pt x="0" y="0"/>
                </a:lnTo>
                <a:close/>
                <a:moveTo>
                  <a:pt x="6" y="231"/>
                </a:moveTo>
                <a:lnTo>
                  <a:pt x="3" y="228"/>
                </a:lnTo>
                <a:lnTo>
                  <a:pt x="2121" y="228"/>
                </a:lnTo>
                <a:lnTo>
                  <a:pt x="2118" y="231"/>
                </a:lnTo>
                <a:lnTo>
                  <a:pt x="2118" y="3"/>
                </a:lnTo>
                <a:lnTo>
                  <a:pt x="2121" y="6"/>
                </a:lnTo>
                <a:lnTo>
                  <a:pt x="3" y="6"/>
                </a:lnTo>
                <a:lnTo>
                  <a:pt x="6" y="3"/>
                </a:lnTo>
                <a:lnTo>
                  <a:pt x="6" y="23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70" name="Rectangle 82"/>
          <p:cNvSpPr>
            <a:spLocks noChangeArrowheads="1"/>
          </p:cNvSpPr>
          <p:nvPr/>
        </p:nvSpPr>
        <p:spPr bwMode="auto">
          <a:xfrm>
            <a:off x="5384800" y="5794376"/>
            <a:ext cx="1066800"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Innovation </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71" name="Rectangle 83"/>
          <p:cNvSpPr>
            <a:spLocks noChangeArrowheads="1"/>
          </p:cNvSpPr>
          <p:nvPr/>
        </p:nvSpPr>
        <p:spPr bwMode="auto">
          <a:xfrm>
            <a:off x="6375400" y="5842001"/>
            <a:ext cx="1333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72" name="Rectangle 84"/>
          <p:cNvSpPr>
            <a:spLocks noChangeArrowheads="1"/>
          </p:cNvSpPr>
          <p:nvPr/>
        </p:nvSpPr>
        <p:spPr bwMode="auto">
          <a:xfrm>
            <a:off x="6489700" y="5842001"/>
            <a:ext cx="103822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Role in network</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73" name="Rectangle 85"/>
          <p:cNvSpPr>
            <a:spLocks noChangeArrowheads="1"/>
          </p:cNvSpPr>
          <p:nvPr/>
        </p:nvSpPr>
        <p:spPr bwMode="auto">
          <a:xfrm>
            <a:off x="3838575" y="6272213"/>
            <a:ext cx="4848225" cy="5524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74" name="Freeform 86"/>
          <p:cNvSpPr>
            <a:spLocks noEditPoints="1"/>
          </p:cNvSpPr>
          <p:nvPr/>
        </p:nvSpPr>
        <p:spPr bwMode="auto">
          <a:xfrm>
            <a:off x="3833813" y="6267451"/>
            <a:ext cx="4857750" cy="561975"/>
          </a:xfrm>
          <a:custGeom>
            <a:avLst/>
            <a:gdLst/>
            <a:ahLst/>
            <a:cxnLst>
              <a:cxn ang="0">
                <a:pos x="0" y="0"/>
              </a:cxn>
              <a:cxn ang="0">
                <a:pos x="3060" y="0"/>
              </a:cxn>
              <a:cxn ang="0">
                <a:pos x="3060" y="354"/>
              </a:cxn>
              <a:cxn ang="0">
                <a:pos x="0" y="354"/>
              </a:cxn>
              <a:cxn ang="0">
                <a:pos x="0" y="0"/>
              </a:cxn>
              <a:cxn ang="0">
                <a:pos x="6" y="351"/>
              </a:cxn>
              <a:cxn ang="0">
                <a:pos x="3" y="348"/>
              </a:cxn>
              <a:cxn ang="0">
                <a:pos x="3057" y="348"/>
              </a:cxn>
              <a:cxn ang="0">
                <a:pos x="3054" y="351"/>
              </a:cxn>
              <a:cxn ang="0">
                <a:pos x="3054" y="3"/>
              </a:cxn>
              <a:cxn ang="0">
                <a:pos x="3057" y="6"/>
              </a:cxn>
              <a:cxn ang="0">
                <a:pos x="3" y="6"/>
              </a:cxn>
              <a:cxn ang="0">
                <a:pos x="6" y="3"/>
              </a:cxn>
              <a:cxn ang="0">
                <a:pos x="6" y="351"/>
              </a:cxn>
            </a:cxnLst>
            <a:rect l="0" t="0" r="r" b="b"/>
            <a:pathLst>
              <a:path w="3060" h="354">
                <a:moveTo>
                  <a:pt x="0" y="0"/>
                </a:moveTo>
                <a:lnTo>
                  <a:pt x="3060" y="0"/>
                </a:lnTo>
                <a:lnTo>
                  <a:pt x="3060" y="354"/>
                </a:lnTo>
                <a:lnTo>
                  <a:pt x="0" y="354"/>
                </a:lnTo>
                <a:lnTo>
                  <a:pt x="0" y="0"/>
                </a:lnTo>
                <a:close/>
                <a:moveTo>
                  <a:pt x="6" y="351"/>
                </a:moveTo>
                <a:lnTo>
                  <a:pt x="3" y="348"/>
                </a:lnTo>
                <a:lnTo>
                  <a:pt x="3057" y="348"/>
                </a:lnTo>
                <a:lnTo>
                  <a:pt x="3054" y="351"/>
                </a:lnTo>
                <a:lnTo>
                  <a:pt x="3054" y="3"/>
                </a:lnTo>
                <a:lnTo>
                  <a:pt x="3057" y="6"/>
                </a:lnTo>
                <a:lnTo>
                  <a:pt x="3" y="6"/>
                </a:lnTo>
                <a:lnTo>
                  <a:pt x="6" y="3"/>
                </a:lnTo>
                <a:lnTo>
                  <a:pt x="6" y="35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75" name="Rectangle 87"/>
          <p:cNvSpPr>
            <a:spLocks noChangeArrowheads="1"/>
          </p:cNvSpPr>
          <p:nvPr/>
        </p:nvSpPr>
        <p:spPr bwMode="auto">
          <a:xfrm>
            <a:off x="3892550" y="6337301"/>
            <a:ext cx="523875"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Risk </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76" name="Rectangle 88"/>
          <p:cNvSpPr>
            <a:spLocks noChangeArrowheads="1"/>
          </p:cNvSpPr>
          <p:nvPr/>
        </p:nvSpPr>
        <p:spPr bwMode="auto">
          <a:xfrm>
            <a:off x="4330700" y="6384926"/>
            <a:ext cx="27622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3333CC"/>
                </a:solidFill>
                <a:effectLst/>
                <a:latin typeface="Times New Roman" pitchFamily="18" charset="0"/>
              </a:rPr>
              <a:t>and</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77" name="Rectangle 89"/>
          <p:cNvSpPr>
            <a:spLocks noChangeArrowheads="1"/>
          </p:cNvSpPr>
          <p:nvPr/>
        </p:nvSpPr>
        <p:spPr bwMode="auto">
          <a:xfrm>
            <a:off x="5321300" y="6384926"/>
            <a:ext cx="1333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78" name="Rectangle 90"/>
          <p:cNvSpPr>
            <a:spLocks noChangeArrowheads="1"/>
          </p:cNvSpPr>
          <p:nvPr/>
        </p:nvSpPr>
        <p:spPr bwMode="auto">
          <a:xfrm>
            <a:off x="5426075" y="6384926"/>
            <a:ext cx="323850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Risk: monetary, political, IP and strategic flexibility</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79" name="Rectangle 91"/>
          <p:cNvSpPr>
            <a:spLocks noChangeArrowheads="1"/>
          </p:cNvSpPr>
          <p:nvPr/>
        </p:nvSpPr>
        <p:spPr bwMode="auto">
          <a:xfrm>
            <a:off x="3892550" y="6575426"/>
            <a:ext cx="438150"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Non</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80" name="Rectangle 92"/>
          <p:cNvSpPr>
            <a:spLocks noChangeArrowheads="1"/>
          </p:cNvSpPr>
          <p:nvPr/>
        </p:nvSpPr>
        <p:spPr bwMode="auto">
          <a:xfrm>
            <a:off x="4254500" y="6575426"/>
            <a:ext cx="152400"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81" name="Rectangle 93"/>
          <p:cNvSpPr>
            <a:spLocks noChangeArrowheads="1"/>
          </p:cNvSpPr>
          <p:nvPr/>
        </p:nvSpPr>
        <p:spPr bwMode="auto">
          <a:xfrm>
            <a:off x="4321175" y="6575426"/>
            <a:ext cx="733425"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Market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82" name="Rectangle 94"/>
          <p:cNvSpPr>
            <a:spLocks noChangeArrowheads="1"/>
          </p:cNvSpPr>
          <p:nvPr/>
        </p:nvSpPr>
        <p:spPr bwMode="auto">
          <a:xfrm>
            <a:off x="5349875" y="6623051"/>
            <a:ext cx="1333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83" name="Rectangle 95"/>
          <p:cNvSpPr>
            <a:spLocks noChangeArrowheads="1"/>
          </p:cNvSpPr>
          <p:nvPr/>
        </p:nvSpPr>
        <p:spPr bwMode="auto">
          <a:xfrm>
            <a:off x="5464175" y="6623051"/>
            <a:ext cx="19335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Corporate social responsibility</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84" name="Freeform 96"/>
          <p:cNvSpPr>
            <a:spLocks/>
          </p:cNvSpPr>
          <p:nvPr/>
        </p:nvSpPr>
        <p:spPr bwMode="auto">
          <a:xfrm>
            <a:off x="2170113" y="3409951"/>
            <a:ext cx="449263" cy="192088"/>
          </a:xfrm>
          <a:custGeom>
            <a:avLst/>
            <a:gdLst/>
            <a:ahLst/>
            <a:cxnLst>
              <a:cxn ang="0">
                <a:pos x="283" y="6"/>
              </a:cxn>
              <a:cxn ang="0">
                <a:pos x="2" y="121"/>
              </a:cxn>
              <a:cxn ang="0">
                <a:pos x="0" y="116"/>
              </a:cxn>
              <a:cxn ang="0">
                <a:pos x="281" y="0"/>
              </a:cxn>
              <a:cxn ang="0">
                <a:pos x="283" y="6"/>
              </a:cxn>
            </a:cxnLst>
            <a:rect l="0" t="0" r="r" b="b"/>
            <a:pathLst>
              <a:path w="283" h="121">
                <a:moveTo>
                  <a:pt x="283" y="6"/>
                </a:moveTo>
                <a:lnTo>
                  <a:pt x="2" y="121"/>
                </a:lnTo>
                <a:lnTo>
                  <a:pt x="0" y="116"/>
                </a:lnTo>
                <a:lnTo>
                  <a:pt x="281" y="0"/>
                </a:lnTo>
                <a:lnTo>
                  <a:pt x="283" y="6"/>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85" name="Rectangle 97"/>
          <p:cNvSpPr>
            <a:spLocks noChangeArrowheads="1"/>
          </p:cNvSpPr>
          <p:nvPr/>
        </p:nvSpPr>
        <p:spPr bwMode="auto">
          <a:xfrm>
            <a:off x="2166938" y="4148138"/>
            <a:ext cx="9525" cy="173038"/>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86" name="Rectangle 98"/>
          <p:cNvSpPr>
            <a:spLocks noChangeArrowheads="1"/>
          </p:cNvSpPr>
          <p:nvPr/>
        </p:nvSpPr>
        <p:spPr bwMode="auto">
          <a:xfrm>
            <a:off x="2166938" y="4872038"/>
            <a:ext cx="9525" cy="139700"/>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87" name="Rectangle 99"/>
          <p:cNvSpPr>
            <a:spLocks noChangeArrowheads="1"/>
          </p:cNvSpPr>
          <p:nvPr/>
        </p:nvSpPr>
        <p:spPr bwMode="auto">
          <a:xfrm>
            <a:off x="2166938" y="5557838"/>
            <a:ext cx="9525" cy="157163"/>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89" name="Rectangle 101"/>
          <p:cNvSpPr>
            <a:spLocks noChangeArrowheads="1"/>
          </p:cNvSpPr>
          <p:nvPr/>
        </p:nvSpPr>
        <p:spPr bwMode="auto">
          <a:xfrm>
            <a:off x="7005638" y="4224338"/>
            <a:ext cx="9525" cy="95250"/>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90" name="Rectangle 102"/>
          <p:cNvSpPr>
            <a:spLocks noChangeArrowheads="1"/>
          </p:cNvSpPr>
          <p:nvPr/>
        </p:nvSpPr>
        <p:spPr bwMode="auto">
          <a:xfrm>
            <a:off x="7005638" y="4872038"/>
            <a:ext cx="9525" cy="138113"/>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91" name="Rectangle 103"/>
          <p:cNvSpPr>
            <a:spLocks noChangeArrowheads="1"/>
          </p:cNvSpPr>
          <p:nvPr/>
        </p:nvSpPr>
        <p:spPr bwMode="auto">
          <a:xfrm>
            <a:off x="7005638" y="5557838"/>
            <a:ext cx="9525" cy="176213"/>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92" name="Rectangle 104"/>
          <p:cNvSpPr>
            <a:spLocks noChangeArrowheads="1"/>
          </p:cNvSpPr>
          <p:nvPr/>
        </p:nvSpPr>
        <p:spPr bwMode="auto">
          <a:xfrm>
            <a:off x="3848100" y="3867151"/>
            <a:ext cx="1479550" cy="9525"/>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93" name="Freeform 105"/>
          <p:cNvSpPr>
            <a:spLocks/>
          </p:cNvSpPr>
          <p:nvPr/>
        </p:nvSpPr>
        <p:spPr bwMode="auto">
          <a:xfrm>
            <a:off x="3846513" y="3867151"/>
            <a:ext cx="1482725" cy="730250"/>
          </a:xfrm>
          <a:custGeom>
            <a:avLst/>
            <a:gdLst/>
            <a:ahLst/>
            <a:cxnLst>
              <a:cxn ang="0">
                <a:pos x="0" y="455"/>
              </a:cxn>
              <a:cxn ang="0">
                <a:pos x="932" y="0"/>
              </a:cxn>
              <a:cxn ang="0">
                <a:pos x="934" y="6"/>
              </a:cxn>
              <a:cxn ang="0">
                <a:pos x="2" y="460"/>
              </a:cxn>
              <a:cxn ang="0">
                <a:pos x="0" y="455"/>
              </a:cxn>
            </a:cxnLst>
            <a:rect l="0" t="0" r="r" b="b"/>
            <a:pathLst>
              <a:path w="934" h="460">
                <a:moveTo>
                  <a:pt x="0" y="455"/>
                </a:moveTo>
                <a:lnTo>
                  <a:pt x="932" y="0"/>
                </a:lnTo>
                <a:lnTo>
                  <a:pt x="934" y="6"/>
                </a:lnTo>
                <a:lnTo>
                  <a:pt x="2" y="460"/>
                </a:lnTo>
                <a:lnTo>
                  <a:pt x="0" y="455"/>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94" name="Freeform 106"/>
          <p:cNvSpPr>
            <a:spLocks/>
          </p:cNvSpPr>
          <p:nvPr/>
        </p:nvSpPr>
        <p:spPr bwMode="auto">
          <a:xfrm>
            <a:off x="3844925" y="3868738"/>
            <a:ext cx="1485900" cy="1416050"/>
          </a:xfrm>
          <a:custGeom>
            <a:avLst/>
            <a:gdLst/>
            <a:ahLst/>
            <a:cxnLst>
              <a:cxn ang="0">
                <a:pos x="0" y="887"/>
              </a:cxn>
              <a:cxn ang="0">
                <a:pos x="932" y="0"/>
              </a:cxn>
              <a:cxn ang="0">
                <a:pos x="936" y="4"/>
              </a:cxn>
              <a:cxn ang="0">
                <a:pos x="4" y="892"/>
              </a:cxn>
              <a:cxn ang="0">
                <a:pos x="0" y="887"/>
              </a:cxn>
            </a:cxnLst>
            <a:rect l="0" t="0" r="r" b="b"/>
            <a:pathLst>
              <a:path w="936" h="892">
                <a:moveTo>
                  <a:pt x="0" y="887"/>
                </a:moveTo>
                <a:lnTo>
                  <a:pt x="932" y="0"/>
                </a:lnTo>
                <a:lnTo>
                  <a:pt x="936" y="4"/>
                </a:lnTo>
                <a:lnTo>
                  <a:pt x="4" y="892"/>
                </a:lnTo>
                <a:lnTo>
                  <a:pt x="0" y="887"/>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95" name="Freeform 107"/>
          <p:cNvSpPr>
            <a:spLocks/>
          </p:cNvSpPr>
          <p:nvPr/>
        </p:nvSpPr>
        <p:spPr bwMode="auto">
          <a:xfrm>
            <a:off x="3844925" y="3870326"/>
            <a:ext cx="1485900" cy="2043113"/>
          </a:xfrm>
          <a:custGeom>
            <a:avLst/>
            <a:gdLst/>
            <a:ahLst/>
            <a:cxnLst>
              <a:cxn ang="0">
                <a:pos x="0" y="1284"/>
              </a:cxn>
              <a:cxn ang="0">
                <a:pos x="932" y="0"/>
              </a:cxn>
              <a:cxn ang="0">
                <a:pos x="936" y="3"/>
              </a:cxn>
              <a:cxn ang="0">
                <a:pos x="5" y="1287"/>
              </a:cxn>
              <a:cxn ang="0">
                <a:pos x="0" y="1284"/>
              </a:cxn>
            </a:cxnLst>
            <a:rect l="0" t="0" r="r" b="b"/>
            <a:pathLst>
              <a:path w="936" h="1287">
                <a:moveTo>
                  <a:pt x="0" y="1284"/>
                </a:moveTo>
                <a:lnTo>
                  <a:pt x="932" y="0"/>
                </a:lnTo>
                <a:lnTo>
                  <a:pt x="936" y="3"/>
                </a:lnTo>
                <a:lnTo>
                  <a:pt x="5" y="1287"/>
                </a:lnTo>
                <a:lnTo>
                  <a:pt x="0" y="1284"/>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96" name="Rectangle 108"/>
          <p:cNvSpPr>
            <a:spLocks noChangeArrowheads="1"/>
          </p:cNvSpPr>
          <p:nvPr/>
        </p:nvSpPr>
        <p:spPr bwMode="auto">
          <a:xfrm>
            <a:off x="485775" y="5710238"/>
            <a:ext cx="3362325" cy="4000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97" name="Freeform 109"/>
          <p:cNvSpPr>
            <a:spLocks noEditPoints="1"/>
          </p:cNvSpPr>
          <p:nvPr/>
        </p:nvSpPr>
        <p:spPr bwMode="auto">
          <a:xfrm>
            <a:off x="481013" y="5705476"/>
            <a:ext cx="3371850" cy="409575"/>
          </a:xfrm>
          <a:custGeom>
            <a:avLst/>
            <a:gdLst/>
            <a:ahLst/>
            <a:cxnLst>
              <a:cxn ang="0">
                <a:pos x="0" y="0"/>
              </a:cxn>
              <a:cxn ang="0">
                <a:pos x="2124" y="0"/>
              </a:cxn>
              <a:cxn ang="0">
                <a:pos x="2124" y="258"/>
              </a:cxn>
              <a:cxn ang="0">
                <a:pos x="0" y="258"/>
              </a:cxn>
              <a:cxn ang="0">
                <a:pos x="0" y="0"/>
              </a:cxn>
              <a:cxn ang="0">
                <a:pos x="6" y="255"/>
              </a:cxn>
              <a:cxn ang="0">
                <a:pos x="3" y="252"/>
              </a:cxn>
              <a:cxn ang="0">
                <a:pos x="2121" y="252"/>
              </a:cxn>
              <a:cxn ang="0">
                <a:pos x="2118" y="255"/>
              </a:cxn>
              <a:cxn ang="0">
                <a:pos x="2118" y="3"/>
              </a:cxn>
              <a:cxn ang="0">
                <a:pos x="2121" y="6"/>
              </a:cxn>
              <a:cxn ang="0">
                <a:pos x="3" y="6"/>
              </a:cxn>
              <a:cxn ang="0">
                <a:pos x="6" y="3"/>
              </a:cxn>
              <a:cxn ang="0">
                <a:pos x="6" y="255"/>
              </a:cxn>
            </a:cxnLst>
            <a:rect l="0" t="0" r="r" b="b"/>
            <a:pathLst>
              <a:path w="2124" h="258">
                <a:moveTo>
                  <a:pt x="0" y="0"/>
                </a:moveTo>
                <a:lnTo>
                  <a:pt x="2124" y="0"/>
                </a:lnTo>
                <a:lnTo>
                  <a:pt x="2124" y="258"/>
                </a:lnTo>
                <a:lnTo>
                  <a:pt x="0" y="258"/>
                </a:lnTo>
                <a:lnTo>
                  <a:pt x="0" y="0"/>
                </a:lnTo>
                <a:close/>
                <a:moveTo>
                  <a:pt x="6" y="255"/>
                </a:moveTo>
                <a:lnTo>
                  <a:pt x="3" y="252"/>
                </a:lnTo>
                <a:lnTo>
                  <a:pt x="2121" y="252"/>
                </a:lnTo>
                <a:lnTo>
                  <a:pt x="2118" y="255"/>
                </a:lnTo>
                <a:lnTo>
                  <a:pt x="2118" y="3"/>
                </a:lnTo>
                <a:lnTo>
                  <a:pt x="2121" y="6"/>
                </a:lnTo>
                <a:lnTo>
                  <a:pt x="3" y="6"/>
                </a:lnTo>
                <a:lnTo>
                  <a:pt x="6" y="3"/>
                </a:lnTo>
                <a:lnTo>
                  <a:pt x="6" y="255"/>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98" name="Rectangle 110"/>
          <p:cNvSpPr>
            <a:spLocks noChangeArrowheads="1"/>
          </p:cNvSpPr>
          <p:nvPr/>
        </p:nvSpPr>
        <p:spPr bwMode="auto">
          <a:xfrm>
            <a:off x="546100" y="5776913"/>
            <a:ext cx="895350"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Location </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99" name="Rectangle 111"/>
          <p:cNvSpPr>
            <a:spLocks noChangeArrowheads="1"/>
          </p:cNvSpPr>
          <p:nvPr/>
        </p:nvSpPr>
        <p:spPr bwMode="auto">
          <a:xfrm>
            <a:off x="1403350" y="5824538"/>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400" name="Rectangle 112"/>
          <p:cNvSpPr>
            <a:spLocks noChangeArrowheads="1"/>
          </p:cNvSpPr>
          <p:nvPr/>
        </p:nvSpPr>
        <p:spPr bwMode="auto">
          <a:xfrm>
            <a:off x="1479550" y="5824538"/>
            <a:ext cx="111442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Local or offshore</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401" name="Freeform 113"/>
          <p:cNvSpPr>
            <a:spLocks/>
          </p:cNvSpPr>
          <p:nvPr/>
        </p:nvSpPr>
        <p:spPr bwMode="auto">
          <a:xfrm>
            <a:off x="4595813" y="3870326"/>
            <a:ext cx="742950" cy="2393950"/>
          </a:xfrm>
          <a:custGeom>
            <a:avLst/>
            <a:gdLst/>
            <a:ahLst/>
            <a:cxnLst>
              <a:cxn ang="0">
                <a:pos x="468" y="2"/>
              </a:cxn>
              <a:cxn ang="0">
                <a:pos x="6" y="1508"/>
              </a:cxn>
              <a:cxn ang="0">
                <a:pos x="0" y="1506"/>
              </a:cxn>
              <a:cxn ang="0">
                <a:pos x="462" y="0"/>
              </a:cxn>
              <a:cxn ang="0">
                <a:pos x="468" y="2"/>
              </a:cxn>
            </a:cxnLst>
            <a:rect l="0" t="0" r="r" b="b"/>
            <a:pathLst>
              <a:path w="468" h="1508">
                <a:moveTo>
                  <a:pt x="468" y="2"/>
                </a:moveTo>
                <a:lnTo>
                  <a:pt x="6" y="1508"/>
                </a:lnTo>
                <a:lnTo>
                  <a:pt x="0" y="1506"/>
                </a:lnTo>
                <a:lnTo>
                  <a:pt x="462" y="0"/>
                </a:lnTo>
                <a:lnTo>
                  <a:pt x="468" y="2"/>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Content Placeholder 1"/>
          <p:cNvSpPr>
            <a:spLocks noGrp="1"/>
          </p:cNvSpPr>
          <p:nvPr>
            <p:ph idx="1"/>
          </p:nvPr>
        </p:nvSpPr>
        <p:spPr/>
        <p:txBody>
          <a:bodyPr/>
          <a:lstStyle/>
          <a:p>
            <a:endParaRPr lang="en-US" dirty="0"/>
          </a:p>
        </p:txBody>
      </p:sp>
      <p:graphicFrame>
        <p:nvGraphicFramePr>
          <p:cNvPr id="112" name="Content Placeholder 3"/>
          <p:cNvGraphicFramePr>
            <a:graphicFrameLocks/>
          </p:cNvGraphicFramePr>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3" name="Double Bracket 112"/>
          <p:cNvSpPr/>
          <p:nvPr/>
        </p:nvSpPr>
        <p:spPr>
          <a:xfrm>
            <a:off x="4935538" y="1458913"/>
            <a:ext cx="3840162" cy="1343025"/>
          </a:xfrm>
          <a:prstGeom prst="bracketPair">
            <a:avLst/>
          </a:prstGeom>
          <a:noFill/>
          <a:ln w="25400" cap="flat" cmpd="sng" algn="ctr">
            <a:solidFill>
              <a:srgbClr val="4F81BD"/>
            </a:solidFill>
            <a:prstDash val="solid"/>
          </a:ln>
          <a:effectLst>
            <a:outerShdw blurRad="40000" dist="20000" dir="5400000" rotWithShape="0">
              <a:srgbClr val="000000">
                <a:alpha val="38000"/>
              </a:srgbClr>
            </a:outerShdw>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sp>
        <p:nvSpPr>
          <p:cNvPr id="114" name="Rectangle 113"/>
          <p:cNvSpPr/>
          <p:nvPr/>
        </p:nvSpPr>
        <p:spPr>
          <a:xfrm>
            <a:off x="755472" y="1788066"/>
            <a:ext cx="1001604" cy="989001"/>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V</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115" name="Rectangle 114"/>
          <p:cNvSpPr/>
          <p:nvPr/>
        </p:nvSpPr>
        <p:spPr>
          <a:xfrm>
            <a:off x="5070389" y="1716206"/>
            <a:ext cx="1302980" cy="1137062"/>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A</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116" name="Rectangle 115"/>
          <p:cNvSpPr/>
          <p:nvPr/>
        </p:nvSpPr>
        <p:spPr>
          <a:xfrm>
            <a:off x="7433739" y="1734093"/>
            <a:ext cx="1177065" cy="1068374"/>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P</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117" name="Rectangle 116"/>
          <p:cNvSpPr/>
          <p:nvPr/>
        </p:nvSpPr>
        <p:spPr>
          <a:xfrm>
            <a:off x="2817360" y="1721556"/>
            <a:ext cx="1001604" cy="877711"/>
          </a:xfrm>
          <a:prstGeom prst="rect">
            <a:avLst/>
          </a:prstGeom>
          <a:noFill/>
        </p:spPr>
        <p:txBody>
          <a:bodyPr vert="wordArtVert"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C</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118" name="TextBox 117"/>
          <p:cNvSpPr txBox="1"/>
          <p:nvPr/>
        </p:nvSpPr>
        <p:spPr>
          <a:xfrm>
            <a:off x="762000" y="3005667"/>
            <a:ext cx="948998"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FFFFFF"/>
                </a:solidFill>
                <a:effectLst/>
                <a:uLnTx/>
                <a:uFillTx/>
              </a:rPr>
              <a:t>V</a:t>
            </a:r>
            <a:r>
              <a:rPr kumimoji="0" lang="en-US" sz="1800" b="0" i="0" u="none" strike="noStrike" kern="0" cap="none" spc="0" normalizeH="0" baseline="0" noProof="0" dirty="0" smtClean="0">
                <a:ln>
                  <a:noFill/>
                </a:ln>
                <a:solidFill>
                  <a:srgbClr val="FFFFFF"/>
                </a:solidFill>
                <a:effectLst/>
                <a:uLnTx/>
                <a:uFillTx/>
              </a:rPr>
              <a:t>alue</a:t>
            </a:r>
            <a:endParaRPr kumimoji="0" lang="en-US" sz="1800" b="0" i="0" u="none" strike="noStrike" kern="0" cap="none" spc="0" normalizeH="0" baseline="0" noProof="0" dirty="0">
              <a:ln>
                <a:noFill/>
              </a:ln>
              <a:solidFill>
                <a:srgbClr val="FFFFFF"/>
              </a:solidFill>
              <a:effectLst/>
              <a:uLnTx/>
              <a:uFillTx/>
            </a:endParaRPr>
          </a:p>
        </p:txBody>
      </p:sp>
      <p:sp>
        <p:nvSpPr>
          <p:cNvPr id="119" name="TextBox 118"/>
          <p:cNvSpPr txBox="1"/>
          <p:nvPr/>
        </p:nvSpPr>
        <p:spPr>
          <a:xfrm>
            <a:off x="2540000" y="3005667"/>
            <a:ext cx="1775696"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FFFFFF"/>
                </a:solidFill>
                <a:effectLst/>
                <a:uLnTx/>
                <a:uFillTx/>
              </a:rPr>
              <a:t>C</a:t>
            </a:r>
            <a:r>
              <a:rPr kumimoji="0" lang="en-US" sz="1800" b="0" i="0" u="none" strike="noStrike" kern="0" cap="none" spc="0" normalizeH="0" baseline="0" noProof="0" dirty="0" smtClean="0">
                <a:ln>
                  <a:noFill/>
                </a:ln>
                <a:solidFill>
                  <a:srgbClr val="FFFFFF"/>
                </a:solidFill>
                <a:effectLst/>
                <a:uLnTx/>
                <a:uFillTx/>
              </a:rPr>
              <a:t>apabilities</a:t>
            </a:r>
            <a:endParaRPr kumimoji="0" lang="en-US" sz="1800" b="0" i="0" u="none" strike="noStrike" kern="0" cap="none" spc="0" normalizeH="0" baseline="0" noProof="0" dirty="0">
              <a:ln>
                <a:noFill/>
              </a:ln>
              <a:solidFill>
                <a:srgbClr val="FFFFFF"/>
              </a:solidFill>
              <a:effectLst/>
              <a:uLnTx/>
              <a:uFillTx/>
            </a:endParaRPr>
          </a:p>
        </p:txBody>
      </p:sp>
      <p:sp>
        <p:nvSpPr>
          <p:cNvPr id="120" name="TextBox 119"/>
          <p:cNvSpPr txBox="1"/>
          <p:nvPr/>
        </p:nvSpPr>
        <p:spPr>
          <a:xfrm>
            <a:off x="5266267" y="3005667"/>
            <a:ext cx="1121120"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FFFFFF"/>
                </a:solidFill>
                <a:effectLst/>
                <a:uLnTx/>
                <a:uFillTx/>
              </a:rPr>
              <a:t>A</a:t>
            </a:r>
            <a:r>
              <a:rPr kumimoji="0" lang="en-US" sz="1800" b="0" i="0" u="none" strike="noStrike" kern="0" cap="none" spc="0" normalizeH="0" baseline="0" noProof="0" dirty="0" smtClean="0">
                <a:ln>
                  <a:noFill/>
                </a:ln>
                <a:solidFill>
                  <a:srgbClr val="FFFFFF"/>
                </a:solidFill>
                <a:effectLst/>
                <a:uLnTx/>
                <a:uFillTx/>
              </a:rPr>
              <a:t>ssets</a:t>
            </a:r>
            <a:endParaRPr kumimoji="0" lang="en-US" sz="1800" b="0" i="0" u="none" strike="noStrike" kern="0" cap="none" spc="0" normalizeH="0" baseline="0" noProof="0" dirty="0">
              <a:ln>
                <a:noFill/>
              </a:ln>
              <a:solidFill>
                <a:srgbClr val="FFFFFF"/>
              </a:solidFill>
              <a:effectLst/>
              <a:uLnTx/>
              <a:uFillTx/>
            </a:endParaRPr>
          </a:p>
        </p:txBody>
      </p:sp>
      <p:sp>
        <p:nvSpPr>
          <p:cNvPr id="121" name="TextBox 120"/>
          <p:cNvSpPr txBox="1"/>
          <p:nvPr/>
        </p:nvSpPr>
        <p:spPr>
          <a:xfrm>
            <a:off x="7421171" y="3005667"/>
            <a:ext cx="1082185"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800" b="0" kern="0" dirty="0" smtClean="0">
                <a:solidFill>
                  <a:srgbClr val="FFFFFF"/>
                </a:solidFill>
              </a:rPr>
              <a:t>Processes</a:t>
            </a:r>
            <a:endParaRPr kumimoji="0" lang="en-US" sz="1800" b="0" i="0" u="none" strike="noStrike" kern="0" cap="none" spc="0" normalizeH="0" baseline="0" noProof="0" dirty="0">
              <a:ln>
                <a:noFill/>
              </a:ln>
              <a:solidFill>
                <a:srgbClr val="FFFFFF"/>
              </a:solidFill>
              <a:effectLst/>
              <a:uLnTx/>
              <a:uFillTx/>
            </a:endParaRPr>
          </a:p>
        </p:txBody>
      </p:sp>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b="1" smtClean="0">
                <a:latin typeface="Albertus Extra Bold"/>
              </a:rPr>
              <a:t>Strategic Sourcing</a:t>
            </a:r>
            <a:r>
              <a:rPr lang="en-US" b="1" smtClean="0"/>
              <a:t> </a:t>
            </a:r>
            <a:r>
              <a:rPr lang="en-US" smtClean="0"/>
              <a:t/>
            </a:r>
            <a:br>
              <a:rPr lang="en-US" smtClean="0"/>
            </a:br>
            <a:r>
              <a:rPr lang="en-US" smtClean="0"/>
              <a:t>	A strategic framework</a:t>
            </a:r>
          </a:p>
        </p:txBody>
      </p:sp>
      <p:sp>
        <p:nvSpPr>
          <p:cNvPr id="17411" name="Rectangle 3"/>
          <p:cNvSpPr>
            <a:spLocks noGrp="1" noChangeArrowheads="1"/>
          </p:cNvSpPr>
          <p:nvPr>
            <p:ph type="body" idx="1"/>
          </p:nvPr>
        </p:nvSpPr>
        <p:spPr>
          <a:xfrm>
            <a:off x="1395413" y="2127250"/>
            <a:ext cx="6207125" cy="635000"/>
          </a:xfrm>
          <a:solidFill>
            <a:srgbClr val="EAEAEA">
              <a:alpha val="50980"/>
            </a:srgbClr>
          </a:solidFill>
          <a:ln>
            <a:solidFill>
              <a:schemeClr val="tx1"/>
            </a:solidFill>
          </a:ln>
        </p:spPr>
        <p:txBody>
          <a:bodyPr/>
          <a:lstStyle/>
          <a:p>
            <a:pPr marL="381000" indent="-381000" eaLnBrk="1" hangingPunct="1">
              <a:lnSpc>
                <a:spcPct val="90000"/>
              </a:lnSpc>
              <a:buFont typeface="Wingdings" pitchFamily="2" charset="2"/>
              <a:buNone/>
            </a:pPr>
            <a:r>
              <a:rPr lang="en-US" sz="1800" smtClean="0"/>
              <a:t>2.  Is outsourcing necessary?</a:t>
            </a:r>
          </a:p>
          <a:p>
            <a:pPr marL="800100" lvl="1" indent="-342900" eaLnBrk="1" hangingPunct="1">
              <a:lnSpc>
                <a:spcPct val="90000"/>
              </a:lnSpc>
              <a:buFont typeface="Wingdings" pitchFamily="2" charset="2"/>
              <a:buChar char="§"/>
            </a:pPr>
            <a:r>
              <a:rPr lang="en-US" sz="1600" smtClean="0"/>
              <a:t>Are internal financial and operational capabilities insufficient?</a:t>
            </a:r>
          </a:p>
        </p:txBody>
      </p:sp>
      <p:sp>
        <p:nvSpPr>
          <p:cNvPr id="17412" name="Rectangle 7"/>
          <p:cNvSpPr>
            <a:spLocks noChangeArrowheads="1"/>
          </p:cNvSpPr>
          <p:nvPr/>
        </p:nvSpPr>
        <p:spPr bwMode="auto">
          <a:xfrm>
            <a:off x="1395413" y="1101725"/>
            <a:ext cx="6207125" cy="796925"/>
          </a:xfrm>
          <a:prstGeom prst="rect">
            <a:avLst/>
          </a:prstGeom>
          <a:solidFill>
            <a:srgbClr val="EAEAEA">
              <a:alpha val="50980"/>
            </a:srgbClr>
          </a:solidFill>
          <a:ln w="9525">
            <a:solidFill>
              <a:schemeClr val="tx1"/>
            </a:solidFill>
            <a:miter lim="800000"/>
            <a:headEnd/>
            <a:tailEnd/>
          </a:ln>
        </p:spPr>
        <p:txBody>
          <a:bodyPr lIns="92075" tIns="46038" rIns="92075" bIns="46038"/>
          <a:lstStyle/>
          <a:p>
            <a:pPr marL="381000" indent="-381000">
              <a:lnSpc>
                <a:spcPct val="80000"/>
              </a:lnSpc>
              <a:spcBef>
                <a:spcPct val="20000"/>
              </a:spcBef>
              <a:buSzPct val="90000"/>
              <a:buFont typeface="Wingdings" pitchFamily="2" charset="2"/>
              <a:buNone/>
            </a:pPr>
            <a:r>
              <a:rPr lang="en-US" sz="1800" b="0"/>
              <a:t>1.  Is outsourcing feasible?</a:t>
            </a:r>
          </a:p>
          <a:p>
            <a:pPr marL="800100" lvl="1" indent="-342900">
              <a:lnSpc>
                <a:spcPct val="80000"/>
              </a:lnSpc>
              <a:spcBef>
                <a:spcPct val="20000"/>
              </a:spcBef>
              <a:buSzPct val="85000"/>
              <a:buFont typeface="Wingdings" pitchFamily="2" charset="2"/>
              <a:buChar char="§"/>
            </a:pPr>
            <a:r>
              <a:rPr lang="en-US" sz="1600" b="0"/>
              <a:t>Is a stable supply base with necessary capabilities available?</a:t>
            </a:r>
          </a:p>
          <a:p>
            <a:pPr marL="800100" lvl="1" indent="-342900">
              <a:lnSpc>
                <a:spcPct val="80000"/>
              </a:lnSpc>
              <a:spcBef>
                <a:spcPct val="20000"/>
              </a:spcBef>
              <a:buSzPct val="85000"/>
              <a:buFont typeface="Wingdings" pitchFamily="2" charset="2"/>
              <a:buChar char="§"/>
            </a:pPr>
            <a:r>
              <a:rPr lang="en-US" sz="1600" b="0"/>
              <a:t>Is outsourcing politically viable?</a:t>
            </a:r>
          </a:p>
        </p:txBody>
      </p:sp>
      <p:sp>
        <p:nvSpPr>
          <p:cNvPr id="17413" name="Rectangle 8"/>
          <p:cNvSpPr>
            <a:spLocks noChangeArrowheads="1"/>
          </p:cNvSpPr>
          <p:nvPr/>
        </p:nvSpPr>
        <p:spPr bwMode="auto">
          <a:xfrm>
            <a:off x="1395413" y="2924175"/>
            <a:ext cx="6207125" cy="771525"/>
          </a:xfrm>
          <a:prstGeom prst="rect">
            <a:avLst/>
          </a:prstGeom>
          <a:solidFill>
            <a:srgbClr val="EAEAEA">
              <a:alpha val="50980"/>
            </a:srgbClr>
          </a:solidFill>
          <a:ln w="9525">
            <a:solidFill>
              <a:schemeClr val="tx1"/>
            </a:solidFill>
            <a:miter lim="800000"/>
            <a:headEnd/>
            <a:tailEnd/>
          </a:ln>
        </p:spPr>
        <p:txBody>
          <a:bodyPr lIns="92075" tIns="46038" rIns="92075" bIns="46038"/>
          <a:lstStyle/>
          <a:p>
            <a:pPr marL="381000" indent="-381000">
              <a:lnSpc>
                <a:spcPct val="80000"/>
              </a:lnSpc>
              <a:spcBef>
                <a:spcPct val="20000"/>
              </a:spcBef>
              <a:buSzPct val="90000"/>
              <a:buFont typeface="Wingdings" pitchFamily="2" charset="2"/>
              <a:buNone/>
            </a:pPr>
            <a:r>
              <a:rPr lang="en-US" sz="1800" b="0"/>
              <a:t>3.  Is outsourcing in line with strategic priorities and risks?</a:t>
            </a:r>
          </a:p>
          <a:p>
            <a:pPr marL="800100" lvl="1" indent="-342900">
              <a:lnSpc>
                <a:spcPct val="80000"/>
              </a:lnSpc>
              <a:spcBef>
                <a:spcPct val="20000"/>
              </a:spcBef>
              <a:buSzPct val="85000"/>
              <a:buFont typeface="Wingdings" pitchFamily="2" charset="2"/>
              <a:buChar char="§"/>
            </a:pPr>
            <a:r>
              <a:rPr lang="en-US" sz="1600" b="0"/>
              <a:t>Is this activity “non-core”? </a:t>
            </a:r>
          </a:p>
          <a:p>
            <a:pPr marL="800100" lvl="1" indent="-342900">
              <a:lnSpc>
                <a:spcPct val="80000"/>
              </a:lnSpc>
              <a:spcBef>
                <a:spcPct val="20000"/>
              </a:spcBef>
              <a:buSzPct val="85000"/>
              <a:buFont typeface="Wingdings" pitchFamily="2" charset="2"/>
              <a:buChar char="§"/>
            </a:pPr>
            <a:r>
              <a:rPr lang="en-US" sz="1600" b="0"/>
              <a:t>Is the risk of outsourcing it tolerable?</a:t>
            </a:r>
          </a:p>
        </p:txBody>
      </p:sp>
      <p:sp>
        <p:nvSpPr>
          <p:cNvPr id="17414" name="Rectangle 9"/>
          <p:cNvSpPr>
            <a:spLocks noChangeArrowheads="1"/>
          </p:cNvSpPr>
          <p:nvPr/>
        </p:nvSpPr>
        <p:spPr bwMode="auto">
          <a:xfrm>
            <a:off x="1395413" y="3898900"/>
            <a:ext cx="6207125" cy="581025"/>
          </a:xfrm>
          <a:prstGeom prst="rect">
            <a:avLst/>
          </a:prstGeom>
          <a:solidFill>
            <a:srgbClr val="EAEAEA">
              <a:alpha val="50980"/>
            </a:srgbClr>
          </a:solidFill>
          <a:ln w="9525">
            <a:solidFill>
              <a:schemeClr val="tx1"/>
            </a:solidFill>
            <a:miter lim="800000"/>
            <a:headEnd/>
            <a:tailEnd/>
          </a:ln>
        </p:spPr>
        <p:txBody>
          <a:bodyPr lIns="92075" tIns="46038" rIns="92075" bIns="46038"/>
          <a:lstStyle/>
          <a:p>
            <a:pPr marL="381000" indent="-381000">
              <a:lnSpc>
                <a:spcPct val="80000"/>
              </a:lnSpc>
              <a:spcBef>
                <a:spcPct val="20000"/>
              </a:spcBef>
              <a:buSzPct val="90000"/>
              <a:buFont typeface="Wingdings" pitchFamily="2" charset="2"/>
              <a:buNone/>
            </a:pPr>
            <a:r>
              <a:rPr lang="en-US" sz="1800" b="0"/>
              <a:t>4.  Is outsourcing desirable given our value proposition?</a:t>
            </a:r>
          </a:p>
          <a:p>
            <a:pPr marL="800100" lvl="1" indent="-342900">
              <a:lnSpc>
                <a:spcPct val="80000"/>
              </a:lnSpc>
              <a:spcBef>
                <a:spcPct val="20000"/>
              </a:spcBef>
              <a:buSzPct val="85000"/>
              <a:buFont typeface="Wingdings" pitchFamily="2" charset="2"/>
              <a:buChar char="§"/>
            </a:pPr>
            <a:r>
              <a:rPr lang="en-US" sz="1600" b="0"/>
              <a:t>Can external suppliers do it better? (TCO &amp; NPV)</a:t>
            </a:r>
          </a:p>
        </p:txBody>
      </p:sp>
      <p:sp>
        <p:nvSpPr>
          <p:cNvPr id="17415" name="Rectangle 10"/>
          <p:cNvSpPr>
            <a:spLocks noChangeArrowheads="1"/>
          </p:cNvSpPr>
          <p:nvPr/>
        </p:nvSpPr>
        <p:spPr bwMode="auto">
          <a:xfrm>
            <a:off x="1395413" y="4683125"/>
            <a:ext cx="6207125" cy="809625"/>
          </a:xfrm>
          <a:prstGeom prst="rect">
            <a:avLst/>
          </a:prstGeom>
          <a:solidFill>
            <a:srgbClr val="EAEAEA">
              <a:alpha val="50980"/>
            </a:srgbClr>
          </a:solidFill>
          <a:ln w="9525">
            <a:solidFill>
              <a:schemeClr val="tx1"/>
            </a:solidFill>
            <a:miter lim="800000"/>
            <a:headEnd/>
            <a:tailEnd/>
          </a:ln>
        </p:spPr>
        <p:txBody>
          <a:bodyPr lIns="92075" tIns="46038" rIns="92075" bIns="46038"/>
          <a:lstStyle/>
          <a:p>
            <a:pPr marL="381000" indent="-381000">
              <a:lnSpc>
                <a:spcPct val="80000"/>
              </a:lnSpc>
              <a:spcBef>
                <a:spcPct val="20000"/>
              </a:spcBef>
              <a:buSzPct val="90000"/>
              <a:buFont typeface="Wingdings" pitchFamily="2" charset="2"/>
              <a:buNone/>
            </a:pPr>
            <a:r>
              <a:rPr lang="en-US" sz="1800" b="0"/>
              <a:t>5.  Do we have the ability to manage suppliers and ongoing risk?</a:t>
            </a:r>
          </a:p>
          <a:p>
            <a:pPr marL="800100" lvl="1" indent="-342900">
              <a:lnSpc>
                <a:spcPct val="80000"/>
              </a:lnSpc>
              <a:spcBef>
                <a:spcPct val="20000"/>
              </a:spcBef>
              <a:buSzPct val="85000"/>
              <a:buFont typeface="Wingdings" pitchFamily="2" charset="2"/>
              <a:buChar char="§"/>
            </a:pPr>
            <a:r>
              <a:rPr lang="en-US" sz="1600" b="0"/>
              <a:t>Can we contract on detailed requirements?</a:t>
            </a:r>
          </a:p>
          <a:p>
            <a:pPr marL="800100" lvl="1" indent="-342900">
              <a:lnSpc>
                <a:spcPct val="80000"/>
              </a:lnSpc>
              <a:spcBef>
                <a:spcPct val="20000"/>
              </a:spcBef>
              <a:buSzPct val="85000"/>
              <a:buFont typeface="Wingdings" pitchFamily="2" charset="2"/>
              <a:buChar char="§"/>
            </a:pPr>
            <a:r>
              <a:rPr lang="en-US" sz="1600" b="0"/>
              <a:t>Can we coordinate incentives and operational flows?</a:t>
            </a:r>
          </a:p>
        </p:txBody>
      </p:sp>
      <p:cxnSp>
        <p:nvCxnSpPr>
          <p:cNvPr id="17416" name="AutoShape 11"/>
          <p:cNvCxnSpPr>
            <a:cxnSpLocks noChangeShapeType="1"/>
            <a:stCxn id="17412" idx="3"/>
          </p:cNvCxnSpPr>
          <p:nvPr/>
        </p:nvCxnSpPr>
        <p:spPr bwMode="auto">
          <a:xfrm>
            <a:off x="7602538" y="1500188"/>
            <a:ext cx="700087" cy="4489450"/>
          </a:xfrm>
          <a:prstGeom prst="bentConnector2">
            <a:avLst/>
          </a:prstGeom>
          <a:noFill/>
          <a:ln w="9525">
            <a:solidFill>
              <a:schemeClr val="tx1"/>
            </a:solidFill>
            <a:miter lim="800000"/>
            <a:headEnd/>
            <a:tailEnd type="triangle" w="med" len="med"/>
          </a:ln>
        </p:spPr>
      </p:cxnSp>
      <p:cxnSp>
        <p:nvCxnSpPr>
          <p:cNvPr id="17417" name="AutoShape 12"/>
          <p:cNvCxnSpPr>
            <a:cxnSpLocks noChangeShapeType="1"/>
            <a:stCxn id="17411" idx="1"/>
          </p:cNvCxnSpPr>
          <p:nvPr/>
        </p:nvCxnSpPr>
        <p:spPr bwMode="auto">
          <a:xfrm rot="10800000" flipV="1">
            <a:off x="530225" y="2444750"/>
            <a:ext cx="865188" cy="3578225"/>
          </a:xfrm>
          <a:prstGeom prst="bentConnector2">
            <a:avLst/>
          </a:prstGeom>
          <a:noFill/>
          <a:ln w="9525">
            <a:solidFill>
              <a:schemeClr val="tx1"/>
            </a:solidFill>
            <a:miter lim="800000"/>
            <a:headEnd/>
            <a:tailEnd type="triangle" w="med" len="med"/>
          </a:ln>
        </p:spPr>
      </p:cxnSp>
      <p:cxnSp>
        <p:nvCxnSpPr>
          <p:cNvPr id="17418" name="AutoShape 13"/>
          <p:cNvCxnSpPr>
            <a:cxnSpLocks noChangeShapeType="1"/>
            <a:stCxn id="17413" idx="3"/>
          </p:cNvCxnSpPr>
          <p:nvPr/>
        </p:nvCxnSpPr>
        <p:spPr bwMode="auto">
          <a:xfrm>
            <a:off x="7602538" y="3309938"/>
            <a:ext cx="728662" cy="0"/>
          </a:xfrm>
          <a:prstGeom prst="straightConnector1">
            <a:avLst/>
          </a:prstGeom>
          <a:noFill/>
          <a:ln w="9525">
            <a:solidFill>
              <a:schemeClr val="tx1"/>
            </a:solidFill>
            <a:round/>
            <a:headEnd/>
            <a:tailEnd type="triangle" w="med" len="med"/>
          </a:ln>
        </p:spPr>
      </p:cxnSp>
      <p:cxnSp>
        <p:nvCxnSpPr>
          <p:cNvPr id="17419" name="AutoShape 14"/>
          <p:cNvCxnSpPr>
            <a:cxnSpLocks noChangeShapeType="1"/>
            <a:stCxn id="17414" idx="3"/>
          </p:cNvCxnSpPr>
          <p:nvPr/>
        </p:nvCxnSpPr>
        <p:spPr bwMode="auto">
          <a:xfrm>
            <a:off x="7602538" y="4189413"/>
            <a:ext cx="715962" cy="1587"/>
          </a:xfrm>
          <a:prstGeom prst="straightConnector1">
            <a:avLst/>
          </a:prstGeom>
          <a:noFill/>
          <a:ln w="9525">
            <a:solidFill>
              <a:schemeClr val="tx1"/>
            </a:solidFill>
            <a:round/>
            <a:headEnd/>
            <a:tailEnd type="triangle" w="med" len="med"/>
          </a:ln>
        </p:spPr>
      </p:cxnSp>
      <p:sp>
        <p:nvSpPr>
          <p:cNvPr id="17420" name="Text Box 15"/>
          <p:cNvSpPr txBox="1">
            <a:spLocks noChangeArrowheads="1"/>
          </p:cNvSpPr>
          <p:nvPr/>
        </p:nvSpPr>
        <p:spPr bwMode="auto">
          <a:xfrm>
            <a:off x="7781925" y="1192213"/>
            <a:ext cx="411163"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No</a:t>
            </a:r>
          </a:p>
        </p:txBody>
      </p:sp>
      <p:sp>
        <p:nvSpPr>
          <p:cNvPr id="17421" name="Text Box 16"/>
          <p:cNvSpPr txBox="1">
            <a:spLocks noChangeArrowheads="1"/>
          </p:cNvSpPr>
          <p:nvPr/>
        </p:nvSpPr>
        <p:spPr bwMode="auto">
          <a:xfrm>
            <a:off x="7781925" y="2982913"/>
            <a:ext cx="411163"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No</a:t>
            </a:r>
          </a:p>
        </p:txBody>
      </p:sp>
      <p:sp>
        <p:nvSpPr>
          <p:cNvPr id="17422" name="Text Box 17"/>
          <p:cNvSpPr txBox="1">
            <a:spLocks noChangeArrowheads="1"/>
          </p:cNvSpPr>
          <p:nvPr/>
        </p:nvSpPr>
        <p:spPr bwMode="auto">
          <a:xfrm>
            <a:off x="7781925" y="3884613"/>
            <a:ext cx="411163"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No</a:t>
            </a:r>
          </a:p>
        </p:txBody>
      </p:sp>
      <p:sp>
        <p:nvSpPr>
          <p:cNvPr id="17423" name="Text Box 18"/>
          <p:cNvSpPr txBox="1">
            <a:spLocks noChangeArrowheads="1"/>
          </p:cNvSpPr>
          <p:nvPr/>
        </p:nvSpPr>
        <p:spPr bwMode="auto">
          <a:xfrm>
            <a:off x="669925" y="2093913"/>
            <a:ext cx="490538"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Yes</a:t>
            </a:r>
          </a:p>
        </p:txBody>
      </p:sp>
      <p:cxnSp>
        <p:nvCxnSpPr>
          <p:cNvPr id="17424" name="AutoShape 19"/>
          <p:cNvCxnSpPr>
            <a:cxnSpLocks noChangeShapeType="1"/>
            <a:stCxn id="17412" idx="2"/>
            <a:endCxn id="17411" idx="0"/>
          </p:cNvCxnSpPr>
          <p:nvPr/>
        </p:nvCxnSpPr>
        <p:spPr bwMode="auto">
          <a:xfrm>
            <a:off x="4498975" y="1898650"/>
            <a:ext cx="0" cy="228600"/>
          </a:xfrm>
          <a:prstGeom prst="straightConnector1">
            <a:avLst/>
          </a:prstGeom>
          <a:noFill/>
          <a:ln w="9525">
            <a:solidFill>
              <a:schemeClr val="tx1"/>
            </a:solidFill>
            <a:round/>
            <a:headEnd/>
            <a:tailEnd type="triangle" w="med" len="med"/>
          </a:ln>
        </p:spPr>
      </p:cxnSp>
      <p:cxnSp>
        <p:nvCxnSpPr>
          <p:cNvPr id="17425" name="AutoShape 20"/>
          <p:cNvCxnSpPr>
            <a:cxnSpLocks noChangeShapeType="1"/>
            <a:stCxn id="17411" idx="2"/>
            <a:endCxn id="17413" idx="0"/>
          </p:cNvCxnSpPr>
          <p:nvPr/>
        </p:nvCxnSpPr>
        <p:spPr bwMode="auto">
          <a:xfrm>
            <a:off x="4498975" y="2762250"/>
            <a:ext cx="0" cy="161925"/>
          </a:xfrm>
          <a:prstGeom prst="straightConnector1">
            <a:avLst/>
          </a:prstGeom>
          <a:noFill/>
          <a:ln w="9525">
            <a:solidFill>
              <a:schemeClr val="tx1"/>
            </a:solidFill>
            <a:round/>
            <a:headEnd/>
            <a:tailEnd type="triangle" w="med" len="med"/>
          </a:ln>
        </p:spPr>
      </p:cxnSp>
      <p:cxnSp>
        <p:nvCxnSpPr>
          <p:cNvPr id="17426" name="AutoShape 21"/>
          <p:cNvCxnSpPr>
            <a:cxnSpLocks noChangeShapeType="1"/>
            <a:stCxn id="17413" idx="2"/>
            <a:endCxn id="17414" idx="0"/>
          </p:cNvCxnSpPr>
          <p:nvPr/>
        </p:nvCxnSpPr>
        <p:spPr bwMode="auto">
          <a:xfrm>
            <a:off x="4498975" y="3695700"/>
            <a:ext cx="0" cy="203200"/>
          </a:xfrm>
          <a:prstGeom prst="straightConnector1">
            <a:avLst/>
          </a:prstGeom>
          <a:noFill/>
          <a:ln w="9525">
            <a:solidFill>
              <a:schemeClr val="tx1"/>
            </a:solidFill>
            <a:round/>
            <a:headEnd/>
            <a:tailEnd type="triangle" w="med" len="med"/>
          </a:ln>
        </p:spPr>
      </p:cxnSp>
      <p:cxnSp>
        <p:nvCxnSpPr>
          <p:cNvPr id="17427" name="AutoShape 22"/>
          <p:cNvCxnSpPr>
            <a:cxnSpLocks noChangeShapeType="1"/>
            <a:stCxn id="17414" idx="2"/>
            <a:endCxn id="17415" idx="0"/>
          </p:cNvCxnSpPr>
          <p:nvPr/>
        </p:nvCxnSpPr>
        <p:spPr bwMode="auto">
          <a:xfrm>
            <a:off x="4498975" y="4479925"/>
            <a:ext cx="0" cy="203200"/>
          </a:xfrm>
          <a:prstGeom prst="straightConnector1">
            <a:avLst/>
          </a:prstGeom>
          <a:noFill/>
          <a:ln w="9525">
            <a:solidFill>
              <a:schemeClr val="tx1"/>
            </a:solidFill>
            <a:round/>
            <a:headEnd/>
            <a:tailEnd type="triangle" w="med" len="med"/>
          </a:ln>
        </p:spPr>
      </p:cxnSp>
      <p:cxnSp>
        <p:nvCxnSpPr>
          <p:cNvPr id="17428" name="AutoShape 23"/>
          <p:cNvCxnSpPr>
            <a:cxnSpLocks noChangeShapeType="1"/>
            <a:stCxn id="17415" idx="2"/>
          </p:cNvCxnSpPr>
          <p:nvPr/>
        </p:nvCxnSpPr>
        <p:spPr bwMode="auto">
          <a:xfrm flipH="1">
            <a:off x="1139825" y="5492750"/>
            <a:ext cx="3359150" cy="496888"/>
          </a:xfrm>
          <a:prstGeom prst="straightConnector1">
            <a:avLst/>
          </a:prstGeom>
          <a:noFill/>
          <a:ln w="9525">
            <a:solidFill>
              <a:schemeClr val="tx1"/>
            </a:solidFill>
            <a:prstDash val="dash"/>
            <a:round/>
            <a:headEnd/>
            <a:tailEnd type="triangle" w="med" len="med"/>
          </a:ln>
        </p:spPr>
      </p:cxnSp>
      <p:cxnSp>
        <p:nvCxnSpPr>
          <p:cNvPr id="17429" name="AutoShape 24"/>
          <p:cNvCxnSpPr>
            <a:cxnSpLocks noChangeShapeType="1"/>
            <a:stCxn id="17415" idx="2"/>
            <a:endCxn id="17440" idx="0"/>
          </p:cNvCxnSpPr>
          <p:nvPr/>
        </p:nvCxnSpPr>
        <p:spPr bwMode="auto">
          <a:xfrm flipH="1">
            <a:off x="4492625" y="5492750"/>
            <a:ext cx="6350" cy="534988"/>
          </a:xfrm>
          <a:prstGeom prst="straightConnector1">
            <a:avLst/>
          </a:prstGeom>
          <a:noFill/>
          <a:ln w="9525">
            <a:solidFill>
              <a:schemeClr val="tx1"/>
            </a:solidFill>
            <a:prstDash val="dash"/>
            <a:round/>
            <a:headEnd/>
            <a:tailEnd type="triangle" w="med" len="med"/>
          </a:ln>
        </p:spPr>
      </p:cxnSp>
      <p:sp>
        <p:nvSpPr>
          <p:cNvPr id="17430" name="Text Box 25"/>
          <p:cNvSpPr txBox="1">
            <a:spLocks noChangeArrowheads="1"/>
          </p:cNvSpPr>
          <p:nvPr/>
        </p:nvSpPr>
        <p:spPr bwMode="auto">
          <a:xfrm>
            <a:off x="2003425" y="5535613"/>
            <a:ext cx="579438"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Easy</a:t>
            </a:r>
          </a:p>
        </p:txBody>
      </p:sp>
      <p:sp>
        <p:nvSpPr>
          <p:cNvPr id="17431" name="Text Box 26"/>
          <p:cNvSpPr txBox="1">
            <a:spLocks noChangeArrowheads="1"/>
          </p:cNvSpPr>
          <p:nvPr/>
        </p:nvSpPr>
        <p:spPr bwMode="auto">
          <a:xfrm>
            <a:off x="4429125" y="5535613"/>
            <a:ext cx="766763"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Difficult</a:t>
            </a:r>
          </a:p>
        </p:txBody>
      </p:sp>
      <p:cxnSp>
        <p:nvCxnSpPr>
          <p:cNvPr id="17432" name="AutoShape 27"/>
          <p:cNvCxnSpPr>
            <a:cxnSpLocks noChangeShapeType="1"/>
            <a:stCxn id="17431" idx="0"/>
          </p:cNvCxnSpPr>
          <p:nvPr/>
        </p:nvCxnSpPr>
        <p:spPr bwMode="auto">
          <a:xfrm>
            <a:off x="4813300" y="5535613"/>
            <a:ext cx="2930525" cy="454025"/>
          </a:xfrm>
          <a:prstGeom prst="straightConnector1">
            <a:avLst/>
          </a:prstGeom>
          <a:noFill/>
          <a:ln w="9525">
            <a:solidFill>
              <a:schemeClr val="tx1"/>
            </a:solidFill>
            <a:prstDash val="dash"/>
            <a:round/>
            <a:headEnd/>
            <a:tailEnd type="triangle" w="med" len="med"/>
          </a:ln>
        </p:spPr>
      </p:cxnSp>
      <p:sp>
        <p:nvSpPr>
          <p:cNvPr id="17433" name="Text Box 28"/>
          <p:cNvSpPr txBox="1">
            <a:spLocks noChangeArrowheads="1"/>
          </p:cNvSpPr>
          <p:nvPr/>
        </p:nvSpPr>
        <p:spPr bwMode="auto">
          <a:xfrm>
            <a:off x="6219825" y="5535613"/>
            <a:ext cx="1031875"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Impossible</a:t>
            </a:r>
          </a:p>
        </p:txBody>
      </p:sp>
      <p:sp>
        <p:nvSpPr>
          <p:cNvPr id="17434" name="Text Box 29"/>
          <p:cNvSpPr txBox="1">
            <a:spLocks noChangeArrowheads="1"/>
          </p:cNvSpPr>
          <p:nvPr/>
        </p:nvSpPr>
        <p:spPr bwMode="auto">
          <a:xfrm>
            <a:off x="4503738" y="1839913"/>
            <a:ext cx="490537"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Yes</a:t>
            </a:r>
          </a:p>
        </p:txBody>
      </p:sp>
      <p:sp>
        <p:nvSpPr>
          <p:cNvPr id="17435" name="Text Box 30"/>
          <p:cNvSpPr txBox="1">
            <a:spLocks noChangeArrowheads="1"/>
          </p:cNvSpPr>
          <p:nvPr/>
        </p:nvSpPr>
        <p:spPr bwMode="auto">
          <a:xfrm>
            <a:off x="4503738" y="3630613"/>
            <a:ext cx="490537"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Yes</a:t>
            </a:r>
          </a:p>
        </p:txBody>
      </p:sp>
      <p:sp>
        <p:nvSpPr>
          <p:cNvPr id="17436" name="Text Box 31"/>
          <p:cNvSpPr txBox="1">
            <a:spLocks noChangeArrowheads="1"/>
          </p:cNvSpPr>
          <p:nvPr/>
        </p:nvSpPr>
        <p:spPr bwMode="auto">
          <a:xfrm>
            <a:off x="4503738" y="4418013"/>
            <a:ext cx="490537"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Yes</a:t>
            </a:r>
          </a:p>
        </p:txBody>
      </p:sp>
      <p:sp>
        <p:nvSpPr>
          <p:cNvPr id="17437" name="Text Box 32"/>
          <p:cNvSpPr txBox="1">
            <a:spLocks noChangeArrowheads="1"/>
          </p:cNvSpPr>
          <p:nvPr/>
        </p:nvSpPr>
        <p:spPr bwMode="auto">
          <a:xfrm>
            <a:off x="4543425" y="2665413"/>
            <a:ext cx="411163"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No</a:t>
            </a:r>
          </a:p>
        </p:txBody>
      </p:sp>
      <p:sp>
        <p:nvSpPr>
          <p:cNvPr id="17438" name="Rectangle 33"/>
          <p:cNvSpPr>
            <a:spLocks noChangeArrowheads="1"/>
          </p:cNvSpPr>
          <p:nvPr/>
        </p:nvSpPr>
        <p:spPr bwMode="auto">
          <a:xfrm>
            <a:off x="254000" y="6019800"/>
            <a:ext cx="8453438" cy="469900"/>
          </a:xfrm>
          <a:prstGeom prst="rect">
            <a:avLst/>
          </a:prstGeom>
          <a:gradFill rotWithShape="1">
            <a:gsLst>
              <a:gs pos="0">
                <a:srgbClr val="CCFF66"/>
              </a:gs>
              <a:gs pos="100000">
                <a:schemeClr val="hlink"/>
              </a:gs>
            </a:gsLst>
            <a:lin ang="0" scaled="1"/>
          </a:gradFill>
          <a:ln w="12700" algn="ctr">
            <a:solidFill>
              <a:schemeClr val="tx1"/>
            </a:solidFill>
            <a:miter lim="800000"/>
            <a:headEnd/>
            <a:tailEnd/>
          </a:ln>
        </p:spPr>
        <p:txBody>
          <a:bodyPr anchor="ctr">
            <a:spAutoFit/>
          </a:bodyPr>
          <a:lstStyle/>
          <a:p>
            <a:endParaRPr lang="en-US"/>
          </a:p>
        </p:txBody>
      </p:sp>
      <p:sp>
        <p:nvSpPr>
          <p:cNvPr id="17439" name="Rectangle 34"/>
          <p:cNvSpPr>
            <a:spLocks noChangeArrowheads="1"/>
          </p:cNvSpPr>
          <p:nvPr/>
        </p:nvSpPr>
        <p:spPr bwMode="auto">
          <a:xfrm>
            <a:off x="333375" y="6027738"/>
            <a:ext cx="1949450" cy="454025"/>
          </a:xfrm>
          <a:prstGeom prst="rect">
            <a:avLst/>
          </a:prstGeom>
          <a:noFill/>
          <a:ln w="9525" algn="ctr">
            <a:noFill/>
            <a:miter lim="800000"/>
            <a:headEnd/>
            <a:tailEnd/>
          </a:ln>
        </p:spPr>
        <p:txBody>
          <a:bodyPr anchor="ctr"/>
          <a:lstStyle/>
          <a:p>
            <a:pPr algn="ctr"/>
            <a:r>
              <a:rPr lang="en-US" sz="1800"/>
              <a:t>Market Buy</a:t>
            </a:r>
          </a:p>
        </p:txBody>
      </p:sp>
      <p:sp>
        <p:nvSpPr>
          <p:cNvPr id="17440" name="Rectangle 35"/>
          <p:cNvSpPr>
            <a:spLocks noChangeArrowheads="1"/>
          </p:cNvSpPr>
          <p:nvPr/>
        </p:nvSpPr>
        <p:spPr bwMode="auto">
          <a:xfrm>
            <a:off x="2508250" y="6027738"/>
            <a:ext cx="3968750" cy="454025"/>
          </a:xfrm>
          <a:prstGeom prst="rect">
            <a:avLst/>
          </a:prstGeom>
          <a:noFill/>
          <a:ln w="9525" algn="ctr">
            <a:noFill/>
            <a:miter lim="800000"/>
            <a:headEnd/>
            <a:tailEnd/>
          </a:ln>
        </p:spPr>
        <p:txBody>
          <a:bodyPr anchor="ctr"/>
          <a:lstStyle/>
          <a:p>
            <a:pPr algn="ctr"/>
            <a:r>
              <a:rPr lang="en-US" sz="1800" b="0" i="1"/>
              <a:t>Long Term Relationships</a:t>
            </a:r>
          </a:p>
        </p:txBody>
      </p:sp>
      <p:sp>
        <p:nvSpPr>
          <p:cNvPr id="17441" name="Rectangle 36"/>
          <p:cNvSpPr>
            <a:spLocks noChangeArrowheads="1"/>
          </p:cNvSpPr>
          <p:nvPr/>
        </p:nvSpPr>
        <p:spPr bwMode="auto">
          <a:xfrm>
            <a:off x="6229350" y="6027738"/>
            <a:ext cx="2368550" cy="454025"/>
          </a:xfrm>
          <a:prstGeom prst="rect">
            <a:avLst/>
          </a:prstGeom>
          <a:noFill/>
          <a:ln w="9525" algn="ctr">
            <a:noFill/>
            <a:miter lim="800000"/>
            <a:headEnd/>
            <a:tailEnd/>
          </a:ln>
        </p:spPr>
        <p:txBody>
          <a:bodyPr anchor="ctr"/>
          <a:lstStyle/>
          <a:p>
            <a:pPr algn="ctr"/>
            <a:r>
              <a:rPr lang="en-US" sz="1800"/>
              <a:t>Vertical Integration</a:t>
            </a:r>
          </a:p>
        </p:txBody>
      </p:sp>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b="1" dirty="0" smtClean="0">
                <a:latin typeface="Albertus Extra Bold"/>
              </a:rPr>
              <a:t>Strategic </a:t>
            </a:r>
            <a:r>
              <a:rPr lang="en-US" b="1" i="1" dirty="0" smtClean="0">
                <a:latin typeface="Albertus Extra Bold"/>
              </a:rPr>
              <a:t>Global</a:t>
            </a:r>
            <a:r>
              <a:rPr lang="en-US" b="1" dirty="0" smtClean="0">
                <a:latin typeface="Albertus Extra Bold"/>
              </a:rPr>
              <a:t> Sourcing</a:t>
            </a:r>
            <a:r>
              <a:rPr lang="en-US" dirty="0" smtClean="0"/>
              <a:t/>
            </a:r>
            <a:br>
              <a:rPr lang="en-US" dirty="0" smtClean="0"/>
            </a:br>
            <a:r>
              <a:rPr lang="en-US" dirty="0" smtClean="0"/>
              <a:t>Boeing 787</a:t>
            </a:r>
          </a:p>
        </p:txBody>
      </p:sp>
      <p:pic>
        <p:nvPicPr>
          <p:cNvPr id="25603" name="Picture 2" descr="[Chart]"/>
          <p:cNvPicPr>
            <a:picLocks noChangeAspect="1" noChangeArrowheads="1"/>
          </p:cNvPicPr>
          <p:nvPr/>
        </p:nvPicPr>
        <p:blipFill>
          <a:blip r:embed="rId3" cstate="print"/>
          <a:srcRect/>
          <a:stretch>
            <a:fillRect/>
          </a:stretch>
        </p:blipFill>
        <p:spPr bwMode="auto">
          <a:xfrm>
            <a:off x="0" y="1077913"/>
            <a:ext cx="4657725" cy="5514975"/>
          </a:xfrm>
          <a:prstGeom prst="rect">
            <a:avLst/>
          </a:prstGeom>
          <a:noFill/>
          <a:ln w="9525">
            <a:noFill/>
            <a:miter lim="800000"/>
            <a:headEnd/>
            <a:tailEnd/>
          </a:ln>
        </p:spPr>
      </p:pic>
      <p:sp>
        <p:nvSpPr>
          <p:cNvPr id="25604" name="Rectangle 3"/>
          <p:cNvSpPr>
            <a:spLocks noChangeArrowheads="1"/>
          </p:cNvSpPr>
          <p:nvPr/>
        </p:nvSpPr>
        <p:spPr bwMode="auto">
          <a:xfrm>
            <a:off x="5118100" y="1217613"/>
            <a:ext cx="3390900" cy="4801314"/>
          </a:xfrm>
          <a:prstGeom prst="rect">
            <a:avLst/>
          </a:prstGeom>
          <a:noFill/>
          <a:ln w="9525">
            <a:noFill/>
            <a:miter lim="800000"/>
            <a:headEnd/>
            <a:tailEnd/>
          </a:ln>
        </p:spPr>
        <p:txBody>
          <a:bodyPr>
            <a:spAutoFit/>
          </a:bodyPr>
          <a:lstStyle/>
          <a:p>
            <a:r>
              <a:rPr lang="en-US" sz="1800" b="0" dirty="0" smtClean="0"/>
              <a:t>“A look inside the project reveals that the mess stems from one of its main selling points to investors -- global outsourcing.” </a:t>
            </a:r>
          </a:p>
          <a:p>
            <a:r>
              <a:rPr lang="en-US" sz="1800" b="0" dirty="0" smtClean="0"/>
              <a:t>WSJ 12/7/2007</a:t>
            </a:r>
          </a:p>
          <a:p>
            <a:endParaRPr lang="en-US" sz="1800" b="0" dirty="0"/>
          </a:p>
          <a:p>
            <a:r>
              <a:rPr lang="en-US" sz="1800" b="0" dirty="0" smtClean="0"/>
              <a:t>“The Boeing </a:t>
            </a:r>
            <a:r>
              <a:rPr lang="en-US" sz="1800" b="0" dirty="0"/>
              <a:t>Co. </a:t>
            </a:r>
            <a:r>
              <a:rPr lang="en-US" sz="1800" b="0" dirty="0" smtClean="0"/>
              <a:t>on Tuesday pushed back the first delivery of its </a:t>
            </a:r>
            <a:r>
              <a:rPr lang="en-US" sz="1800" b="0" dirty="0"/>
              <a:t>787 </a:t>
            </a:r>
            <a:r>
              <a:rPr lang="en-US" sz="1800" b="0" dirty="0" err="1" smtClean="0"/>
              <a:t>Dreamliner</a:t>
            </a:r>
            <a:r>
              <a:rPr lang="en-US" sz="1800" b="0" dirty="0" smtClean="0"/>
              <a:t> to the third quarter, ...  </a:t>
            </a:r>
          </a:p>
          <a:p>
            <a:r>
              <a:rPr lang="en-US" sz="1800" b="0" dirty="0" smtClean="0"/>
              <a:t>The jetliner is more than three years behind schedule…</a:t>
            </a:r>
          </a:p>
          <a:p>
            <a:r>
              <a:rPr lang="en-US" sz="1800" b="0" dirty="0" smtClean="0"/>
              <a:t>Boeing executives have acknowledged that they outsourced too much of the design and production work.”</a:t>
            </a:r>
          </a:p>
          <a:p>
            <a:r>
              <a:rPr lang="en-US" sz="1800" b="0" dirty="0" smtClean="0"/>
              <a:t>NYT, 1/19/2011</a:t>
            </a:r>
            <a:endParaRPr lang="en-US" sz="1800" b="0" dirty="0"/>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LTOP" val=" 208.25"/>
  <p:tag name="LLEFT" val=" 250.875"/>
</p:tagLst>
</file>

<file path=ppt/tags/tag10.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11.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12.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13.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14.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15.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16.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17.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18.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19.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2.xml><?xml version="1.0" encoding="utf-8"?>
<p:tagLst xmlns:a="http://schemas.openxmlformats.org/drawingml/2006/main" xmlns:r="http://schemas.openxmlformats.org/officeDocument/2006/relationships" xmlns:p="http://schemas.openxmlformats.org/presentationml/2006/main">
  <p:tag name="NAME" val="McK Disclaimer"/>
</p:tagLst>
</file>

<file path=ppt/tags/tag20.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21.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22.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23.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24.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25.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26.xml><?xml version="1.0" encoding="utf-8"?>
<p:tagLst xmlns:a="http://schemas.openxmlformats.org/drawingml/2006/main" xmlns:r="http://schemas.openxmlformats.org/officeDocument/2006/relationships" xmlns:p="http://schemas.openxmlformats.org/presentationml/2006/main">
  <p:tag name="LLEFT" val=" 143.125"/>
  <p:tag name="LTOP" val=" 208.75"/>
</p:tagLst>
</file>

<file path=ppt/tags/tag3.xml><?xml version="1.0" encoding="utf-8"?>
<p:tagLst xmlns:a="http://schemas.openxmlformats.org/drawingml/2006/main" xmlns:r="http://schemas.openxmlformats.org/officeDocument/2006/relationships" xmlns:p="http://schemas.openxmlformats.org/presentationml/2006/main">
  <p:tag name="WORK_AREA" val="Large"/>
</p:tagLst>
</file>

<file path=ppt/tags/tag4.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5.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6.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7.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8.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9.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1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SOP_Class01_2002</Template>
  <TotalTime>15609</TotalTime>
  <Words>10266</Words>
  <Application>Microsoft Macintosh PowerPoint</Application>
  <PresentationFormat>On-screen Show (4:3)</PresentationFormat>
  <Paragraphs>1266</Paragraphs>
  <Slides>42</Slides>
  <Notes>38</Notes>
  <HiddenSlides>3</HiddenSlides>
  <MMClips>0</MMClips>
  <ScaleCrop>false</ScaleCrop>
  <HeadingPairs>
    <vt:vector size="6" baseType="variant">
      <vt:variant>
        <vt:lpstr>Theme</vt:lpstr>
      </vt:variant>
      <vt:variant>
        <vt:i4>3</vt:i4>
      </vt:variant>
      <vt:variant>
        <vt:lpstr>Embedded OLE Servers</vt:lpstr>
      </vt:variant>
      <vt:variant>
        <vt:i4>2</vt:i4>
      </vt:variant>
      <vt:variant>
        <vt:lpstr>Slide Titles</vt:lpstr>
      </vt:variant>
      <vt:variant>
        <vt:i4>42</vt:i4>
      </vt:variant>
    </vt:vector>
  </HeadingPairs>
  <TitlesOfParts>
    <vt:vector size="47" baseType="lpstr">
      <vt:lpstr>Cachon_Slide_Template</vt:lpstr>
      <vt:lpstr>Office Theme</vt:lpstr>
      <vt:lpstr>1_Cachon_Slide_Template</vt:lpstr>
      <vt:lpstr>Equation</vt:lpstr>
      <vt:lpstr>Chart</vt:lpstr>
      <vt:lpstr>PowerPoint Presentation</vt:lpstr>
      <vt:lpstr>Strategic Sourcing  What is it?</vt:lpstr>
      <vt:lpstr>Strategic Sourcing   Why it is important</vt:lpstr>
      <vt:lpstr>Strategic Sourcing   Outsourcing v. Offshoring</vt:lpstr>
      <vt:lpstr>Strategic Sourcing   The need for talent and mindset</vt:lpstr>
      <vt:lpstr>Strategic Sourcing   The need to integrate with overall operations strategy</vt:lpstr>
      <vt:lpstr>Strategic Sourcing: integral part of operations strategy </vt:lpstr>
      <vt:lpstr>Strategic Sourcing   A strategic framework</vt:lpstr>
      <vt:lpstr>Strategic Global Sourcing Boeing 787</vt:lpstr>
      <vt:lpstr>The Operating Model. What’s Different?</vt:lpstr>
      <vt:lpstr>Partners Across The Globe Are Bringing The 787 Together</vt:lpstr>
      <vt:lpstr>Supplier/Partner Contracts</vt:lpstr>
      <vt:lpstr>Strategic Sourcing   General rationales behind Outsourcing</vt:lpstr>
      <vt:lpstr>Reasons for Dreamliner Delays</vt:lpstr>
      <vt:lpstr>Reasons for Dreamliner Delays</vt:lpstr>
      <vt:lpstr>PowerPoint Presentation</vt:lpstr>
      <vt:lpstr>Strategic Sourcing  Sun Microsystem’s Framework</vt:lpstr>
      <vt:lpstr>Strategic Sourcing Tools: (1) TCO   Supplier Liaison: Sun’s Scorecard System</vt:lpstr>
      <vt:lpstr>  Strategic Sourcing Tools: TCO   Total Cost of Ownership </vt:lpstr>
      <vt:lpstr>Strategic Sourcing Tools: TCO   Example Cost Components and Drivers</vt:lpstr>
      <vt:lpstr>TCO &amp; Supplier Economics </vt:lpstr>
      <vt:lpstr>CASTINGS INDUSTRY OUTSIDE-IN COST STRUCTURE </vt:lpstr>
      <vt:lpstr>PowerPoint Presentation</vt:lpstr>
      <vt:lpstr>Voltaicsystems.com</vt:lpstr>
      <vt:lpstr>Strategic Sourcing   A strategic framework</vt:lpstr>
      <vt:lpstr>What and Why Voltaic Insources   By Jeff Crystal </vt:lpstr>
      <vt:lpstr>What and Why Voltaic Insources   By Jeff Crystal </vt:lpstr>
      <vt:lpstr>Sun Microsystems:   Make vs. Buy: selection criteria to set up sourcing</vt:lpstr>
      <vt:lpstr>Strategic Sourcing   Relationship to other drivers and industry disintegration</vt:lpstr>
      <vt:lpstr>Even partnerships can have problems with “non-contractibility:” Ford-Firestone case</vt:lpstr>
      <vt:lpstr>The seat has become extremely complicated</vt:lpstr>
      <vt:lpstr>Strategic Sourcing   Supply Partnership strategies</vt:lpstr>
      <vt:lpstr>Strategic Sourcing Negotiating the parameters of the outsourcing relationship</vt:lpstr>
      <vt:lpstr>Extra Slides</vt:lpstr>
      <vt:lpstr>General Rationale for Outsourcing and Offshoring</vt:lpstr>
      <vt:lpstr>Sun Microsystems:   What is a “leveraged manufacturing strategy?”</vt:lpstr>
      <vt:lpstr>Strategic Sourcing Tools: TCO  An activity-based framework to uncover the hidden costs of procurement</vt:lpstr>
      <vt:lpstr>Strategic Sourcing Tools: (2) Multi-Sourcing   Sun Microsystems: ASICs vs. Memory</vt:lpstr>
      <vt:lpstr>Globalization &amp; Technology</vt:lpstr>
      <vt:lpstr>Strategic Sourcing and Service:  Automation</vt:lpstr>
      <vt:lpstr>Tailored Dual Sourcing:  Optimal Sourcing Portfolio</vt:lpstr>
      <vt:lpstr>Toyota’s CCC21: “Construction of Cost Competitiveness for the 21st Century”</vt:lpstr>
    </vt:vector>
  </TitlesOfParts>
  <Company>KGSM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Sun Microsystems</dc:title>
  <dc:creator>Jan Van Mieghem</dc:creator>
  <cp:lastModifiedBy>Jan Van Mieghem</cp:lastModifiedBy>
  <cp:revision>433</cp:revision>
  <cp:lastPrinted>2014-02-17T20:56:16Z</cp:lastPrinted>
  <dcterms:created xsi:type="dcterms:W3CDTF">1998-09-22T23:11:58Z</dcterms:created>
  <dcterms:modified xsi:type="dcterms:W3CDTF">2015-02-26T19:46:50Z</dcterms:modified>
</cp:coreProperties>
</file>