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embeddings/oleObject1.bin" ContentType="application/vnd.openxmlformats-officedocument.oleObject"/>
  <Override PartName="/ppt/tags/tag17.xml" ContentType="application/vnd.openxmlformats-officedocument.presentationml.tags+xml"/>
  <Override PartName="/ppt/embeddings/oleObject2.bin" ContentType="application/vnd.openxmlformats-officedocument.oleObject"/>
  <Override PartName="/ppt/tags/tag18.xml" ContentType="application/vnd.openxmlformats-officedocument.presentationml.tags+xml"/>
  <Override PartName="/ppt/tags/tag19.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embeddings/oleObject6.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embeddings/oleObject7.bin" ContentType="application/vnd.openxmlformats-officedocument.oleObject"/>
  <Override PartName="/ppt/tags/tag34.xml" ContentType="application/vnd.openxmlformats-officedocument.presentationml.tags+xml"/>
  <Override PartName="/ppt/embeddings/oleObject8.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5.xml" ContentType="application/vnd.openxmlformats-officedocument.presentationml.notesSlide+xml"/>
  <Override PartName="/ppt/embeddings/oleObject9.bin" ContentType="application/vnd.openxmlformats-officedocument.oleObject"/>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6.xml" ContentType="application/vnd.openxmlformats-officedocument.presentationml.notesSlide+xml"/>
  <Override PartName="/ppt/embeddings/oleObject10.bin" ContentType="application/vnd.openxmlformats-officedocument.oleObject"/>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37.xml" ContentType="application/vnd.openxmlformats-officedocument.presentationml.notesSlide+xml"/>
  <Override PartName="/ppt/embeddings/oleObject11.bin" ContentType="application/vnd.openxmlformats-officedocument.oleObject"/>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38.xml" ContentType="application/vnd.openxmlformats-officedocument.presentationml.notesSlide+xml"/>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embeddings/oleObject16.bin" ContentType="application/vnd.openxmlformats-officedocument.oleObject"/>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embeddings/oleObject21.bin" ContentType="application/vnd.openxmlformats-officedocument.oleObject"/>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81" r:id="rId2"/>
    <p:sldMasterId id="2147483844" r:id="rId3"/>
    <p:sldMasterId id="2147483856" r:id="rId4"/>
    <p:sldMasterId id="2147483869" r:id="rId5"/>
    <p:sldMasterId id="2147483876" r:id="rId6"/>
  </p:sldMasterIdLst>
  <p:notesMasterIdLst>
    <p:notesMasterId r:id="rId101"/>
  </p:notesMasterIdLst>
  <p:handoutMasterIdLst>
    <p:handoutMasterId r:id="rId102"/>
  </p:handoutMasterIdLst>
  <p:sldIdLst>
    <p:sldId id="443" r:id="rId7"/>
    <p:sldId id="504" r:id="rId8"/>
    <p:sldId id="479" r:id="rId9"/>
    <p:sldId id="480" r:id="rId10"/>
    <p:sldId id="540" r:id="rId11"/>
    <p:sldId id="539" r:id="rId12"/>
    <p:sldId id="481" r:id="rId13"/>
    <p:sldId id="509" r:id="rId14"/>
    <p:sldId id="510" r:id="rId15"/>
    <p:sldId id="512" r:id="rId16"/>
    <p:sldId id="507" r:id="rId17"/>
    <p:sldId id="533" r:id="rId18"/>
    <p:sldId id="526" r:id="rId19"/>
    <p:sldId id="541" r:id="rId20"/>
    <p:sldId id="543" r:id="rId21"/>
    <p:sldId id="542" r:id="rId22"/>
    <p:sldId id="544" r:id="rId23"/>
    <p:sldId id="531" r:id="rId24"/>
    <p:sldId id="483" r:id="rId25"/>
    <p:sldId id="484" r:id="rId26"/>
    <p:sldId id="373" r:id="rId27"/>
    <p:sldId id="467" r:id="rId28"/>
    <p:sldId id="513" r:id="rId29"/>
    <p:sldId id="534" r:id="rId30"/>
    <p:sldId id="545" r:id="rId31"/>
    <p:sldId id="388" r:id="rId32"/>
    <p:sldId id="422" r:id="rId33"/>
    <p:sldId id="423" r:id="rId34"/>
    <p:sldId id="486" r:id="rId35"/>
    <p:sldId id="487" r:id="rId36"/>
    <p:sldId id="395" r:id="rId37"/>
    <p:sldId id="396" r:id="rId38"/>
    <p:sldId id="488" r:id="rId39"/>
    <p:sldId id="489" r:id="rId40"/>
    <p:sldId id="536" r:id="rId41"/>
    <p:sldId id="537" r:id="rId42"/>
    <p:sldId id="525" r:id="rId43"/>
    <p:sldId id="552" r:id="rId44"/>
    <p:sldId id="546" r:id="rId45"/>
    <p:sldId id="547" r:id="rId46"/>
    <p:sldId id="548" r:id="rId47"/>
    <p:sldId id="549" r:id="rId48"/>
    <p:sldId id="550" r:id="rId49"/>
    <p:sldId id="551" r:id="rId50"/>
    <p:sldId id="437" r:id="rId51"/>
    <p:sldId id="553" r:id="rId52"/>
    <p:sldId id="554" r:id="rId53"/>
    <p:sldId id="555" r:id="rId54"/>
    <p:sldId id="556" r:id="rId55"/>
    <p:sldId id="524" r:id="rId56"/>
    <p:sldId id="520" r:id="rId57"/>
    <p:sldId id="523" r:id="rId58"/>
    <p:sldId id="496" r:id="rId59"/>
    <p:sldId id="397" r:id="rId60"/>
    <p:sldId id="394" r:id="rId61"/>
    <p:sldId id="465" r:id="rId62"/>
    <p:sldId id="535" r:id="rId63"/>
    <p:sldId id="444" r:id="rId64"/>
    <p:sldId id="514" r:id="rId65"/>
    <p:sldId id="413" r:id="rId66"/>
    <p:sldId id="414" r:id="rId67"/>
    <p:sldId id="430" r:id="rId68"/>
    <p:sldId id="411" r:id="rId69"/>
    <p:sldId id="412" r:id="rId70"/>
    <p:sldId id="415" r:id="rId71"/>
    <p:sldId id="393" r:id="rId72"/>
    <p:sldId id="403" r:id="rId73"/>
    <p:sldId id="374" r:id="rId74"/>
    <p:sldId id="416" r:id="rId75"/>
    <p:sldId id="439" r:id="rId76"/>
    <p:sldId id="441" r:id="rId77"/>
    <p:sldId id="426" r:id="rId78"/>
    <p:sldId id="442" r:id="rId79"/>
    <p:sldId id="420" r:id="rId80"/>
    <p:sldId id="421" r:id="rId81"/>
    <p:sldId id="424" r:id="rId82"/>
    <p:sldId id="436" r:id="rId83"/>
    <p:sldId id="428" r:id="rId84"/>
    <p:sldId id="417" r:id="rId85"/>
    <p:sldId id="427" r:id="rId86"/>
    <p:sldId id="404" r:id="rId87"/>
    <p:sldId id="401" r:id="rId88"/>
    <p:sldId id="402" r:id="rId89"/>
    <p:sldId id="399" r:id="rId90"/>
    <p:sldId id="418" r:id="rId91"/>
    <p:sldId id="419" r:id="rId92"/>
    <p:sldId id="392" r:id="rId93"/>
    <p:sldId id="386" r:id="rId94"/>
    <p:sldId id="400" r:id="rId95"/>
    <p:sldId id="440" r:id="rId96"/>
    <p:sldId id="455" r:id="rId97"/>
    <p:sldId id="458" r:id="rId98"/>
    <p:sldId id="459" r:id="rId99"/>
    <p:sldId id="460" r:id="rId100"/>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clrMode="gray" frameSlides="1"/>
  <p:clrMru>
    <a:srgbClr val="EAEAEA"/>
    <a:srgbClr val="FFFFCC"/>
    <a:srgbClr val="CCFF99"/>
    <a:srgbClr val="FFCCCC"/>
    <a:srgbClr val="FF0000"/>
    <a:srgbClr val="CCFF66"/>
    <a:srgbClr val="66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15585" autoAdjust="0"/>
    <p:restoredTop sz="65944" autoAdjust="0"/>
  </p:normalViewPr>
  <p:slideViewPr>
    <p:cSldViewPr snapToGrid="0">
      <p:cViewPr varScale="1">
        <p:scale>
          <a:sx n="97" d="100"/>
          <a:sy n="97" d="100"/>
        </p:scale>
        <p:origin x="-3328" y="-112"/>
      </p:cViewPr>
      <p:guideLst>
        <p:guide orient="horz" pos="2381"/>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8192"/>
    </p:cViewPr>
  </p:sorterViewPr>
  <p:notesViewPr>
    <p:cSldViewPr snapToGrid="0">
      <p:cViewPr>
        <p:scale>
          <a:sx n="150" d="100"/>
          <a:sy n="150" d="100"/>
        </p:scale>
        <p:origin x="-4864"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notesMaster" Target="notesMasters/notesMaster1.xml"/><Relationship Id="rId102" Type="http://schemas.openxmlformats.org/officeDocument/2006/relationships/handoutMaster" Target="handoutMasters/handoutMaster1.xml"/><Relationship Id="rId103" Type="http://schemas.openxmlformats.org/officeDocument/2006/relationships/printerSettings" Target="printerSettings/printerSettings1.bin"/><Relationship Id="rId104" Type="http://schemas.openxmlformats.org/officeDocument/2006/relationships/presProps" Target="presProps.xml"/><Relationship Id="rId105" Type="http://schemas.openxmlformats.org/officeDocument/2006/relationships/viewProps" Target="viewProps.xml"/><Relationship Id="rId106" Type="http://schemas.openxmlformats.org/officeDocument/2006/relationships/theme" Target="theme/theme1.xml"/><Relationship Id="rId10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90" Type="http://schemas.openxmlformats.org/officeDocument/2006/relationships/slide" Target="slides/slide84.xml"/><Relationship Id="rId91" Type="http://schemas.openxmlformats.org/officeDocument/2006/relationships/slide" Target="slides/slide85.xml"/><Relationship Id="rId92" Type="http://schemas.openxmlformats.org/officeDocument/2006/relationships/slide" Target="slides/slide86.xml"/><Relationship Id="rId93" Type="http://schemas.openxmlformats.org/officeDocument/2006/relationships/slide" Target="slides/slide87.xml"/><Relationship Id="rId94" Type="http://schemas.openxmlformats.org/officeDocument/2006/relationships/slide" Target="slides/slide88.xml"/><Relationship Id="rId95" Type="http://schemas.openxmlformats.org/officeDocument/2006/relationships/slide" Target="slides/slide89.xml"/><Relationship Id="rId96" Type="http://schemas.openxmlformats.org/officeDocument/2006/relationships/slide" Target="slides/slide90.xml"/><Relationship Id="rId97" Type="http://schemas.openxmlformats.org/officeDocument/2006/relationships/slide" Target="slides/slide91.xml"/><Relationship Id="rId98" Type="http://schemas.openxmlformats.org/officeDocument/2006/relationships/slide" Target="slides/slide92.xml"/><Relationship Id="rId99" Type="http://schemas.openxmlformats.org/officeDocument/2006/relationships/slide" Target="slides/slide9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100" Type="http://schemas.openxmlformats.org/officeDocument/2006/relationships/slide" Target="slides/slide94.xml"/><Relationship Id="rId80" Type="http://schemas.openxmlformats.org/officeDocument/2006/relationships/slide" Target="slides/slide74.xml"/><Relationship Id="rId81" Type="http://schemas.openxmlformats.org/officeDocument/2006/relationships/slide" Target="slides/slide75.xml"/><Relationship Id="rId82" Type="http://schemas.openxmlformats.org/officeDocument/2006/relationships/slide" Target="slides/slide76.xml"/><Relationship Id="rId83" Type="http://schemas.openxmlformats.org/officeDocument/2006/relationships/slide" Target="slides/slide77.xml"/><Relationship Id="rId84" Type="http://schemas.openxmlformats.org/officeDocument/2006/relationships/slide" Target="slides/slide78.xml"/><Relationship Id="rId85" Type="http://schemas.openxmlformats.org/officeDocument/2006/relationships/slide" Target="slides/slide79.xml"/><Relationship Id="rId86" Type="http://schemas.openxmlformats.org/officeDocument/2006/relationships/slide" Target="slides/slide80.xml"/><Relationship Id="rId87" Type="http://schemas.openxmlformats.org/officeDocument/2006/relationships/slide" Target="slides/slide81.xml"/><Relationship Id="rId88" Type="http://schemas.openxmlformats.org/officeDocument/2006/relationships/slide" Target="slides/slide82.xml"/><Relationship Id="rId89" Type="http://schemas.openxmlformats.org/officeDocument/2006/relationships/slide" Target="slides/slide83.xml"/></Relationships>
</file>

<file path=ppt/_rels/viewProps.xml.rels><?xml version="1.0" encoding="UTF-8" standalone="yes"?>
<Relationships xmlns="http://schemas.openxmlformats.org/package/2006/relationships"><Relationship Id="rId3" Type="http://schemas.openxmlformats.org/officeDocument/2006/relationships/slide" Target="slides/slide85.xml"/><Relationship Id="rId4" Type="http://schemas.openxmlformats.org/officeDocument/2006/relationships/slide" Target="slides/slide86.xml"/><Relationship Id="rId1" Type="http://schemas.openxmlformats.org/officeDocument/2006/relationships/slide" Target="slides/slide21.xml"/><Relationship Id="rId2" Type="http://schemas.openxmlformats.org/officeDocument/2006/relationships/slide" Target="slides/slide8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4F86DCEB-BBDC-674A-8E73-8A554E02FD94}" type="presOf" srcId="{C17C9D10-EE76-7640-A94C-D94C87A3F6C3}" destId="{A9C6362F-FD2C-A44B-8412-4E042722523A}" srcOrd="0" destOrd="0" presId="urn:microsoft.com/office/officeart/2005/8/layout/equation1"/>
    <dgm:cxn modelId="{A34E3F2C-86B1-5940-80E3-364F9867C99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61414AF-B999-5C43-999A-FEFE061F15A1}" type="presOf" srcId="{76B5C694-B853-0246-BCA0-5E7F2433D535}" destId="{0472C170-12DA-B143-AD1C-711D1168B5FF}"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93F82DB-B6CB-2D45-BE1A-31EDB7D85394}" type="presOf" srcId="{183C4D7A-51E5-9D4A-8722-B033BB650077}" destId="{A2D8B243-9861-CB4C-9DC9-4D3970B797C1}" srcOrd="0" destOrd="0" presId="urn:microsoft.com/office/officeart/2005/8/layout/equation1"/>
    <dgm:cxn modelId="{7B42EC59-F829-4C44-97F8-F4A3F3EAB9C6}"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820E56E6-17BD-4042-BE12-9ADEF807C044}" type="presOf" srcId="{B21C862C-BCF1-F544-BD07-29CD2C2ABB4C}" destId="{53655511-3EA9-E24B-ADA6-7E53EB5D5B44}" srcOrd="0" destOrd="0" presId="urn:microsoft.com/office/officeart/2005/8/layout/equation1"/>
    <dgm:cxn modelId="{417FC407-A255-3C49-8BCD-4E372CE5152C}"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5C11EC66-4E74-D14B-878F-6A213BA2B84E}" type="presOf" srcId="{BE52F91F-FC70-D84E-8B56-57DD33F1959A}" destId="{FB9B2694-C9DD-5F41-AEF5-FE06D207342C}" srcOrd="0" destOrd="0" presId="urn:microsoft.com/office/officeart/2005/8/layout/equation1"/>
    <dgm:cxn modelId="{D605A506-168D-1141-B906-7B6099AB7C37}" type="presParOf" srcId="{53655511-3EA9-E24B-ADA6-7E53EB5D5B44}" destId="{0472C170-12DA-B143-AD1C-711D1168B5FF}" srcOrd="0" destOrd="0" presId="urn:microsoft.com/office/officeart/2005/8/layout/equation1"/>
    <dgm:cxn modelId="{AA68019D-499D-D749-B14C-07350ACF5D05}" type="presParOf" srcId="{53655511-3EA9-E24B-ADA6-7E53EB5D5B44}" destId="{0A08B234-ABF7-DB43-A58C-B3C0794EAE49}" srcOrd="1" destOrd="0" presId="urn:microsoft.com/office/officeart/2005/8/layout/equation1"/>
    <dgm:cxn modelId="{54AE5CCD-D2F8-AC49-8E55-640DE0CEC515}" type="presParOf" srcId="{53655511-3EA9-E24B-ADA6-7E53EB5D5B44}" destId="{A2D8B243-9861-CB4C-9DC9-4D3970B797C1}" srcOrd="2" destOrd="0" presId="urn:microsoft.com/office/officeart/2005/8/layout/equation1"/>
    <dgm:cxn modelId="{3821CA81-4BCD-F649-97BE-A2C3FE7370A7}" type="presParOf" srcId="{53655511-3EA9-E24B-ADA6-7E53EB5D5B44}" destId="{EDB500EE-8294-3F4B-8417-8BE8023C1D35}" srcOrd="3" destOrd="0" presId="urn:microsoft.com/office/officeart/2005/8/layout/equation1"/>
    <dgm:cxn modelId="{B86E7109-5DB8-FE4E-9703-385CED785656}" type="presParOf" srcId="{53655511-3EA9-E24B-ADA6-7E53EB5D5B44}" destId="{A9C6362F-FD2C-A44B-8412-4E042722523A}" srcOrd="4" destOrd="0" presId="urn:microsoft.com/office/officeart/2005/8/layout/equation1"/>
    <dgm:cxn modelId="{7F67307C-6680-DB44-A1F6-BE4721659FF8}" type="presParOf" srcId="{53655511-3EA9-E24B-ADA6-7E53EB5D5B44}" destId="{1D85500E-2E82-6A4A-91EE-9AF48FEC6C45}" srcOrd="5" destOrd="0" presId="urn:microsoft.com/office/officeart/2005/8/layout/equation1"/>
    <dgm:cxn modelId="{C3C37B74-49DA-FD4E-89B2-9D71D286CD46}" type="presParOf" srcId="{53655511-3EA9-E24B-ADA6-7E53EB5D5B44}" destId="{43B7E150-48FC-BF4A-9779-A59569998339}" srcOrd="6" destOrd="0" presId="urn:microsoft.com/office/officeart/2005/8/layout/equation1"/>
    <dgm:cxn modelId="{3C54615D-92D0-A040-9E6E-1B25FDB35A2F}" type="presParOf" srcId="{53655511-3EA9-E24B-ADA6-7E53EB5D5B44}" destId="{88E048A8-2DA0-7B47-9D5D-4C623211681A}" srcOrd="7" destOrd="0" presId="urn:microsoft.com/office/officeart/2005/8/layout/equation1"/>
    <dgm:cxn modelId="{10A20CAB-799C-2F43-84D3-72F2706A77A2}" type="presParOf" srcId="{53655511-3EA9-E24B-ADA6-7E53EB5D5B44}" destId="{8C6BBD0A-341D-F448-AE4B-11C0CE9949B8}" srcOrd="8" destOrd="0" presId="urn:microsoft.com/office/officeart/2005/8/layout/equation1"/>
    <dgm:cxn modelId="{C31C7DC6-FDA4-DD48-A68A-D0A85B682A74}" type="presParOf" srcId="{53655511-3EA9-E24B-ADA6-7E53EB5D5B44}" destId="{73DEAC19-71FE-434C-B8AB-5F6FDE04D5DA}" srcOrd="9" destOrd="0" presId="urn:microsoft.com/office/officeart/2005/8/layout/equation1"/>
    <dgm:cxn modelId="{F06D5172-2315-3841-9271-535F3D235999}" type="presParOf" srcId="{53655511-3EA9-E24B-ADA6-7E53EB5D5B44}" destId="{FB9B2694-C9DD-5F41-AEF5-FE06D207342C}" srcOrd="10" destOrd="0" presId="urn:microsoft.com/office/officeart/2005/8/layout/equation1"/>
    <dgm:cxn modelId="{9040C148-A2E7-634F-BBD9-522AB28A27F8}" type="presParOf" srcId="{53655511-3EA9-E24B-ADA6-7E53EB5D5B44}" destId="{ABE3BCDB-6BFB-044A-9A25-2B53D8273D94}" srcOrd="11" destOrd="0" presId="urn:microsoft.com/office/officeart/2005/8/layout/equation1"/>
    <dgm:cxn modelId="{42BB6E7E-64A0-8D40-A3F1-5B50FC48D25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NULL"/></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4.emf"/><Relationship Id="rId4" Type="http://schemas.openxmlformats.org/officeDocument/2006/relationships/image" Target="../media/image65.emf"/><Relationship Id="rId1" Type="http://schemas.openxmlformats.org/officeDocument/2006/relationships/image" Target="NULL"/><Relationship Id="rId2" Type="http://schemas.openxmlformats.org/officeDocument/2006/relationships/image" Target="../media/image6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6.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7.wmf"/><Relationship Id="rId4" Type="http://schemas.openxmlformats.org/officeDocument/2006/relationships/image" Target="../media/image88.wmf"/><Relationship Id="rId1" Type="http://schemas.openxmlformats.org/officeDocument/2006/relationships/image" Target="../media/image85.wmf"/><Relationship Id="rId2" Type="http://schemas.openxmlformats.org/officeDocument/2006/relationships/image" Target="../media/image8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 Id="rId2" Type="http://schemas.openxmlformats.org/officeDocument/2006/relationships/image" Target="../media/image7.emf"/><Relationship Id="rId3"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extLst>
      <p:ext uri="{BB962C8B-B14F-4D97-AF65-F5344CB8AC3E}">
        <p14:creationId xmlns:p14="http://schemas.microsoft.com/office/powerpoint/2010/main" val="27530318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2/22/15</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extLst>
      <p:ext uri="{BB962C8B-B14F-4D97-AF65-F5344CB8AC3E}">
        <p14:creationId xmlns:p14="http://schemas.microsoft.com/office/powerpoint/2010/main" val="40153067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gaming.unlv.edu/subject/casinomath.html"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google.com/maps/d/viewer?mid=zr7VxjydL8zQ.k_JBM5hK1LHU&amp;msa=0&amp;ll=40.963308,-79.101562&amp;spn=10.582066,23.269043" TargetMode="External"/><Relationship Id="rId4" Type="http://schemas.openxmlformats.org/officeDocument/2006/relationships/hyperlink" Target="mailto:nbell2015@kellogg.northwestern.edu" TargetMode="External"/><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 Id="rId3" Type="http://schemas.openxmlformats.org/officeDocument/2006/relationships/hyperlink" Target="http://www.build-to-order-consulting.com/Lean%20Retailing.htm"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4" Type="http://schemas.openxmlformats.org/officeDocument/2006/relationships/hyperlink" Target="http://www.build-to-order-consulting.com/Standardization.htm" TargetMode="External"/><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649"/>
            <a:r>
              <a:rPr lang="en-US" sz="11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30649"/>
            <a:r>
              <a:rPr lang="en-US" sz="11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30649"/>
            <a:fld id="{22B74EB2-F2BF-4DCB-AA59-5111CBCF7A1F}" type="slidenum">
              <a:rPr lang="en-US" sz="1100" b="1" smtClean="0">
                <a:solidFill>
                  <a:srgbClr val="000000"/>
                </a:solidFill>
              </a:rPr>
              <a:pPr defTabSz="930649"/>
              <a:t>1</a:t>
            </a:fld>
            <a:endParaRPr lang="en-US" sz="11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34333" y="3899228"/>
            <a:ext cx="6547909" cy="5209243"/>
          </a:xfrm>
        </p:spPr>
        <p:txBody>
          <a:bodyPr>
            <a:normAutofit/>
          </a:bodyPr>
          <a:lstStyle/>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25841" indent="-225841">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25841" indent="-225841">
              <a:lnSpc>
                <a:spcPct val="90000"/>
              </a:lnSpc>
            </a:pPr>
            <a:r>
              <a:rPr lang="en-US" dirty="0" smtClean="0"/>
              <a:t>1:30-2:15: mass customization</a:t>
            </a:r>
          </a:p>
          <a:p>
            <a:pPr marL="225841" indent="-225841">
              <a:lnSpc>
                <a:spcPct val="90000"/>
              </a:lnSpc>
            </a:pPr>
            <a:r>
              <a:rPr lang="en-US" dirty="0" smtClean="0"/>
              <a:t>2:15-3:00: Peapod Cost to Serve analysis</a:t>
            </a:r>
          </a:p>
          <a:p>
            <a:pPr marL="225841" indent="-225841">
              <a:lnSpc>
                <a:spcPct val="90000"/>
              </a:lnSpc>
            </a:pPr>
            <a:endParaRPr lang="en-US" dirty="0" smtClean="0"/>
          </a:p>
          <a:p>
            <a:pPr marL="225841" indent="-225841">
              <a:lnSpc>
                <a:spcPct val="90000"/>
              </a:lnSpc>
            </a:pPr>
            <a:endParaRPr lang="en-US" dirty="0" smtClean="0"/>
          </a:p>
          <a:p>
            <a:pPr marL="225841" indent="-225841">
              <a:lnSpc>
                <a:spcPct val="90000"/>
              </a:lnSpc>
            </a:pPr>
            <a:r>
              <a:rPr lang="en-US" dirty="0" err="1" smtClean="0"/>
              <a:t>Actuals</a:t>
            </a:r>
            <a:r>
              <a:rPr lang="en-US" dirty="0" smtClean="0"/>
              <a:t> of 3hr night class (Feb 2007)</a:t>
            </a:r>
          </a:p>
          <a:p>
            <a:pPr marL="225841" indent="-225841">
              <a:lnSpc>
                <a:spcPct val="90000"/>
              </a:lnSpc>
            </a:pPr>
            <a:r>
              <a:rPr lang="en-US" dirty="0" smtClean="0"/>
              <a:t>6:30pm: opening: operations strategy drivers today </a:t>
            </a:r>
          </a:p>
          <a:p>
            <a:pPr marL="225841" indent="-225841">
              <a:lnSpc>
                <a:spcPct val="90000"/>
              </a:lnSpc>
            </a:pPr>
            <a:r>
              <a:rPr lang="en-US" dirty="0" smtClean="0"/>
              <a:t>6:35pm : mass customization</a:t>
            </a:r>
          </a:p>
          <a:p>
            <a:pPr marL="225841" indent="-225841">
              <a:lnSpc>
                <a:spcPct val="90000"/>
              </a:lnSpc>
            </a:pPr>
            <a:r>
              <a:rPr lang="en-US" dirty="0" smtClean="0"/>
              <a:t>7:15pm: scorecard to analyze IT applied to Peapod </a:t>
            </a:r>
          </a:p>
          <a:p>
            <a:pPr marL="225841" indent="-225841">
              <a:lnSpc>
                <a:spcPct val="90000"/>
              </a:lnSpc>
            </a:pPr>
            <a:r>
              <a:rPr lang="en-US" dirty="0" smtClean="0"/>
              <a:t>7:20pm: Peapod: Understand processes + three different network structures (in-store picking, DCs, clicks &amp; bricks);  Performance Evaluation of Peapod ; Path to Profitability + learning points</a:t>
            </a:r>
          </a:p>
          <a:p>
            <a:pPr marL="225841" indent="-225841">
              <a:lnSpc>
                <a:spcPct val="90000"/>
              </a:lnSpc>
            </a:pPr>
            <a:r>
              <a:rPr lang="en-US" dirty="0" smtClean="0"/>
              <a:t>8:05pm (8:17	/8:16	): break</a:t>
            </a:r>
          </a:p>
          <a:p>
            <a:pPr marL="225841" indent="-225841">
              <a:lnSpc>
                <a:spcPct val="90000"/>
              </a:lnSpc>
            </a:pPr>
            <a:r>
              <a:rPr lang="en-US" dirty="0" smtClean="0"/>
              <a:t>8:25pm (8:30	/8:30	): speaker</a:t>
            </a:r>
          </a:p>
          <a:p>
            <a:pPr marL="225841" indent="-225841">
              <a:lnSpc>
                <a:spcPct val="90000"/>
              </a:lnSpc>
            </a:pPr>
            <a:r>
              <a:rPr lang="en-US" dirty="0" smtClean="0"/>
              <a:t>9:30pm (9:30	/9:30	): end</a:t>
            </a:r>
          </a:p>
          <a:p>
            <a:pPr marL="225841" indent="-225841">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12</a:t>
            </a:fld>
            <a:endParaRPr lang="en-US"/>
          </a:p>
        </p:txBody>
      </p:sp>
    </p:spTree>
    <p:extLst>
      <p:ext uri="{BB962C8B-B14F-4D97-AF65-F5344CB8AC3E}">
        <p14:creationId xmlns:p14="http://schemas.microsoft.com/office/powerpoint/2010/main" val="1016900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18</a:t>
            </a:fld>
            <a:endParaRPr lang="en-US"/>
          </a:p>
        </p:txBody>
      </p:sp>
    </p:spTree>
    <p:extLst>
      <p:ext uri="{BB962C8B-B14F-4D97-AF65-F5344CB8AC3E}">
        <p14:creationId xmlns:p14="http://schemas.microsoft.com/office/powerpoint/2010/main" val="3969197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Char char="-"/>
            </a:pPr>
            <a:r>
              <a:rPr lang="en-US" baseline="0" dirty="0" smtClean="0"/>
              <a:t>This is what financial analysts follow: they know how various operational metrics impact financials == key value of tying KPIs into a MAP/TREE.</a:t>
            </a:r>
          </a:p>
          <a:p>
            <a:pPr>
              <a:buFontTx/>
              <a:buChar char="-"/>
            </a:pPr>
            <a:endParaRPr lang="en-US" baseline="0" dirty="0" smtClean="0"/>
          </a:p>
          <a:p>
            <a:r>
              <a:rPr lang="en-US" dirty="0" smtClean="0"/>
              <a:t>there is quite a bit of confusion about the “house advantage” metrics, including the ‘hold ratio’.</a:t>
            </a:r>
          </a:p>
          <a:p>
            <a:r>
              <a:rPr lang="en-US" dirty="0" smtClean="0"/>
              <a:t>Here’s a quick good read: </a:t>
            </a:r>
            <a:r>
              <a:rPr lang="en-US" u="sng" dirty="0" smtClean="0">
                <a:hlinkClick r:id="rId3"/>
              </a:rPr>
              <a:t>http://gaming.unlv.edu/subject/casinomath.html</a:t>
            </a:r>
            <a:r>
              <a:rPr lang="en-US" dirty="0" smtClean="0"/>
              <a:t> with some paragraphs below.</a:t>
            </a:r>
          </a:p>
          <a:p>
            <a:r>
              <a:rPr lang="en-US" dirty="0" smtClean="0"/>
              <a:t>Hope that clarifies our class discussion, when I said: “Hold ratio = win/drop”; note that a hold is about 24% for roulette – it need not exceed 50%.  Best-Jan</a:t>
            </a:r>
          </a:p>
          <a:p>
            <a:r>
              <a:rPr lang="en-US" dirty="0" smtClean="0"/>
              <a:t> </a:t>
            </a:r>
          </a:p>
          <a:p>
            <a:r>
              <a:rPr lang="en-US" dirty="0" smtClean="0"/>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dirty="0" smtClean="0"/>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dirty="0" smtClean="0"/>
              <a:t>· Hold % = Win/Drop</a:t>
            </a:r>
            <a:br>
              <a:rPr lang="en-US" dirty="0" smtClean="0"/>
            </a:br>
            <a:r>
              <a:rPr lang="en-US" dirty="0" smtClean="0"/>
              <a:t>· Win % (actual) = Win/Handle</a:t>
            </a:r>
            <a:br>
              <a:rPr lang="en-US" dirty="0" smtClean="0"/>
            </a:br>
            <a:r>
              <a:rPr lang="en-US" dirty="0" smtClean="0"/>
              <a:t>· H.A. = Theoretical Win % = Limit(Actual Win %) = Limit(Win/Handle)</a:t>
            </a:r>
            <a:br>
              <a:rPr lang="en-US" dirty="0" smtClean="0"/>
            </a:br>
            <a:r>
              <a:rPr lang="en-US" dirty="0" smtClean="0"/>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casinos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21555"/>
            <a:fld id="{46997449-5E06-4DC4-A39B-F863A49CF2C0}" type="datetime1">
              <a:rPr lang="en-US" smtClean="0"/>
              <a:pPr defTabSz="921555"/>
              <a:t>2/22/15</a:t>
            </a:fld>
            <a:endParaRPr lang="en-US" dirty="0" smtClean="0"/>
          </a:p>
        </p:txBody>
      </p:sp>
      <p:sp>
        <p:nvSpPr>
          <p:cNvPr id="95236" name="Rectangle 6"/>
          <p:cNvSpPr>
            <a:spLocks noGrp="1" noChangeArrowheads="1"/>
          </p:cNvSpPr>
          <p:nvPr>
            <p:ph type="ftr" sz="quarter" idx="4"/>
          </p:nvPr>
        </p:nvSpPr>
        <p:spPr>
          <a:noFill/>
        </p:spPr>
        <p:txBody>
          <a:bodyPr/>
          <a:lstStyle/>
          <a:p>
            <a:pPr defTabSz="921555"/>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28572" indent="-228572">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28572" indent="-228572">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r>
              <a:rPr lang="en-US" b="1" dirty="0"/>
              <a:t> </a:t>
            </a:r>
            <a:r>
              <a:rPr lang="en-US" b="1" dirty="0" smtClean="0"/>
              <a:t> STORY BOARD:</a:t>
            </a:r>
            <a:endParaRPr lang="en-US" dirty="0" smtClean="0"/>
          </a:p>
          <a:p>
            <a:pPr>
              <a:buChar char="•"/>
            </a:pPr>
            <a:r>
              <a:rPr lang="en-US" sz="1000" dirty="0" smtClean="0">
                <a:solidFill>
                  <a:prstClr val="black"/>
                </a:solidFill>
                <a:latin typeface="Calibri"/>
              </a:rPr>
              <a:t>Start: “What is your </a:t>
            </a:r>
            <a:r>
              <a:rPr lang="en-US" dirty="0" smtClean="0">
                <a:solidFill>
                  <a:prstClr val="black"/>
                </a:solidFill>
                <a:latin typeface="Calibri"/>
              </a:rPr>
              <a:t>investment hypothesis (document on one BB) and which KPIs do you believe are important (other BB)</a:t>
            </a:r>
            <a:r>
              <a:rPr lang="en-US" sz="1000" dirty="0" smtClean="0">
                <a:solidFill>
                  <a:prstClr val="black"/>
                </a:solidFill>
                <a:latin typeface="Calibri"/>
              </a:rPr>
              <a:t>”.  Once responses become repetitive, move to these slides, starting with basic ROIC. </a:t>
            </a:r>
          </a:p>
          <a:p>
            <a:pPr>
              <a:buChar char="•"/>
            </a:pPr>
            <a:r>
              <a:rPr lang="en-US" sz="1000" dirty="0" smtClean="0">
                <a:solidFill>
                  <a:prstClr val="black"/>
                </a:solidFill>
                <a:latin typeface="Calibri"/>
              </a:rPr>
              <a:t>Then: “To know how to expand ROIC further, we need to understand the business model”</a:t>
            </a:r>
          </a:p>
          <a:p>
            <a:pPr lvl="1">
              <a:buChar char="◦"/>
            </a:pPr>
            <a:r>
              <a:rPr lang="en-US" dirty="0" smtClean="0">
                <a:solidFill>
                  <a:prstClr val="black"/>
                </a:solidFill>
                <a:latin typeface="Calibri"/>
              </a:rPr>
              <a:t>Show VCAP (C = low cost + convenience &gt; conflicting. How do that?  </a:t>
            </a:r>
          </a:p>
          <a:p>
            <a:pPr lvl="1">
              <a:buChar char="◦"/>
            </a:pPr>
            <a:r>
              <a:rPr lang="en-US" dirty="0" smtClean="0">
                <a:solidFill>
                  <a:prstClr val="black"/>
                </a:solidFill>
                <a:latin typeface="Calibri"/>
              </a:rPr>
              <a:t>Show P slide with virtual store.</a:t>
            </a:r>
          </a:p>
          <a:p>
            <a:pPr>
              <a:buChar char="•"/>
            </a:pPr>
            <a:r>
              <a:rPr lang="en-US" sz="1000" dirty="0" smtClean="0">
                <a:solidFill>
                  <a:prstClr val="black"/>
                </a:solidFill>
                <a:latin typeface="Calibri"/>
              </a:rPr>
              <a:t>What does it take to make this model work?</a:t>
            </a:r>
          </a:p>
          <a:p>
            <a:pPr lvl="1">
              <a:buChar char="◦"/>
            </a:pPr>
            <a:r>
              <a:rPr lang="en-US" dirty="0" smtClean="0">
                <a:solidFill>
                  <a:prstClr val="black"/>
                </a:solidFill>
                <a:latin typeface="Calibri"/>
              </a:rPr>
              <a:t>Do they have the demand?</a:t>
            </a:r>
          </a:p>
          <a:p>
            <a:pPr lvl="1">
              <a:buChar char="◦"/>
            </a:pPr>
            <a:r>
              <a:rPr lang="en-US" dirty="0" smtClean="0">
                <a:solidFill>
                  <a:prstClr val="black"/>
                </a:solidFill>
                <a:latin typeface="Calibri"/>
              </a:rPr>
              <a:t>Can they deliver?</a:t>
            </a:r>
          </a:p>
          <a:p>
            <a:pPr>
              <a:buChar char="•"/>
            </a:pPr>
            <a:r>
              <a:rPr lang="en-US" sz="1000" dirty="0" smtClean="0">
                <a:solidFill>
                  <a:prstClr val="black"/>
                </a:solidFill>
                <a:latin typeface="Calibri"/>
              </a:rPr>
              <a:t>On BB: Estimate cost and how improve:</a:t>
            </a:r>
          </a:p>
          <a:p>
            <a:pPr lvl="1">
              <a:buChar char="◦"/>
            </a:pPr>
            <a:r>
              <a:rPr lang="en-US" dirty="0" smtClean="0">
                <a:solidFill>
                  <a:prstClr val="black"/>
                </a:solidFill>
                <a:latin typeface="Calibri"/>
              </a:rPr>
              <a:t>PPPH</a:t>
            </a:r>
          </a:p>
          <a:p>
            <a:pPr lvl="1">
              <a:buChar char="◦"/>
            </a:pPr>
            <a:r>
              <a:rPr lang="en-US" dirty="0" smtClean="0">
                <a:solidFill>
                  <a:prstClr val="black"/>
                </a:solidFill>
                <a:latin typeface="Calibri"/>
              </a:rPr>
              <a:t>SPH</a:t>
            </a:r>
          </a:p>
          <a:p>
            <a:pPr>
              <a:buChar char="•"/>
            </a:pPr>
            <a:r>
              <a:rPr lang="en-US" sz="1000" dirty="0" smtClean="0">
                <a:solidFill>
                  <a:prstClr val="black"/>
                </a:solidFill>
                <a:latin typeface="Calibri"/>
              </a:rPr>
              <a:t>Improvements:</a:t>
            </a:r>
          </a:p>
          <a:p>
            <a:pPr lvl="1">
              <a:buChar char="◦"/>
            </a:pPr>
            <a:r>
              <a:rPr lang="en-US" dirty="0" smtClean="0">
                <a:solidFill>
                  <a:prstClr val="black"/>
                </a:solidFill>
                <a:latin typeface="Calibri"/>
              </a:rPr>
              <a:t>German company Lockbox leaves boxes that click into a lock (which is latched underneath the door and can only be opened by homeowner). 2min </a:t>
            </a:r>
            <a:r>
              <a:rPr lang="en-US" dirty="0">
                <a:solidFill>
                  <a:prstClr val="black"/>
                </a:solidFill>
                <a:latin typeface="Calibri"/>
              </a:rPr>
              <a:t>video http://</a:t>
            </a:r>
            <a:r>
              <a:rPr lang="en-US" dirty="0" err="1">
                <a:solidFill>
                  <a:prstClr val="black"/>
                </a:solidFill>
                <a:latin typeface="Calibri"/>
              </a:rPr>
              <a:t>www.youtube.com</a:t>
            </a:r>
            <a:r>
              <a:rPr lang="en-US" dirty="0">
                <a:solidFill>
                  <a:prstClr val="black"/>
                </a:solidFill>
                <a:latin typeface="Calibri"/>
              </a:rPr>
              <a:t>/</a:t>
            </a:r>
            <a:r>
              <a:rPr lang="en-US" dirty="0" err="1">
                <a:solidFill>
                  <a:prstClr val="black"/>
                </a:solidFill>
                <a:latin typeface="Calibri"/>
              </a:rPr>
              <a:t>watch?v</a:t>
            </a:r>
            <a:r>
              <a:rPr lang="en-US" dirty="0">
                <a:solidFill>
                  <a:prstClr val="black"/>
                </a:solidFill>
                <a:latin typeface="Calibri"/>
              </a:rPr>
              <a:t>=3dPo1FpQsc0</a:t>
            </a:r>
            <a:endParaRPr lang="en-US" dirty="0" smtClean="0">
              <a:solidFill>
                <a:prstClr val="black"/>
              </a:solidFill>
              <a:latin typeface="Calibri"/>
            </a:endParaRPr>
          </a:p>
          <a:p>
            <a:pPr lvl="1">
              <a:buChar char="◦"/>
            </a:pPr>
            <a:r>
              <a:rPr lang="en-US" dirty="0" err="1" smtClean="0">
                <a:solidFill>
                  <a:prstClr val="black"/>
                </a:solidFill>
                <a:latin typeface="Calibri"/>
              </a:rPr>
              <a:t>Homegrocer</a:t>
            </a:r>
            <a:r>
              <a:rPr lang="en-US" dirty="0" smtClean="0">
                <a:solidFill>
                  <a:prstClr val="black"/>
                </a:solidFill>
                <a:latin typeface="Calibri"/>
              </a:rPr>
              <a:t> did the same, but was bought by </a:t>
            </a:r>
            <a:r>
              <a:rPr lang="en-US" dirty="0" err="1" smtClean="0">
                <a:solidFill>
                  <a:prstClr val="black"/>
                </a:solidFill>
                <a:latin typeface="Calibri"/>
              </a:rPr>
              <a:t>Webvan</a:t>
            </a:r>
            <a:r>
              <a:rPr lang="en-US" dirty="0" smtClean="0">
                <a:solidFill>
                  <a:prstClr val="black"/>
                </a:solidFill>
                <a:latin typeface="Calibri"/>
              </a:rPr>
              <a:t> for shares :). Supposedly they were profitable and had outsourced transportation but picked the drivers</a:t>
            </a:r>
          </a:p>
          <a:p>
            <a:pPr lvl="1">
              <a:buChar char="◦"/>
            </a:pPr>
            <a:r>
              <a:rPr lang="en-US" dirty="0" err="1" smtClean="0">
                <a:solidFill>
                  <a:prstClr val="black"/>
                </a:solidFill>
                <a:latin typeface="Calibri"/>
              </a:rPr>
              <a:t>Artizone</a:t>
            </a:r>
            <a:r>
              <a:rPr lang="en-US" dirty="0" smtClean="0">
                <a:solidFill>
                  <a:prstClr val="black"/>
                </a:solidFill>
                <a:latin typeface="Calibri"/>
              </a:rPr>
              <a:t> = new startup in Dallas and Chicago from Israel</a:t>
            </a:r>
          </a:p>
          <a:p>
            <a:pPr lvl="2">
              <a:buChar char="▪"/>
            </a:pPr>
            <a:r>
              <a:rPr lang="en-US" dirty="0" smtClean="0">
                <a:solidFill>
                  <a:prstClr val="black"/>
                </a:solidFill>
                <a:latin typeface="Calibri"/>
              </a:rPr>
              <a:t>They pick up from artisans and deliver twice/day &gt; No inventory (1/2 day)</a:t>
            </a:r>
          </a:p>
          <a:p>
            <a:pPr lvl="2">
              <a:buChar char="▪"/>
            </a:pPr>
            <a:r>
              <a:rPr lang="en-US" dirty="0" smtClean="0">
                <a:solidFill>
                  <a:prstClr val="black"/>
                </a:solidFill>
                <a:latin typeface="Calibri"/>
              </a:rPr>
              <a:t>Target SPH = 4</a:t>
            </a:r>
          </a:p>
          <a:p>
            <a:pPr lvl="1">
              <a:buChar char="▪"/>
            </a:pPr>
            <a:r>
              <a:rPr lang="en-US" sz="1000" dirty="0" smtClean="0">
                <a:solidFill>
                  <a:prstClr val="black"/>
                </a:solidFill>
                <a:latin typeface="Calibri"/>
              </a:rPr>
              <a:t>(similar to </a:t>
            </a:r>
            <a:r>
              <a:rPr lang="en-US" sz="1000" dirty="0" err="1" smtClean="0">
                <a:solidFill>
                  <a:prstClr val="black"/>
                </a:solidFill>
                <a:latin typeface="Calibri"/>
              </a:rPr>
              <a:t>FreshDirect</a:t>
            </a:r>
            <a:r>
              <a:rPr lang="en-US" sz="1000" dirty="0" smtClean="0">
                <a:solidFill>
                  <a:prstClr val="black"/>
                </a:solidFill>
                <a:latin typeface="Calibri"/>
              </a:rPr>
              <a:t> in NY?)</a:t>
            </a:r>
          </a:p>
          <a:p>
            <a:pPr>
              <a:buChar char="•"/>
            </a:pPr>
            <a:r>
              <a:rPr lang="en-US" sz="1000" dirty="0" smtClean="0">
                <a:solidFill>
                  <a:prstClr val="black"/>
                </a:solidFill>
                <a:latin typeface="Calibri"/>
              </a:rPr>
              <a:t>Sensitivity slides</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Good morning Prof. Van Mieghem,</a:t>
            </a:r>
          </a:p>
          <a:p>
            <a:r>
              <a:rPr lang="en-US" sz="1000" kern="1200" dirty="0" smtClean="0">
                <a:solidFill>
                  <a:schemeClr val="tx1"/>
                </a:solidFill>
                <a:latin typeface="Times New Roman" pitchFamily="18" charset="0"/>
                <a:ea typeface="+mn-ea"/>
                <a:cs typeface="+mn-cs"/>
              </a:rPr>
              <a:t>As per our conversation on Friday, I have attached is a scrubbed version of some Peapod slides I had put together for a client a few years ago.  Please let me know if you would like to meet to discuss and/or if they would provide value to our class conversation.</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Also, as part of my research in 2011, I had built out a map of all the Peapod locations I could find, separated by type. Here is the URL: </a:t>
            </a:r>
            <a:r>
              <a:rPr lang="en-US" sz="1000" u="sng" kern="1200" dirty="0" smtClean="0">
                <a:solidFill>
                  <a:schemeClr val="tx1"/>
                </a:solidFill>
                <a:latin typeface="Times New Roman" pitchFamily="18" charset="0"/>
                <a:ea typeface="+mn-ea"/>
                <a:cs typeface="+mn-cs"/>
                <a:hlinkClick r:id="rId3"/>
              </a:rPr>
              <a:t>Peapod Locations Map</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Lastly, just as a note: I have also been unable to track down your office hours (if you are open to them).</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Best,</a:t>
            </a:r>
          </a:p>
          <a:p>
            <a:r>
              <a:rPr lang="en-US" sz="1000" kern="1200" dirty="0" smtClean="0">
                <a:solidFill>
                  <a:schemeClr val="tx1"/>
                </a:solidFill>
                <a:latin typeface="Times New Roman" pitchFamily="18" charset="0"/>
                <a:ea typeface="+mn-ea"/>
                <a:cs typeface="+mn-cs"/>
              </a:rPr>
              <a:t>Nate</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Nathan Bell</a:t>
            </a:r>
            <a:endParaRPr lang="en-US" sz="1000" b="0" kern="1200" dirty="0" smtClean="0">
              <a:solidFill>
                <a:schemeClr val="tx1"/>
              </a:solidFill>
              <a:latin typeface="Times New Roman" pitchFamily="18" charset="0"/>
              <a:ea typeface="+mn-ea"/>
              <a:cs typeface="+mn-cs"/>
            </a:endParaRPr>
          </a:p>
          <a:p>
            <a:r>
              <a:rPr lang="en-US" sz="1000" b="0" kern="1200" dirty="0" smtClean="0">
                <a:solidFill>
                  <a:schemeClr val="tx1"/>
                </a:solidFill>
                <a:latin typeface="Times New Roman" pitchFamily="18" charset="0"/>
                <a:ea typeface="+mn-ea"/>
                <a:cs typeface="+mn-cs"/>
              </a:rPr>
              <a:t>MBA Candidate, Class of 2015 Kellogg School of Management  I  Northwestern University </a:t>
            </a:r>
            <a:r>
              <a:rPr lang="en-US" sz="1000" b="0" u="sng" kern="1200" dirty="0" smtClean="0">
                <a:solidFill>
                  <a:schemeClr val="tx1"/>
                </a:solidFill>
                <a:latin typeface="Times New Roman" pitchFamily="18" charset="0"/>
                <a:ea typeface="+mn-ea"/>
                <a:cs typeface="+mn-cs"/>
                <a:hlinkClick r:id="rId4"/>
              </a:rPr>
              <a:t>nbell2015@kellogg.northwestern.edu  I  815.954.0725</a:t>
            </a:r>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2/22/15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24</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2/22/15</a:t>
            </a:fld>
            <a:endParaRPr lang="en-US" smtClean="0">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25</a:t>
            </a:fld>
            <a:endParaRPr lang="en-US" smtClean="0">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21555"/>
            <a:fld id="{C4637381-7DF6-4859-B274-D9DAA9CD0609}" type="datetime1">
              <a:rPr lang="en-US" smtClean="0"/>
              <a:pPr defTabSz="921555"/>
              <a:t>2/22/15</a:t>
            </a:fld>
            <a:endParaRPr lang="en-US" dirty="0" smtClean="0"/>
          </a:p>
        </p:txBody>
      </p:sp>
      <p:sp>
        <p:nvSpPr>
          <p:cNvPr id="99332" name="Rectangle 6"/>
          <p:cNvSpPr>
            <a:spLocks noGrp="1" noChangeArrowheads="1"/>
          </p:cNvSpPr>
          <p:nvPr>
            <p:ph type="ftr" sz="quarter" idx="4"/>
          </p:nvPr>
        </p:nvSpPr>
        <p:spPr>
          <a:noFill/>
        </p:spPr>
        <p:txBody>
          <a:bodyPr/>
          <a:lstStyle/>
          <a:p>
            <a:pPr defTabSz="921555"/>
            <a:r>
              <a:rPr lang="en-US" dirty="0" smtClean="0"/>
              <a:t>© Van Mieghem</a:t>
            </a:r>
          </a:p>
        </p:txBody>
      </p:sp>
      <p:sp>
        <p:nvSpPr>
          <p:cNvPr id="99333" name="Rectangle 2"/>
          <p:cNvSpPr>
            <a:spLocks noGrp="1" noRot="1" noChangeAspect="1" noChangeArrowheads="1" noTextEdit="1"/>
          </p:cNvSpPr>
          <p:nvPr>
            <p:ph type="sldImg"/>
          </p:nvPr>
        </p:nvSpPr>
        <p:spPr>
          <a:xfrm>
            <a:off x="250825" y="319088"/>
            <a:ext cx="4649788" cy="3486150"/>
          </a:xfrm>
          <a:solidFill>
            <a:srgbClr val="FFFFFF"/>
          </a:solidFill>
          <a:ln/>
        </p:spPr>
      </p:sp>
      <p:sp>
        <p:nvSpPr>
          <p:cNvPr id="61446" name="Rectangle 3"/>
          <p:cNvSpPr>
            <a:spLocks noGrp="1" noChangeArrowheads="1"/>
          </p:cNvSpPr>
          <p:nvPr>
            <p:ph type="body" idx="1"/>
          </p:nvPr>
        </p:nvSpPr>
        <p:spPr>
          <a:solidFill>
            <a:srgbClr val="FFFFFF"/>
          </a:solidFill>
          <a:ln/>
        </p:spPr>
        <p:txBody>
          <a:bodyPr lIns="92258" tIns="46129" rIns="92258" bIns="46129"/>
          <a:lstStyle/>
          <a:p>
            <a:pPr marL="187948" indent="-187948">
              <a:defRPr/>
            </a:pPr>
            <a:r>
              <a:rPr lang="en-US" b="1" dirty="0" smtClean="0"/>
              <a:t>After the financial ratios</a:t>
            </a:r>
            <a:r>
              <a:rPr lang="en-US" dirty="0" smtClean="0"/>
              <a:t>, let’s dig deeper and look at the operations system.  Compare traditional to e-grocer and it is clear that:</a:t>
            </a:r>
          </a:p>
          <a:p>
            <a:pPr marL="218262" indent="-218262">
              <a:buFontTx/>
              <a:buAutoNum type="arabicPeriod"/>
              <a:defRPr/>
            </a:pPr>
            <a:r>
              <a:rPr lang="en-US" dirty="0" smtClean="0"/>
              <a:t>e-grocer is picking up more variable cost: expect higher cost to serve, but can we still do it profitably?</a:t>
            </a:r>
          </a:p>
          <a:p>
            <a:pPr marL="654788" lvl="1" indent="-218262">
              <a:buFontTx/>
              <a:buAutoNum type="arabicPeriod"/>
              <a:defRPr/>
            </a:pPr>
            <a:r>
              <a:rPr lang="en-US" dirty="0" smtClean="0"/>
              <a:t>There are three models to do that: see next slides.</a:t>
            </a:r>
          </a:p>
          <a:p>
            <a:pPr marL="218262" indent="-218262">
              <a:buFontTx/>
              <a:buAutoNum type="arabicPeriod"/>
              <a:defRPr/>
            </a:pPr>
            <a:r>
              <a:rPr lang="en-US" dirty="0" smtClean="0"/>
              <a:t>Should be saving in assets (retail operations): is this true?</a:t>
            </a:r>
            <a:endParaRPr lang="en-US" b="1" dirty="0" smtClean="0"/>
          </a:p>
          <a:p>
            <a:pPr marL="187948" indent="-187948">
              <a:defRPr/>
            </a:pPr>
            <a:endParaRPr lang="en-US" b="1" dirty="0" smtClean="0"/>
          </a:p>
          <a:p>
            <a:pPr marL="187948" indent="-187948">
              <a:defRPr/>
            </a:pPr>
            <a:r>
              <a:rPr lang="en-US" b="1" dirty="0" smtClean="0"/>
              <a:t>Concept: </a:t>
            </a:r>
            <a:r>
              <a:rPr lang="en-US" dirty="0" smtClean="0"/>
              <a:t>Cost to serve = the total process cost to serve a (average) customer.  It starts by mapping the process and costing out all activities involved.</a:t>
            </a:r>
          </a:p>
          <a:p>
            <a:pPr marL="187948" indent="-187948">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87948" indent="-187948">
              <a:defRPr/>
            </a:pPr>
            <a:endParaRPr lang="en-US" dirty="0" smtClean="0"/>
          </a:p>
          <a:p>
            <a:pPr marL="187948" indent="-187948">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18262" indent="-218262">
              <a:buFont typeface="+mj-lt"/>
              <a:buAutoNum type="arabicPeriod"/>
              <a:defRPr/>
            </a:pPr>
            <a:r>
              <a:rPr lang="en-US" dirty="0" smtClean="0"/>
              <a:t>many more SKUs—bags come in a few colors, but shoes come in several colors and many sizes (easily 30 or more variations of a single model!)</a:t>
            </a:r>
          </a:p>
          <a:p>
            <a:pPr marL="218262" indent="-218262">
              <a:buFont typeface="+mj-lt"/>
              <a:buAutoNum type="arabicPeriod"/>
              <a:defRPr/>
            </a:pPr>
            <a:r>
              <a:rPr lang="en-US" dirty="0" smtClean="0"/>
              <a:t>Inbound packaging: manufacturers ship shoes in bulk v. bags in individual boxes.</a:t>
            </a:r>
          </a:p>
          <a:p>
            <a:pPr marL="218262" indent="-218262">
              <a:buFont typeface="+mj-lt"/>
              <a:buAutoNum type="arabicPeriod"/>
              <a:defRPr/>
            </a:pPr>
            <a:r>
              <a:rPr lang="en-US" dirty="0" smtClean="0"/>
              <a:t>Shoes have short PLC and suffer from high return rates.</a:t>
            </a:r>
          </a:p>
          <a:p>
            <a:pPr marL="218262" indent="-218262">
              <a:defRPr/>
            </a:pPr>
            <a:endParaRPr lang="en-US" dirty="0" smtClean="0"/>
          </a:p>
          <a:p>
            <a:pPr marL="218262" indent="-218262">
              <a:defRPr/>
            </a:pPr>
            <a:r>
              <a:rPr lang="en-US" dirty="0" smtClean="0"/>
              <a:t>For supermarkets: the key difference with </a:t>
            </a:r>
            <a:r>
              <a:rPr lang="en-US" dirty="0" err="1" smtClean="0"/>
              <a:t>egrocer</a:t>
            </a:r>
            <a:r>
              <a:rPr lang="en-US" dirty="0" smtClean="0"/>
              <a:t> is: </a:t>
            </a:r>
          </a:p>
          <a:p>
            <a:pPr marL="187948" indent="-187948">
              <a:buFontTx/>
              <a:buChar char="•"/>
              <a:defRPr/>
            </a:pPr>
            <a:r>
              <a:rPr lang="en-US" dirty="0" smtClean="0"/>
              <a:t> no stores = key potential savings</a:t>
            </a:r>
          </a:p>
          <a:p>
            <a:pPr marL="187948" indent="-187948">
              <a:buFontTx/>
              <a:buChar char="•"/>
              <a:defRPr/>
            </a:pPr>
            <a:r>
              <a:rPr lang="en-US" dirty="0" smtClean="0"/>
              <a:t> but no more customer self service &gt; </a:t>
            </a:r>
            <a:r>
              <a:rPr lang="en-US" dirty="0" err="1" smtClean="0"/>
              <a:t>eGrocer</a:t>
            </a:r>
            <a:r>
              <a:rPr lang="en-US" dirty="0" smtClean="0"/>
              <a:t> assumes more cost (going back to the old days)</a:t>
            </a:r>
          </a:p>
          <a:p>
            <a:pPr marL="187948" indent="-187948">
              <a:buFontTx/>
              <a:buChar char="•"/>
              <a:defRPr/>
            </a:pPr>
            <a:endParaRPr lang="en-US" dirty="0" smtClean="0"/>
          </a:p>
          <a:p>
            <a:pPr marL="187948" indent="-187948">
              <a:defRPr/>
            </a:pPr>
            <a:r>
              <a:rPr lang="en-US" dirty="0" smtClean="0"/>
              <a:t>Another key difference is in:</a:t>
            </a:r>
          </a:p>
          <a:p>
            <a:pPr marL="187948" indent="-187948">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87948" indent="-187948">
              <a:buFontTx/>
              <a:buAutoNum type="arabicPeriod"/>
              <a:defRPr/>
            </a:pPr>
            <a:r>
              <a:rPr lang="en-US" dirty="0" smtClean="0"/>
              <a:t>Scope/density: traditional only delivers to 100 supermarkets in Chicago area v. to 10,000-100,000 residential homes!</a:t>
            </a:r>
          </a:p>
          <a:p>
            <a:pPr marL="187948" indent="-187948">
              <a:defRPr/>
            </a:pPr>
            <a:endParaRPr lang="en-US" dirty="0" smtClean="0"/>
          </a:p>
          <a:p>
            <a:pPr marL="187948" indent="-187948">
              <a:defRPr/>
            </a:pPr>
            <a:endParaRPr lang="en-US" dirty="0" smtClean="0"/>
          </a:p>
          <a:p>
            <a:pPr marL="187948" indent="-187948">
              <a:defRPr/>
            </a:pPr>
            <a:r>
              <a:rPr lang="en-US" dirty="0" smtClean="0"/>
              <a:t>Old:</a:t>
            </a:r>
          </a:p>
          <a:p>
            <a:pPr marL="187948" indent="-187948">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87948" indent="-187948">
              <a:defRPr/>
            </a:pPr>
            <a:endParaRPr lang="en-US" dirty="0" smtClean="0"/>
          </a:p>
          <a:p>
            <a:pPr marL="187948" indent="-187948">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21555"/>
            <a:fld id="{665A39FD-2729-4A75-AA4F-E551E61CB25F}" type="datetime1">
              <a:rPr lang="en-US" smtClean="0"/>
              <a:pPr defTabSz="921555"/>
              <a:t>2/22/15</a:t>
            </a:fld>
            <a:endParaRPr lang="en-US" dirty="0" smtClean="0"/>
          </a:p>
        </p:txBody>
      </p:sp>
      <p:sp>
        <p:nvSpPr>
          <p:cNvPr id="97284" name="Rectangle 6"/>
          <p:cNvSpPr>
            <a:spLocks noGrp="1" noChangeArrowheads="1"/>
          </p:cNvSpPr>
          <p:nvPr>
            <p:ph type="ftr" sz="quarter" idx="4"/>
          </p:nvPr>
        </p:nvSpPr>
        <p:spPr>
          <a:noFill/>
        </p:spPr>
        <p:txBody>
          <a:bodyPr/>
          <a:lstStyle/>
          <a:p>
            <a:pPr defTabSz="921555"/>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25841" indent="-225841">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25841" indent="-225841">
              <a:lnSpc>
                <a:spcPct val="80000"/>
              </a:lnSpc>
              <a:defRPr/>
            </a:pPr>
            <a:endParaRPr lang="en-US" dirty="0" smtClean="0"/>
          </a:p>
          <a:p>
            <a:pPr marL="225841" indent="-225841">
              <a:lnSpc>
                <a:spcPct val="80000"/>
              </a:lnSpc>
              <a:defRPr/>
            </a:pPr>
            <a:r>
              <a:rPr lang="en-US" dirty="0" smtClean="0"/>
              <a:t>Servitude:</a:t>
            </a:r>
          </a:p>
          <a:p>
            <a:pPr marL="225841" indent="-225841">
              <a:lnSpc>
                <a:spcPct val="80000"/>
              </a:lnSpc>
              <a:buFontTx/>
              <a:buChar char="•"/>
              <a:defRPr/>
            </a:pPr>
            <a:r>
              <a:rPr lang="en-US" dirty="0" smtClean="0"/>
              <a:t>Emphasizes responsiveness, customization and empathy using skilled and experienced professionals: the butler of yore.</a:t>
            </a:r>
          </a:p>
          <a:p>
            <a:pPr marL="225841" indent="-225841">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25841" indent="-225841">
              <a:lnSpc>
                <a:spcPct val="80000"/>
              </a:lnSpc>
              <a:defRPr/>
            </a:pPr>
            <a:endParaRPr lang="en-US" dirty="0" smtClean="0"/>
          </a:p>
          <a:p>
            <a:pPr marL="225841" indent="-225841">
              <a:lnSpc>
                <a:spcPct val="80000"/>
              </a:lnSpc>
              <a:defRPr/>
            </a:pPr>
            <a:r>
              <a:rPr lang="en-US" dirty="0" smtClean="0"/>
              <a:t>Factory:</a:t>
            </a:r>
          </a:p>
          <a:p>
            <a:pPr marL="225841" indent="-225841">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25841" indent="-225841">
              <a:lnSpc>
                <a:spcPct val="80000"/>
              </a:lnSpc>
              <a:buFontTx/>
              <a:buChar char="•"/>
              <a:defRPr/>
            </a:pPr>
            <a:endParaRPr lang="en-US" dirty="0" smtClean="0"/>
          </a:p>
          <a:p>
            <a:pPr marL="225841" indent="-225841">
              <a:lnSpc>
                <a:spcPct val="80000"/>
              </a:lnSpc>
              <a:defRPr/>
            </a:pPr>
            <a:r>
              <a:rPr lang="en-US" dirty="0" smtClean="0"/>
              <a:t>Industrial intimacy:</a:t>
            </a:r>
          </a:p>
          <a:p>
            <a:pPr marL="225841" indent="-225841">
              <a:lnSpc>
                <a:spcPct val="80000"/>
              </a:lnSpc>
              <a:buFontTx/>
              <a:buChar char="•"/>
              <a:defRPr/>
            </a:pPr>
            <a:r>
              <a:rPr lang="en-US" dirty="0" smtClean="0"/>
              <a:t>Is focused to provide customized, high-value service at an industrial scale</a:t>
            </a:r>
          </a:p>
          <a:p>
            <a:pPr marL="225841" indent="-225841">
              <a:lnSpc>
                <a:spcPct val="80000"/>
              </a:lnSpc>
              <a:defRPr/>
            </a:pPr>
            <a:r>
              <a:rPr lang="en-US" dirty="0" smtClean="0"/>
              <a:t>it derives from:</a:t>
            </a:r>
          </a:p>
          <a:p>
            <a:pPr marL="225841" indent="-225841">
              <a:lnSpc>
                <a:spcPct val="80000"/>
              </a:lnSpc>
              <a:buFontTx/>
              <a:buChar char="•"/>
              <a:defRPr/>
            </a:pPr>
            <a:r>
              <a:rPr lang="en-US" dirty="0" smtClean="0"/>
              <a:t>Having systems for capturing and deploying customer knowledge (CRM) together</a:t>
            </a:r>
          </a:p>
          <a:p>
            <a:pPr marL="225841" indent="-225841">
              <a:lnSpc>
                <a:spcPct val="80000"/>
              </a:lnSpc>
              <a:buFontTx/>
              <a:buChar char="•"/>
              <a:defRPr/>
            </a:pPr>
            <a:r>
              <a:rPr lang="en-US" dirty="0" smtClean="0"/>
              <a:t>With carefully engineered delivery processes and new organizational designs</a:t>
            </a:r>
          </a:p>
          <a:p>
            <a:pPr marL="225841" indent="-225841">
              <a:lnSpc>
                <a:spcPct val="80000"/>
              </a:lnSpc>
              <a:defRPr/>
            </a:pPr>
            <a:endParaRPr lang="en-US" dirty="0" smtClean="0"/>
          </a:p>
          <a:p>
            <a:pPr marL="225841" indent="-225841">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25841" indent="-225841">
              <a:lnSpc>
                <a:spcPct val="80000"/>
              </a:lnSpc>
              <a:defRPr/>
            </a:pPr>
            <a:r>
              <a:rPr lang="en-US" dirty="0" smtClean="0"/>
              <a:t>Examples:</a:t>
            </a:r>
          </a:p>
          <a:p>
            <a:pPr marL="225841" indent="-225841">
              <a:lnSpc>
                <a:spcPct val="80000"/>
              </a:lnSpc>
              <a:buFontTx/>
              <a:buChar char="-"/>
              <a:defRPr/>
            </a:pPr>
            <a:r>
              <a:rPr lang="en-US" dirty="0" smtClean="0">
                <a:solidFill>
                  <a:srgbClr val="FF0000"/>
                </a:solidFill>
              </a:rPr>
              <a:t>Peapod</a:t>
            </a:r>
          </a:p>
          <a:p>
            <a:pPr marL="225841" indent="-225841">
              <a:lnSpc>
                <a:spcPct val="80000"/>
              </a:lnSpc>
              <a:buFontTx/>
              <a:buChar char="-"/>
              <a:defRPr/>
            </a:pPr>
            <a:r>
              <a:rPr lang="en-US" dirty="0" smtClean="0">
                <a:solidFill>
                  <a:srgbClr val="FF0000"/>
                </a:solidFill>
              </a:rPr>
              <a:t>Ritz-Carlton’s IT system</a:t>
            </a:r>
            <a:r>
              <a:rPr lang="en-US" dirty="0" smtClean="0"/>
              <a:t> </a:t>
            </a:r>
          </a:p>
          <a:p>
            <a:pPr marL="225841" indent="-225841">
              <a:lnSpc>
                <a:spcPct val="80000"/>
              </a:lnSpc>
              <a:defRPr/>
            </a:pPr>
            <a:r>
              <a:rPr lang="en-US" dirty="0" smtClean="0"/>
              <a:t>How do it?</a:t>
            </a:r>
          </a:p>
          <a:p>
            <a:pPr marL="225841" indent="-225841">
              <a:lnSpc>
                <a:spcPct val="80000"/>
              </a:lnSpc>
              <a:buFontTx/>
              <a:buAutoNum type="arabicPeriod"/>
              <a:defRPr/>
            </a:pPr>
            <a:r>
              <a:rPr lang="en-US" dirty="0" smtClean="0"/>
              <a:t>Know your customer and, using IT, build it into the service-delivery system. (CRM integrated in operational system)</a:t>
            </a:r>
          </a:p>
          <a:p>
            <a:pPr marL="225841" indent="-225841">
              <a:lnSpc>
                <a:spcPct val="80000"/>
              </a:lnSpc>
              <a:buFontTx/>
              <a:buAutoNum type="arabicPeriod"/>
              <a:defRPr/>
            </a:pPr>
            <a:r>
              <a:rPr lang="en-US" dirty="0" smtClean="0"/>
              <a:t>Engineer competency into the system</a:t>
            </a:r>
          </a:p>
          <a:p>
            <a:pPr marL="225841" indent="-225841">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25841" indent="-225841">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25841" indent="-225841">
              <a:lnSpc>
                <a:spcPct val="80000"/>
              </a:lnSpc>
              <a:defRPr/>
            </a:pPr>
            <a:r>
              <a:rPr lang="en-US" dirty="0" smtClean="0"/>
              <a:t>The result: it is remarkable how illusory this relationship is!  No single person in the organization has anything approaching a full understanding of any given customer!</a:t>
            </a:r>
          </a:p>
          <a:p>
            <a:pPr marL="225841" indent="-225841">
              <a:lnSpc>
                <a:spcPct val="80000"/>
              </a:lnSpc>
              <a:defRPr/>
            </a:pPr>
            <a:endParaRPr lang="en-US" dirty="0" smtClean="0"/>
          </a:p>
          <a:p>
            <a:pPr marL="225841" indent="-225841">
              <a:lnSpc>
                <a:spcPct val="80000"/>
              </a:lnSpc>
              <a:defRPr/>
            </a:pPr>
            <a:r>
              <a:rPr lang="en-US" dirty="0" smtClean="0"/>
              <a:t>DANGERS: respect customer privacy and don’t brazenly cross-sell!</a:t>
            </a:r>
          </a:p>
          <a:p>
            <a:pPr marL="225841" indent="-225841">
              <a:lnSpc>
                <a:spcPct val="80000"/>
              </a:lnSpc>
              <a:defRPr/>
            </a:pPr>
            <a:endParaRPr lang="en-US" dirty="0" smtClean="0"/>
          </a:p>
          <a:p>
            <a:pPr marL="225841" indent="-225841">
              <a:lnSpc>
                <a:spcPct val="80000"/>
              </a:lnSpc>
              <a:defRPr/>
            </a:pPr>
            <a:r>
              <a:rPr lang="en-US" dirty="0" smtClean="0"/>
              <a:t>Notice: also an example of service inventory and choice!</a:t>
            </a:r>
          </a:p>
          <a:p>
            <a:pPr marL="225841" indent="-225841">
              <a:lnSpc>
                <a:spcPct val="80000"/>
              </a:lnSpc>
              <a:defRPr/>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pPr/>
              <a:t>2/22/15</a:t>
            </a:fld>
            <a:endParaRPr lang="en-US" sz="1000" dirty="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4"/>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8584" indent="-198584"/>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198584" indent="-198584"/>
            <a:endParaRPr lang="en-US" dirty="0">
              <a:latin typeface="Times New Roman" charset="0"/>
              <a:ea typeface="ＭＳ Ｐゴシック" charset="0"/>
              <a:cs typeface="ＭＳ Ｐゴシック" charset="0"/>
            </a:endParaRPr>
          </a:p>
          <a:p>
            <a:pPr marL="198584" indent="-198584"/>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35164" lvl="1" indent="-198584">
              <a:buFontTx/>
              <a:buChar char="•"/>
            </a:pPr>
            <a:r>
              <a:rPr lang="en-US" dirty="0">
                <a:latin typeface="Times New Roman" charset="0"/>
                <a:ea typeface="ＭＳ Ｐゴシック" charset="0"/>
              </a:rPr>
              <a:t>Use the framework</a:t>
            </a:r>
          </a:p>
          <a:p>
            <a:pPr marL="635164" lvl="1" indent="-198584">
              <a:buFontTx/>
              <a:buChar char="•"/>
            </a:pPr>
            <a:r>
              <a:rPr lang="en-US" dirty="0">
                <a:latin typeface="Times New Roman" charset="0"/>
                <a:ea typeface="ＭＳ Ｐゴシック" charset="0"/>
              </a:rPr>
              <a:t>Evaluate qualitatively and financially</a:t>
            </a:r>
          </a:p>
          <a:p>
            <a:pPr marL="198584" indent="-198584"/>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35164" lvl="1" indent="-198584">
              <a:buFontTx/>
              <a:buChar char="•"/>
            </a:pPr>
            <a:r>
              <a:rPr lang="en-US" dirty="0">
                <a:latin typeface="Times New Roman" charset="0"/>
                <a:ea typeface="ＭＳ Ｐゴシック" charset="0"/>
              </a:rPr>
              <a:t>Understand the trade-offs among different drivers and of the operational system</a:t>
            </a:r>
          </a:p>
          <a:p>
            <a:pPr marL="635164" lvl="1" indent="-198584">
              <a:buFontTx/>
              <a:buChar char="•"/>
            </a:pPr>
            <a:r>
              <a:rPr lang="en-US" dirty="0">
                <a:latin typeface="Times New Roman" charset="0"/>
                <a:ea typeface="ＭＳ Ｐゴシック" charset="0"/>
              </a:rPr>
              <a:t>Tailor the operational system to the competitive strategy (= optimize)</a:t>
            </a:r>
          </a:p>
          <a:p>
            <a:pPr marL="635164" lvl="1" indent="-198584">
              <a:buFontTx/>
              <a:buChar char="•"/>
            </a:pPr>
            <a:endParaRPr lang="en-US" dirty="0">
              <a:latin typeface="Times New Roman" charset="0"/>
              <a:ea typeface="ＭＳ Ｐゴシック" charset="0"/>
            </a:endParaRPr>
          </a:p>
          <a:p>
            <a:pPr marL="198584" indent="-198584"/>
            <a:r>
              <a:rPr lang="en-US" dirty="0">
                <a:latin typeface="Times New Roman" charset="0"/>
                <a:ea typeface="ＭＳ Ｐゴシック" charset="0"/>
                <a:cs typeface="ＭＳ Ｐゴシック" charset="0"/>
              </a:rPr>
              <a:t>The course has three parts:</a:t>
            </a:r>
          </a:p>
          <a:p>
            <a:pPr marL="198584" indent="-198584"/>
            <a:r>
              <a:rPr lang="en-US" dirty="0">
                <a:latin typeface="Times New Roman" charset="0"/>
                <a:ea typeface="ＭＳ Ｐゴシック" charset="0"/>
                <a:cs typeface="ＭＳ Ｐゴシック" charset="0"/>
              </a:rPr>
              <a:t>Part I introduces the framework + evaluates whether operations makes CA sustainable.</a:t>
            </a:r>
          </a:p>
          <a:p>
            <a:pPr marL="198584" indent="-198584"/>
            <a:r>
              <a:rPr lang="en-US" dirty="0">
                <a:latin typeface="Times New Roman" charset="0"/>
                <a:ea typeface="ＭＳ Ｐゴシック" charset="0"/>
                <a:cs typeface="ＭＳ Ｐゴシック" charset="0"/>
              </a:rPr>
              <a:t>Parts II and III investigate each element in the framework in detail to:</a:t>
            </a:r>
          </a:p>
          <a:p>
            <a:pPr marL="635164" lvl="1" indent="-198584">
              <a:buFontTx/>
              <a:buAutoNum type="arabicPeriod"/>
            </a:pPr>
            <a:r>
              <a:rPr lang="en-US" dirty="0">
                <a:latin typeface="Times New Roman" charset="0"/>
                <a:ea typeface="ＭＳ Ｐゴシック" charset="0"/>
              </a:rPr>
              <a:t>establish its drivers and the trade-offs</a:t>
            </a:r>
          </a:p>
          <a:p>
            <a:pPr marL="635164" lvl="1" indent="-198584">
              <a:buFontTx/>
              <a:buAutoNum type="arabicPeriod"/>
            </a:pPr>
            <a:r>
              <a:rPr lang="en-US" dirty="0">
                <a:latin typeface="Times New Roman" charset="0"/>
                <a:ea typeface="ＭＳ Ｐゴシック" charset="0"/>
              </a:rPr>
              <a:t>Tailor and optimize the operations strategy</a:t>
            </a:r>
          </a:p>
          <a:p>
            <a:pPr marL="198584" indent="-198584"/>
            <a:r>
              <a:rPr lang="en-US" dirty="0">
                <a:latin typeface="Times New Roman" charset="0"/>
                <a:ea typeface="ＭＳ Ｐゴシック" charset="0"/>
                <a:cs typeface="ＭＳ Ｐゴシック" charset="0"/>
              </a:rPr>
              <a:t>Part II focuses on the assets while Part III focuses on the activities.</a:t>
            </a:r>
          </a:p>
          <a:p>
            <a:pPr marL="198584" indent="-198584"/>
            <a:endParaRPr lang="en-US" dirty="0">
              <a:latin typeface="Times New Roman" charset="0"/>
              <a:ea typeface="ＭＳ Ｐゴシック" charset="0"/>
              <a:cs typeface="ＭＳ Ｐゴシック" charset="0"/>
            </a:endParaRPr>
          </a:p>
          <a:p>
            <a:pPr marL="198584" indent="-198584"/>
            <a:endParaRPr lang="en-US" dirty="0">
              <a:latin typeface="Times New Roman" charset="0"/>
              <a:ea typeface="ＭＳ Ｐゴシック" charset="0"/>
              <a:cs typeface="ＭＳ Ｐゴシック" charset="0"/>
            </a:endParaRPr>
          </a:p>
          <a:p>
            <a:pPr marL="198584" indent="-198584">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21555"/>
            <a:fld id="{057EAB88-D02D-4468-A937-7E19316CEB38}" type="datetime1">
              <a:rPr lang="en-US" smtClean="0"/>
              <a:pPr defTabSz="921555"/>
              <a:t>2/22/15</a:t>
            </a:fld>
            <a:endParaRPr lang="en-US" dirty="0" smtClean="0"/>
          </a:p>
        </p:txBody>
      </p:sp>
      <p:sp>
        <p:nvSpPr>
          <p:cNvPr id="98308" name="Rectangle 6"/>
          <p:cNvSpPr>
            <a:spLocks noGrp="1" noChangeArrowheads="1"/>
          </p:cNvSpPr>
          <p:nvPr>
            <p:ph type="ftr" sz="quarter" idx="4"/>
          </p:nvPr>
        </p:nvSpPr>
        <p:spPr>
          <a:noFill/>
        </p:spPr>
        <p:txBody>
          <a:bodyPr/>
          <a:lstStyle/>
          <a:p>
            <a:pPr defTabSz="921555"/>
            <a:r>
              <a:rPr lang="en-US" dirty="0"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31248" y="3587599"/>
            <a:ext cx="6547909" cy="5492070"/>
          </a:xfrm>
          <a:noFill/>
          <a:ln/>
        </p:spPr>
        <p:txBody>
          <a:bodyPr/>
          <a:lstStyle/>
          <a:p>
            <a:pPr marL="187948" indent="-187948"/>
            <a:r>
              <a:rPr lang="en-US" dirty="0" smtClean="0"/>
              <a:t>CRM = </a:t>
            </a:r>
          </a:p>
          <a:p>
            <a:pPr marL="187948" indent="-187948">
              <a:buFontTx/>
              <a:buChar char="•"/>
            </a:pPr>
            <a:r>
              <a:rPr lang="en-US" dirty="0" smtClean="0"/>
              <a:t> the stream of interactions between a company and a customer are not simply a collection of unrelated events, but they comprise a relationship.</a:t>
            </a:r>
          </a:p>
          <a:p>
            <a:pPr marL="187948" indent="-187948">
              <a:buFontTx/>
              <a:buChar char="•"/>
            </a:pPr>
            <a:r>
              <a:rPr lang="en-US" dirty="0" smtClean="0"/>
              <a:t> managing the interactions with customers in a systematic way. </a:t>
            </a:r>
          </a:p>
          <a:p>
            <a:pPr marL="187948" indent="-187948">
              <a:buFontTx/>
              <a:buChar char="•"/>
            </a:pPr>
            <a:r>
              <a:rPr lang="en-US" dirty="0"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87948" indent="-187948">
              <a:buFontTx/>
              <a:buChar char="•"/>
            </a:pPr>
            <a:endParaRPr lang="en-US" dirty="0" smtClean="0"/>
          </a:p>
          <a:p>
            <a:pPr marL="187948" indent="-187948"/>
            <a:r>
              <a:rPr lang="en-US" dirty="0" smtClean="0"/>
              <a:t>Why CRM?</a:t>
            </a:r>
          </a:p>
          <a:p>
            <a:pPr marL="187948" indent="-187948">
              <a:buFontTx/>
              <a:buChar char="•"/>
            </a:pPr>
            <a:r>
              <a:rPr lang="en-US" dirty="0" smtClean="0"/>
              <a:t> segment customers based on value of the relationship</a:t>
            </a:r>
          </a:p>
          <a:p>
            <a:pPr marL="187948" indent="-187948">
              <a:buFontTx/>
              <a:buChar char="•"/>
            </a:pPr>
            <a:r>
              <a:rPr lang="en-US" dirty="0" smtClean="0"/>
              <a:t> deploy finite resources against customer service and account management tied to that value.</a:t>
            </a:r>
          </a:p>
          <a:p>
            <a:pPr marL="187948" indent="-187948"/>
            <a:endParaRPr lang="en-US" dirty="0" smtClean="0"/>
          </a:p>
          <a:p>
            <a:pPr marL="187948" indent="-187948"/>
            <a:r>
              <a:rPr lang="en-US" dirty="0" smtClean="0"/>
              <a:t>Examples: </a:t>
            </a:r>
          </a:p>
          <a:p>
            <a:pPr marL="187948" indent="-187948">
              <a:buFontTx/>
              <a:buAutoNum type="arabicPeriod"/>
            </a:pPr>
            <a:r>
              <a:rPr lang="en-US" dirty="0" smtClean="0"/>
              <a:t>PRODUCTIVITY: retail bank productivity is driven by coverage/density of retail banks.  Few banks lead to </a:t>
            </a:r>
            <a:r>
              <a:rPr lang="en-US" dirty="0" err="1" smtClean="0"/>
              <a:t>EoS</a:t>
            </a:r>
            <a:r>
              <a:rPr lang="en-US" dirty="0" smtClean="0"/>
              <a:t> and higher productivity.  Density in US is much lower than in Europe (e.g., Belgium and Switzerland), yet Belgian productivity is much higher.  Why?  Role of IT: physical check usage is negligible and electronic transfers between even consumer accounts are high. </a:t>
            </a:r>
          </a:p>
          <a:p>
            <a:pPr marL="187948" indent="-187948">
              <a:buFontTx/>
              <a:buAutoNum type="arabicPeriod"/>
            </a:pPr>
            <a:r>
              <a:rPr lang="en-US" dirty="0" smtClean="0"/>
              <a:t>NEW VALUE PROPOSITIONS: custom publishing of textbooks by McGraw-Hill:</a:t>
            </a:r>
          </a:p>
          <a:p>
            <a:pPr marL="187948" indent="-187948">
              <a:buFontTx/>
              <a:buChar char="-"/>
            </a:pPr>
            <a:r>
              <a:rPr lang="en-US" dirty="0" smtClean="0"/>
              <a:t>Demand management: really driven by instructor who chooses reading list for courses</a:t>
            </a:r>
          </a:p>
          <a:p>
            <a:pPr marL="187948" indent="-187948">
              <a:buFontTx/>
              <a:buChar char="-"/>
            </a:pPr>
            <a:r>
              <a:rPr lang="en-US" dirty="0" smtClean="0"/>
              <a:t>McGraw-Hill moved its “value-offering-point” in the demand chain from the retailer (university bookstore) back to the instructor and its “order-penetration-point” forward to the retailer:</a:t>
            </a:r>
          </a:p>
          <a:p>
            <a:pPr marL="641149" lvl="1" indent="-187948">
              <a:buFontTx/>
              <a:buChar char="-"/>
            </a:pPr>
            <a:r>
              <a:rPr lang="en-US" dirty="0" smtClean="0"/>
              <a:t>using its </a:t>
            </a:r>
            <a:r>
              <a:rPr lang="en-US" dirty="0" err="1" smtClean="0"/>
              <a:t>Primis</a:t>
            </a:r>
            <a:r>
              <a:rPr lang="en-US" dirty="0" smtClean="0"/>
              <a:t> electronic-publishing system allows instructors to mix-and-match standard textbook chapters from a database and add their own complementary materials from a variety of sources</a:t>
            </a:r>
          </a:p>
          <a:p>
            <a:pPr marL="641149" lvl="1" indent="-187948">
              <a:buFontTx/>
              <a:buChar char="-"/>
            </a:pPr>
            <a:r>
              <a:rPr lang="en-US" dirty="0" smtClean="0"/>
              <a:t>All readings are then combined into a single package and printed and bound in the bookstore</a:t>
            </a:r>
          </a:p>
          <a:p>
            <a:pPr marL="641149" lvl="1" indent="-187948">
              <a:buFontTx/>
              <a:buChar char="-"/>
            </a:pPr>
            <a:r>
              <a:rPr lang="en-US" dirty="0" smtClean="0"/>
              <a:t>This thus goes beyond our case-pack system…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2/22/15</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29</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21555"/>
            <a:fld id="{FD3BE276-D904-4078-A98E-3A6189C3EB1F}" type="datetime1">
              <a:rPr lang="en-US" smtClean="0"/>
              <a:pPr defTabSz="921555"/>
              <a:t>2/22/15</a:t>
            </a:fld>
            <a:endParaRPr lang="en-US" dirty="0" smtClean="0"/>
          </a:p>
        </p:txBody>
      </p:sp>
      <p:sp>
        <p:nvSpPr>
          <p:cNvPr id="1095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21555"/>
            <a:fld id="{CA28D8B1-E935-40B6-8865-5BA60810CAD8}" type="datetime1">
              <a:rPr lang="en-US" smtClean="0"/>
              <a:pPr defTabSz="921555"/>
              <a:t>2/22/15</a:t>
            </a:fld>
            <a:endParaRPr lang="en-US" dirty="0" smtClean="0"/>
          </a:p>
        </p:txBody>
      </p:sp>
      <p:sp>
        <p:nvSpPr>
          <p:cNvPr id="11059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in 2011, Peapod was about $400M company, growing about 5-10% per year steadily.</a:t>
            </a:r>
          </a:p>
          <a:p>
            <a:pPr lvl="1">
              <a:buFontTx/>
              <a:buChar char="-"/>
            </a:pPr>
            <a:r>
              <a:rPr lang="en-US" baseline="0" dirty="0" smtClean="0"/>
              <a:t>So current throughput per quarter = 400M / 4 / $155 =  645k; here we have quadrupled throughput and kept </a:t>
            </a:r>
            <a:r>
              <a:rPr lang="en-US" baseline="0" smtClean="0"/>
              <a:t>basket constant, so rev = $100M = 2011.</a:t>
            </a:r>
            <a:endParaRPr lang="en-US" baseline="0" dirty="0" smtClean="0"/>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class today – the break outs work well.  1hr15 is good: they all “got it”.</a:t>
            </a:r>
          </a:p>
          <a:p>
            <a:r>
              <a:rPr lang="en-US" dirty="0" smtClean="0"/>
              <a:t>In my last hr I had a group quickly show their results (attached) and then I “put it in perspective”: went through the slides and then back to ROIC.</a:t>
            </a:r>
          </a:p>
          <a:p>
            <a:r>
              <a:rPr lang="en-US" dirty="0" smtClean="0"/>
              <a:t>Showed on the board how to estimate P&amp;P and then delivery.</a:t>
            </a:r>
          </a:p>
          <a:p>
            <a:r>
              <a:rPr lang="en-US" dirty="0" smtClean="0"/>
              <a:t>Then sensitivity results from slides.</a:t>
            </a:r>
          </a:p>
          <a:p>
            <a:r>
              <a:rPr lang="en-US" dirty="0" smtClean="0"/>
              <a:t>Done in 1hr.</a:t>
            </a:r>
          </a:p>
          <a:p>
            <a:r>
              <a:rPr lang="en-US" dirty="0" smtClean="0"/>
              <a:t> </a:t>
            </a:r>
          </a:p>
          <a:p>
            <a:r>
              <a:rPr lang="en-US" dirty="0" smtClean="0"/>
              <a:t>What I told them: “often KPIs are identified heuristically; this is a systematic process for identification AND prioritization (using sensitivity analysis).</a:t>
            </a:r>
          </a:p>
          <a:p>
            <a:r>
              <a:rPr lang="en-US" dirty="0" smtClean="0"/>
              <a:t>To this tonight for your project.”</a:t>
            </a:r>
          </a:p>
          <a:p>
            <a:endParaRPr lang="en-US" dirty="0"/>
          </a:p>
        </p:txBody>
      </p:sp>
      <p:sp>
        <p:nvSpPr>
          <p:cNvPr id="4" name="Header Placeholder 3"/>
          <p:cNvSpPr>
            <a:spLocks noGrp="1"/>
          </p:cNvSpPr>
          <p:nvPr>
            <p:ph type="hdr" sz="quarter" idx="10"/>
          </p:nvPr>
        </p:nvSpPr>
        <p:spPr>
          <a:xfrm>
            <a:off x="1" y="1"/>
            <a:ext cx="3038475" cy="465138"/>
          </a:xfrm>
          <a:prstGeom prst="rect">
            <a:avLst/>
          </a:prstGeom>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a:xfrm>
            <a:off x="3970339" y="1"/>
            <a:ext cx="3038475" cy="465138"/>
          </a:xfrm>
          <a:prstGeom prst="rect">
            <a:avLst/>
          </a:prstGeom>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a:xfrm>
            <a:off x="5756993" y="103468"/>
            <a:ext cx="769876" cy="115535"/>
          </a:xfrm>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a:xfrm>
            <a:off x="6350230" y="8939852"/>
            <a:ext cx="176638" cy="173302"/>
          </a:xfrm>
        </p:spPr>
        <p:txBody>
          <a:bodyPr/>
          <a:lstStyle/>
          <a:p>
            <a:pPr>
              <a:defRPr/>
            </a:pPr>
            <a:fld id="{B19D7C3D-48F7-42AB-8CEF-AD510D4D77B3}" type="slidenum">
              <a:rPr lang="en-US" smtClean="0"/>
              <a:pPr>
                <a:defRPr/>
              </a:pPr>
              <a:t>35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Lockbox Doorstep Delivery: https://</a:t>
            </a:r>
            <a:r>
              <a:rPr lang="en-US" dirty="0" err="1" smtClean="0"/>
              <a:t>www.youtube.com</a:t>
            </a:r>
            <a:r>
              <a:rPr lang="en-US" dirty="0" smtClean="0"/>
              <a:t>/</a:t>
            </a:r>
            <a:r>
              <a:rPr lang="en-US" dirty="0" err="1" smtClean="0"/>
              <a:t>watch?v</a:t>
            </a:r>
            <a:r>
              <a:rPr lang="en-US" dirty="0" smtClean="0"/>
              <a:t>=xtJmp1wJCZQ</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37</a:t>
            </a:fld>
            <a:endParaRPr lang="en-US"/>
          </a:p>
        </p:txBody>
      </p:sp>
    </p:spTree>
    <p:extLst>
      <p:ext uri="{BB962C8B-B14F-4D97-AF65-F5344CB8AC3E}">
        <p14:creationId xmlns:p14="http://schemas.microsoft.com/office/powerpoint/2010/main" val="1435492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Rebuilding History’s Biggest Dot-Com Bust</a:t>
            </a:r>
            <a:r>
              <a:rPr lang="en-US" dirty="0" smtClean="0"/>
              <a:t>; Online-Grocery Firm </a:t>
            </a:r>
            <a:r>
              <a:rPr lang="en-US" dirty="0" err="1" smtClean="0"/>
              <a:t>Instacart</a:t>
            </a:r>
            <a:r>
              <a:rPr lang="en-US" dirty="0" smtClean="0"/>
              <a:t> Farms Out Jobs and Food, Hoping to Make It Where </a:t>
            </a:r>
            <a:r>
              <a:rPr lang="en-US" dirty="0" err="1" smtClean="0"/>
              <a:t>Webvan</a:t>
            </a:r>
            <a:r>
              <a:rPr lang="en-US" dirty="0" smtClean="0"/>
              <a:t> Failed </a:t>
            </a:r>
            <a:br>
              <a:rPr lang="en-US" dirty="0" smtClean="0"/>
            </a:br>
            <a:r>
              <a:rPr lang="en-US" b="1" dirty="0" smtClean="0"/>
              <a:t>AU</a:t>
            </a:r>
            <a:r>
              <a:rPr lang="en-US" dirty="0" smtClean="0"/>
              <a:t> </a:t>
            </a:r>
            <a:br>
              <a:rPr lang="en-US" dirty="0" smtClean="0"/>
            </a:br>
            <a:r>
              <a:rPr lang="en-US" dirty="0" smtClean="0"/>
              <a:t>Greg </a:t>
            </a:r>
            <a:r>
              <a:rPr lang="en-US" dirty="0" err="1" smtClean="0"/>
              <a:t>Bensinger</a:t>
            </a:r>
            <a:r>
              <a:rPr lang="en-US" b="1" dirty="0" err="1" smtClean="0"/>
              <a:t>BY</a:t>
            </a:r>
            <a:r>
              <a:rPr lang="en-US" dirty="0" smtClean="0"/>
              <a:t> By Greg </a:t>
            </a:r>
            <a:r>
              <a:rPr lang="en-US" dirty="0" err="1" smtClean="0"/>
              <a:t>Bensinger</a:t>
            </a:r>
            <a:r>
              <a:rPr lang="en-US" dirty="0" smtClean="0"/>
              <a:t> </a:t>
            </a:r>
            <a:r>
              <a:rPr lang="en-US" b="1" dirty="0" smtClean="0"/>
              <a:t>WC</a:t>
            </a:r>
            <a:r>
              <a:rPr lang="en-US" dirty="0" smtClean="0"/>
              <a:t> 1491 </a:t>
            </a:r>
            <a:r>
              <a:rPr lang="en-US" dirty="0" err="1" smtClean="0"/>
              <a:t>words</a:t>
            </a:r>
            <a:r>
              <a:rPr lang="en-US" b="1" dirty="0" err="1" smtClean="0"/>
              <a:t>PD</a:t>
            </a:r>
            <a:r>
              <a:rPr lang="en-US" dirty="0" smtClean="0"/>
              <a:t> 12 January 2015</a:t>
            </a:r>
            <a:r>
              <a:rPr lang="en-US" b="1" dirty="0" smtClean="0"/>
              <a:t>ET</a:t>
            </a:r>
            <a:r>
              <a:rPr lang="en-US" dirty="0" smtClean="0"/>
              <a:t> 07:16 PM</a:t>
            </a:r>
            <a:r>
              <a:rPr lang="en-US" b="1" dirty="0" smtClean="0"/>
              <a:t>SN</a:t>
            </a:r>
            <a:r>
              <a:rPr lang="en-US" dirty="0" smtClean="0"/>
              <a:t> The Wall Street Journal </a:t>
            </a:r>
            <a:r>
              <a:rPr lang="en-US" dirty="0" err="1" smtClean="0"/>
              <a:t>Online</a:t>
            </a:r>
            <a:r>
              <a:rPr lang="en-US" b="1" dirty="0" err="1" smtClean="0"/>
              <a:t>SC</a:t>
            </a:r>
            <a:r>
              <a:rPr lang="en-US" dirty="0" smtClean="0"/>
              <a:t> WSJO</a:t>
            </a:r>
            <a:r>
              <a:rPr lang="en-US" b="1" dirty="0" smtClean="0"/>
              <a:t>LA</a:t>
            </a:r>
            <a:r>
              <a:rPr lang="en-US" dirty="0" smtClean="0"/>
              <a:t> </a:t>
            </a:r>
            <a:r>
              <a:rPr lang="en-US" dirty="0" err="1" smtClean="0"/>
              <a:t>English</a:t>
            </a:r>
            <a:r>
              <a:rPr lang="en-US" b="1" dirty="0" err="1" smtClean="0"/>
              <a:t>CY</a:t>
            </a:r>
            <a:r>
              <a:rPr lang="en-US" dirty="0" smtClean="0"/>
              <a:t> Copyright 2015 Dow Jones &amp; Company, Inc. All Rights Reserved. </a:t>
            </a:r>
            <a:r>
              <a:rPr lang="en-US" b="1" dirty="0" smtClean="0"/>
              <a:t>LP</a:t>
            </a:r>
            <a:r>
              <a:rPr lang="en-US" dirty="0" smtClean="0"/>
              <a:t> </a:t>
            </a:r>
          </a:p>
          <a:p>
            <a:r>
              <a:rPr lang="en-US" dirty="0" smtClean="0"/>
              <a:t>George </a:t>
            </a:r>
            <a:r>
              <a:rPr lang="en-US" dirty="0" err="1" smtClean="0"/>
              <a:t>Shaheen</a:t>
            </a:r>
            <a:r>
              <a:rPr lang="en-US" dirty="0" smtClean="0"/>
              <a:t> built one of the most glorious flops of the dot-com bust. Fifteen years later he is a believer again.</a:t>
            </a:r>
          </a:p>
          <a:p>
            <a:r>
              <a:rPr lang="en-US" dirty="0" smtClean="0"/>
              <a:t>Mr. </a:t>
            </a:r>
            <a:r>
              <a:rPr lang="en-US" dirty="0" err="1" smtClean="0"/>
              <a:t>Shaheen</a:t>
            </a:r>
            <a:r>
              <a:rPr lang="en-US" dirty="0" smtClean="0"/>
              <a:t> is the former chief executive of </a:t>
            </a:r>
            <a:r>
              <a:rPr lang="en-US" dirty="0" err="1" smtClean="0"/>
              <a:t>Webvan</a:t>
            </a:r>
            <a:r>
              <a:rPr lang="en-US" dirty="0" smtClean="0"/>
              <a:t> Group Inc., the online grocery company that in less than three years burned through more than $800 million in cash, went public, filed for bankruptcy and then ceased operations.</a:t>
            </a:r>
          </a:p>
          <a:p>
            <a:r>
              <a:rPr lang="en-US" b="1" dirty="0" smtClean="0"/>
              <a:t>TD</a:t>
            </a:r>
            <a:r>
              <a:rPr lang="en-US" dirty="0" smtClean="0"/>
              <a:t> </a:t>
            </a:r>
          </a:p>
          <a:p>
            <a:r>
              <a:rPr lang="en-US" dirty="0" smtClean="0"/>
              <a:t>Today, a new crop of </a:t>
            </a:r>
            <a:r>
              <a:rPr lang="en-US" dirty="0" err="1" smtClean="0"/>
              <a:t>companiesare</a:t>
            </a:r>
            <a:r>
              <a:rPr lang="en-US" dirty="0" smtClean="0"/>
              <a:t> battling once again to drop off eggs, cold cuts and milk at customer doorsteps.</a:t>
            </a:r>
          </a:p>
          <a:p>
            <a:r>
              <a:rPr lang="en-US" dirty="0" smtClean="0"/>
              <a:t>“This is a service that somebody will figure out,” said Mr. </a:t>
            </a:r>
            <a:r>
              <a:rPr lang="en-US" dirty="0" err="1" smtClean="0"/>
              <a:t>Shaheen</a:t>
            </a:r>
            <a:r>
              <a:rPr lang="en-US" dirty="0" smtClean="0"/>
              <a:t>, now retired. “No one really wants to go get in their car, drive to the store and go grocery shopping; this could save real time for people.”</a:t>
            </a:r>
          </a:p>
          <a:p>
            <a:r>
              <a:rPr lang="en-US" dirty="0" smtClean="0"/>
              <a:t>Many investors are betting on </a:t>
            </a:r>
            <a:r>
              <a:rPr lang="en-US" dirty="0" err="1" smtClean="0"/>
              <a:t>Instacart</a:t>
            </a:r>
            <a:r>
              <a:rPr lang="en-US" dirty="0" smtClean="0"/>
              <a:t> Inc., a San Francisco company that calls to mind </a:t>
            </a:r>
            <a:r>
              <a:rPr lang="en-US" dirty="0" err="1" smtClean="0"/>
              <a:t>Webvan</a:t>
            </a:r>
            <a:r>
              <a:rPr lang="en-US" dirty="0" smtClean="0"/>
              <a:t> if only for its soaring sales and surging valuation.</a:t>
            </a:r>
          </a:p>
          <a:p>
            <a:r>
              <a:rPr lang="en-US" dirty="0" smtClean="0"/>
              <a:t>Two-year-old </a:t>
            </a:r>
            <a:r>
              <a:rPr lang="en-US" dirty="0" err="1" smtClean="0"/>
              <a:t>Instacart</a:t>
            </a:r>
            <a:r>
              <a:rPr lang="en-US" dirty="0" smtClean="0"/>
              <a:t> is expected to announce on Tuesday it raised $220 million in fresh funding from venture capitalists. The round values </a:t>
            </a:r>
            <a:r>
              <a:rPr lang="en-US" dirty="0" err="1" smtClean="0"/>
              <a:t>Instacart</a:t>
            </a:r>
            <a:r>
              <a:rPr lang="en-US" dirty="0" smtClean="0"/>
              <a:t> at roughly $2 billion, up from $400 million last June, according to people familiar with the matter. The company says it expected $100 million in sales in 2014, about 10 times greater than a year earlier, but it is also unprofitable.</a:t>
            </a:r>
          </a:p>
          <a:p>
            <a:r>
              <a:rPr lang="en-US" dirty="0" err="1" smtClean="0"/>
              <a:t>Webvan</a:t>
            </a:r>
            <a:r>
              <a:rPr lang="en-US" dirty="0" smtClean="0"/>
              <a:t> grew at a faster clip, generating $178.5 million in sales in 2000, its second year in operation. Shortly after its IPO in November 1999, it was valued at $8 billion.</a:t>
            </a:r>
          </a:p>
          <a:p>
            <a:r>
              <a:rPr lang="en-US" dirty="0" smtClean="0"/>
              <a:t>Still, much is different about these two companies. And in that way, </a:t>
            </a:r>
            <a:r>
              <a:rPr lang="en-US" dirty="0" err="1" smtClean="0"/>
              <a:t>Instacart</a:t>
            </a:r>
            <a:r>
              <a:rPr lang="en-US" dirty="0" smtClean="0"/>
              <a:t> stands as a metaphor for how the online business has evolved over the course of a generation, driven by the rise of the smartphone. In particular, </a:t>
            </a:r>
            <a:r>
              <a:rPr lang="en-US" dirty="0" err="1" smtClean="0"/>
              <a:t>Instacart</a:t>
            </a:r>
            <a:r>
              <a:rPr lang="en-US" dirty="0" smtClean="0"/>
              <a:t>, like many online businesses today, vigorously pushes out costs and risks to others.</a:t>
            </a:r>
          </a:p>
          <a:p>
            <a:r>
              <a:rPr lang="en-US" dirty="0" err="1" smtClean="0"/>
              <a:t>Webvan</a:t>
            </a:r>
            <a:r>
              <a:rPr lang="en-US" dirty="0" smtClean="0"/>
              <a:t> racked up a $453.3 million loss in 2000, largely for erecting and operating massive refrigerated warehouses with high-tech conveyor belts that shuttled groceries to big trucks. Each warehouse cost </a:t>
            </a:r>
            <a:r>
              <a:rPr lang="en-US" dirty="0" err="1" smtClean="0"/>
              <a:t>Webvan</a:t>
            </a:r>
            <a:r>
              <a:rPr lang="en-US" dirty="0" smtClean="0"/>
              <a:t> $30 million to $40 million to build, Mr. </a:t>
            </a:r>
            <a:r>
              <a:rPr lang="en-US" dirty="0" err="1" smtClean="0"/>
              <a:t>Shaheen</a:t>
            </a:r>
            <a:r>
              <a:rPr lang="en-US" dirty="0" smtClean="0"/>
              <a:t> said, who has no connection to </a:t>
            </a:r>
            <a:r>
              <a:rPr lang="en-US" dirty="0" err="1" smtClean="0"/>
              <a:t>Instacart</a:t>
            </a:r>
            <a:r>
              <a:rPr lang="en-US" dirty="0" smtClean="0"/>
              <a:t>.</a:t>
            </a:r>
          </a:p>
          <a:p>
            <a:r>
              <a:rPr lang="en-US" dirty="0" err="1" smtClean="0"/>
              <a:t>Instacart</a:t>
            </a:r>
            <a:r>
              <a:rPr lang="en-US" dirty="0" smtClean="0"/>
              <a:t> has a far different approach, taking advantage of existing grocery stores by dispatching couriers to Whole Foods or Safeway and delivering goods within an hour. The drivers are independent contractors, meaning </a:t>
            </a:r>
            <a:r>
              <a:rPr lang="en-US" dirty="0" err="1" smtClean="0"/>
              <a:t>Instacart</a:t>
            </a:r>
            <a:r>
              <a:rPr lang="en-US" dirty="0" smtClean="0"/>
              <a:t> doesn’t have to provide them with salaries or costly benefits.</a:t>
            </a:r>
          </a:p>
          <a:p>
            <a:r>
              <a:rPr lang="en-US" dirty="0" smtClean="0"/>
              <a:t>Venture capitalist Michael Moritz, whose firm Sequoia Capital invested in both companies, says this system lets </a:t>
            </a:r>
            <a:r>
              <a:rPr lang="en-US" dirty="0" err="1" smtClean="0"/>
              <a:t>Instacart</a:t>
            </a:r>
            <a:r>
              <a:rPr lang="en-US" dirty="0" smtClean="0"/>
              <a:t> avoid </a:t>
            </a:r>
            <a:r>
              <a:rPr lang="en-US" dirty="0" err="1" smtClean="0"/>
              <a:t>Webvan’s</a:t>
            </a:r>
            <a:r>
              <a:rPr lang="en-US" dirty="0" smtClean="0"/>
              <a:t> “devastating cost structure.”</a:t>
            </a:r>
          </a:p>
          <a:p>
            <a:r>
              <a:rPr lang="en-US" dirty="0" err="1" smtClean="0"/>
              <a:t>Instacart</a:t>
            </a:r>
            <a:r>
              <a:rPr lang="en-US" dirty="0" smtClean="0"/>
              <a:t> charges $3.99 to $5.99 per delivery and makes money by marking up many items and pocketing the difference—a gallon of Safeway brand organic milk costs $7.39 through </a:t>
            </a:r>
            <a:r>
              <a:rPr lang="en-US" dirty="0" err="1" smtClean="0"/>
              <a:t>Instacart</a:t>
            </a:r>
            <a:r>
              <a:rPr lang="en-US" dirty="0" smtClean="0"/>
              <a:t>, compared with $5.99 in store. The company generally pays the couriers a minimum $10 per delivery as well as additional fees based on order size and speed. Couriers say they also accept tips, which can bring their earnings up.</a:t>
            </a:r>
          </a:p>
          <a:p>
            <a:r>
              <a:rPr lang="en-US" dirty="0" err="1" smtClean="0"/>
              <a:t>Instacart</a:t>
            </a:r>
            <a:r>
              <a:rPr lang="en-US" dirty="0" smtClean="0"/>
              <a:t> also doesn’t operate its own trucks—the drivers, contracted employees, use their own cars and buy their own gas. Nor does </a:t>
            </a:r>
            <a:r>
              <a:rPr lang="en-US" dirty="0" err="1" smtClean="0"/>
              <a:t>Instacart</a:t>
            </a:r>
            <a:r>
              <a:rPr lang="en-US" dirty="0" smtClean="0"/>
              <a:t> have to pay upfront to stock shelves, as </a:t>
            </a:r>
            <a:r>
              <a:rPr lang="en-US" dirty="0" err="1" smtClean="0"/>
              <a:t>Webvan</a:t>
            </a:r>
            <a:r>
              <a:rPr lang="en-US" dirty="0" smtClean="0"/>
              <a:t> and brick-and-mortar grocers do.</a:t>
            </a:r>
          </a:p>
          <a:p>
            <a:r>
              <a:rPr lang="en-US" dirty="0" smtClean="0"/>
              <a:t>Even so, </a:t>
            </a:r>
            <a:r>
              <a:rPr lang="en-US" dirty="0" err="1" smtClean="0"/>
              <a:t>Instacart</a:t>
            </a:r>
            <a:r>
              <a:rPr lang="en-US" dirty="0" smtClean="0"/>
              <a:t> isn’t yet profitable, say people familiar the matter, and not all orders eke out even a small profit.</a:t>
            </a:r>
          </a:p>
          <a:p>
            <a:r>
              <a:rPr lang="en-US" dirty="0" smtClean="0"/>
              <a:t>For example, an order of 15 common items like frozen peas, milk, cereal and fresh fruit costing about $68 from a San Francisco Safeway store would yield </a:t>
            </a:r>
            <a:r>
              <a:rPr lang="en-US" dirty="0" err="1" smtClean="0"/>
              <a:t>Instacart</a:t>
            </a:r>
            <a:r>
              <a:rPr lang="en-US" dirty="0" smtClean="0"/>
              <a:t> a roughly $1.50 profit, according to a Wall Street Journal analysis. If the order were smaller by one 28-ouce jar of peanut butter, </a:t>
            </a:r>
            <a:r>
              <a:rPr lang="en-US" dirty="0" err="1" smtClean="0"/>
              <a:t>Instacart</a:t>
            </a:r>
            <a:r>
              <a:rPr lang="en-US" dirty="0" smtClean="0"/>
              <a:t> breaks even, and a smaller order could push it into the red.</a:t>
            </a:r>
          </a:p>
          <a:p>
            <a:r>
              <a:rPr lang="en-US" dirty="0" smtClean="0"/>
              <a:t>The grocery business is plagued by notoriously slim margins. The trade group Food Marketing Institute estimates the supermarket industry as a whole turned in a 1.3% net profit after taxes in 2013 on $620 billion in sales.</a:t>
            </a:r>
          </a:p>
          <a:p>
            <a:r>
              <a:rPr lang="en-US" dirty="0" smtClean="0"/>
              <a:t>Those numbers haven’t stopped venture capitalists like Mr. </a:t>
            </a:r>
            <a:r>
              <a:rPr lang="en-US" dirty="0" err="1" smtClean="0"/>
              <a:t>Mortiz</a:t>
            </a:r>
            <a:r>
              <a:rPr lang="en-US" dirty="0" smtClean="0"/>
              <a:t> from taking a chance again. “After our experiences with </a:t>
            </a:r>
            <a:r>
              <a:rPr lang="en-US" dirty="0" err="1" smtClean="0"/>
              <a:t>Webvan</a:t>
            </a:r>
            <a:r>
              <a:rPr lang="en-US" dirty="0" smtClean="0"/>
              <a:t> and the electroshock therapy we needed, none of us thought we’d venture ever again into the grocery business,” said Mr. Moritz, who sits on </a:t>
            </a:r>
            <a:r>
              <a:rPr lang="en-US" dirty="0" err="1" smtClean="0"/>
              <a:t>Instacart’s</a:t>
            </a:r>
            <a:r>
              <a:rPr lang="en-US" dirty="0" smtClean="0"/>
              <a:t> board. “The one thing we were very right about is that if there is an easy and reliable way to order groceries from home, the demand will be insatiable.”</a:t>
            </a:r>
          </a:p>
          <a:p>
            <a:r>
              <a:rPr lang="en-US" dirty="0" err="1" smtClean="0"/>
              <a:t>Instacart</a:t>
            </a:r>
            <a:r>
              <a:rPr lang="en-US" dirty="0" smtClean="0"/>
              <a:t> isn’t alone. </a:t>
            </a:r>
            <a:r>
              <a:rPr lang="en-US" dirty="0" err="1" smtClean="0"/>
              <a:t>Amazon.com</a:t>
            </a:r>
            <a:r>
              <a:rPr lang="en-US" dirty="0" smtClean="0"/>
              <a:t> Inc., Fresh Direct LLC and Good Eggs Inc. are all hoping to win with grocery delivery, not to mention traditional retailers like Wal-Mart Stores Inc. and Safeway Inc. Google Inc.’s current arrangement to deliver some groceries from a Bay Area Whole Foods makes it </a:t>
            </a:r>
            <a:r>
              <a:rPr lang="en-US" dirty="0" err="1" smtClean="0"/>
              <a:t>Instacart’s</a:t>
            </a:r>
            <a:r>
              <a:rPr lang="en-US" dirty="0" smtClean="0"/>
              <a:t> nearest competitor. In San Francisco alone, there are at least six different companies doing this kind of work.</a:t>
            </a:r>
          </a:p>
          <a:p>
            <a:r>
              <a:rPr lang="en-US" dirty="0" smtClean="0"/>
              <a:t>Even Louis Borders, a </a:t>
            </a:r>
            <a:r>
              <a:rPr lang="en-US" dirty="0" err="1" smtClean="0"/>
              <a:t>Webvan</a:t>
            </a:r>
            <a:r>
              <a:rPr lang="en-US" dirty="0" smtClean="0"/>
              <a:t> co-founder, is exploring a delivery service for groceries and other goods, using existing stores, according to a description on his startup incubator’s website.</a:t>
            </a:r>
          </a:p>
          <a:p>
            <a:r>
              <a:rPr lang="en-US" dirty="0" smtClean="0"/>
              <a:t>Mr. </a:t>
            </a:r>
            <a:r>
              <a:rPr lang="en-US" dirty="0" err="1" smtClean="0"/>
              <a:t>Shaheen</a:t>
            </a:r>
            <a:r>
              <a:rPr lang="en-US" dirty="0" smtClean="0"/>
              <a:t> says one of </a:t>
            </a:r>
            <a:r>
              <a:rPr lang="en-US" dirty="0" err="1" smtClean="0"/>
              <a:t>Webvan’s</a:t>
            </a:r>
            <a:r>
              <a:rPr lang="en-US" dirty="0" smtClean="0"/>
              <a:t> biggest problems was the speed of Internet connections at the time, which were slower than the modern broadband link. Today, customers can order from anywhere using </a:t>
            </a:r>
            <a:r>
              <a:rPr lang="en-US" dirty="0" err="1" smtClean="0"/>
              <a:t>Instacart’s</a:t>
            </a:r>
            <a:r>
              <a:rPr lang="en-US" dirty="0" smtClean="0"/>
              <a:t> app, while couriers can call to make on-the-fly changes as well as scan items and use GPS for faster routing to peoples’ homes. That makes the process more appealing than during </a:t>
            </a:r>
            <a:r>
              <a:rPr lang="en-US" dirty="0" err="1" smtClean="0"/>
              <a:t>Webvan’s</a:t>
            </a:r>
            <a:r>
              <a:rPr lang="en-US" dirty="0" smtClean="0"/>
              <a:t> heyday, he says.</a:t>
            </a:r>
          </a:p>
          <a:p>
            <a:r>
              <a:rPr lang="en-US" dirty="0" smtClean="0"/>
              <a:t>And because </a:t>
            </a:r>
            <a:r>
              <a:rPr lang="en-US" dirty="0" err="1" smtClean="0"/>
              <a:t>Instacart</a:t>
            </a:r>
            <a:r>
              <a:rPr lang="en-US" dirty="0" smtClean="0"/>
              <a:t> is partnering with grocers, which view it as a means to bringing in new customers, it doesn’t have to worry about the day-to-day operational risks such as spoiled tomatoes.</a:t>
            </a:r>
          </a:p>
          <a:p>
            <a:r>
              <a:rPr lang="en-US" dirty="0" smtClean="0"/>
              <a:t>That dependency on grocers, however, is also a big risk for the company. </a:t>
            </a:r>
            <a:r>
              <a:rPr lang="en-US" dirty="0" err="1" smtClean="0"/>
              <a:t>Instacart</a:t>
            </a:r>
            <a:r>
              <a:rPr lang="en-US" dirty="0" smtClean="0"/>
              <a:t> co-founder and Chief Executive </a:t>
            </a:r>
            <a:r>
              <a:rPr lang="en-US" dirty="0" err="1" smtClean="0"/>
              <a:t>Apoorva</a:t>
            </a:r>
            <a:r>
              <a:rPr lang="en-US" dirty="0" smtClean="0"/>
              <a:t> Mehta, 28 years old, said the secret sauce of the company is in its dispatching software and the exclusive agreements it reaches with grocers to integrate into their register systems, helping them monitor inventory and speed up checkout.</a:t>
            </a:r>
          </a:p>
          <a:p>
            <a:r>
              <a:rPr lang="en-US" dirty="0" smtClean="0"/>
              <a:t>Fairway Group Holdings Corp., which operates a chain of grocery stores in the New York City area, said it has added new customers as a result of its eight-month-old partnership with </a:t>
            </a:r>
            <a:r>
              <a:rPr lang="en-US" dirty="0" err="1" smtClean="0"/>
              <a:t>Instacart</a:t>
            </a:r>
            <a:r>
              <a:rPr lang="en-US" dirty="0" smtClean="0"/>
              <a:t>.</a:t>
            </a:r>
          </a:p>
          <a:p>
            <a:r>
              <a:rPr lang="en-US" dirty="0" smtClean="0"/>
              <a:t>“Our goal was to increase same-store sales by enabling customers who didn’t necessarily have convenient access to a store to still shop with us,” said Jackie Donovan, Fairway’s marketing vice president. “</a:t>
            </a:r>
            <a:r>
              <a:rPr lang="en-US" dirty="0" err="1" smtClean="0"/>
              <a:t>Instacart</a:t>
            </a:r>
            <a:r>
              <a:rPr lang="en-US" dirty="0" smtClean="0"/>
              <a:t> told us we could see a 50% increase in incremental business, per store, and that’s what we’ve seen.”</a:t>
            </a:r>
          </a:p>
          <a:p>
            <a:r>
              <a:rPr lang="en-US" dirty="0" smtClean="0"/>
              <a:t>Not all are so sanguine about </a:t>
            </a:r>
            <a:r>
              <a:rPr lang="en-US" dirty="0" err="1" smtClean="0"/>
              <a:t>Instacart</a:t>
            </a:r>
            <a:r>
              <a:rPr lang="en-US" dirty="0" smtClean="0"/>
              <a:t>. When the company tried to expand to Chicago in 2013 by using Trader Joe’s stores, the grocer blocked the effort until a formal agreement could be reached. </a:t>
            </a:r>
            <a:r>
              <a:rPr lang="en-US" dirty="0" err="1" smtClean="0"/>
              <a:t>Instacart</a:t>
            </a:r>
            <a:r>
              <a:rPr lang="en-US" dirty="0" smtClean="0"/>
              <a:t> is still not delivering goods from Trader Joe’s.</a:t>
            </a:r>
          </a:p>
          <a:p>
            <a:r>
              <a:rPr lang="en-US" dirty="0" smtClean="0"/>
              <a:t>A Trader Joe’s spokeswoman didn’t return a call seeking comment.</a:t>
            </a:r>
          </a:p>
          <a:p>
            <a:r>
              <a:rPr lang="en-US" dirty="0" smtClean="0"/>
              <a:t>Today, </a:t>
            </a:r>
            <a:r>
              <a:rPr lang="en-US" dirty="0" err="1" smtClean="0"/>
              <a:t>Instacart</a:t>
            </a:r>
            <a:r>
              <a:rPr lang="en-US" dirty="0" smtClean="0"/>
              <a:t> operates in about 15 U.S. metropolitan areas, more than double </a:t>
            </a:r>
            <a:r>
              <a:rPr lang="en-US" dirty="0" err="1" smtClean="0"/>
              <a:t>Webvan’s</a:t>
            </a:r>
            <a:r>
              <a:rPr lang="en-US" dirty="0" smtClean="0"/>
              <a:t> total when it folded.</a:t>
            </a:r>
          </a:p>
          <a:p>
            <a:r>
              <a:rPr lang="en-US" dirty="0" err="1" smtClean="0"/>
              <a:t>Instacart</a:t>
            </a:r>
            <a:r>
              <a:rPr lang="en-US" dirty="0" smtClean="0"/>
              <a:t> is also experimenting with embedding workers in stores, such as 28-year-old Erica </a:t>
            </a:r>
            <a:r>
              <a:rPr lang="en-US" dirty="0" err="1" smtClean="0"/>
              <a:t>Jazayeri</a:t>
            </a:r>
            <a:r>
              <a:rPr lang="en-US" dirty="0" smtClean="0"/>
              <a:t> who winds her way through a San Francisco Whole Foods six hours a day.</a:t>
            </a:r>
          </a:p>
          <a:p>
            <a:r>
              <a:rPr lang="en-US" dirty="0" smtClean="0"/>
              <a:t>On a recent afternoon, Ms. </a:t>
            </a:r>
            <a:r>
              <a:rPr lang="en-US" dirty="0" err="1" smtClean="0"/>
              <a:t>Jazayeri</a:t>
            </a:r>
            <a:r>
              <a:rPr lang="en-US" dirty="0" smtClean="0"/>
              <a:t> plucked three pounds of dry spaghetti, a jar of olives and a box of aluminum foil, among other items for a customer, and scanned each bar code on her phone. Then she checked out the roughly $80 haul at a dedicated </a:t>
            </a:r>
            <a:r>
              <a:rPr lang="en-US" dirty="0" err="1" smtClean="0"/>
              <a:t>Instacart</a:t>
            </a:r>
            <a:r>
              <a:rPr lang="en-US" dirty="0" smtClean="0"/>
              <a:t> register, bagged it and stowed it on a shelf for a driver to collect and deliver.</a:t>
            </a:r>
          </a:p>
          <a:p>
            <a:r>
              <a:rPr lang="en-US" dirty="0" smtClean="0"/>
              <a:t>Ms. </a:t>
            </a:r>
            <a:r>
              <a:rPr lang="en-US" dirty="0" err="1" smtClean="0"/>
              <a:t>Jazayeri</a:t>
            </a:r>
            <a:r>
              <a:rPr lang="en-US" dirty="0" smtClean="0"/>
              <a:t>, who has worked at </a:t>
            </a:r>
            <a:r>
              <a:rPr lang="en-US" dirty="0" err="1" smtClean="0"/>
              <a:t>Instacart</a:t>
            </a:r>
            <a:r>
              <a:rPr lang="en-US" dirty="0" smtClean="0"/>
              <a:t> for about four months, says she is expected to pick and scan one item every 1.6 minutes.</a:t>
            </a:r>
          </a:p>
          <a:p>
            <a:r>
              <a:rPr lang="en-US" dirty="0" smtClean="0"/>
              <a:t>Mr. Mehta, a former Amazon logistics software engineer, said customers who use the service ultimately increase their order sizes by an average of two-and-a-half times, while also shopping more frequently.</a:t>
            </a:r>
          </a:p>
          <a:p>
            <a:r>
              <a:rPr lang="en-US" dirty="0" smtClean="0"/>
              <a:t>“The service is perfect for people who simply need more time—working mothers, young professionals,” said Mr. Mehta. “They’re willing to pay a little extra to get that time back that they would otherwise use to go to the grocery store.”</a:t>
            </a:r>
          </a:p>
          <a:p>
            <a:r>
              <a:rPr lang="en-US" dirty="0" smtClean="0"/>
              <a:t>Like </a:t>
            </a:r>
            <a:r>
              <a:rPr lang="en-US" dirty="0" err="1" smtClean="0"/>
              <a:t>Webvan</a:t>
            </a:r>
            <a:r>
              <a:rPr lang="en-US" dirty="0" smtClean="0"/>
              <a:t> did, </a:t>
            </a:r>
            <a:r>
              <a:rPr lang="en-US" dirty="0" err="1" smtClean="0"/>
              <a:t>Instacart</a:t>
            </a:r>
            <a:r>
              <a:rPr lang="en-US" dirty="0" smtClean="0"/>
              <a:t> has broader ambitions beyond groceries. In the coming months, Mr. Mehta said he expects to add new categories of goods to its one-hour delivery guarantee. That would put it more in competition with general one-hour delivery services like startups </a:t>
            </a:r>
            <a:r>
              <a:rPr lang="en-US" dirty="0" err="1" smtClean="0"/>
              <a:t>Postmates</a:t>
            </a:r>
            <a:r>
              <a:rPr lang="en-US" dirty="0" smtClean="0"/>
              <a:t> Inc. and </a:t>
            </a:r>
            <a:r>
              <a:rPr lang="en-US" dirty="0" err="1" smtClean="0"/>
              <a:t>WunWun</a:t>
            </a:r>
            <a:r>
              <a:rPr lang="en-US" dirty="0" smtClean="0"/>
              <a:t> Inc.</a:t>
            </a:r>
          </a:p>
          <a:p>
            <a:r>
              <a:rPr lang="en-US" dirty="0" smtClean="0"/>
              <a:t>Still, that business is hardly a sure thing. EBay Inc. has scaled </a:t>
            </a:r>
            <a:r>
              <a:rPr lang="en-US" dirty="0" err="1" smtClean="0"/>
              <a:t>backthe</a:t>
            </a:r>
            <a:r>
              <a:rPr lang="en-US" dirty="0" smtClean="0"/>
              <a:t> goals of its Now service, which dispatches couriers to stores, acknowledging the financial difficulties of one-hour delivery.</a:t>
            </a:r>
          </a:p>
          <a:p>
            <a:r>
              <a:rPr lang="en-US" dirty="0" smtClean="0"/>
              <a:t>Mr. Mehta says that’s no deterrent. “Groceries are more than sufficient for us, but why stop there?” he said.</a:t>
            </a:r>
          </a:p>
          <a:p>
            <a:r>
              <a:rPr lang="en-US" dirty="0" smtClean="0"/>
              <a:t>Write to Greg </a:t>
            </a:r>
            <a:r>
              <a:rPr lang="en-US" dirty="0" err="1" smtClean="0"/>
              <a:t>Bensinger</a:t>
            </a:r>
            <a:r>
              <a:rPr lang="en-US" dirty="0" smtClean="0"/>
              <a:t> at </a:t>
            </a:r>
            <a:r>
              <a:rPr lang="en-US" dirty="0" err="1" smtClean="0"/>
              <a:t>greg.bensinger@wsj.com</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38</a:t>
            </a:fld>
            <a:endParaRPr lang="en-US"/>
          </a:p>
        </p:txBody>
      </p:sp>
    </p:spTree>
    <p:extLst>
      <p:ext uri="{BB962C8B-B14F-4D97-AF65-F5344CB8AC3E}">
        <p14:creationId xmlns:p14="http://schemas.microsoft.com/office/powerpoint/2010/main" val="733100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D72D36C-8FA4-49F3-A84A-31DE6D96CCA1}" type="slidenum">
              <a:rPr lang="en-US" altLang="ja-JP" smtClean="0">
                <a:solidFill>
                  <a:prstClr val="black"/>
                </a:solidFill>
                <a:latin typeface="Calibri"/>
                <a:ea typeface="ＭＳ Ｐゴシック"/>
              </a:rPr>
              <a:pPr>
                <a:defRPr/>
              </a:pPr>
              <a:t>39</a:t>
            </a:fld>
            <a:endParaRPr lang="en-US" altLang="ja-JP">
              <a:solidFill>
                <a:prstClr val="black"/>
              </a:solidFill>
              <a:latin typeface="Calibri"/>
              <a:ea typeface="ＭＳ Ｐゴシック"/>
            </a:endParaRPr>
          </a:p>
        </p:txBody>
      </p:sp>
    </p:spTree>
    <p:extLst>
      <p:ext uri="{BB962C8B-B14F-4D97-AF65-F5344CB8AC3E}">
        <p14:creationId xmlns:p14="http://schemas.microsoft.com/office/powerpoint/2010/main" val="1230841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40</a:t>
            </a:fld>
            <a:endParaRPr lang="en-US">
              <a:solidFill>
                <a:prstClr val="black"/>
              </a:solidFill>
              <a:latin typeface="Calibri"/>
            </a:endParaRPr>
          </a:p>
        </p:txBody>
      </p:sp>
    </p:spTree>
    <p:extLst>
      <p:ext uri="{BB962C8B-B14F-4D97-AF65-F5344CB8AC3E}">
        <p14:creationId xmlns:p14="http://schemas.microsoft.com/office/powerpoint/2010/main" val="20735405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11016992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41042044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9660626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21555"/>
            <a:fld id="{15EC3F48-9203-4342-911B-1DBAD04F2A82}" type="datetime1">
              <a:rPr lang="en-US" smtClean="0"/>
              <a:pPr defTabSz="921555"/>
              <a:t>2/22/15</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CF855BA-2056-E64B-8ECE-A5833CA31490}" type="slidenum">
              <a:rPr lang="en-US" sz="1200"/>
              <a:pPr eaLnBrk="1" hangingPunct="1"/>
              <a:t>46</a:t>
            </a:fld>
            <a:endParaRPr lang="en-US" sz="1200"/>
          </a:p>
        </p:txBody>
      </p:sp>
      <p:sp>
        <p:nvSpPr>
          <p:cNvPr id="22531" name="Rectangle 2"/>
          <p:cNvSpPr>
            <a:spLocks noChangeAspect="1" noChangeArrowheads="1" noTextEdit="1"/>
          </p:cNvSpPr>
          <p:nvPr>
            <p:ph type="sldImg"/>
          </p:nvPr>
        </p:nvSpPr>
        <p:spPr>
          <a:xfrm>
            <a:off x="-1809750" y="1196975"/>
            <a:ext cx="10588625" cy="7940675"/>
          </a:xfrm>
          <a:ln/>
        </p:spPr>
      </p:sp>
      <p:sp>
        <p:nvSpPr>
          <p:cNvPr id="22532" name="Rectangle 3"/>
          <p:cNvSpPr>
            <a:spLocks noGrp="1" noChangeArrowheads="1"/>
          </p:cNvSpPr>
          <p:nvPr>
            <p:ph type="body" idx="1"/>
          </p:nvPr>
        </p:nvSpPr>
        <p:spPr>
          <a:xfrm>
            <a:off x="838131" y="569103"/>
            <a:ext cx="5362765" cy="23209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A096879-F8AD-D34B-8C71-00B686B30914}" type="slidenum">
              <a:rPr lang="en-US" sz="1200"/>
              <a:pPr eaLnBrk="1" hangingPunct="1"/>
              <a:t>47</a:t>
            </a:fld>
            <a:endParaRPr lang="en-US" sz="1200"/>
          </a:p>
        </p:txBody>
      </p:sp>
      <p:sp>
        <p:nvSpPr>
          <p:cNvPr id="23555" name="Rectangle 2"/>
          <p:cNvSpPr>
            <a:spLocks noChangeAspect="1" noChangeArrowheads="1" noTextEdit="1"/>
          </p:cNvSpPr>
          <p:nvPr>
            <p:ph type="sldImg"/>
          </p:nvPr>
        </p:nvSpPr>
        <p:spPr>
          <a:xfrm>
            <a:off x="787400" y="582613"/>
            <a:ext cx="5451475" cy="4089400"/>
          </a:xfrm>
          <a:ln/>
        </p:spPr>
      </p:sp>
      <p:sp>
        <p:nvSpPr>
          <p:cNvPr id="23556" name="Rectangle 3"/>
          <p:cNvSpPr>
            <a:spLocks noGrp="1" noChangeArrowheads="1"/>
          </p:cNvSpPr>
          <p:nvPr>
            <p:ph type="body" idx="1"/>
          </p:nvPr>
        </p:nvSpPr>
        <p:spPr>
          <a:xfrm>
            <a:off x="567767" y="4996339"/>
            <a:ext cx="5975061" cy="122245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s-C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9F5FAD5-3D6F-2E43-84C6-EB4EEE3601DC}" type="slidenum">
              <a:rPr lang="en-US" sz="1200"/>
              <a:pPr eaLnBrk="1" hangingPunct="1"/>
              <a:t>48</a:t>
            </a:fld>
            <a:endParaRPr lang="en-US" sz="1200"/>
          </a:p>
        </p:txBody>
      </p:sp>
      <p:sp>
        <p:nvSpPr>
          <p:cNvPr id="24579" name="Rectangle 2"/>
          <p:cNvSpPr>
            <a:spLocks noChangeAspect="1" noChangeArrowheads="1" noTextEdit="1"/>
          </p:cNvSpPr>
          <p:nvPr>
            <p:ph type="sldImg"/>
          </p:nvPr>
        </p:nvSpPr>
        <p:spPr>
          <a:xfrm>
            <a:off x="781050" y="582613"/>
            <a:ext cx="5454650" cy="4090987"/>
          </a:xfrm>
          <a:ln/>
        </p:spPr>
      </p:sp>
      <p:sp>
        <p:nvSpPr>
          <p:cNvPr id="24580" name="Rectangle 3"/>
          <p:cNvSpPr>
            <a:spLocks noGrp="1" noChangeArrowheads="1"/>
          </p:cNvSpPr>
          <p:nvPr>
            <p:ph type="body" idx="1"/>
          </p:nvPr>
        </p:nvSpPr>
        <p:spPr>
          <a:xfrm>
            <a:off x="567767" y="4996339"/>
            <a:ext cx="5975061" cy="10746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s-C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4E7E318-932E-5E4F-B40C-8A0CAAA7EC23}" type="slidenum">
              <a:rPr lang="en-US" sz="1200"/>
              <a:pPr eaLnBrk="1" hangingPunct="1"/>
              <a:t>49</a:t>
            </a:fld>
            <a:endParaRPr lang="en-US" sz="1200"/>
          </a:p>
        </p:txBody>
      </p:sp>
      <p:sp>
        <p:nvSpPr>
          <p:cNvPr id="25603" name="Rectangle 2"/>
          <p:cNvSpPr>
            <a:spLocks noChangeAspect="1" noChangeArrowheads="1" noTextEdit="1"/>
          </p:cNvSpPr>
          <p:nvPr>
            <p:ph type="sldImg"/>
          </p:nvPr>
        </p:nvSpPr>
        <p:spPr>
          <a:xfrm>
            <a:off x="784225" y="582613"/>
            <a:ext cx="5451475" cy="4089400"/>
          </a:xfrm>
          <a:ln/>
        </p:spPr>
      </p:sp>
      <p:sp>
        <p:nvSpPr>
          <p:cNvPr id="25604" name="Rectangle 3"/>
          <p:cNvSpPr>
            <a:spLocks noGrp="1" noChangeArrowheads="1"/>
          </p:cNvSpPr>
          <p:nvPr>
            <p:ph type="body" idx="1"/>
          </p:nvPr>
        </p:nvSpPr>
        <p:spPr>
          <a:xfrm>
            <a:off x="566176" y="4994749"/>
            <a:ext cx="5976652" cy="27819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18290" indent="-218290">
              <a:buAutoNum type="arabicPeriod"/>
            </a:pPr>
            <a:r>
              <a:rPr lang="en-US" baseline="0" dirty="0" smtClean="0"/>
              <a:t>Automation in P&amp;P using </a:t>
            </a:r>
            <a:r>
              <a:rPr lang="en-US" baseline="0" dirty="0" err="1" smtClean="0"/>
              <a:t>Kiva</a:t>
            </a:r>
            <a:r>
              <a:rPr lang="en-US" baseline="0" dirty="0" smtClean="0"/>
              <a:t> robots</a:t>
            </a:r>
          </a:p>
          <a:p>
            <a:pPr marL="218290" indent="-21829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54870" lvl="1" indent="-218290">
              <a:buAutoNum type="arabicPeriod"/>
            </a:pPr>
            <a:r>
              <a:rPr lang="en-US" baseline="0" dirty="0" smtClean="0"/>
              <a:t>Clearly they will have scale</a:t>
            </a:r>
          </a:p>
          <a:p>
            <a:pPr marL="654870" lvl="1" indent="-21829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54870" lvl="1" indent="-218290">
              <a:buAutoNum type="arabicPeriod"/>
            </a:pPr>
            <a:r>
              <a:rPr lang="en-US" baseline="0" dirty="0" smtClean="0"/>
              <a:t>They would like to be your last mile contact each week.</a:t>
            </a:r>
          </a:p>
          <a:p>
            <a:pPr marL="654870" lvl="1" indent="-218290">
              <a:buAutoNum type="arabicPeriod"/>
            </a:pPr>
            <a:endParaRPr lang="en-US" baseline="0" dirty="0" smtClean="0"/>
          </a:p>
          <a:p>
            <a:pPr marL="218290" indent="-218290"/>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53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21555"/>
            <a:fld id="{8DF3C2D1-16AA-6B42-A38E-2072796A8374}" type="datetime1">
              <a:rPr lang="en-US" smtClean="0"/>
              <a:pPr defTabSz="921555"/>
              <a:t>2/22/15</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21555"/>
            <a:fld id="{28229699-E853-48BC-88EE-F090AEDF53E0}" type="datetime1">
              <a:rPr lang="en-US" smtClean="0"/>
              <a:pPr defTabSz="921555"/>
              <a:t>2/22/15</a:t>
            </a:fld>
            <a:endParaRPr lang="en-US" dirty="0" smtClean="0"/>
          </a:p>
        </p:txBody>
      </p:sp>
      <p:sp>
        <p:nvSpPr>
          <p:cNvPr id="11162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87948" indent="-187948"/>
            <a:r>
              <a:rPr lang="en-US" dirty="0" smtClean="0"/>
              <a:t>Improvement: list all drivers (from analysis) and discuss how to improve them:</a:t>
            </a:r>
          </a:p>
          <a:p>
            <a:pPr marL="187948" indent="-187948">
              <a:buFontTx/>
              <a:buAutoNum type="arabicPeriod"/>
            </a:pPr>
            <a:r>
              <a:rPr lang="en-US" dirty="0" smtClean="0"/>
              <a:t>Increase scale: </a:t>
            </a:r>
          </a:p>
          <a:p>
            <a:pPr marL="641149" lvl="1" indent="-187948">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41149" lvl="1" indent="-187948">
              <a:buFontTx/>
              <a:buChar char="•"/>
            </a:pPr>
            <a:r>
              <a:rPr lang="en-US" dirty="0" smtClean="0"/>
              <a:t>Not by increasing customers (unless unit margin is positive). Recall </a:t>
            </a:r>
            <a:r>
              <a:rPr lang="en-US" dirty="0" err="1" smtClean="0"/>
              <a:t>Webvan</a:t>
            </a:r>
            <a:r>
              <a:rPr lang="en-US" dirty="0" smtClean="0"/>
              <a:t> giving free delivery of gum!</a:t>
            </a:r>
          </a:p>
          <a:p>
            <a:pPr marL="187948" indent="-187948">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87948" indent="-187948">
              <a:buFontTx/>
              <a:buAutoNum type="arabicPeriod"/>
            </a:pPr>
            <a:r>
              <a:rPr lang="en-US" dirty="0" smtClean="0"/>
              <a:t>DL: not much can be done b/c close to ‘desirable markets’ and scale to low for automation</a:t>
            </a:r>
          </a:p>
          <a:p>
            <a:pPr marL="187948" indent="-187948">
              <a:buFontTx/>
              <a:buAutoNum type="arabicPeriod"/>
            </a:pPr>
            <a:r>
              <a:rPr lang="en-US" dirty="0" smtClean="0"/>
              <a:t>PPPH: </a:t>
            </a:r>
          </a:p>
          <a:p>
            <a:pPr marL="641149" lvl="1" indent="-187948">
              <a:buFontTx/>
              <a:buChar char="•"/>
            </a:pPr>
            <a:r>
              <a:rPr lang="en-US" dirty="0" smtClean="0"/>
              <a:t>SKU rationalization</a:t>
            </a:r>
          </a:p>
          <a:p>
            <a:pPr marL="641149" lvl="1" indent="-187948">
              <a:buFontTx/>
              <a:buChar char="•"/>
            </a:pPr>
            <a:r>
              <a:rPr lang="en-US" dirty="0" smtClean="0"/>
              <a:t>Layout in warehouse is optimized based on picking usage, which increases #lines picked/min</a:t>
            </a:r>
          </a:p>
          <a:p>
            <a:pPr marL="641149" lvl="1" indent="-187948">
              <a:buFontTx/>
              <a:buChar char="•"/>
            </a:pPr>
            <a:r>
              <a:rPr lang="en-US" dirty="0" smtClean="0"/>
              <a:t>Could we pick in parallel (batch)? Perhaps with sophisticated automation</a:t>
            </a:r>
          </a:p>
          <a:p>
            <a:pPr marL="187948" indent="-187948">
              <a:buFontTx/>
              <a:buAutoNum type="arabicPeriod"/>
            </a:pPr>
            <a:r>
              <a:rPr lang="en-US" dirty="0" smtClean="0"/>
              <a:t>Fuel: more fuel efficient trucks, higher density</a:t>
            </a:r>
          </a:p>
          <a:p>
            <a:pPr marL="187948" indent="-187948">
              <a:buFontTx/>
              <a:buAutoNum type="arabicPeriod"/>
            </a:pPr>
            <a:r>
              <a:rPr lang="en-US" dirty="0" smtClean="0"/>
              <a:t>OH trucks: run 2 shifts</a:t>
            </a:r>
          </a:p>
          <a:p>
            <a:pPr marL="187948" indent="-187948">
              <a:buFontTx/>
              <a:buAutoNum type="arabicPeriod"/>
            </a:pPr>
            <a:r>
              <a:rPr lang="en-US" dirty="0" smtClean="0"/>
              <a:t>SPH: </a:t>
            </a:r>
          </a:p>
          <a:p>
            <a:pPr marL="641149" lvl="1" indent="-187948">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41149" lvl="1" indent="-187948">
              <a:buFontTx/>
              <a:buChar char="•"/>
            </a:pPr>
            <a:r>
              <a:rPr lang="en-US" dirty="0" smtClean="0"/>
              <a:t>Good zone/route loading</a:t>
            </a:r>
          </a:p>
          <a:p>
            <a:pPr marL="641149" lvl="1" indent="-187948">
              <a:buFontTx/>
              <a:buChar char="•"/>
            </a:pPr>
            <a:r>
              <a:rPr lang="en-US" dirty="0" smtClean="0"/>
              <a:t>Decrease talk time</a:t>
            </a:r>
          </a:p>
          <a:p>
            <a:pPr marL="641149" lvl="1" indent="-187948">
              <a:buFontTx/>
              <a:buChar char="•"/>
            </a:pPr>
            <a:r>
              <a:rPr lang="en-US" dirty="0" smtClean="0"/>
              <a:t>Optimize unloading</a:t>
            </a:r>
          </a:p>
          <a:p>
            <a:pPr marL="641149" lvl="1" indent="-187948">
              <a:buFontTx/>
              <a:buChar char="•"/>
            </a:pPr>
            <a:r>
              <a:rPr lang="en-US" i="1" dirty="0" smtClean="0"/>
              <a:t>I think Peapod can learn something from UPS here</a:t>
            </a:r>
          </a:p>
          <a:p>
            <a:pPr marL="187948" indent="-187948">
              <a:buFontTx/>
              <a:buAutoNum type="arabicPeriod"/>
            </a:pPr>
            <a:r>
              <a:rPr lang="en-US" dirty="0" smtClean="0"/>
              <a:t>General OH: tailored design (FFC v. DC) to size of </a:t>
            </a:r>
            <a:r>
              <a:rPr lang="en-US" dirty="0" err="1" smtClean="0"/>
              <a:t>mkt</a:t>
            </a:r>
            <a:r>
              <a:rPr lang="en-US" dirty="0" smtClean="0"/>
              <a:t>; control SG&amp;A…</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21555"/>
            <a:fld id="{F7B88F92-C76C-42FF-B444-0DFAB1F64721}" type="datetime1">
              <a:rPr lang="en-US" smtClean="0"/>
              <a:pPr defTabSz="921555"/>
              <a:t>2/22/15</a:t>
            </a:fld>
            <a:endParaRPr lang="en-US" dirty="0" smtClean="0"/>
          </a:p>
        </p:txBody>
      </p:sp>
      <p:sp>
        <p:nvSpPr>
          <p:cNvPr id="1085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21555"/>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21555"/>
            <a:fld id="{34F187CC-C2D1-45CF-9DC3-B4BA762F9BEE}" type="datetime1">
              <a:rPr lang="en-US" smtClean="0">
                <a:solidFill>
                  <a:srgbClr val="000000"/>
                </a:solidFill>
              </a:rPr>
              <a:pPr defTabSz="921555"/>
              <a:t>2/22/15</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21555"/>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21555"/>
            <a:fld id="{93CD032C-4782-41B6-BB7B-D4A588199CC3}" type="slidenum">
              <a:rPr lang="en-US" smtClean="0">
                <a:solidFill>
                  <a:srgbClr val="000000"/>
                </a:solidFill>
              </a:rPr>
              <a:pPr defTabSz="921555"/>
              <a:t>56</a:t>
            </a:fld>
            <a:endParaRPr lang="en-US" dirty="0" smtClean="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2/22/15</a:t>
            </a:fld>
            <a:endParaRPr lang="en-US" smtClean="0">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57</a:t>
            </a:fld>
            <a:endParaRPr lang="en-US" smtClean="0">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21555"/>
            <a:fld id="{75D3ADFF-7DF5-4F04-A50C-737D7B326B80}" type="datetime1">
              <a:rPr lang="en-US" smtClean="0"/>
              <a:pPr defTabSz="921555"/>
              <a:t>2/22/15</a:t>
            </a:fld>
            <a:endParaRPr lang="en-US" dirty="0" smtClean="0"/>
          </a:p>
        </p:txBody>
      </p:sp>
      <p:sp>
        <p:nvSpPr>
          <p:cNvPr id="1024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2405" name="Rectangle 2"/>
          <p:cNvSpPr>
            <a:spLocks noGrp="1" noRot="1" noChangeAspect="1" noChangeArrowheads="1" noTextEdit="1"/>
          </p:cNvSpPr>
          <p:nvPr>
            <p:ph type="sldImg"/>
          </p:nvPr>
        </p:nvSpPr>
        <p:spPr>
          <a:xfrm>
            <a:off x="250825" y="319088"/>
            <a:ext cx="4649788" cy="3486150"/>
          </a:xfrm>
          <a:ln/>
        </p:spPr>
      </p:sp>
      <p:sp>
        <p:nvSpPr>
          <p:cNvPr id="102406" name="Rectangle 3"/>
          <p:cNvSpPr>
            <a:spLocks noGrp="1" noChangeArrowheads="1"/>
          </p:cNvSpPr>
          <p:nvPr>
            <p:ph type="body" idx="1"/>
          </p:nvPr>
        </p:nvSpPr>
        <p:spPr>
          <a:noFill/>
          <a:ln/>
        </p:spPr>
        <p:txBody>
          <a:bodyPr lIns="92258" tIns="46129" rIns="92258" bIns="46129"/>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21555"/>
            <a:fld id="{0DCDE5FC-010D-40DC-A387-642FC7264061}" type="datetime1">
              <a:rPr lang="en-US" smtClean="0"/>
              <a:pPr defTabSz="921555"/>
              <a:t>2/22/15</a:t>
            </a:fld>
            <a:endParaRPr lang="en-US" dirty="0" smtClean="0"/>
          </a:p>
        </p:txBody>
      </p:sp>
      <p:sp>
        <p:nvSpPr>
          <p:cNvPr id="1034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3429" name="Rectangle 2"/>
          <p:cNvSpPr>
            <a:spLocks noGrp="1" noRot="1" noChangeAspect="1" noChangeArrowheads="1" noTextEdit="1"/>
          </p:cNvSpPr>
          <p:nvPr>
            <p:ph type="sldImg"/>
          </p:nvPr>
        </p:nvSpPr>
        <p:spPr>
          <a:xfrm>
            <a:off x="250825" y="319088"/>
            <a:ext cx="4649788" cy="3486150"/>
          </a:xfrm>
          <a:ln/>
        </p:spPr>
      </p:sp>
      <p:sp>
        <p:nvSpPr>
          <p:cNvPr id="103430" name="Rectangle 3"/>
          <p:cNvSpPr>
            <a:spLocks noGrp="1" noChangeArrowheads="1"/>
          </p:cNvSpPr>
          <p:nvPr>
            <p:ph type="body" idx="1"/>
          </p:nvPr>
        </p:nvSpPr>
        <p:spPr>
          <a:xfrm>
            <a:off x="209947" y="4416100"/>
            <a:ext cx="6590506" cy="4183995"/>
          </a:xfrm>
          <a:noFill/>
          <a:ln/>
        </p:spPr>
        <p:txBody>
          <a:bodyPr lIns="92258" tIns="46129" rIns="92258" bIns="46129"/>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21555"/>
            <a:fld id="{46118813-AEC2-4997-94D3-01F71E3D6CCF}" type="datetime1">
              <a:rPr lang="en-US" smtClean="0"/>
              <a:pPr defTabSz="921555"/>
              <a:t>2/22/15</a:t>
            </a:fld>
            <a:endParaRPr lang="en-US" dirty="0" smtClean="0"/>
          </a:p>
        </p:txBody>
      </p:sp>
      <p:sp>
        <p:nvSpPr>
          <p:cNvPr id="1054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7948" indent="-187948"/>
            <a:r>
              <a:rPr lang="en-US" dirty="0" smtClean="0"/>
              <a:t>Similar to a DC (75,000 sq. ft.), but:</a:t>
            </a:r>
          </a:p>
          <a:p>
            <a:pPr marL="187948" indent="-187948">
              <a:buFontTx/>
              <a:buAutoNum type="arabicPeriod"/>
            </a:pPr>
            <a:r>
              <a:rPr lang="en-US" dirty="0" smtClean="0"/>
              <a:t>smaller (8,000+ </a:t>
            </a:r>
            <a:r>
              <a:rPr lang="en-US" dirty="0" err="1" smtClean="0"/>
              <a:t>sq.ft</a:t>
            </a:r>
            <a:r>
              <a:rPr lang="en-US" dirty="0" smtClean="0"/>
              <a:t>.) and </a:t>
            </a:r>
          </a:p>
          <a:p>
            <a:pPr marL="187948" indent="-187948">
              <a:buFontTx/>
              <a:buAutoNum type="arabicPeriod"/>
            </a:pPr>
            <a:r>
              <a:rPr lang="en-US" dirty="0" smtClean="0"/>
              <a:t>sometimes in the mezzanine storage area of </a:t>
            </a:r>
            <a:r>
              <a:rPr lang="en-US" dirty="0" err="1" smtClean="0"/>
              <a:t>stop&amp;shop</a:t>
            </a:r>
            <a:r>
              <a:rPr lang="en-US" dirty="0" smtClean="0"/>
              <a:t> store (in which case the pickers are stop &amp; shop employees)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21555"/>
            <a:fld id="{314EA516-4D9E-4053-A711-52EF6D2D26DB}" type="datetime1">
              <a:rPr lang="en-US" smtClean="0"/>
              <a:pPr defTabSz="921555"/>
              <a:t>2/22/15</a:t>
            </a:fld>
            <a:endParaRPr lang="en-US" dirty="0" smtClean="0"/>
          </a:p>
        </p:txBody>
      </p:sp>
      <p:sp>
        <p:nvSpPr>
          <p:cNvPr id="1003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21555"/>
            <a:fld id="{999D83C6-54A8-4FF8-A067-968B5F5B2D2C}" type="datetime1">
              <a:rPr lang="en-US" smtClean="0"/>
              <a:pPr defTabSz="921555"/>
              <a:t>2/22/15</a:t>
            </a:fld>
            <a:endParaRPr lang="en-US" dirty="0" smtClean="0"/>
          </a:p>
        </p:txBody>
      </p:sp>
      <p:sp>
        <p:nvSpPr>
          <p:cNvPr id="1013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600" dirty="0" smtClean="0">
                <a:latin typeface="Arial" pitchFamily="34" charset="0"/>
              </a:rPr>
              <a:t>Peapod’s CA warehouse is smaller than a regular grocery store and contains no remarkable material handling systems.  This picture was taken from the back of the warehouse looking forward.</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21555"/>
            <a:fld id="{DC4DE088-E7D1-4C2F-9A20-C0949F22099C}" type="datetime1">
              <a:rPr lang="en-US" smtClean="0"/>
              <a:pPr defTabSz="921555"/>
              <a:t>2/22/15</a:t>
            </a:fld>
            <a:endParaRPr lang="en-US" dirty="0" smtClean="0"/>
          </a:p>
        </p:txBody>
      </p:sp>
      <p:sp>
        <p:nvSpPr>
          <p:cNvPr id="1044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Typically there are two approaches:</a:t>
            </a:r>
          </a:p>
          <a:p>
            <a:pPr marL="218290" indent="-218290">
              <a:buAutoNum type="arabicPeriod"/>
            </a:pPr>
            <a:r>
              <a:rPr lang="en-US" dirty="0" smtClean="0"/>
              <a:t>Top-down (or outside-in): next examples</a:t>
            </a:r>
            <a:r>
              <a:rPr lang="en-US" baseline="0" dirty="0" smtClean="0"/>
              <a:t> of airlines and gaming using external data</a:t>
            </a:r>
          </a:p>
          <a:p>
            <a:pPr marL="218290" indent="-218290">
              <a:buAutoNum type="arabicPeriod"/>
            </a:pPr>
            <a:r>
              <a:rPr lang="en-US" baseline="0" dirty="0" smtClean="0"/>
              <a:t>Bottom-up (or inside-out): requires more internal data. [in Peapod we’ll do both]</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21555"/>
            <a:fld id="{4F925E54-F4CE-4CAA-9A61-B97A15737955}" type="datetime1">
              <a:rPr lang="en-US" smtClean="0"/>
              <a:pPr defTabSz="921555"/>
              <a:t>2/22/15</a:t>
            </a:fld>
            <a:endParaRPr lang="en-US" dirty="0" smtClean="0"/>
          </a:p>
        </p:txBody>
      </p:sp>
      <p:sp>
        <p:nvSpPr>
          <p:cNvPr id="1065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87948" indent="-187948"/>
            <a:r>
              <a:rPr lang="en-US" dirty="0" smtClean="0"/>
              <a:t>Bricks &amp; clicks = mixed strategy:</a:t>
            </a:r>
          </a:p>
          <a:p>
            <a:pPr marL="187948" indent="-187948">
              <a:buFontTx/>
              <a:buChar char="•"/>
            </a:pPr>
            <a:r>
              <a:rPr lang="en-US" dirty="0" smtClean="0"/>
              <a:t> low volume or transition markets: fast fulfillment centers (FFC)</a:t>
            </a:r>
          </a:p>
          <a:p>
            <a:pPr marL="187948" indent="-187948">
              <a:buFontTx/>
              <a:buChar char="•"/>
            </a:pPr>
            <a:r>
              <a:rPr lang="en-US" dirty="0" smtClean="0"/>
              <a:t> high volume: centralized DC</a:t>
            </a:r>
          </a:p>
          <a:p>
            <a:pPr marL="187948" indent="-187948">
              <a:buFontTx/>
              <a:buChar char="•"/>
            </a:pPr>
            <a:endParaRPr lang="en-US" dirty="0" smtClean="0"/>
          </a:p>
          <a:p>
            <a:pPr marL="187948" indent="-187948"/>
            <a:r>
              <a:rPr lang="en-US" dirty="0" smtClean="0"/>
              <a:t>The smart student will say: Could take hybrid further and allow customer to choose delivery or pickup. (</a:t>
            </a:r>
            <a:r>
              <a:rPr lang="en-US" dirty="0" smtClean="0">
                <a:solidFill>
                  <a:srgbClr val="FF0000"/>
                </a:solidFill>
              </a:rPr>
              <a:t>My Home Depot deck</a:t>
            </a:r>
            <a:r>
              <a:rPr lang="en-US" dirty="0" smtClean="0"/>
              <a:t>), but the real customer (Shannon) would laugh at such suggestion for groceries…</a:t>
            </a:r>
          </a:p>
          <a:p>
            <a:pPr marL="187948" indent="-187948"/>
            <a:endParaRPr lang="en-US" dirty="0" smtClean="0"/>
          </a:p>
          <a:p>
            <a:pPr marL="187948" indent="-187948"/>
            <a:endParaRPr lang="en-US" dirty="0" smtClean="0"/>
          </a:p>
          <a:p>
            <a:pPr marL="187948" indent="-187948"/>
            <a:r>
              <a:rPr lang="en-US" b="1" dirty="0" smtClean="0"/>
              <a:t>Let’s now move to the financial analysis:</a:t>
            </a:r>
          </a:p>
          <a:p>
            <a:pPr marL="187948" indent="-187948"/>
            <a:endParaRPr lang="en-US" b="1" dirty="0" smtClean="0"/>
          </a:p>
          <a:p>
            <a:pPr marL="187948" indent="-187948"/>
            <a:r>
              <a:rPr lang="en-US" i="1" dirty="0" smtClean="0"/>
              <a:t>How did you guys approach this analysis?  What steps did you take?</a:t>
            </a:r>
          </a:p>
          <a:p>
            <a:pPr marL="187948" indent="-187948"/>
            <a:endParaRPr lang="en-US" i="1" dirty="0" smtClean="0"/>
          </a:p>
          <a:p>
            <a:pPr marL="187948" indent="-187948"/>
            <a:r>
              <a:rPr lang="en-US" dirty="0" smtClean="0"/>
              <a:t>There are various ways.  Two main directions: </a:t>
            </a:r>
          </a:p>
          <a:p>
            <a:pPr marL="187948" indent="-187948">
              <a:buFontTx/>
              <a:buAutoNum type="arabicPeriod"/>
            </a:pPr>
            <a:r>
              <a:rPr lang="en-US" dirty="0" smtClean="0"/>
              <a:t>Top-down: go from the aggregate information (</a:t>
            </a:r>
            <a:r>
              <a:rPr lang="en-US" dirty="0" err="1" smtClean="0"/>
              <a:t>Exh</a:t>
            </a:r>
            <a:r>
              <a:rPr lang="en-US" dirty="0" smtClean="0"/>
              <a:t> 4a) and try to distill important drivers and pick best strategy for improvement</a:t>
            </a:r>
          </a:p>
          <a:p>
            <a:pPr marL="187948" indent="-187948">
              <a:buFontTx/>
              <a:buAutoNum type="arabicPeriod"/>
            </a:pPr>
            <a:r>
              <a:rPr lang="en-US" dirty="0" smtClean="0"/>
              <a:t>Bottom-up: build up cost to fulfill one order (</a:t>
            </a:r>
            <a:r>
              <a:rPr lang="en-US" dirty="0" err="1" smtClean="0"/>
              <a:t>Exh</a:t>
            </a:r>
            <a:r>
              <a:rPr lang="en-US" dirty="0" smtClean="0"/>
              <a:t> 4b) and scale up = derive cost to serve </a:t>
            </a:r>
            <a:r>
              <a:rPr lang="en-US" i="1" dirty="0" smtClean="0"/>
              <a:t>per order.</a:t>
            </a:r>
            <a:endParaRPr lang="en-US" dirty="0" smtClean="0"/>
          </a:p>
          <a:p>
            <a:pPr marL="187948" indent="-187948">
              <a:buFontTx/>
              <a:buAutoNum type="arabicPeriod"/>
            </a:pPr>
            <a:endParaRPr lang="en-US" dirty="0" smtClean="0"/>
          </a:p>
          <a:p>
            <a:pPr marL="187948" indent="-187948"/>
            <a:r>
              <a:rPr lang="en-US" dirty="0" smtClean="0"/>
              <a:t>Either approach is fine; let me show you one example of bottom-up…</a:t>
            </a:r>
          </a:p>
          <a:p>
            <a:pPr marL="187948" indent="-187948"/>
            <a:endParaRPr lang="en-US" b="1"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21555"/>
            <a:fld id="{F4A955B1-AA56-4F45-964C-CEB98FD449FD}" type="datetime1">
              <a:rPr lang="en-US" smtClean="0"/>
              <a:pPr defTabSz="921555"/>
              <a:t>2/22/15</a:t>
            </a:fld>
            <a:endParaRPr lang="en-US" dirty="0" smtClean="0"/>
          </a:p>
        </p:txBody>
      </p:sp>
      <p:sp>
        <p:nvSpPr>
          <p:cNvPr id="1075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87948" indent="-187948">
              <a:buFontTx/>
              <a:buChar char="•"/>
            </a:pPr>
            <a:r>
              <a:rPr lang="en-US" dirty="0" smtClean="0"/>
              <a:t>Hypothesis: cost of running a DC &lt; running several retail stores</a:t>
            </a:r>
          </a:p>
          <a:p>
            <a:pPr marL="187948" indent="-187948">
              <a:buFontTx/>
              <a:buChar char="•"/>
            </a:pPr>
            <a:r>
              <a:rPr lang="en-US" dirty="0" smtClean="0"/>
              <a:t>Differential flows:</a:t>
            </a:r>
          </a:p>
          <a:p>
            <a:pPr marL="641149" lvl="1" indent="-187948">
              <a:buFontTx/>
              <a:buChar char="•"/>
            </a:pPr>
            <a:r>
              <a:rPr lang="en-US" dirty="0" smtClean="0"/>
              <a:t>Del V, del p is about 0, except for delivery charge which captures some of the del V.</a:t>
            </a:r>
          </a:p>
          <a:p>
            <a:pPr marL="641149" lvl="1" indent="-187948">
              <a:buFontTx/>
              <a:buChar char="•"/>
            </a:pPr>
            <a:r>
              <a:rPr lang="en-US" dirty="0" smtClean="0"/>
              <a:t>Thus, focus on del C = sourcing + P&amp;P + delivery – retail stores</a:t>
            </a:r>
          </a:p>
          <a:p>
            <a:pPr marL="641149" lvl="1" indent="-187948">
              <a:buFontTx/>
              <a:buChar char="•"/>
            </a:pPr>
            <a:endParaRPr lang="en-US" dirty="0" smtClean="0"/>
          </a:p>
          <a:p>
            <a:pPr marL="187948" indent="-187948">
              <a:buFontTx/>
              <a:buChar char="•"/>
            </a:pPr>
            <a:r>
              <a:rPr lang="en-US" dirty="0" smtClean="0"/>
              <a:t>Recall that we qualitatively said: strategically it must be value enhancing b/c del C is small, if not negative. Let us analyze this now financially and look at the implications and road for improvement.</a:t>
            </a:r>
          </a:p>
          <a:p>
            <a:pPr marL="187948" indent="-187948"/>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21555"/>
            <a:fld id="{EAD09A08-9150-41C5-8190-AC747FF27B11}" type="datetime1">
              <a:rPr lang="en-US" smtClean="0"/>
              <a:pPr defTabSz="921555"/>
              <a:t>2/22/15</a:t>
            </a:fld>
            <a:endParaRPr lang="en-US" dirty="0" smtClean="0"/>
          </a:p>
        </p:txBody>
      </p:sp>
      <p:sp>
        <p:nvSpPr>
          <p:cNvPr id="11366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21555"/>
            <a:fld id="{5737A05B-3A62-434E-BCF4-8E29FCE138BF}" type="datetime1">
              <a:rPr lang="en-US" smtClean="0"/>
              <a:pPr defTabSz="921555"/>
              <a:t>2/22/15</a:t>
            </a:fld>
            <a:endParaRPr lang="en-US" dirty="0" smtClean="0"/>
          </a:p>
        </p:txBody>
      </p:sp>
      <p:sp>
        <p:nvSpPr>
          <p:cNvPr id="11469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4693" name="Rectangle 2"/>
          <p:cNvSpPr>
            <a:spLocks noGrp="1" noRot="1" noChangeAspect="1" noChangeArrowheads="1" noTextEdit="1"/>
          </p:cNvSpPr>
          <p:nvPr>
            <p:ph type="sldImg"/>
          </p:nvPr>
        </p:nvSpPr>
        <p:spPr>
          <a:xfrm>
            <a:off x="250825" y="319088"/>
            <a:ext cx="4649788" cy="3486150"/>
          </a:xfrm>
          <a:ln/>
        </p:spPr>
      </p:sp>
      <p:sp>
        <p:nvSpPr>
          <p:cNvPr id="114694" name="Rectangle 3"/>
          <p:cNvSpPr>
            <a:spLocks noGrp="1" noChangeArrowheads="1"/>
          </p:cNvSpPr>
          <p:nvPr>
            <p:ph type="body" idx="1"/>
          </p:nvPr>
        </p:nvSpPr>
        <p:spPr>
          <a:noFill/>
          <a:ln/>
        </p:spPr>
        <p:txBody>
          <a:bodyPr lIns="92258" tIns="46129" rIns="92258" bIns="46129"/>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21555"/>
            <a:fld id="{82E22930-624B-4CD1-A065-BE2B506FFBDB}" type="datetime1">
              <a:rPr lang="en-US" smtClean="0"/>
              <a:pPr defTabSz="921555"/>
              <a:t>2/22/15</a:t>
            </a:fld>
            <a:endParaRPr lang="en-US" dirty="0" smtClean="0"/>
          </a:p>
        </p:txBody>
      </p:sp>
      <p:sp>
        <p:nvSpPr>
          <p:cNvPr id="11571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21555"/>
            <a:fld id="{4AE6AE72-F83E-48BE-ACF5-683162B44700}" type="datetime1">
              <a:rPr lang="en-US" smtClean="0"/>
              <a:pPr defTabSz="921555"/>
              <a:t>2/22/15</a:t>
            </a:fld>
            <a:endParaRPr lang="en-US" dirty="0" smtClean="0"/>
          </a:p>
        </p:txBody>
      </p:sp>
      <p:sp>
        <p:nvSpPr>
          <p:cNvPr id="11674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7948" indent="-187948">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87948" indent="-187948">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87948" indent="-187948">
              <a:buFontTx/>
              <a:buAutoNum type="arabicPeriod"/>
              <a:defRPr/>
            </a:pPr>
            <a:r>
              <a:rPr lang="en-US" dirty="0" smtClean="0"/>
              <a:t> </a:t>
            </a:r>
            <a:r>
              <a:rPr lang="en-US" i="1" dirty="0" smtClean="0"/>
              <a:t>service? </a:t>
            </a:r>
            <a:r>
              <a:rPr lang="en-US" dirty="0" smtClean="0"/>
              <a:t>HR Block tax preparation, Café Kellogg sandwiches, restaurant</a:t>
            </a:r>
          </a:p>
          <a:p>
            <a:pPr marL="187948" indent="-187948">
              <a:buFontTx/>
              <a:buAutoNum type="arabicPeriod"/>
              <a:defRPr/>
            </a:pPr>
            <a:endParaRPr lang="en-US" dirty="0" smtClean="0"/>
          </a:p>
          <a:p>
            <a:pPr marL="187948" indent="-187948">
              <a:defRPr/>
            </a:pPr>
            <a:r>
              <a:rPr lang="en-US" dirty="0" smtClean="0"/>
              <a:t>What’s common: a FIXED yet flexible flow process that can accommodate variety within bounds</a:t>
            </a:r>
          </a:p>
          <a:p>
            <a:pPr marL="187948" indent="-187948">
              <a:buFontTx/>
              <a:buAutoNum type="arabicPeriod"/>
              <a:defRPr/>
            </a:pPr>
            <a:endParaRPr lang="en-US" dirty="0" smtClean="0"/>
          </a:p>
          <a:p>
            <a:pPr marL="187948" indent="-187948">
              <a:defRPr/>
            </a:pPr>
            <a:r>
              <a:rPr lang="en-US" dirty="0" smtClean="0"/>
              <a:t>Internet:</a:t>
            </a:r>
          </a:p>
          <a:p>
            <a:pPr marL="187948" indent="-187948">
              <a:buFontTx/>
              <a:buAutoNum type="arabicPeriod"/>
              <a:defRPr/>
            </a:pPr>
            <a:r>
              <a:rPr lang="en-US" dirty="0" smtClean="0"/>
              <a:t> </a:t>
            </a:r>
            <a:r>
              <a:rPr lang="en-US" i="1" dirty="0" smtClean="0"/>
              <a:t>goods: </a:t>
            </a:r>
            <a:r>
              <a:rPr lang="en-US" dirty="0" smtClean="0"/>
              <a:t>Dell, Build-a-Bear, bags.com, timbuk2</a:t>
            </a:r>
          </a:p>
          <a:p>
            <a:pPr marL="187948" lvl="2" indent="-187948">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87948" indent="-187948">
              <a:defRPr/>
            </a:pPr>
            <a:endParaRPr lang="en-US" dirty="0" smtClean="0"/>
          </a:p>
          <a:p>
            <a:pPr marL="187948" indent="-187948">
              <a:buFontTx/>
              <a:buAutoNum type="arabicPeriod"/>
              <a:defRPr/>
            </a:pPr>
            <a:endParaRPr lang="en-US" dirty="0" smtClean="0"/>
          </a:p>
          <a:p>
            <a:pPr marL="187948" indent="-187948">
              <a:buFont typeface="Wingdings" pitchFamily="2" charset="2"/>
              <a:buChar char="Ø"/>
              <a:defRPr/>
            </a:pPr>
            <a:r>
              <a:rPr lang="en-US" dirty="0" smtClean="0"/>
              <a:t>“It’s not really mass production that shoppers are looking to escape; it’s mass products.” </a:t>
            </a:r>
          </a:p>
          <a:p>
            <a:pPr marL="624474" lvl="1" indent="-187948">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24474" lvl="1" indent="-187948">
              <a:buFont typeface="Wingdings" pitchFamily="2" charset="2"/>
              <a:buChar char="§"/>
              <a:defRPr/>
            </a:pPr>
            <a:endParaRPr lang="en-US" dirty="0" smtClean="0"/>
          </a:p>
          <a:p>
            <a:pPr marL="169760" indent="-169760">
              <a:lnSpc>
                <a:spcPct val="80000"/>
              </a:lnSpc>
              <a:buFontTx/>
              <a:buChar char="•"/>
              <a:defRPr/>
            </a:pPr>
            <a:r>
              <a:rPr lang="en-US" i="1" dirty="0" smtClean="0"/>
              <a:t>Question: in what sense is mass customization different from regular grocery shopping?  </a:t>
            </a:r>
          </a:p>
          <a:p>
            <a:pPr marL="169760" indent="-169760">
              <a:lnSpc>
                <a:spcPct val="80000"/>
              </a:lnSpc>
              <a:buFontTx/>
              <a:buChar char="•"/>
              <a:defRPr/>
            </a:pPr>
            <a:r>
              <a:rPr lang="en-US" dirty="0" smtClean="0"/>
              <a:t>(Answer: it depends where you draw the process boundaries. Traditionally, if you exclude the customer then the process offers choice, but the </a:t>
            </a:r>
            <a:r>
              <a:rPr lang="en-US" b="1" dirty="0" smtClean="0"/>
              <a:t>process nor the service </a:t>
            </a:r>
            <a:r>
              <a:rPr lang="en-US"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smtClean="0"/>
          </a:p>
          <a:p>
            <a:pPr marL="187948" indent="-187948">
              <a:buFont typeface="Wingdings" pitchFamily="2" charset="2"/>
              <a:buChar char="§"/>
              <a:defRPr/>
            </a:pPr>
            <a:endParaRPr lang="en-US" dirty="0" smtClean="0"/>
          </a:p>
          <a:p>
            <a:pPr marL="187948" indent="-187948">
              <a:buFontTx/>
              <a:buAutoNum type="arabicPeriod"/>
              <a:defRPr/>
            </a:pP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21555"/>
            <a:fld id="{19322D37-89F2-4D57-82BD-E15D71853510}" type="datetime1">
              <a:rPr lang="en-US" smtClean="0"/>
              <a:pPr defTabSz="921555"/>
              <a:t>2/22/15</a:t>
            </a:fld>
            <a:endParaRPr lang="en-US" dirty="0" smtClean="0"/>
          </a:p>
        </p:txBody>
      </p:sp>
      <p:sp>
        <p:nvSpPr>
          <p:cNvPr id="11776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31248" y="3870426"/>
            <a:ext cx="6547909" cy="5425974"/>
          </a:xfrm>
          <a:noFill/>
          <a:ln/>
        </p:spPr>
        <p:txBody>
          <a:bodyPr/>
          <a:lstStyle/>
          <a:p>
            <a:pPr marL="187948" indent="-187948">
              <a:lnSpc>
                <a:spcPct val="90000"/>
              </a:lnSpc>
            </a:pPr>
            <a:r>
              <a:rPr lang="en-US" sz="900" dirty="0" smtClean="0"/>
              <a:t>Show website (check whether any links changed!)</a:t>
            </a:r>
          </a:p>
          <a:p>
            <a:pPr marL="187948" indent="-187948">
              <a:lnSpc>
                <a:spcPct val="90000"/>
              </a:lnSpc>
              <a:buFontTx/>
              <a:buAutoNum type="arabicPeriod"/>
            </a:pPr>
            <a:r>
              <a:rPr lang="en-US" sz="900" dirty="0" smtClean="0"/>
              <a:t>Show messenger bags, laptop, etc. </a:t>
            </a:r>
          </a:p>
          <a:p>
            <a:pPr marL="187948" indent="-187948">
              <a:lnSpc>
                <a:spcPct val="90000"/>
              </a:lnSpc>
              <a:buFontTx/>
              <a:buAutoNum type="arabicPeriod"/>
            </a:pPr>
            <a:r>
              <a:rPr lang="en-US" sz="900" dirty="0" smtClean="0"/>
              <a:t>Then show “Build your own”</a:t>
            </a:r>
          </a:p>
          <a:p>
            <a:pPr marL="187948" indent="-187948">
              <a:lnSpc>
                <a:spcPct val="90000"/>
              </a:lnSpc>
              <a:buFontTx/>
              <a:buAutoNum type="arabicPeriod"/>
            </a:pPr>
            <a:r>
              <a:rPr lang="en-US" sz="900" dirty="0" smtClean="0"/>
              <a:t>Then go under “Service” and “Products FQA” (see below)</a:t>
            </a:r>
          </a:p>
          <a:p>
            <a:pPr marL="187948" indent="-187948">
              <a:lnSpc>
                <a:spcPct val="90000"/>
              </a:lnSpc>
              <a:buFontTx/>
              <a:buAutoNum type="arabicPeriod"/>
            </a:pPr>
            <a:r>
              <a:rPr lang="en-US" sz="900" dirty="0" smtClean="0"/>
              <a:t>Last, go under “Service” and “about </a:t>
            </a:r>
            <a:r>
              <a:rPr lang="en-US" sz="900" dirty="0" err="1" smtClean="0"/>
              <a:t>Timbuk</a:t>
            </a:r>
            <a:r>
              <a:rPr lang="en-US" sz="900" dirty="0" smtClean="0"/>
              <a:t> 2” to talk about where there manufacturing is happening and China outsourcing (see below)</a:t>
            </a:r>
          </a:p>
          <a:p>
            <a:pPr marL="187948" indent="-187948">
              <a:lnSpc>
                <a:spcPct val="90000"/>
              </a:lnSpc>
              <a:buFontTx/>
              <a:buAutoNum type="arabicPeriod"/>
            </a:pPr>
            <a:endParaRPr lang="en-US" sz="900" dirty="0" smtClean="0"/>
          </a:p>
          <a:p>
            <a:pPr marL="187948" indent="-187948">
              <a:lnSpc>
                <a:spcPct val="90000"/>
              </a:lnSpc>
            </a:pPr>
            <a:r>
              <a:rPr lang="en-US" sz="900" dirty="0" smtClean="0"/>
              <a:t>A major issue w/ mass customization is to control variety, which Timbuk2 does well: </a:t>
            </a:r>
          </a:p>
          <a:p>
            <a:pPr marL="187948" indent="-187948">
              <a:lnSpc>
                <a:spcPct val="90000"/>
              </a:lnSpc>
            </a:pPr>
            <a:r>
              <a:rPr lang="en-US" sz="900" dirty="0" smtClean="0"/>
              <a:t>Go under customer service &gt; products to show:</a:t>
            </a:r>
          </a:p>
          <a:p>
            <a:pPr marL="187948" indent="-187948">
              <a:lnSpc>
                <a:spcPct val="90000"/>
              </a:lnSpc>
            </a:pPr>
            <a:r>
              <a:rPr lang="en-US" sz="900" dirty="0" smtClean="0"/>
              <a:t>http://www.timbuk2.com/tb2/faqproducts.t2#custom</a:t>
            </a:r>
          </a:p>
          <a:p>
            <a:pPr marL="187948" indent="-187948">
              <a:lnSpc>
                <a:spcPct val="90000"/>
              </a:lnSpc>
            </a:pPr>
            <a:endParaRPr lang="en-US" sz="900" dirty="0" smtClean="0"/>
          </a:p>
          <a:p>
            <a:pPr marL="187948" indent="-187948">
              <a:lnSpc>
                <a:spcPct val="90000"/>
              </a:lnSpc>
            </a:pPr>
            <a:r>
              <a:rPr lang="en-US" sz="900" b="1" dirty="0" smtClean="0"/>
              <a:t>Can I add custom features to a bag I already have?</a:t>
            </a:r>
          </a:p>
          <a:p>
            <a:pPr marL="187948" indent="-187948">
              <a:lnSpc>
                <a:spcPct val="90000"/>
              </a:lnSpc>
            </a:pPr>
            <a:r>
              <a:rPr lang="en-US" sz="900" dirty="0" smtClean="0"/>
              <a:t>Sorry, no. The custom features that we offer are sewn into the bag as it's made. To add those items to a finished bag would require complete disassembly, which would take far more time than making a completely new bag.</a:t>
            </a:r>
            <a:endParaRPr lang="en-US" sz="900" b="1" dirty="0" smtClean="0"/>
          </a:p>
          <a:p>
            <a:pPr marL="187948" indent="-187948">
              <a:lnSpc>
                <a:spcPct val="90000"/>
              </a:lnSpc>
            </a:pPr>
            <a:r>
              <a:rPr lang="en-US" sz="900" b="1" dirty="0" smtClean="0"/>
              <a:t>Can I have extra pockets (straps, etc.) sewn into a custom bag?</a:t>
            </a:r>
          </a:p>
          <a:p>
            <a:pPr marL="187948" indent="-187948">
              <a:lnSpc>
                <a:spcPct val="90000"/>
              </a:lnSpc>
            </a:pPr>
            <a:r>
              <a:rPr lang="en-US" sz="900" dirty="0" smtClean="0"/>
              <a:t>Again, efficiency requires us to say 'No.' See, our production process (called "Mass Customization") is designed so that we can offer you a </a:t>
            </a:r>
            <a:r>
              <a:rPr lang="en-US" sz="900" b="1" dirty="0" smtClean="0">
                <a:solidFill>
                  <a:srgbClr val="FF0000"/>
                </a:solidFill>
              </a:rPr>
              <a:t>large variety of specific, predetermined options</a:t>
            </a:r>
            <a:r>
              <a:rPr lang="en-US" sz="900" dirty="0" smtClean="0"/>
              <a:t> that you can use to customize your bag. To design and produce anything that falls outside these options would easily make the bags cost double or triple their current price. </a:t>
            </a:r>
          </a:p>
          <a:p>
            <a:pPr marL="187948" indent="-187948">
              <a:lnSpc>
                <a:spcPct val="90000"/>
              </a:lnSpc>
            </a:pPr>
            <a:r>
              <a:rPr lang="en-US" sz="900" dirty="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smtClean="0"/>
          </a:p>
          <a:p>
            <a:pPr marL="187948" indent="-187948">
              <a:lnSpc>
                <a:spcPct val="90000"/>
              </a:lnSpc>
            </a:pPr>
            <a:r>
              <a:rPr lang="en-US" sz="900" b="1" dirty="0" smtClean="0"/>
              <a:t>Can you make me a bag with 4 or 5 panels instead of just 3?</a:t>
            </a:r>
          </a:p>
          <a:p>
            <a:pPr marL="187948" indent="-187948">
              <a:lnSpc>
                <a:spcPct val="90000"/>
              </a:lnSpc>
            </a:pPr>
            <a:r>
              <a:rPr lang="en-US" sz="900" dirty="0" smtClean="0"/>
              <a:t>Old( until 2004): Hell, no! See previous question.</a:t>
            </a:r>
          </a:p>
          <a:p>
            <a:pPr marL="187948" indent="-187948">
              <a:lnSpc>
                <a:spcPct val="90000"/>
              </a:lnSpc>
            </a:pPr>
            <a:endParaRPr lang="en-US" sz="900" dirty="0" smtClean="0"/>
          </a:p>
          <a:p>
            <a:pPr marL="187948" indent="-187948">
              <a:lnSpc>
                <a:spcPct val="90000"/>
              </a:lnSpc>
            </a:pPr>
            <a:r>
              <a:rPr lang="en-US" sz="900" b="1" dirty="0" smtClean="0"/>
              <a:t>Manufacturing Philosophy</a:t>
            </a:r>
          </a:p>
          <a:p>
            <a:pPr marL="187948" indent="-187948">
              <a:lnSpc>
                <a:spcPct val="90000"/>
              </a:lnSpc>
            </a:pPr>
            <a:r>
              <a:rPr lang="en-US" sz="900" b="1" dirty="0" smtClean="0"/>
              <a:t>What's this I hear about Timbuk2 bags "Made in China"?</a:t>
            </a:r>
            <a:r>
              <a:rPr lang="en-US" sz="900" dirty="0" smtClean="0"/>
              <a:t/>
            </a:r>
            <a:br>
              <a:rPr lang="en-US" sz="900" dirty="0" smtClean="0"/>
            </a:br>
            <a:r>
              <a:rPr lang="en-US" sz="900" dirty="0" smtClean="0"/>
              <a:t>Yes, it's true. Timbuk2 is making some of its new products in China. We realize this may concern some of our longstanding customers, so let us explain. </a:t>
            </a:r>
          </a:p>
          <a:p>
            <a:pPr marL="187948" indent="-187948">
              <a:lnSpc>
                <a:spcPct val="90000"/>
              </a:lnSpc>
            </a:pPr>
            <a:endParaRPr lang="en-US" sz="900" dirty="0" smtClean="0"/>
          </a:p>
          <a:p>
            <a:pPr marL="187948" indent="-187948">
              <a:lnSpc>
                <a:spcPct val="90000"/>
              </a:lnSpc>
            </a:pPr>
            <a:r>
              <a:rPr lang="en-US" sz="900" dirty="0" smtClean="0"/>
              <a:t>Could talk about how to link standard (all laptop) and customized (messenger) bags to assets:</a:t>
            </a:r>
          </a:p>
          <a:p>
            <a:pPr marL="187948" indent="-187948">
              <a:lnSpc>
                <a:spcPct val="90000"/>
              </a:lnSpc>
              <a:buFontTx/>
              <a:buAutoNum type="arabicPeriod"/>
            </a:pPr>
            <a:r>
              <a:rPr lang="en-US" sz="900" dirty="0" smtClean="0"/>
              <a:t>Local SFO flexible process: for customized. But can go further and do mixed production: prioritize customized (lead time) but </a:t>
            </a:r>
            <a:r>
              <a:rPr lang="en-US" sz="900" b="1" i="1" dirty="0" smtClean="0"/>
              <a:t>spackle </a:t>
            </a:r>
            <a:r>
              <a:rPr lang="en-US" sz="900" dirty="0" smtClean="0"/>
              <a:t>(fill excess capacity with standard to smooth utilization)</a:t>
            </a:r>
          </a:p>
          <a:p>
            <a:pPr marL="187948" indent="-187948">
              <a:lnSpc>
                <a:spcPct val="90000"/>
              </a:lnSpc>
              <a:buFontTx/>
              <a:buAutoNum type="arabicPeriod"/>
            </a:pPr>
            <a:r>
              <a:rPr lang="en-US" sz="900" dirty="0" smtClean="0"/>
              <a:t>Offshore China process: cheap for standard.</a:t>
            </a:r>
            <a:br>
              <a:rPr lang="en-US" sz="900" dirty="0" smtClean="0"/>
            </a:br>
            <a:endParaRPr lang="en-US" sz="900"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21555"/>
            <a:fld id="{F8AF94B3-31E9-4CC4-9F51-38D8D6797E70}" type="datetime1">
              <a:rPr lang="en-US" smtClean="0"/>
              <a:pPr defTabSz="921555"/>
              <a:t>2/22/15</a:t>
            </a:fld>
            <a:endParaRPr lang="en-US" dirty="0" smtClean="0"/>
          </a:p>
        </p:txBody>
      </p:sp>
      <p:sp>
        <p:nvSpPr>
          <p:cNvPr id="11878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21555"/>
            <a:fld id="{B6A4606F-72EB-42A6-80C8-71B63059B39E}" type="datetime1">
              <a:rPr lang="en-US" smtClean="0"/>
              <a:pPr defTabSz="921555"/>
              <a:t>2/22/15</a:t>
            </a:fld>
            <a:endParaRPr lang="en-US" dirty="0" smtClean="0"/>
          </a:p>
        </p:txBody>
      </p:sp>
      <p:sp>
        <p:nvSpPr>
          <p:cNvPr id="11981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69760" indent="-169760">
              <a:lnSpc>
                <a:spcPct val="80000"/>
              </a:lnSpc>
            </a:pPr>
            <a:r>
              <a:rPr lang="en-US" sz="900" dirty="0" smtClean="0"/>
              <a:t>Write in figure: </a:t>
            </a:r>
          </a:p>
          <a:p>
            <a:pPr marL="169760" indent="-169760">
              <a:lnSpc>
                <a:spcPct val="80000"/>
              </a:lnSpc>
            </a:pPr>
            <a:r>
              <a:rPr lang="en-US" sz="900" dirty="0" smtClean="0"/>
              <a:t>	Custom = custom shapers of surfboard; custom tailor. &gt; limit choices to go to MC</a:t>
            </a:r>
          </a:p>
          <a:p>
            <a:pPr marL="169760" indent="-169760">
              <a:lnSpc>
                <a:spcPct val="80000"/>
              </a:lnSpc>
            </a:pPr>
            <a:r>
              <a:rPr lang="en-US" sz="900" dirty="0" smtClean="0"/>
              <a:t>	Standard = MTS boards (</a:t>
            </a:r>
            <a:r>
              <a:rPr lang="en-US" sz="900" dirty="0" err="1" smtClean="0"/>
              <a:t>Surftech</a:t>
            </a:r>
            <a:r>
              <a:rPr lang="en-US" sz="900" dirty="0" smtClean="0"/>
              <a:t>) or suits, Henry Ford. &gt; increase flex to go to MC</a:t>
            </a:r>
          </a:p>
          <a:p>
            <a:pPr marL="169760" indent="-169760">
              <a:lnSpc>
                <a:spcPct val="80000"/>
              </a:lnSpc>
            </a:pPr>
            <a:r>
              <a:rPr lang="en-US" sz="900" dirty="0" smtClean="0"/>
              <a:t>	MC = standard process, yet it allows for parameters set by customers.</a:t>
            </a:r>
          </a:p>
          <a:p>
            <a:pPr marL="169760" indent="-169760">
              <a:lnSpc>
                <a:spcPct val="80000"/>
              </a:lnSpc>
            </a:pPr>
            <a:endParaRPr lang="en-US" sz="900" dirty="0" smtClean="0"/>
          </a:p>
          <a:p>
            <a:pPr marL="169760" indent="-169760">
              <a:lnSpc>
                <a:spcPct val="80000"/>
              </a:lnSpc>
            </a:pPr>
            <a:r>
              <a:rPr lang="en-US" sz="900" dirty="0" smtClean="0"/>
              <a:t>MC is a compromise between mass production and full custom work:</a:t>
            </a:r>
          </a:p>
          <a:p>
            <a:pPr marL="621444" lvl="1" indent="-169760">
              <a:lnSpc>
                <a:spcPct val="80000"/>
              </a:lnSpc>
              <a:buFontTx/>
              <a:buChar char="•"/>
            </a:pPr>
            <a:r>
              <a:rPr lang="en-US" sz="900" dirty="0" smtClean="0"/>
              <a:t>Constrain customization to a pre-set range = large variety of specific, predetermined choices</a:t>
            </a:r>
          </a:p>
          <a:p>
            <a:pPr marL="621444" lvl="1" indent="-169760">
              <a:lnSpc>
                <a:spcPct val="80000"/>
              </a:lnSpc>
              <a:buFontTx/>
              <a:buChar char="•"/>
            </a:pPr>
            <a:r>
              <a:rPr lang="en-US" sz="900" dirty="0" smtClean="0"/>
              <a:t>In such manner that it can be delivered with a limited amount of flexibility on a flexible but standardized </a:t>
            </a:r>
            <a:r>
              <a:rPr lang="en-US" sz="900" b="1" dirty="0" smtClean="0"/>
              <a:t>flow shop </a:t>
            </a:r>
            <a:r>
              <a:rPr lang="en-US" sz="900" dirty="0" smtClean="0"/>
              <a:t>process = “commoditized variety/flexibility”</a:t>
            </a:r>
          </a:p>
          <a:p>
            <a:pPr marL="621444" lvl="1" indent="-169760">
              <a:lnSpc>
                <a:spcPct val="80000"/>
              </a:lnSpc>
              <a:buFontTx/>
              <a:buChar char="•"/>
            </a:pPr>
            <a:r>
              <a:rPr lang="en-US" sz="900" dirty="0" smtClean="0"/>
              <a:t>The key here is in “flexible flow” which is a compromise between a job shop and a single-flow shop. In contrast to a job shop, the flow shop process is fixed: it allows a finite number of “routes”.</a:t>
            </a:r>
          </a:p>
          <a:p>
            <a:pPr marL="621444" lvl="1" indent="-169760">
              <a:lnSpc>
                <a:spcPct val="80000"/>
              </a:lnSpc>
              <a:buFontTx/>
              <a:buChar char="•"/>
            </a:pPr>
            <a:r>
              <a:rPr lang="en-US" sz="900" dirty="0" smtClean="0"/>
              <a:t>Link to asset types: MC is better than a “linear combination” of job shop and standard flow shop b/c it typically is obtained not through a linear combination of two focused capacity sources, but through a single flexible asset that:</a:t>
            </a:r>
          </a:p>
          <a:p>
            <a:pPr marL="621444" lvl="1" indent="-169760">
              <a:lnSpc>
                <a:spcPct val="80000"/>
              </a:lnSpc>
              <a:buFontTx/>
              <a:buAutoNum type="arabicPeriod"/>
            </a:pPr>
            <a:r>
              <a:rPr lang="en-US" sz="900" dirty="0" smtClean="0"/>
              <a:t>Using some postponement and product tricks described in next slide to process MC.</a:t>
            </a:r>
          </a:p>
          <a:p>
            <a:pPr marL="621444" lvl="1" indent="-169760">
              <a:lnSpc>
                <a:spcPct val="80000"/>
              </a:lnSpc>
              <a:buFontTx/>
              <a:buAutoNum type="arabicPeriod"/>
            </a:pPr>
            <a:r>
              <a:rPr lang="en-US" sz="900" dirty="0" smtClean="0"/>
              <a:t>It could even produce both MC (MTO) and standard MTS goods using “spackling” mode: prioritize MTO and fill up remaining capacity with MTS so as to attain a smooth “spackled” end schedule. (See Schmidt &amp; </a:t>
            </a:r>
            <a:r>
              <a:rPr lang="en-US" sz="900" dirty="0" err="1" smtClean="0"/>
              <a:t>Cattani</a:t>
            </a:r>
            <a:r>
              <a:rPr lang="en-US" sz="900" dirty="0" smtClean="0"/>
              <a:t>)</a:t>
            </a:r>
          </a:p>
          <a:p>
            <a:pPr marL="169760" indent="-169760">
              <a:lnSpc>
                <a:spcPct val="80000"/>
              </a:lnSpc>
            </a:pPr>
            <a:endParaRPr lang="en-US" sz="900" dirty="0" smtClean="0"/>
          </a:p>
          <a:p>
            <a:pPr marL="169760" indent="-169760">
              <a:lnSpc>
                <a:spcPct val="80000"/>
              </a:lnSpc>
              <a:buFontTx/>
              <a:buChar char="•"/>
            </a:pPr>
            <a:endParaRPr lang="en-US" sz="900" dirty="0" smtClean="0"/>
          </a:p>
          <a:p>
            <a:pPr marL="169760" indent="-169760">
              <a:lnSpc>
                <a:spcPct val="80000"/>
              </a:lnSpc>
            </a:pPr>
            <a:r>
              <a:rPr lang="en-US" sz="900" dirty="0" smtClean="0"/>
              <a:t>Benefits: (http://www.build-to-order-consulting.com/mc.htm or "</a:t>
            </a:r>
            <a:r>
              <a:rPr lang="en-US" sz="900" b="1" dirty="0" smtClean="0"/>
              <a:t>Build-to-Order &amp; Mass Customization; the Ultimate Supply Chain Management and Lean Manufacturing Strategy</a:t>
            </a:r>
            <a:r>
              <a:rPr lang="en-US" sz="900" dirty="0" smtClean="0"/>
              <a:t> </a:t>
            </a:r>
            <a:r>
              <a:rPr lang="en-US" sz="900" b="1" i="1" dirty="0" smtClean="0"/>
              <a:t>for Low-Cost On-Demand Production without Forecasts or Inventory,"</a:t>
            </a:r>
            <a:r>
              <a:rPr lang="en-US" sz="900" b="1" dirty="0" smtClean="0"/>
              <a:t> </a:t>
            </a:r>
            <a:r>
              <a:rPr lang="en-US" sz="900" dirty="0" smtClean="0"/>
              <a:t>by Dr. David M. Anderson, (2004, CIM Press, 805-924-0200), Hardbound, 520 pages, ISBN 1-878072-30-7; $49.95. )</a:t>
            </a:r>
          </a:p>
          <a:p>
            <a:pPr marL="169760" indent="-169760">
              <a:lnSpc>
                <a:spcPct val="80000"/>
              </a:lnSpc>
            </a:pPr>
            <a:r>
              <a:rPr lang="en-US" sz="900" dirty="0" smtClean="0"/>
              <a:t>The biggest appeals of mass customization are being able to </a:t>
            </a:r>
          </a:p>
          <a:p>
            <a:pPr marL="169760" indent="-169760">
              <a:lnSpc>
                <a:spcPct val="80000"/>
              </a:lnSpc>
              <a:buFontTx/>
              <a:buAutoNum type="arabicParenBoth"/>
            </a:pPr>
            <a:r>
              <a:rPr lang="en-US" sz="900" u="sng" dirty="0" smtClean="0"/>
              <a:t>provide customized goods</a:t>
            </a:r>
            <a:r>
              <a:rPr lang="en-US" sz="900" dirty="0" smtClean="0"/>
              <a:t>, </a:t>
            </a:r>
          </a:p>
          <a:p>
            <a:pPr marL="169760" indent="-169760">
              <a:lnSpc>
                <a:spcPct val="80000"/>
              </a:lnSpc>
              <a:buFontTx/>
              <a:buAutoNum type="arabicParenBoth"/>
            </a:pPr>
            <a:r>
              <a:rPr lang="en-US" sz="900" dirty="0" smtClean="0"/>
              <a:t> quickly resupply stores with standard products that have just been sold with </a:t>
            </a:r>
            <a:r>
              <a:rPr lang="en-US" sz="900" dirty="0" smtClean="0">
                <a:hlinkClick r:id="rId3"/>
              </a:rPr>
              <a:t>built-to-order replacements</a:t>
            </a:r>
            <a:r>
              <a:rPr lang="en-US" sz="900" dirty="0" smtClean="0"/>
              <a:t>, and </a:t>
            </a:r>
          </a:p>
          <a:p>
            <a:pPr marL="169760" indent="-169760">
              <a:lnSpc>
                <a:spcPct val="80000"/>
              </a:lnSpc>
              <a:buFontTx/>
              <a:buAutoNum type="arabicParenBoth"/>
            </a:pPr>
            <a:r>
              <a:rPr lang="en-US" sz="900" dirty="0" smtClean="0"/>
              <a:t>, for industrial suppliers, to be able to respond on-demand to assemblers’ pull signals, which may be part of the spontaneous supply chain for the first two cases.  [JVM: this has nothing to do with MC, but only MTO]</a:t>
            </a:r>
          </a:p>
          <a:p>
            <a:pPr marL="169760" indent="-169760">
              <a:lnSpc>
                <a:spcPct val="80000"/>
              </a:lnSpc>
            </a:pPr>
            <a:endParaRPr lang="en-US" sz="900" dirty="0" smtClean="0"/>
          </a:p>
          <a:p>
            <a:pPr marL="169760" indent="-169760">
              <a:lnSpc>
                <a:spcPct val="80000"/>
              </a:lnSpc>
            </a:pPr>
            <a:r>
              <a:rPr lang="en-US" sz="900" dirty="0" smtClean="0"/>
              <a:t>Downsides:  No matter how advanced the technology and possibilities go, there will always be some quantity of products that are simple made one way in one size for all interested customers.  This is true for several reasons including that:</a:t>
            </a:r>
          </a:p>
          <a:p>
            <a:pPr marL="169760" indent="-169760">
              <a:lnSpc>
                <a:spcPct val="80000"/>
              </a:lnSpc>
              <a:buFontTx/>
              <a:buChar char="•"/>
            </a:pPr>
            <a:r>
              <a:rPr lang="en-US" sz="900" dirty="0" smtClean="0"/>
              <a:t>Mass customized goods compete with standard goods which may be available right now at stores or dealers. For all of the above benefits to accrue, speed is imperative to minimize </a:t>
            </a:r>
            <a:r>
              <a:rPr lang="en-US" sz="900" u="sng" dirty="0" smtClean="0"/>
              <a:t>mass customization’s biggest vulnerability: waiting</a:t>
            </a:r>
            <a:r>
              <a:rPr lang="en-US" sz="900" dirty="0" smtClean="0"/>
              <a:t>. </a:t>
            </a:r>
          </a:p>
          <a:p>
            <a:pPr marL="169760" indent="-169760">
              <a:lnSpc>
                <a:spcPct val="80000"/>
              </a:lnSpc>
              <a:buFontTx/>
              <a:buChar char="•"/>
            </a:pPr>
            <a:r>
              <a:rPr lang="en-US" sz="900" u="sng" dirty="0" smtClean="0"/>
              <a:t>people love to shop in stores, always have and always will</a:t>
            </a:r>
            <a:r>
              <a:rPr lang="en-US" sz="900" dirty="0" smtClean="0"/>
              <a:t>. Some products (like a computer) will have so many different permutations, it will be impossible for a company to offer all of them in a retail setting. </a:t>
            </a:r>
          </a:p>
          <a:p>
            <a:pPr marL="169760" indent="-169760">
              <a:lnSpc>
                <a:spcPct val="80000"/>
              </a:lnSpc>
              <a:buFontTx/>
              <a:buChar char="•"/>
            </a:pPr>
            <a:r>
              <a:rPr lang="en-US" sz="900" u="sng" dirty="0" smtClean="0"/>
              <a:t>some folks don’t want choices</a:t>
            </a:r>
            <a:r>
              <a:rPr lang="en-US" sz="900" dirty="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smtClean="0"/>
              <a:t>Talk about jam </a:t>
            </a:r>
            <a:r>
              <a:rPr lang="en-US" sz="900" i="1" dirty="0" err="1" smtClean="0"/>
              <a:t>experiement</a:t>
            </a:r>
            <a:r>
              <a:rPr lang="en-US" sz="900" i="1" dirty="0" smtClean="0"/>
              <a:t>: 36sku, 3% sales v. 6 SKUs 33%.</a:t>
            </a:r>
            <a:endParaRPr lang="en-US" sz="900" dirty="0" smtClean="0"/>
          </a:p>
          <a:p>
            <a:pPr marL="169760" indent="-169760">
              <a:lnSpc>
                <a:spcPct val="80000"/>
              </a:lnSpc>
              <a:buFontTx/>
              <a:buChar char="•"/>
            </a:pPr>
            <a:r>
              <a:rPr lang="en-US" sz="900" dirty="0" smtClean="0"/>
              <a:t>Offering flexibility usually translates into a </a:t>
            </a:r>
            <a:r>
              <a:rPr lang="en-US" sz="900" u="sng" dirty="0" smtClean="0"/>
              <a:t>sharp rise in cost of delivery</a:t>
            </a:r>
            <a:r>
              <a:rPr lang="en-US" sz="900" dirty="0" smtClean="0"/>
              <a:t> because of tremendous </a:t>
            </a:r>
            <a:r>
              <a:rPr lang="en-US" sz="900" u="sng" dirty="0" smtClean="0"/>
              <a:t>increase in variability and underutilization of assets</a:t>
            </a:r>
            <a:endParaRPr lang="en-US" sz="900"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21555"/>
            <a:fld id="{AB2E02A9-B5FB-4C5C-9C0E-3778A9A3C0E0}" type="datetime1">
              <a:rPr lang="en-US" smtClean="0"/>
              <a:pPr defTabSz="921555"/>
              <a:t>2/22/15</a:t>
            </a:fld>
            <a:endParaRPr lang="en-US" dirty="0" smtClean="0"/>
          </a:p>
        </p:txBody>
      </p:sp>
      <p:sp>
        <p:nvSpPr>
          <p:cNvPr id="12083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31248" y="3722866"/>
            <a:ext cx="6547909" cy="5356805"/>
          </a:xfrm>
          <a:noFill/>
          <a:ln/>
        </p:spPr>
        <p:txBody>
          <a:bodyPr/>
          <a:lstStyle/>
          <a:p>
            <a:r>
              <a:rPr lang="en-US" sz="900" dirty="0" smtClean="0"/>
              <a:t>Product:</a:t>
            </a:r>
          </a:p>
          <a:p>
            <a:r>
              <a:rPr lang="en-US" sz="900" dirty="0" smtClean="0"/>
              <a:t>For fast and easy production, mass customization products should be </a:t>
            </a:r>
            <a:r>
              <a:rPr lang="en-US" sz="900" dirty="0" smtClean="0">
                <a:hlinkClick r:id="rId3"/>
              </a:rPr>
              <a:t>d</a:t>
            </a:r>
            <a:r>
              <a:rPr lang="en-US" sz="900" i="1" dirty="0" smtClean="0">
                <a:hlinkClick r:id="rId3"/>
              </a:rPr>
              <a:t>esigned for manufacturability</a:t>
            </a:r>
            <a:r>
              <a:rPr lang="en-US" sz="900" i="1" dirty="0" smtClean="0"/>
              <a:t>.4  </a:t>
            </a:r>
            <a:r>
              <a:rPr lang="en-US" sz="900" dirty="0" smtClean="0"/>
              <a:t>A key element of DFM is designing for lean production, build-to-order, and mass customization.  Products should be developed in synergistic product </a:t>
            </a:r>
            <a:r>
              <a:rPr lang="en-US" sz="900" i="1" dirty="0" smtClean="0"/>
              <a:t>families</a:t>
            </a:r>
            <a:r>
              <a:rPr lang="en-US" sz="900" dirty="0" smtClean="0"/>
              <a:t> and be designed around aggressively standardized parts and materials, designed for no setup, and designed for CNC programmable machine tools. </a:t>
            </a:r>
          </a:p>
          <a:p>
            <a:endParaRPr lang="en-US" sz="900" dirty="0" smtClean="0"/>
          </a:p>
          <a:p>
            <a:r>
              <a:rPr lang="en-US" sz="900" b="1" dirty="0" smtClean="0">
                <a:hlinkClick r:id="rId4"/>
              </a:rPr>
              <a:t>Standardization</a:t>
            </a:r>
            <a:r>
              <a:rPr lang="en-US" sz="900" b="1" dirty="0" smtClean="0"/>
              <a:t>. </a:t>
            </a:r>
            <a:r>
              <a:rPr lang="en-US" sz="900" dirty="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smtClean="0"/>
          </a:p>
          <a:p>
            <a:r>
              <a:rPr lang="en-US" sz="900" b="1" dirty="0" smtClean="0"/>
              <a:t>How Products are Customized: see my Flex chapter</a:t>
            </a:r>
          </a:p>
          <a:p>
            <a:r>
              <a:rPr lang="en-US" sz="900" dirty="0" smtClean="0"/>
              <a:t>Standard &gt; common part/platform &gt; modular.  Orthogonal = adaptable design (reversible/adjustable or irreversible/dimensional)</a:t>
            </a:r>
          </a:p>
          <a:p>
            <a:r>
              <a:rPr lang="en-US" sz="900" dirty="0" smtClean="0">
                <a:solidFill>
                  <a:srgbClr val="FF0000"/>
                </a:solidFill>
              </a:rPr>
              <a:t>Stress that these are orthogonal dimensions. Give examples.</a:t>
            </a:r>
          </a:p>
          <a:p>
            <a:r>
              <a:rPr lang="en-US" sz="900" dirty="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smtClean="0"/>
          </a:p>
          <a:p>
            <a:r>
              <a:rPr lang="en-US" sz="900" b="1" dirty="0" smtClean="0"/>
              <a:t>Modular Customization. </a:t>
            </a:r>
            <a:r>
              <a:rPr lang="en-US" sz="900" dirty="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smtClean="0">
                <a:solidFill>
                  <a:srgbClr val="FF0000"/>
                </a:solidFill>
              </a:rPr>
              <a:t>Example: computers (DELL) = Mix &amp; Match</a:t>
            </a:r>
          </a:p>
          <a:p>
            <a:r>
              <a:rPr lang="en-US" sz="900" b="1" dirty="0" smtClean="0"/>
              <a:t>Adjustable Customization. </a:t>
            </a:r>
            <a:r>
              <a:rPr lang="en-US" sz="900" dirty="0" smtClean="0"/>
              <a:t>Adjustments are a </a:t>
            </a:r>
            <a:r>
              <a:rPr lang="en-US" sz="900" i="1" dirty="0" smtClean="0"/>
              <a:t>reversible</a:t>
            </a:r>
            <a:r>
              <a:rPr lang="en-US" sz="900" dirty="0" smtClean="0"/>
              <a:t> way to customize a product, such as mechanical or electrical adjustments. Adjustments could be infinitely variable. Discrete adjustments, or </a:t>
            </a:r>
            <a:r>
              <a:rPr lang="en-US" sz="900" i="1" dirty="0" smtClean="0"/>
              <a:t>configurations,</a:t>
            </a:r>
            <a:r>
              <a:rPr lang="en-US" sz="900" dirty="0" smtClean="0"/>
              <a:t> would represent few choices, such as those provided by electronic switches, jumpers, cables, or discrete software controlled configurations. These adjustments and configurations make the product </a:t>
            </a:r>
            <a:r>
              <a:rPr lang="en-US" sz="900" i="1" dirty="0" smtClean="0"/>
              <a:t>customizable</a:t>
            </a:r>
            <a:r>
              <a:rPr lang="en-US" sz="900" dirty="0" smtClean="0"/>
              <a:t> by the factory, by dealers, or by customer. Software can be customized by user-defined settings or by </a:t>
            </a:r>
            <a:r>
              <a:rPr lang="en-US" sz="900" i="1" dirty="0" smtClean="0"/>
              <a:t>table driven programming</a:t>
            </a:r>
            <a:r>
              <a:rPr lang="en-US" sz="900" dirty="0" smtClean="0"/>
              <a:t> in which the software is specifically written to accommodate variables that can be customized by entering customer data into a table. The result is customized software that does not does not have to be debugged.6</a:t>
            </a:r>
          </a:p>
          <a:p>
            <a:r>
              <a:rPr lang="en-US" sz="900" dirty="0" smtClean="0">
                <a:solidFill>
                  <a:srgbClr val="FF0000"/>
                </a:solidFill>
              </a:rPr>
              <a:t>Example: customizable SUUNTO watches: the core is fully functional, customize by “turning off features”.</a:t>
            </a:r>
          </a:p>
          <a:p>
            <a:r>
              <a:rPr lang="en-US" sz="900" b="1" dirty="0" smtClean="0"/>
              <a:t>Dimensional Customization. </a:t>
            </a:r>
            <a:r>
              <a:rPr lang="en-US" sz="900" dirty="0" smtClean="0"/>
              <a:t>Dimensional customization involves a </a:t>
            </a:r>
            <a:r>
              <a:rPr lang="en-US" sz="900" i="1" dirty="0" smtClean="0"/>
              <a:t>permanent</a:t>
            </a:r>
            <a:r>
              <a:rPr lang="en-US" sz="900" dirty="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smtClean="0"/>
              <a:t>parametric CAD</a:t>
            </a:r>
            <a:r>
              <a:rPr lang="en-US" sz="900" dirty="0" smtClean="0"/>
              <a:t> (see discussion below).</a:t>
            </a:r>
          </a:p>
          <a:p>
            <a:r>
              <a:rPr lang="en-US" sz="900" dirty="0" smtClean="0">
                <a:solidFill>
                  <a:srgbClr val="FF0000"/>
                </a:solidFill>
              </a:rPr>
              <a:t>Example: Timbuk2 bags, tailoring, paint mix (once customized, cannot be undone)</a:t>
            </a:r>
          </a:p>
          <a:p>
            <a:r>
              <a:rPr lang="en-US" sz="900" dirty="0" smtClean="0">
                <a:solidFill>
                  <a:srgbClr val="FF0000"/>
                </a:solidFill>
              </a:rPr>
              <a:t>I would say two ways: modular and adjustable, where adjustable is either reversible or not.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 built from publicly available data (typical for larger firms).</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p>
          <a:p>
            <a:endParaRPr lang="en-US" baseline="0" dirty="0" smtClean="0"/>
          </a:p>
          <a:p>
            <a:r>
              <a:rPr lang="en-US" baseline="0" dirty="0" smtClean="0"/>
              <a:t>USE: to illustrate usefulness of ROIC tree method, follow three steps:</a:t>
            </a:r>
          </a:p>
          <a:p>
            <a:pPr marL="218290" indent="-218290">
              <a:buAutoNum type="arabicPeriod"/>
            </a:pPr>
            <a:r>
              <a:rPr lang="en-US" baseline="0" dirty="0" smtClean="0"/>
              <a:t>Identify firms in an industry that have demonstrated and sustained superior financial performance &gt; for US airline industry it is Southwest.</a:t>
            </a:r>
          </a:p>
          <a:p>
            <a:pPr marL="218290" indent="-218290">
              <a:buAutoNum type="arabicPeriod"/>
            </a:pPr>
            <a:r>
              <a:rPr lang="en-US" baseline="0" dirty="0" smtClean="0"/>
              <a:t>Build a ROIC tree for an airline.  Below are some useful bits of airline vocabulary.</a:t>
            </a:r>
          </a:p>
          <a:p>
            <a:pPr marL="218290" indent="-218290">
              <a:buAutoNum type="arabicPeriod"/>
            </a:pPr>
            <a:r>
              <a:rPr lang="en-US" baseline="0" dirty="0" smtClean="0"/>
              <a:t>Explore why the financially high-performing firm is doing better than its peers.</a:t>
            </a:r>
          </a:p>
          <a:p>
            <a:endParaRPr lang="en-US" baseline="0" dirty="0" smtClean="0"/>
          </a:p>
          <a:p>
            <a:r>
              <a:rPr lang="en-US" baseline="0" dirty="0" smtClean="0"/>
              <a:t>RPM = Revenue Passenger Mile = transporting a paying passenger for for one mile.</a:t>
            </a:r>
          </a:p>
          <a:p>
            <a:r>
              <a:rPr lang="en-US" baseline="0" dirty="0" smtClean="0"/>
              <a:t>	Example: Philly to Boston with 200 passengers = 447 mi x 200 paying customers = 89,400 RPMs.</a:t>
            </a:r>
          </a:p>
          <a:p>
            <a:endParaRPr lang="en-US" baseline="0" dirty="0" smtClean="0"/>
          </a:p>
          <a:p>
            <a:r>
              <a:rPr lang="en-US" baseline="0" dirty="0" smtClean="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8</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21555"/>
            <a:fld id="{FEC1E790-3940-4F78-B2D4-BFEBE63A5A39}" type="datetime1">
              <a:rPr lang="en-US" smtClean="0"/>
              <a:pPr defTabSz="921555"/>
              <a:t>2/22/15</a:t>
            </a:fld>
            <a:endParaRPr lang="en-US" dirty="0" smtClean="0"/>
          </a:p>
        </p:txBody>
      </p:sp>
      <p:sp>
        <p:nvSpPr>
          <p:cNvPr id="12186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620532"/>
            <a:ext cx="3439782" cy="2447068"/>
          </a:xfrm>
          <a:prstGeom prst="rect">
            <a:avLst/>
          </a:prstGeom>
          <a:noFill/>
          <a:ln w="9525">
            <a:noFill/>
            <a:miter lim="800000"/>
            <a:headEnd/>
            <a:tailEnd/>
          </a:ln>
        </p:spPr>
        <p:txBody>
          <a:bodyPr lIns="91459" tIns="45731" rIns="91459" bIns="45731"/>
          <a:lstStyle/>
          <a:p>
            <a:pPr marL="221294" indent="-221294"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498671" lvl="1" indent="-163698" eaLnBrk="0" hangingPunct="0">
              <a:lnSpc>
                <a:spcPct val="90000"/>
              </a:lnSpc>
              <a:spcBef>
                <a:spcPct val="30000"/>
              </a:spcBef>
            </a:pPr>
            <a:r>
              <a:rPr lang="en-US" sz="800" dirty="0">
                <a:latin typeface="Arial" pitchFamily="34" charset="0"/>
              </a:rPr>
              <a:t>0	Higher margins from eliminating intermediaries</a:t>
            </a:r>
          </a:p>
          <a:p>
            <a:pPr marL="221294" indent="-221294" eaLnBrk="0" hangingPunct="0">
              <a:lnSpc>
                <a:spcPct val="90000"/>
              </a:lnSpc>
              <a:spcBef>
                <a:spcPct val="30000"/>
              </a:spcBef>
            </a:pPr>
            <a:r>
              <a:rPr lang="en-US" sz="800" dirty="0">
                <a:latin typeface="Arial" pitchFamily="34" charset="0"/>
              </a:rPr>
              <a:t>2. On-line information allows:</a:t>
            </a:r>
          </a:p>
          <a:p>
            <a:pPr marL="498671" lvl="1" indent="-163698"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498671" lvl="1" indent="-163698" eaLnBrk="0" hangingPunct="0">
              <a:lnSpc>
                <a:spcPct val="90000"/>
              </a:lnSpc>
              <a:spcBef>
                <a:spcPct val="30000"/>
              </a:spcBef>
            </a:pPr>
            <a:r>
              <a:rPr lang="en-US" sz="800" dirty="0">
                <a:solidFill>
                  <a:srgbClr val="33CC33"/>
                </a:solidFill>
                <a:latin typeface="Arial" pitchFamily="34" charset="0"/>
              </a:rPr>
              <a:t>- Wider product portfolio: specialty items</a:t>
            </a:r>
          </a:p>
          <a:p>
            <a:pPr marL="498671" lvl="1" indent="-163698" eaLnBrk="0" hangingPunct="0">
              <a:lnSpc>
                <a:spcPct val="90000"/>
              </a:lnSpc>
              <a:spcBef>
                <a:spcPct val="30000"/>
              </a:spcBef>
            </a:pPr>
            <a:r>
              <a:rPr lang="en-US" sz="800" dirty="0">
                <a:latin typeface="Arial" pitchFamily="34" charset="0"/>
              </a:rPr>
              <a:t>-	Faster time to market</a:t>
            </a:r>
          </a:p>
          <a:p>
            <a:pPr marL="221294" indent="-221294" eaLnBrk="0" hangingPunct="0">
              <a:lnSpc>
                <a:spcPct val="90000"/>
              </a:lnSpc>
              <a:spcBef>
                <a:spcPct val="30000"/>
              </a:spcBef>
            </a:pPr>
            <a:r>
              <a:rPr lang="en-US" sz="800" dirty="0">
                <a:latin typeface="Arial" pitchFamily="34" charset="0"/>
              </a:rPr>
              <a:t>3. On-line negotiations of prices and contract terms:</a:t>
            </a:r>
          </a:p>
          <a:p>
            <a:pPr marL="498671" lvl="1" indent="-163698"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498671" lvl="1" indent="-163698"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21294" indent="-221294" eaLnBrk="0" hangingPunct="0">
              <a:lnSpc>
                <a:spcPct val="90000"/>
              </a:lnSpc>
              <a:spcBef>
                <a:spcPct val="30000"/>
              </a:spcBef>
            </a:pPr>
            <a:r>
              <a:rPr lang="en-US" sz="800" dirty="0">
                <a:latin typeface="Arial" pitchFamily="34" charset="0"/>
              </a:rPr>
              <a:t>4. Order placement and tracking: </a:t>
            </a:r>
          </a:p>
          <a:p>
            <a:pPr marL="498671" lvl="1" indent="-163698"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21294" indent="-221294"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498671" lvl="1" indent="-163698" eaLnBrk="0" hangingPunct="0">
              <a:lnSpc>
                <a:spcPct val="90000"/>
              </a:lnSpc>
              <a:spcBef>
                <a:spcPct val="30000"/>
              </a:spcBef>
            </a:pPr>
            <a:r>
              <a:rPr lang="en-US" sz="800" dirty="0">
                <a:latin typeface="Arial" pitchFamily="34" charset="0"/>
              </a:rPr>
              <a:t>0	Increased availability by aggregating information</a:t>
            </a:r>
          </a:p>
          <a:p>
            <a:pPr marL="498671" lvl="1" indent="-163698"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498671" lvl="1" indent="-163698" eaLnBrk="0" hangingPunct="0">
              <a:lnSpc>
                <a:spcPct val="90000"/>
              </a:lnSpc>
              <a:spcBef>
                <a:spcPct val="30000"/>
              </a:spcBef>
            </a:pPr>
            <a:r>
              <a:rPr lang="en-US" sz="800" dirty="0">
                <a:latin typeface="Arial" pitchFamily="34" charset="0"/>
              </a:rPr>
              <a:t>0	Increased choice of delivery options</a:t>
            </a:r>
          </a:p>
          <a:p>
            <a:pPr marL="221294" indent="-221294"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059445" y="4637441"/>
            <a:ext cx="3950956" cy="2285672"/>
          </a:xfrm>
          <a:prstGeom prst="rect">
            <a:avLst/>
          </a:prstGeom>
          <a:noFill/>
          <a:ln w="9525">
            <a:noFill/>
            <a:miter lim="800000"/>
            <a:headEnd/>
            <a:tailEnd/>
          </a:ln>
        </p:spPr>
        <p:txBody>
          <a:bodyPr lIns="91459" tIns="45731" rIns="91459" bIns="45731"/>
          <a:lstStyle/>
          <a:p>
            <a:pPr marL="225841" indent="-225841" eaLnBrk="0" hangingPunct="0">
              <a:lnSpc>
                <a:spcPct val="90000"/>
              </a:lnSpc>
              <a:spcBef>
                <a:spcPct val="30000"/>
              </a:spcBef>
            </a:pPr>
            <a:r>
              <a:rPr lang="en-US" sz="800" dirty="0">
                <a:latin typeface="Arial" pitchFamily="34" charset="0"/>
              </a:rPr>
              <a:t>1. Capacity &amp; Facilities: </a:t>
            </a:r>
          </a:p>
          <a:p>
            <a:pPr marL="489576" lvl="1" indent="-150057"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489576" lvl="1" indent="-150057"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25841" indent="-225841" eaLnBrk="0" hangingPunct="0">
              <a:lnSpc>
                <a:spcPct val="90000"/>
              </a:lnSpc>
              <a:spcBef>
                <a:spcPct val="30000"/>
              </a:spcBef>
            </a:pPr>
            <a:r>
              <a:rPr lang="en-US" sz="800" dirty="0">
                <a:latin typeface="Arial" pitchFamily="34" charset="0"/>
              </a:rPr>
              <a:t>2. Vertical Integration</a:t>
            </a:r>
          </a:p>
          <a:p>
            <a:pPr marL="489576" lvl="1" indent="-150057"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489576" lvl="1" indent="-150057" eaLnBrk="0" hangingPunct="0">
              <a:lnSpc>
                <a:spcPct val="90000"/>
              </a:lnSpc>
              <a:spcBef>
                <a:spcPct val="30000"/>
              </a:spcBef>
            </a:pPr>
            <a:r>
              <a:rPr lang="en-US" sz="800" dirty="0">
                <a:latin typeface="Arial" pitchFamily="34" charset="0"/>
              </a:rPr>
              <a:t>0	Eliminate intermediaries</a:t>
            </a:r>
          </a:p>
          <a:p>
            <a:pPr marL="225841" indent="-225841" eaLnBrk="0" hangingPunct="0">
              <a:lnSpc>
                <a:spcPct val="90000"/>
              </a:lnSpc>
              <a:spcBef>
                <a:spcPct val="30000"/>
              </a:spcBef>
            </a:pPr>
            <a:r>
              <a:rPr lang="en-US" sz="800" dirty="0">
                <a:latin typeface="Arial" pitchFamily="34" charset="0"/>
              </a:rPr>
              <a:t>3. Network design: Inventory &amp; 			Transportation</a:t>
            </a:r>
          </a:p>
          <a:p>
            <a:pPr marL="489576" lvl="1" indent="-150057" eaLnBrk="0" hangingPunct="0">
              <a:lnSpc>
                <a:spcPct val="90000"/>
              </a:lnSpc>
              <a:spcBef>
                <a:spcPct val="30000"/>
              </a:spcBef>
            </a:pPr>
            <a:r>
              <a:rPr lang="en-US" sz="800" dirty="0">
                <a:latin typeface="Arial" pitchFamily="34" charset="0"/>
              </a:rPr>
              <a:t>0	Reduce cycle stock (geographic centralization)</a:t>
            </a:r>
          </a:p>
          <a:p>
            <a:pPr marL="489576" lvl="1" indent="-150057" eaLnBrk="0" hangingPunct="0">
              <a:lnSpc>
                <a:spcPct val="90000"/>
              </a:lnSpc>
              <a:spcBef>
                <a:spcPct val="30000"/>
              </a:spcBef>
            </a:pPr>
            <a:r>
              <a:rPr lang="en-US" sz="800" dirty="0">
                <a:latin typeface="Arial" pitchFamily="34" charset="0"/>
              </a:rPr>
              <a:t>0	Reduce safety stock (statistical aggregation)</a:t>
            </a:r>
          </a:p>
          <a:p>
            <a:pPr marL="489576" lvl="1" indent="-150057" eaLnBrk="0" hangingPunct="0">
              <a:lnSpc>
                <a:spcPct val="90000"/>
              </a:lnSpc>
              <a:spcBef>
                <a:spcPct val="30000"/>
              </a:spcBef>
            </a:pPr>
            <a:r>
              <a:rPr lang="en-US" sz="800" dirty="0">
                <a:latin typeface="Arial" pitchFamily="34" charset="0"/>
              </a:rPr>
              <a:t>0	Inbound</a:t>
            </a:r>
          </a:p>
          <a:p>
            <a:pPr marL="489576" lvl="1" indent="-150057"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25841" indent="-225841" eaLnBrk="0" hangingPunct="0">
              <a:lnSpc>
                <a:spcPct val="90000"/>
              </a:lnSpc>
              <a:spcBef>
                <a:spcPct val="30000"/>
              </a:spcBef>
            </a:pPr>
            <a:r>
              <a:rPr lang="en-US" sz="800" dirty="0">
                <a:latin typeface="Arial" pitchFamily="34" charset="0"/>
              </a:rPr>
              <a:t>4. Technology:</a:t>
            </a:r>
          </a:p>
          <a:p>
            <a:pPr marL="489576" lvl="1" indent="-150057" eaLnBrk="0" hangingPunct="0">
              <a:lnSpc>
                <a:spcPct val="90000"/>
              </a:lnSpc>
              <a:spcBef>
                <a:spcPct val="30000"/>
              </a:spcBef>
            </a:pPr>
            <a:r>
              <a:rPr lang="en-US" sz="800" dirty="0">
                <a:latin typeface="Arial" pitchFamily="34" charset="0"/>
              </a:rPr>
              <a:t>0	Process: postpone product differentiation to after order placement</a:t>
            </a:r>
          </a:p>
          <a:p>
            <a:pPr marL="489576" lvl="1" indent="-150057" eaLnBrk="0" hangingPunct="0">
              <a:lnSpc>
                <a:spcPct val="90000"/>
              </a:lnSpc>
              <a:spcBef>
                <a:spcPct val="30000"/>
              </a:spcBef>
            </a:pPr>
            <a:r>
              <a:rPr lang="en-US" sz="800" dirty="0">
                <a:latin typeface="Arial" pitchFamily="34" charset="0"/>
              </a:rPr>
              <a:t>0	Product: allow modular ATO</a:t>
            </a:r>
          </a:p>
          <a:p>
            <a:pPr marL="225841" indent="-225841" eaLnBrk="0" hangingPunct="0">
              <a:lnSpc>
                <a:spcPct val="90000"/>
              </a:lnSpc>
              <a:spcBef>
                <a:spcPct val="30000"/>
              </a:spcBef>
            </a:pPr>
            <a:r>
              <a:rPr lang="en-US" sz="800" dirty="0">
                <a:latin typeface="Arial" pitchFamily="34" charset="0"/>
              </a:rPr>
              <a:t>5. Coordination and Information</a:t>
            </a:r>
          </a:p>
          <a:p>
            <a:pPr marL="489576" lvl="1" indent="-150057" eaLnBrk="0" hangingPunct="0">
              <a:lnSpc>
                <a:spcPct val="90000"/>
              </a:lnSpc>
              <a:spcBef>
                <a:spcPct val="30000"/>
              </a:spcBef>
            </a:pPr>
            <a:r>
              <a:rPr lang="en-US" sz="800" dirty="0">
                <a:latin typeface="Arial" pitchFamily="34" charset="0"/>
              </a:rPr>
              <a:t>0	automate, improves coordination (bullwhip , planning, forecasting)</a:t>
            </a:r>
          </a:p>
          <a:p>
            <a:pPr marL="225841" indent="-225841"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84495" y="3987248"/>
            <a:ext cx="5473832" cy="4800698"/>
          </a:xfrm>
          <a:prstGeom prst="rect">
            <a:avLst/>
          </a:prstGeom>
          <a:noFill/>
          <a:ln w="9525" algn="ctr">
            <a:noFill/>
            <a:prstDash val="dash"/>
            <a:miter lim="800000"/>
            <a:headEnd/>
            <a:tailEnd/>
          </a:ln>
        </p:spPr>
        <p:txBody>
          <a:bodyPr lIns="90829" tIns="45415" rIns="90829" bIns="45415">
            <a:spAutoFit/>
          </a:bodyPr>
          <a:lstStyle/>
          <a:p>
            <a:pPr defTabSz="907914"/>
            <a:r>
              <a:rPr lang="en-US" sz="1800" dirty="0"/>
              <a:t>Go over each item and ask what impact it has for Peapod.</a:t>
            </a:r>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r>
              <a:rPr lang="en-US" sz="1800" dirty="0"/>
              <a:t>&gt; Cost increases. Thus, it must be on value enhancing! To understand, let’s look at the processes involved.</a:t>
            </a:r>
          </a:p>
          <a:p>
            <a:pPr defTabSz="907914"/>
            <a:endParaRPr lang="en-US" sz="1800" dirty="0"/>
          </a:p>
          <a:p>
            <a:pPr defTabSz="907914"/>
            <a:endParaRPr lang="en-US" sz="18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21555"/>
            <a:fld id="{36354BE1-A537-42DE-AC59-B581EA347C98}" type="datetime1">
              <a:rPr lang="en-US" smtClean="0"/>
              <a:pPr defTabSz="921555"/>
              <a:t>2/22/15</a:t>
            </a:fld>
            <a:endParaRPr lang="en-US" dirty="0" smtClean="0"/>
          </a:p>
        </p:txBody>
      </p:sp>
      <p:sp>
        <p:nvSpPr>
          <p:cNvPr id="12288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21555"/>
            <a:fld id="{7762938A-AF24-45EB-BBCF-820905AD98E6}" type="datetime1">
              <a:rPr lang="en-US" smtClean="0"/>
              <a:pPr defTabSz="921555"/>
              <a:t>2/22/15</a:t>
            </a:fld>
            <a:endParaRPr lang="en-US" dirty="0" smtClean="0"/>
          </a:p>
        </p:txBody>
      </p:sp>
      <p:sp>
        <p:nvSpPr>
          <p:cNvPr id="12390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3909" name="Rectangle 2"/>
          <p:cNvSpPr>
            <a:spLocks noGrp="1" noRot="1" noChangeAspect="1" noChangeArrowheads="1" noTextEdit="1"/>
          </p:cNvSpPr>
          <p:nvPr>
            <p:ph type="sldImg"/>
          </p:nvPr>
        </p:nvSpPr>
        <p:spPr>
          <a:xfrm>
            <a:off x="1181100" y="695325"/>
            <a:ext cx="4651375" cy="3487738"/>
          </a:xfrm>
          <a:ln/>
        </p:spPr>
      </p:sp>
      <p:sp>
        <p:nvSpPr>
          <p:cNvPr id="123910" name="Rectangle 3"/>
          <p:cNvSpPr>
            <a:spLocks noGrp="1" noChangeArrowheads="1"/>
          </p:cNvSpPr>
          <p:nvPr>
            <p:ph type="body" idx="1"/>
          </p:nvPr>
        </p:nvSpPr>
        <p:spPr>
          <a:xfrm>
            <a:off x="252546" y="4416100"/>
            <a:ext cx="6505311" cy="4328483"/>
          </a:xfrm>
          <a:noFill/>
          <a:ln/>
        </p:spPr>
        <p:txBody>
          <a:bodyPr/>
          <a:lstStyle/>
          <a:p>
            <a:pPr>
              <a:lnSpc>
                <a:spcPct val="80000"/>
              </a:lnSpc>
            </a:pPr>
            <a:r>
              <a:rPr lang="en-US" sz="900" dirty="0" smtClean="0"/>
              <a:t>I think Papa Murphy's Pizza provides an interesting contrast to Peapod that </a:t>
            </a:r>
          </a:p>
          <a:p>
            <a:pPr>
              <a:lnSpc>
                <a:spcPct val="80000"/>
              </a:lnSpc>
            </a:pPr>
            <a:r>
              <a:rPr lang="en-US" sz="900" dirty="0" smtClean="0"/>
              <a:t>might complement the point you are making with the Peapod case.</a:t>
            </a:r>
          </a:p>
          <a:p>
            <a:pPr>
              <a:lnSpc>
                <a:spcPct val="80000"/>
              </a:lnSpc>
            </a:pPr>
            <a:endParaRPr lang="en-US" sz="900" dirty="0" smtClean="0"/>
          </a:p>
          <a:p>
            <a:pPr>
              <a:lnSpc>
                <a:spcPct val="80000"/>
              </a:lnSpc>
            </a:pPr>
            <a:r>
              <a:rPr lang="en-US" sz="900" dirty="0" smtClean="0"/>
              <a:t>Papa Murphy's competes with pizza delivery companies through a </a:t>
            </a:r>
          </a:p>
          <a:p>
            <a:pPr>
              <a:lnSpc>
                <a:spcPct val="80000"/>
              </a:lnSpc>
            </a:pPr>
            <a:r>
              <a:rPr lang="en-US" sz="900" dirty="0" smtClean="0"/>
              <a:t>"Take-n-Bake" model. Customers buy an unbaked pizza in one of the Papa </a:t>
            </a:r>
          </a:p>
          <a:p>
            <a:pPr>
              <a:lnSpc>
                <a:spcPct val="80000"/>
              </a:lnSpc>
            </a:pPr>
            <a:r>
              <a:rPr lang="en-US" sz="900" dirty="0" smtClean="0"/>
              <a:t>Murphy's retail stores, take it home, and bake the pizza in the home oven. </a:t>
            </a:r>
          </a:p>
          <a:p>
            <a:pPr>
              <a:lnSpc>
                <a:spcPct val="80000"/>
              </a:lnSpc>
            </a:pPr>
            <a:r>
              <a:rPr lang="en-US" sz="900" dirty="0" smtClean="0"/>
              <a:t>The pizza is supposed to be of superior quality (I indeed think it is), </a:t>
            </a:r>
          </a:p>
          <a:p>
            <a:pPr>
              <a:lnSpc>
                <a:spcPct val="80000"/>
              </a:lnSpc>
            </a:pPr>
            <a:r>
              <a:rPr lang="en-US" sz="900" dirty="0" smtClean="0"/>
              <a:t>especially since customers eat it fresh and hot out of the oven. The price </a:t>
            </a:r>
          </a:p>
          <a:p>
            <a:pPr>
              <a:lnSpc>
                <a:spcPct val="80000"/>
              </a:lnSpc>
            </a:pPr>
            <a:r>
              <a:rPr lang="en-US" sz="900" dirty="0" smtClean="0"/>
              <a:t>being charged to the customer is pretty much the same as a delivery pizza. </a:t>
            </a:r>
          </a:p>
          <a:p>
            <a:pPr>
              <a:lnSpc>
                <a:spcPct val="80000"/>
              </a:lnSpc>
            </a:pPr>
            <a:r>
              <a:rPr lang="en-US" sz="900" dirty="0" smtClean="0"/>
              <a:t>The value proposition seems to be doing well, looking at the rapid growth </a:t>
            </a:r>
          </a:p>
          <a:p>
            <a:pPr>
              <a:lnSpc>
                <a:spcPct val="80000"/>
              </a:lnSpc>
            </a:pPr>
            <a:r>
              <a:rPr lang="en-US" sz="900" dirty="0" smtClean="0"/>
              <a:t>of the company.</a:t>
            </a:r>
          </a:p>
          <a:p>
            <a:pPr>
              <a:lnSpc>
                <a:spcPct val="80000"/>
              </a:lnSpc>
            </a:pPr>
            <a:endParaRPr lang="en-US" sz="900" dirty="0" smtClean="0"/>
          </a:p>
          <a:p>
            <a:pPr>
              <a:lnSpc>
                <a:spcPct val="80000"/>
              </a:lnSpc>
            </a:pPr>
            <a:r>
              <a:rPr lang="en-US" sz="900" dirty="0" smtClean="0"/>
              <a:t> From an operational perspective the opposite of Peapod is going on: many </a:t>
            </a:r>
          </a:p>
          <a:p>
            <a:pPr>
              <a:lnSpc>
                <a:spcPct val="80000"/>
              </a:lnSpc>
            </a:pPr>
            <a:r>
              <a:rPr lang="en-US" sz="900" dirty="0" smtClean="0"/>
              <a:t>functions (or activities) are being shifted to the Papa Murphy's customer </a:t>
            </a:r>
          </a:p>
          <a:p>
            <a:pPr>
              <a:lnSpc>
                <a:spcPct val="80000"/>
              </a:lnSpc>
            </a:pPr>
            <a:r>
              <a:rPr lang="en-US" sz="900" dirty="0" smtClean="0"/>
              <a:t>even though the customer is still paying the same for the pizza compared to </a:t>
            </a:r>
          </a:p>
          <a:p>
            <a:pPr>
              <a:lnSpc>
                <a:spcPct val="80000"/>
              </a:lnSpc>
            </a:pPr>
            <a:r>
              <a:rPr lang="en-US" sz="900" dirty="0" smtClean="0"/>
              <a:t>a delivery pizza.</a:t>
            </a:r>
          </a:p>
          <a:p>
            <a:pPr>
              <a:lnSpc>
                <a:spcPct val="80000"/>
              </a:lnSpc>
            </a:pPr>
            <a:endParaRPr lang="en-US" sz="900" dirty="0" smtClean="0"/>
          </a:p>
          <a:p>
            <a:pPr>
              <a:lnSpc>
                <a:spcPct val="80000"/>
              </a:lnSpc>
            </a:pPr>
            <a:r>
              <a:rPr lang="en-US" sz="900" dirty="0" smtClean="0"/>
              <a:t>Papa Murphy's is saving money by eliminating the following:</a:t>
            </a:r>
          </a:p>
          <a:p>
            <a:pPr>
              <a:lnSpc>
                <a:spcPct val="80000"/>
              </a:lnSpc>
            </a:pPr>
            <a:r>
              <a:rPr lang="en-US" sz="900" dirty="0" smtClean="0"/>
              <a:t>- buying ovens</a:t>
            </a:r>
          </a:p>
          <a:p>
            <a:pPr>
              <a:lnSpc>
                <a:spcPct val="80000"/>
              </a:lnSpc>
            </a:pPr>
            <a:r>
              <a:rPr lang="en-US" sz="900" dirty="0" smtClean="0"/>
              <a:t>- operating ovens (heating and cleaning ovens, cooling the building)</a:t>
            </a:r>
          </a:p>
          <a:p>
            <a:pPr>
              <a:lnSpc>
                <a:spcPct val="80000"/>
              </a:lnSpc>
            </a:pPr>
            <a:r>
              <a:rPr lang="en-US" sz="900" dirty="0" smtClean="0"/>
              <a:t>- reduced fire insurance costs</a:t>
            </a:r>
          </a:p>
          <a:p>
            <a:pPr>
              <a:lnSpc>
                <a:spcPct val="80000"/>
              </a:lnSpc>
            </a:pPr>
            <a:r>
              <a:rPr lang="en-US" sz="900" dirty="0" smtClean="0"/>
              <a:t>- delivery costs</a:t>
            </a:r>
          </a:p>
          <a:p>
            <a:pPr>
              <a:lnSpc>
                <a:spcPct val="80000"/>
              </a:lnSpc>
            </a:pPr>
            <a:endParaRPr lang="en-US" sz="900" dirty="0" smtClean="0"/>
          </a:p>
          <a:p>
            <a:pPr>
              <a:lnSpc>
                <a:spcPct val="80000"/>
              </a:lnSpc>
            </a:pPr>
            <a:r>
              <a:rPr lang="en-US" sz="900" dirty="0" smtClean="0"/>
              <a:t>Looks like a pretty profitable model, right?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21555"/>
            <a:fld id="{D2FDF6BD-864B-4C7A-A784-0B9D607D9396}" type="datetime1">
              <a:rPr lang="en-US" smtClean="0"/>
              <a:pPr defTabSz="921555"/>
              <a:t>2/22/15</a:t>
            </a:fld>
            <a:endParaRPr lang="en-US" dirty="0" smtClean="0"/>
          </a:p>
        </p:txBody>
      </p:sp>
      <p:sp>
        <p:nvSpPr>
          <p:cNvPr id="124932" name="Rectangle 6"/>
          <p:cNvSpPr>
            <a:spLocks noGrp="1" noChangeArrowheads="1"/>
          </p:cNvSpPr>
          <p:nvPr>
            <p:ph type="ftr" sz="quarter" idx="4"/>
          </p:nvPr>
        </p:nvSpPr>
        <p:spPr>
          <a:noFill/>
        </p:spPr>
        <p:txBody>
          <a:bodyPr/>
          <a:lstStyle/>
          <a:p>
            <a:pPr defTabSz="921555"/>
            <a:r>
              <a:rPr lang="en-US" dirty="0"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21555"/>
            <a:fld id="{34AB49C7-6DB0-41D7-BFD7-0764BA022553}" type="datetime1">
              <a:rPr lang="en-US" smtClean="0"/>
              <a:pPr defTabSz="921555"/>
              <a:t>2/22/15</a:t>
            </a:fld>
            <a:endParaRPr lang="en-US" dirty="0" smtClean="0"/>
          </a:p>
        </p:txBody>
      </p:sp>
      <p:sp>
        <p:nvSpPr>
          <p:cNvPr id="1259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21555"/>
            <a:fld id="{D9F74BC8-6E84-4CA0-84A1-8051FECE656B}" type="datetime1">
              <a:rPr lang="en-US" smtClean="0"/>
              <a:pPr defTabSz="921555"/>
              <a:t>2/22/15</a:t>
            </a:fld>
            <a:endParaRPr lang="en-US" dirty="0" smtClean="0"/>
          </a:p>
        </p:txBody>
      </p:sp>
      <p:sp>
        <p:nvSpPr>
          <p:cNvPr id="1269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21555"/>
            <a:fld id="{16C11F06-1A36-4945-9626-D926FA29B8CB}" type="datetime1">
              <a:rPr lang="en-US" smtClean="0"/>
              <a:pPr defTabSz="921555"/>
              <a:t>2/22/15</a:t>
            </a:fld>
            <a:endParaRPr lang="en-US" dirty="0" smtClean="0"/>
          </a:p>
        </p:txBody>
      </p:sp>
      <p:sp>
        <p:nvSpPr>
          <p:cNvPr id="1280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21555"/>
            <a:fld id="{3C2D8B9D-0915-4EC3-9AB8-288A4325E2E9}" type="datetime1">
              <a:rPr lang="en-US" smtClean="0"/>
              <a:pPr defTabSz="921555"/>
              <a:t>2/22/15</a:t>
            </a:fld>
            <a:endParaRPr lang="en-US" dirty="0" smtClean="0"/>
          </a:p>
        </p:txBody>
      </p:sp>
      <p:sp>
        <p:nvSpPr>
          <p:cNvPr id="1290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21555"/>
            <a:fld id="{1F19524D-FD8D-4DAA-81BE-6D5737860F4D}" type="datetime1">
              <a:rPr lang="en-US" smtClean="0"/>
              <a:pPr defTabSz="921555"/>
              <a:t>2/22/15</a:t>
            </a:fld>
            <a:endParaRPr lang="en-US" dirty="0" smtClean="0"/>
          </a:p>
        </p:txBody>
      </p:sp>
      <p:sp>
        <p:nvSpPr>
          <p:cNvPr id="1300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21555"/>
            <a:fld id="{08AF3119-448C-4BF0-B091-66F511A3623F}" type="datetime1">
              <a:rPr lang="en-US" smtClean="0"/>
              <a:pPr defTabSz="921555"/>
              <a:t>2/22/15</a:t>
            </a:fld>
            <a:endParaRPr lang="en-US" dirty="0" smtClean="0"/>
          </a:p>
        </p:txBody>
      </p:sp>
      <p:sp>
        <p:nvSpPr>
          <p:cNvPr id="1310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3161">
              <a:defRPr/>
            </a:pPr>
            <a:r>
              <a:rPr lang="en-US" dirty="0" smtClean="0"/>
              <a:t>3. </a:t>
            </a:r>
            <a:r>
              <a:rPr lang="en-US" baseline="0" dirty="0" smtClean="0"/>
              <a:t>Explore why the financially high-performing firm is doing better than its peers.</a:t>
            </a:r>
          </a:p>
          <a:p>
            <a:endParaRPr lang="en-US" dirty="0" smtClean="0"/>
          </a:p>
          <a:p>
            <a:r>
              <a:rPr lang="en-US" dirty="0" smtClean="0"/>
              <a:t>A first diagnostic</a:t>
            </a:r>
            <a:r>
              <a:rPr lang="en-US" baseline="0" dirty="0" smtClean="0"/>
              <a:t> tool for this are productivity ratios = revenue (or profit) per person [or labor, or hr].</a:t>
            </a:r>
          </a:p>
          <a:p>
            <a:r>
              <a:rPr lang="en-US" baseline="0" dirty="0" smtClean="0"/>
              <a:t>We see that Southwest is 40% higher than US Airways.  (Numbers from 2000, just before Sep 11, 2001.)</a:t>
            </a:r>
          </a:p>
          <a:p>
            <a:r>
              <a:rPr lang="en-US" baseline="0" dirty="0" smtClean="0"/>
              <a:t>But where is this productivity advantage coming from?</a:t>
            </a:r>
          </a:p>
          <a:p>
            <a:endParaRPr lang="en-US" baseline="0" dirty="0" smtClean="0"/>
          </a:p>
          <a:p>
            <a:r>
              <a:rPr lang="en-US" baseline="0" dirty="0" smtClean="0"/>
              <a:t>Break up the productivity measure as: (Rev/flow rate) x (flow rate/resource) x (resource/cost)</a:t>
            </a:r>
          </a:p>
          <a:p>
            <a:endParaRPr lang="en-US" baseline="0" dirty="0" smtClean="0"/>
          </a:p>
          <a:p>
            <a:r>
              <a:rPr lang="en-US" baseline="0" dirty="0" smtClean="0"/>
              <a:t>[note: next class we will become more refined than productivity ratios and correct for strategic positioning: hence OE!] </a:t>
            </a:r>
            <a:endParaRPr lang="en-US" dirty="0" smtClean="0"/>
          </a:p>
          <a:p>
            <a:endParaRPr lang="en-US" dirty="0" smtClean="0"/>
          </a:p>
          <a:p>
            <a:endParaRPr lang="en-US" dirty="0" smtClean="0"/>
          </a:p>
          <a:p>
            <a:r>
              <a:rPr lang="en-US" dirty="0" smtClean="0"/>
              <a:t>What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9</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21555"/>
            <a:fld id="{6C049E54-F2E4-4A1A-BC76-7AF04C50C94A}" type="datetime1">
              <a:rPr lang="en-US" smtClean="0"/>
              <a:pPr defTabSz="921555"/>
              <a:t>2/22/15</a:t>
            </a:fld>
            <a:endParaRPr lang="en-US" dirty="0" smtClean="0"/>
          </a:p>
        </p:txBody>
      </p:sp>
      <p:sp>
        <p:nvSpPr>
          <p:cNvPr id="1321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21555"/>
            <a:fld id="{8E865F28-610B-415D-BEA9-6910CFA76047}" type="datetime1">
              <a:rPr lang="en-US" smtClean="0"/>
              <a:pPr defTabSz="921555"/>
              <a:t>2/22/15</a:t>
            </a:fld>
            <a:endParaRPr lang="en-US" dirty="0" smtClean="0"/>
          </a:p>
        </p:txBody>
      </p:sp>
      <p:sp>
        <p:nvSpPr>
          <p:cNvPr id="1331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21555"/>
            <a:fld id="{A8012E68-1B03-4256-891D-B4DB27A88019}" type="datetime1">
              <a:rPr lang="en-US" smtClean="0"/>
              <a:pPr defTabSz="921555"/>
              <a:t>2/22/15</a:t>
            </a:fld>
            <a:endParaRPr lang="en-US" dirty="0" smtClean="0"/>
          </a:p>
        </p:txBody>
      </p:sp>
      <p:sp>
        <p:nvSpPr>
          <p:cNvPr id="1341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21555"/>
            <a:fld id="{6E77892E-E268-4788-B085-D87C61EA98DB}" type="datetime1">
              <a:rPr lang="en-US" smtClean="0"/>
              <a:pPr defTabSz="921555"/>
              <a:t>2/22/15</a:t>
            </a:fld>
            <a:endParaRPr lang="en-US" dirty="0" smtClean="0"/>
          </a:p>
        </p:txBody>
      </p:sp>
      <p:sp>
        <p:nvSpPr>
          <p:cNvPr id="1351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21555"/>
            <a:r>
              <a:rPr lang="en-US" dirty="0"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21555"/>
            <a:fld id="{CEFA269E-B9F6-4F0F-8CCB-190CDF124F14}" type="datetime1">
              <a:rPr lang="en-US" smtClean="0"/>
              <a:pPr defTabSz="921555"/>
              <a:t>2/22/15</a:t>
            </a:fld>
            <a:endParaRPr lang="en-US" dirty="0" smtClean="0"/>
          </a:p>
        </p:txBody>
      </p:sp>
      <p:sp>
        <p:nvSpPr>
          <p:cNvPr id="136198" name="Footer Placeholder 5"/>
          <p:cNvSpPr>
            <a:spLocks noGrp="1"/>
          </p:cNvSpPr>
          <p:nvPr>
            <p:ph type="ftr" sz="quarter" idx="4"/>
          </p:nvPr>
        </p:nvSpPr>
        <p:spPr>
          <a:noFill/>
        </p:spPr>
        <p:txBody>
          <a:bodyPr/>
          <a:lstStyle/>
          <a:p>
            <a:pPr defTabSz="921555"/>
            <a:r>
              <a:rPr lang="en-US" dirty="0" smtClean="0"/>
              <a:t>© Van Mieghem</a:t>
            </a:r>
          </a:p>
        </p:txBody>
      </p:sp>
      <p:sp>
        <p:nvSpPr>
          <p:cNvPr id="136199" name="Slide Number Placeholder 6"/>
          <p:cNvSpPr>
            <a:spLocks noGrp="1"/>
          </p:cNvSpPr>
          <p:nvPr>
            <p:ph type="sldNum" sz="quarter" idx="5"/>
          </p:nvPr>
        </p:nvSpPr>
        <p:spPr>
          <a:noFill/>
        </p:spPr>
        <p:txBody>
          <a:bodyPr/>
          <a:lstStyle/>
          <a:p>
            <a:pPr defTabSz="921555"/>
            <a:fld id="{A251B8D1-8024-4DA1-B0B4-1C16EF362510}" type="slidenum">
              <a:rPr lang="en-US" smtClean="0"/>
              <a:pPr defTabSz="921555"/>
              <a:t>90</a:t>
            </a:fld>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Next = step 4 = How much could US Airways improve if it could imitate</a:t>
            </a:r>
            <a:r>
              <a:rPr lang="en-US" baseline="0" dirty="0" smtClean="0"/>
              <a:t> some parts of Southwest?</a:t>
            </a:r>
            <a:endParaRPr lang="en-US" dirty="0" smtClean="0"/>
          </a:p>
          <a:p>
            <a:endParaRPr lang="en-US" dirty="0" smtClean="0"/>
          </a:p>
          <a:p>
            <a:r>
              <a:rPr lang="en-US" dirty="0" smtClean="0"/>
              <a:t>E.g.,</a:t>
            </a:r>
            <a:r>
              <a:rPr lang="en-US" baseline="0" dirty="0" smtClean="0"/>
              <a:t> w</a:t>
            </a:r>
            <a:r>
              <a:rPr lang="en-US" dirty="0" smtClean="0"/>
              <a:t>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2/22/15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11</a:t>
            </a:fld>
            <a:endParaRPr lang="en-US"/>
          </a:p>
        </p:txBody>
      </p:sp>
    </p:spTree>
    <p:extLst>
      <p:ext uri="{BB962C8B-B14F-4D97-AF65-F5344CB8AC3E}">
        <p14:creationId xmlns:p14="http://schemas.microsoft.com/office/powerpoint/2010/main" val="3711127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4" Type="http://schemas.openxmlformats.org/officeDocument/2006/relationships/oleObject" Target="../embeddings/oleObject2.bin"/><Relationship Id="rId5" Type="http://schemas.openxmlformats.org/officeDocument/2006/relationships/image" Target="../media/image4.emf"/><Relationship Id="rId6" Type="http://schemas.openxmlformats.org/officeDocument/2006/relationships/image" Target="../media/image5.jpeg"/><Relationship Id="rId1" Type="http://schemas.openxmlformats.org/officeDocument/2006/relationships/vmlDrawing" Target="../drawings/vmlDrawing2.vml"/><Relationship Id="rId2" Type="http://schemas.openxmlformats.org/officeDocument/2006/relationships/tags" Target="../tags/tag17.xml"/></Relationships>
</file>

<file path=ppt/slideLayouts/_rels/slideLayout51.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tags" Target="../tags/tag19.xml"/><Relationship Id="rId3"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60186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477238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27323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34783625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2/22/15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99277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2/22/15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2374676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2/22/15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967076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207242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1870622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267842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502089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309050422"/>
      </p:ext>
    </p:extLst>
  </p:cSld>
  <p:clrMapOvr>
    <a:masterClrMapping/>
  </p:clrMapOvr>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568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26532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746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6740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199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0400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85844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83617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45921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70452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715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51156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0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61984" cy="161974"/>
                      </a:xfrm>
                      <a:prstGeom prst="rect">
                        <a:avLst/>
                      </a:prstGeom>
                    </p:spPr>
                  </p:pic>
                </p:oleObj>
              </mc:Fallback>
            </mc:AlternateContent>
          </a:graphicData>
        </a:graphic>
      </p:graphicFrame>
      <p:pic>
        <p:nvPicPr>
          <p:cNvPr id="16493" name="Picture 10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53" y="316"/>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McK Title Elements" hidden="1"/>
          <p:cNvGrpSpPr>
            <a:grpSpLocks/>
          </p:cNvGrpSpPr>
          <p:nvPr/>
        </p:nvGrpSpPr>
        <p:grpSpPr bwMode="auto">
          <a:xfrm>
            <a:off x="3313593" y="5858734"/>
            <a:ext cx="5036085" cy="494023"/>
            <a:chOff x="1663" y="3106"/>
            <a:chExt cx="3109" cy="305"/>
          </a:xfrm>
        </p:grpSpPr>
        <p:sp>
          <p:nvSpPr>
            <p:cNvPr id="9" name="McK Document type"/>
            <p:cNvSpPr txBox="1">
              <a:spLocks noChangeArrowheads="1"/>
            </p:cNvSpPr>
            <p:nvPr/>
          </p:nvSpPr>
          <p:spPr bwMode="auto">
            <a:xfrm>
              <a:off x="1663" y="3106"/>
              <a:ext cx="310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Document type</a:t>
              </a:r>
            </a:p>
          </p:txBody>
        </p:sp>
        <p:sp>
          <p:nvSpPr>
            <p:cNvPr id="10" name="McK Date"/>
            <p:cNvSpPr txBox="1">
              <a:spLocks noChangeArrowheads="1"/>
            </p:cNvSpPr>
            <p:nvPr/>
          </p:nvSpPr>
          <p:spPr bwMode="auto">
            <a:xfrm>
              <a:off x="1663" y="3275"/>
              <a:ext cx="310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Date</a:t>
              </a:r>
            </a:p>
          </p:txBody>
        </p:sp>
      </p:grpSp>
      <p:sp>
        <p:nvSpPr>
          <p:cNvPr id="13314" name="Rectangle 1026"/>
          <p:cNvSpPr>
            <a:spLocks noGrp="1" noChangeArrowheads="1"/>
          </p:cNvSpPr>
          <p:nvPr>
            <p:ph type="ctrTitle"/>
          </p:nvPr>
        </p:nvSpPr>
        <p:spPr bwMode="auto">
          <a:xfrm>
            <a:off x="3313594" y="3066762"/>
            <a:ext cx="5036084" cy="1015663"/>
          </a:xfrm>
          <a:prstGeom prst="rect">
            <a:avLst/>
          </a:prstGeom>
        </p:spPr>
        <p:txBody>
          <a:bodyPr anchor="t" anchorCtr="0"/>
          <a:lstStyle>
            <a:lvl1pPr>
              <a:defRPr sz="3300" b="0" baseline="0">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auto">
          <a:xfrm>
            <a:off x="3313594" y="4604060"/>
            <a:ext cx="5036084" cy="219820"/>
          </a:xfrm>
        </p:spPr>
        <p:txBody>
          <a:bodyPr>
            <a:spAutoFit/>
          </a:bodyPr>
          <a:lstStyle>
            <a:lvl1pPr>
              <a:defRPr sz="1400" baseline="0">
                <a:solidFill>
                  <a:schemeClr val="tx2"/>
                </a:solidFill>
                <a:latin typeface="+mj-lt"/>
                <a:ea typeface="+mj-ea"/>
              </a:defRPr>
            </a:lvl1pPr>
          </a:lstStyle>
          <a:p>
            <a:pPr lvl="0"/>
            <a:r>
              <a:rPr lang="en-US" noProof="0" smtClean="0"/>
              <a:t>Click to edit Master subtitle style</a:t>
            </a:r>
          </a:p>
        </p:txBody>
      </p:sp>
      <p:sp>
        <p:nvSpPr>
          <p:cNvPr id="11" name="doc id"/>
          <p:cNvSpPr>
            <a:spLocks noChangeArrowheads="1"/>
          </p:cNvSpPr>
          <p:nvPr userDrawn="1"/>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FFFFFF"/>
              </a:solidFill>
              <a:latin typeface="Arial"/>
              <a:ea typeface="ＭＳ Ｐゴシック"/>
            </a:endParaRPr>
          </a:p>
        </p:txBody>
      </p:sp>
    </p:spTree>
    <p:extLst>
      <p:ext uri="{BB962C8B-B14F-4D97-AF65-F5344CB8AC3E}">
        <p14:creationId xmlns:p14="http://schemas.microsoft.com/office/powerpoint/2010/main" val="4164606564"/>
      </p:ext>
    </p:extLst>
  </p:cSld>
  <p:clrMapOvr>
    <a:masterClrMapping/>
  </p:clrMapOvr>
  <p:timing>
    <p:tnLst>
      <p:par>
        <p:cTn xmlns:p14="http://schemas.microsoft.com/office/powerpoint/2010/mai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2"/>
          <p:cNvSpPr>
            <a:spLocks noGrp="1" noChangeArrowheads="1"/>
          </p:cNvSpPr>
          <p:nvPr>
            <p:ph type="title"/>
            <p:custDataLst>
              <p:tags r:id="rId1"/>
            </p:custDataLst>
          </p:nvPr>
        </p:nvSpPr>
        <p:spPr bwMode="auto">
          <a:xfrm>
            <a:off x="229345" y="252639"/>
            <a:ext cx="8685310" cy="34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5" name="Slide Number"/>
          <p:cNvSpPr txBox="1">
            <a:spLocks/>
          </p:cNvSpPr>
          <p:nvPr userDrawn="1">
            <p:custDataLst>
              <p:tags r:id="rId2"/>
            </p:custDataLst>
          </p:nvPr>
        </p:nvSpPr>
        <p:spPr bwMode="auto">
          <a:xfrm>
            <a:off x="8737488" y="6595029"/>
            <a:ext cx="160294" cy="157014"/>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a:fld id="{42C328C1-A84F-4A39-A664-DBA00541A8C6}" type="slidenum">
              <a:rPr lang="en-US" smtClean="0">
                <a:solidFill>
                  <a:srgbClr val="000000"/>
                </a:solidFill>
                <a:latin typeface="Arial"/>
                <a:ea typeface="ＭＳ Ｐゴシック"/>
              </a:rPr>
              <a:pPr algn="r"/>
              <a:t>‹#›</a:t>
            </a:fld>
            <a:endParaRPr lang="en-US" dirty="0">
              <a:solidFill>
                <a:srgbClr val="000000"/>
              </a:solidFill>
              <a:latin typeface="Arial"/>
              <a:ea typeface="ＭＳ Ｐゴシック"/>
            </a:endParaRPr>
          </a:p>
        </p:txBody>
      </p:sp>
    </p:spTree>
    <p:extLst>
      <p:ext uri="{BB962C8B-B14F-4D97-AF65-F5344CB8AC3E}">
        <p14:creationId xmlns:p14="http://schemas.microsoft.com/office/powerpoint/2010/main" val="2409651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482155" y="2409532"/>
            <a:ext cx="4389768" cy="1318918"/>
          </a:xfrm>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userDrawn="1"/>
        </p:nvSpPr>
        <p:spPr>
          <a:xfrm>
            <a:off x="8719603" y="6566446"/>
            <a:ext cx="213009" cy="155496"/>
          </a:xfrm>
          <a:prstGeom prst="rect">
            <a:avLst/>
          </a:prstGeom>
          <a:noFill/>
        </p:spPr>
        <p:txBody>
          <a:bodyPr vert="horz" wrap="none" lIns="0" tIns="0" rIns="0" bIns="0" rtlCol="0">
            <a:noAutofit/>
          </a:bodyPr>
          <a:lstStyle/>
          <a:p>
            <a:fld id="{38BAB1E4-C43A-4502-A855-5FF6FE481EA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C75AC8F-6626-4E3A-AD92-94422E2C5827}"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E7748D70-FAB8-471A-B5AC-597304AB506D}"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7" name="TextBox 6"/>
          <p:cNvSpPr txBox="1"/>
          <p:nvPr userDrawn="1"/>
        </p:nvSpPr>
        <p:spPr>
          <a:xfrm>
            <a:off x="8719603" y="6566446"/>
            <a:ext cx="213009" cy="155496"/>
          </a:xfrm>
          <a:prstGeom prst="rect">
            <a:avLst/>
          </a:prstGeom>
          <a:noFill/>
        </p:spPr>
        <p:txBody>
          <a:bodyPr vert="horz" wrap="none" lIns="0" tIns="0" rIns="0" bIns="0" rtlCol="0">
            <a:noAutofit/>
          </a:bodyPr>
          <a:lstStyle/>
          <a:p>
            <a:fld id="{0F1C7028-888B-4C07-B2ED-2A8DEA789C4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8" name="TextBox 7"/>
          <p:cNvSpPr txBox="1"/>
          <p:nvPr userDrawn="1"/>
        </p:nvSpPr>
        <p:spPr>
          <a:xfrm>
            <a:off x="8719603" y="6566446"/>
            <a:ext cx="213009" cy="155496"/>
          </a:xfrm>
          <a:prstGeom prst="rect">
            <a:avLst/>
          </a:prstGeom>
          <a:noFill/>
        </p:spPr>
        <p:txBody>
          <a:bodyPr vert="horz" wrap="none" lIns="0" tIns="0" rIns="0" bIns="0" rtlCol="0">
            <a:noAutofit/>
          </a:bodyPr>
          <a:lstStyle/>
          <a:p>
            <a:fld id="{5CA32DDC-DACC-4E6E-88C4-B5F7405793E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9" name="TextBox 8"/>
          <p:cNvSpPr txBox="1"/>
          <p:nvPr userDrawn="1"/>
        </p:nvSpPr>
        <p:spPr>
          <a:xfrm>
            <a:off x="8719603" y="6566446"/>
            <a:ext cx="213009" cy="155496"/>
          </a:xfrm>
          <a:prstGeom prst="rect">
            <a:avLst/>
          </a:prstGeom>
          <a:noFill/>
        </p:spPr>
        <p:txBody>
          <a:bodyPr vert="horz" wrap="none" lIns="0" tIns="0" rIns="0" bIns="0" rtlCol="0">
            <a:noAutofit/>
          </a:bodyPr>
          <a:lstStyle/>
          <a:p>
            <a:fld id="{33640DD7-6C53-4BF9-94D6-FC2AEA5891E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0" name="TextBox 9"/>
          <p:cNvSpPr txBox="1"/>
          <p:nvPr userDrawn="1"/>
        </p:nvSpPr>
        <p:spPr>
          <a:xfrm>
            <a:off x="8719603" y="6566446"/>
            <a:ext cx="213009" cy="155496"/>
          </a:xfrm>
          <a:prstGeom prst="rect">
            <a:avLst/>
          </a:prstGeom>
          <a:noFill/>
        </p:spPr>
        <p:txBody>
          <a:bodyPr vert="horz" wrap="none" lIns="0" tIns="0" rIns="0" bIns="0" rtlCol="0">
            <a:noAutofit/>
          </a:bodyPr>
          <a:lstStyle/>
          <a:p>
            <a:fld id="{DDD4D436-63E8-48A5-B5D6-FD1EE005FD79}"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1" name="TextBox 10"/>
          <p:cNvSpPr txBox="1"/>
          <p:nvPr userDrawn="1"/>
        </p:nvSpPr>
        <p:spPr>
          <a:xfrm>
            <a:off x="8719603" y="6566446"/>
            <a:ext cx="213009" cy="155496"/>
          </a:xfrm>
          <a:prstGeom prst="rect">
            <a:avLst/>
          </a:prstGeom>
          <a:noFill/>
        </p:spPr>
        <p:txBody>
          <a:bodyPr vert="horz" wrap="none" lIns="0" tIns="0" rIns="0" bIns="0" rtlCol="0">
            <a:noAutofit/>
          </a:bodyPr>
          <a:lstStyle/>
          <a:p>
            <a:fld id="{99C70949-85E2-46BC-BCFA-3DAFC2DF3073}"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2" name="TextBox 11"/>
          <p:cNvSpPr txBox="1"/>
          <p:nvPr userDrawn="1"/>
        </p:nvSpPr>
        <p:spPr>
          <a:xfrm>
            <a:off x="8719603" y="6566446"/>
            <a:ext cx="213009" cy="155496"/>
          </a:xfrm>
          <a:prstGeom prst="rect">
            <a:avLst/>
          </a:prstGeom>
          <a:noFill/>
        </p:spPr>
        <p:txBody>
          <a:bodyPr vert="horz" wrap="none" lIns="0" tIns="0" rIns="0" bIns="0" rtlCol="0">
            <a:noAutofit/>
          </a:bodyPr>
          <a:lstStyle/>
          <a:p>
            <a:fld id="{66779742-2D9D-4921-95F6-0F7FC8A210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3" name="TextBox 12"/>
          <p:cNvSpPr txBox="1"/>
          <p:nvPr userDrawn="1"/>
        </p:nvSpPr>
        <p:spPr>
          <a:xfrm>
            <a:off x="8719603" y="6566446"/>
            <a:ext cx="213009" cy="155496"/>
          </a:xfrm>
          <a:prstGeom prst="rect">
            <a:avLst/>
          </a:prstGeom>
          <a:noFill/>
        </p:spPr>
        <p:txBody>
          <a:bodyPr vert="horz" wrap="none" lIns="0" tIns="0" rIns="0" bIns="0" rtlCol="0">
            <a:noAutofit/>
          </a:bodyPr>
          <a:lstStyle/>
          <a:p>
            <a:fld id="{5838F1FD-9561-4DCA-9981-C1FADD4A912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4" name="TextBox 13"/>
          <p:cNvSpPr txBox="1"/>
          <p:nvPr userDrawn="1"/>
        </p:nvSpPr>
        <p:spPr>
          <a:xfrm>
            <a:off x="8719603" y="6566446"/>
            <a:ext cx="213009" cy="155496"/>
          </a:xfrm>
          <a:prstGeom prst="rect">
            <a:avLst/>
          </a:prstGeom>
          <a:noFill/>
        </p:spPr>
        <p:txBody>
          <a:bodyPr vert="horz" wrap="none" lIns="0" tIns="0" rIns="0" bIns="0" rtlCol="0">
            <a:noAutofit/>
          </a:bodyPr>
          <a:lstStyle/>
          <a:p>
            <a:fld id="{C60C4258-46B6-4C7A-9C86-B9F49023F03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5" name="TextBox 14"/>
          <p:cNvSpPr txBox="1"/>
          <p:nvPr userDrawn="1"/>
        </p:nvSpPr>
        <p:spPr>
          <a:xfrm>
            <a:off x="8719603" y="6566446"/>
            <a:ext cx="213009" cy="155496"/>
          </a:xfrm>
          <a:prstGeom prst="rect">
            <a:avLst/>
          </a:prstGeom>
          <a:noFill/>
        </p:spPr>
        <p:txBody>
          <a:bodyPr vert="horz" wrap="none" lIns="0" tIns="0" rIns="0" bIns="0" rtlCol="0">
            <a:noAutofit/>
          </a:bodyPr>
          <a:lstStyle/>
          <a:p>
            <a:fld id="{C0FF995F-3AC5-47E3-95EE-BB56C0C7095A}"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6" name="TextBox 15"/>
          <p:cNvSpPr txBox="1"/>
          <p:nvPr userDrawn="1"/>
        </p:nvSpPr>
        <p:spPr>
          <a:xfrm>
            <a:off x="8719603" y="6566446"/>
            <a:ext cx="213009" cy="155496"/>
          </a:xfrm>
          <a:prstGeom prst="rect">
            <a:avLst/>
          </a:prstGeom>
          <a:noFill/>
        </p:spPr>
        <p:txBody>
          <a:bodyPr vert="horz" wrap="none" lIns="0" tIns="0" rIns="0" bIns="0" rtlCol="0">
            <a:noAutofit/>
          </a:bodyPr>
          <a:lstStyle/>
          <a:p>
            <a:fld id="{6E5EE3AF-AE77-46A6-92A0-FDE4EB7B38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7" name="TextBox 16"/>
          <p:cNvSpPr txBox="1"/>
          <p:nvPr userDrawn="1"/>
        </p:nvSpPr>
        <p:spPr>
          <a:xfrm>
            <a:off x="8719603" y="6566446"/>
            <a:ext cx="213009" cy="155496"/>
          </a:xfrm>
          <a:prstGeom prst="rect">
            <a:avLst/>
          </a:prstGeom>
          <a:noFill/>
        </p:spPr>
        <p:txBody>
          <a:bodyPr vert="horz" wrap="none" lIns="0" tIns="0" rIns="0" bIns="0" rtlCol="0">
            <a:noAutofit/>
          </a:bodyPr>
          <a:lstStyle/>
          <a:p>
            <a:fld id="{BFBF5ADE-BDDD-4358-8665-A4268BBDF94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8" name="TextBox 17"/>
          <p:cNvSpPr txBox="1"/>
          <p:nvPr userDrawn="1"/>
        </p:nvSpPr>
        <p:spPr>
          <a:xfrm>
            <a:off x="8719603" y="6566446"/>
            <a:ext cx="213009" cy="155496"/>
          </a:xfrm>
          <a:prstGeom prst="rect">
            <a:avLst/>
          </a:prstGeom>
          <a:noFill/>
        </p:spPr>
        <p:txBody>
          <a:bodyPr vert="horz" wrap="none" lIns="0" tIns="0" rIns="0" bIns="0" rtlCol="0">
            <a:noAutofit/>
          </a:bodyPr>
          <a:lstStyle/>
          <a:p>
            <a:fld id="{36612698-513B-4D3C-B20C-C6FDCF61F78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9" name="TextBox 18"/>
          <p:cNvSpPr txBox="1"/>
          <p:nvPr userDrawn="1"/>
        </p:nvSpPr>
        <p:spPr>
          <a:xfrm>
            <a:off x="8719603" y="6566446"/>
            <a:ext cx="213009" cy="155496"/>
          </a:xfrm>
          <a:prstGeom prst="rect">
            <a:avLst/>
          </a:prstGeom>
          <a:noFill/>
        </p:spPr>
        <p:txBody>
          <a:bodyPr vert="horz" wrap="none" lIns="0" tIns="0" rIns="0" bIns="0" rtlCol="0">
            <a:noAutofit/>
          </a:bodyPr>
          <a:lstStyle/>
          <a:p>
            <a:fld id="{B245FD57-64E5-4DBD-A2E4-61AFFDF88F5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0" name="TextBox 19"/>
          <p:cNvSpPr txBox="1"/>
          <p:nvPr userDrawn="1"/>
        </p:nvSpPr>
        <p:spPr>
          <a:xfrm>
            <a:off x="8719603" y="6566446"/>
            <a:ext cx="213009" cy="155496"/>
          </a:xfrm>
          <a:prstGeom prst="rect">
            <a:avLst/>
          </a:prstGeom>
          <a:noFill/>
        </p:spPr>
        <p:txBody>
          <a:bodyPr vert="horz" wrap="none" lIns="0" tIns="0" rIns="0" bIns="0" rtlCol="0">
            <a:noAutofit/>
          </a:bodyPr>
          <a:lstStyle/>
          <a:p>
            <a:fld id="{FB6E7957-E9D9-4CB4-9329-993DBC5BCA9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1" name="TextBox 20"/>
          <p:cNvSpPr txBox="1"/>
          <p:nvPr userDrawn="1"/>
        </p:nvSpPr>
        <p:spPr>
          <a:xfrm>
            <a:off x="8719603" y="6566446"/>
            <a:ext cx="213009" cy="155496"/>
          </a:xfrm>
          <a:prstGeom prst="rect">
            <a:avLst/>
          </a:prstGeom>
          <a:noFill/>
        </p:spPr>
        <p:txBody>
          <a:bodyPr vert="horz" wrap="none" lIns="0" tIns="0" rIns="0" bIns="0" rtlCol="0">
            <a:noAutofit/>
          </a:bodyPr>
          <a:lstStyle/>
          <a:p>
            <a:fld id="{31EAD833-B521-4A6D-B837-3C84085E9B3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24018152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14CFA15-1A1D-4968-8AD6-F7A602CE1CD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FB5A6B34-F1B0-45DC-8EFA-3C93544E42D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40603508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6"/>
            <a:ext cx="8229600" cy="251222"/>
          </a:xfrm>
        </p:spPr>
        <p:txBody>
          <a:bodyPr/>
          <a:lstStyle/>
          <a:p>
            <a:pPr lvl="0"/>
            <a:endParaRPr lang="en-US" noProof="0" smtClean="0"/>
          </a:p>
        </p:txBody>
      </p:sp>
    </p:spTree>
    <p:extLst>
      <p:ext uri="{BB962C8B-B14F-4D97-AF65-F5344CB8AC3E}">
        <p14:creationId xmlns:p14="http://schemas.microsoft.com/office/powerpoint/2010/main" val="39920778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78768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39339"/>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318933"/>
            <a:ext cx="7772400" cy="1236134"/>
          </a:xfrm>
        </p:spPr>
        <p:txBody>
          <a:bodyPr>
            <a:normAutofit/>
          </a:bodyPr>
          <a:lstStyle>
            <a:lvl1pPr marL="0" indent="0" algn="ctr">
              <a:buNone/>
              <a:defRPr sz="22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14956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42093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4361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t">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6032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85230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6449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normAutofit/>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553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t"/>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47063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1.xml"/><Relationship Id="rId20" Type="http://schemas.openxmlformats.org/officeDocument/2006/relationships/tags" Target="../tags/tag12.xml"/><Relationship Id="rId21" Type="http://schemas.openxmlformats.org/officeDocument/2006/relationships/tags" Target="../tags/tag13.xml"/><Relationship Id="rId22" Type="http://schemas.openxmlformats.org/officeDocument/2006/relationships/tags" Target="../tags/tag14.xml"/><Relationship Id="rId23" Type="http://schemas.openxmlformats.org/officeDocument/2006/relationships/tags" Target="../tags/tag15.xml"/><Relationship Id="rId24" Type="http://schemas.openxmlformats.org/officeDocument/2006/relationships/tags" Target="../tags/tag16.xml"/><Relationship Id="rId25" Type="http://schemas.openxmlformats.org/officeDocument/2006/relationships/oleObject" Target="../embeddings/oleObject1.bin"/><Relationship Id="rId26" Type="http://schemas.openxmlformats.org/officeDocument/2006/relationships/image" Target="../media/image1.emf"/><Relationship Id="rId27" Type="http://schemas.openxmlformats.org/officeDocument/2006/relationships/image" Target="../media/image2.png"/><Relationship Id="rId28" Type="http://schemas.openxmlformats.org/officeDocument/2006/relationships/image" Target="../media/image3.png"/><Relationship Id="rId10" Type="http://schemas.openxmlformats.org/officeDocument/2006/relationships/tags" Target="../tags/tag2.xml"/><Relationship Id="rId11" Type="http://schemas.openxmlformats.org/officeDocument/2006/relationships/tags" Target="../tags/tag3.xml"/><Relationship Id="rId12" Type="http://schemas.openxmlformats.org/officeDocument/2006/relationships/tags" Target="../tags/tag4.xml"/><Relationship Id="rId13" Type="http://schemas.openxmlformats.org/officeDocument/2006/relationships/tags" Target="../tags/tag5.xml"/><Relationship Id="rId14" Type="http://schemas.openxmlformats.org/officeDocument/2006/relationships/tags" Target="../tags/tag6.xml"/><Relationship Id="rId15" Type="http://schemas.openxmlformats.org/officeDocument/2006/relationships/tags" Target="../tags/tag7.xml"/><Relationship Id="rId16" Type="http://schemas.openxmlformats.org/officeDocument/2006/relationships/tags" Target="../tags/tag8.xml"/><Relationship Id="rId17" Type="http://schemas.openxmlformats.org/officeDocument/2006/relationships/tags" Target="../tags/tag9.xml"/><Relationship Id="rId18" Type="http://schemas.openxmlformats.org/officeDocument/2006/relationships/tags" Target="../tags/tag10.xml"/><Relationship Id="rId19" Type="http://schemas.openxmlformats.org/officeDocument/2006/relationships/tags" Target="../tags/tag11.xml"/><Relationship Id="rId1" Type="http://schemas.openxmlformats.org/officeDocument/2006/relationships/slideLayout" Target="../slideLayouts/slideLayout50.xml"/><Relationship Id="rId2" Type="http://schemas.openxmlformats.org/officeDocument/2006/relationships/slideLayout" Target="../slideLayouts/slideLayout51.xml"/><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theme" Target="../theme/theme5.xml"/><Relationship Id="rId8" Type="http://schemas.openxmlformats.org/officeDocument/2006/relationships/vmlDrawing" Target="../drawings/vmlDrawing1.v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2/22/15</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133462028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cs typeface="Arial" pitchFamily="34" charset="0"/>
              </a:rPr>
              <a:t>Operations </a:t>
            </a:r>
            <a:r>
              <a:rPr lang="en-US" sz="800" dirty="0">
                <a:solidFill>
                  <a:srgbClr val="FFFFFF"/>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49091091"/>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extLst>
              <p:ext uri="{D42A27DB-BD31-4B8C-83A1-F6EECF244321}">
                <p14:modId xmlns:p14="http://schemas.microsoft.com/office/powerpoint/2010/main" val="1737735517"/>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381"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0" y="0"/>
                        <a:ext cx="161984" cy="161974"/>
                      </a:xfrm>
                      <a:prstGeom prst="rect">
                        <a:avLst/>
                      </a:prstGeom>
                    </p:spPr>
                  </p:pic>
                </p:oleObj>
              </mc:Fallback>
            </mc:AlternateContent>
          </a:graphicData>
        </a:graphic>
      </p:graphicFrame>
      <p:pic>
        <p:nvPicPr>
          <p:cNvPr id="12448" name="Picture 160"/>
          <p:cNvPicPr>
            <a:picLocks noChangeAspect="1" noChangeArrowheads="1"/>
          </p:cNvPicPr>
          <p:nvPr/>
        </p:nvPicPr>
        <p:blipFill rotWithShape="1">
          <a:blip r:embed="rId27">
            <a:extLst>
              <a:ext uri="{28A0092B-C50C-407E-A947-70E740481C1C}">
                <a14:useLocalDpi xmlns:a14="http://schemas.microsoft.com/office/drawing/2010/main" val="0"/>
              </a:ext>
            </a:extLst>
          </a:blip>
          <a:srcRect r="39889"/>
          <a:stretch/>
        </p:blipFill>
        <p:spPr bwMode="auto">
          <a:xfrm>
            <a:off x="0" y="6422290"/>
            <a:ext cx="5833046" cy="43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6" name="Rectangle 286"/>
          <p:cNvSpPr>
            <a:spLocks noGrp="1" noChangeArrowheads="1"/>
          </p:cNvSpPr>
          <p:nvPr>
            <p:ph type="body" idx="1"/>
          </p:nvPr>
        </p:nvSpPr>
        <p:spPr bwMode="auto">
          <a:xfrm>
            <a:off x="1482155" y="2409531"/>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auto">
          <a:xfrm>
            <a:off x="229345" y="252639"/>
            <a:ext cx="8685310" cy="34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10" name="McK 1. On-page tracker" hidden="1"/>
          <p:cNvSpPr>
            <a:spLocks noChangeArrowheads="1"/>
          </p:cNvSpPr>
          <p:nvPr/>
        </p:nvSpPr>
        <p:spPr bwMode="auto">
          <a:xfrm>
            <a:off x="229345" y="27536"/>
            <a:ext cx="876714"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Arial"/>
                <a:ea typeface="ＭＳ Ｐゴシック"/>
              </a:rPr>
              <a:t>TRACKER</a:t>
            </a:r>
          </a:p>
        </p:txBody>
      </p:sp>
      <p:sp>
        <p:nvSpPr>
          <p:cNvPr id="11" name="McK 3. Unit of measure" hidden="1"/>
          <p:cNvSpPr txBox="1">
            <a:spLocks noChangeArrowheads="1"/>
          </p:cNvSpPr>
          <p:nvPr/>
        </p:nvSpPr>
        <p:spPr bwMode="auto">
          <a:xfrm>
            <a:off x="229345" y="603353"/>
            <a:ext cx="8685310"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smtClean="0">
                <a:solidFill>
                  <a:srgbClr val="000000"/>
                </a:solidFill>
                <a:latin typeface="Arial"/>
                <a:ea typeface="ＭＳ Ｐゴシック"/>
              </a:rPr>
              <a:t>Unit of measure</a:t>
            </a:r>
          </a:p>
        </p:txBody>
      </p:sp>
      <p:grpSp>
        <p:nvGrpSpPr>
          <p:cNvPr id="12" name="McK Slide Elements" hidden="1"/>
          <p:cNvGrpSpPr>
            <a:grpSpLocks/>
          </p:cNvGrpSpPr>
          <p:nvPr/>
        </p:nvGrpSpPr>
        <p:grpSpPr bwMode="auto">
          <a:xfrm>
            <a:off x="229345" y="5931997"/>
            <a:ext cx="8685310" cy="383880"/>
            <a:chOff x="75" y="3913"/>
            <a:chExt cx="692" cy="237"/>
          </a:xfrm>
        </p:grpSpPr>
        <p:sp>
          <p:nvSpPr>
            <p:cNvPr id="13" name="McK 4. Footnote"/>
            <p:cNvSpPr txBox="1">
              <a:spLocks noChangeArrowheads="1"/>
            </p:cNvSpPr>
            <p:nvPr/>
          </p:nvSpPr>
          <p:spPr bwMode="auto">
            <a:xfrm>
              <a:off x="75" y="3913"/>
              <a:ext cx="692"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00" dirty="0" smtClean="0">
                  <a:solidFill>
                    <a:srgbClr val="000000"/>
                  </a:solidFill>
                  <a:latin typeface="Arial"/>
                  <a:ea typeface="ＭＳ Ｐゴシック"/>
                </a:rPr>
                <a:t>1 Footnote</a:t>
              </a:r>
            </a:p>
          </p:txBody>
        </p:sp>
        <p:sp>
          <p:nvSpPr>
            <p:cNvPr id="14" name="McK 5. Source"/>
            <p:cNvSpPr>
              <a:spLocks noChangeArrowheads="1"/>
            </p:cNvSpPr>
            <p:nvPr/>
          </p:nvSpPr>
          <p:spPr bwMode="auto">
            <a:xfrm>
              <a:off x="75" y="4053"/>
              <a:ext cx="692"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p>
              <a:pPr marL="631693" indent="-631693" defTabSz="913526">
                <a:tabLst>
                  <a:tab pos="634933" algn="l"/>
                </a:tabLst>
              </a:pPr>
              <a:r>
                <a:rPr lang="en-US" sz="1000" dirty="0">
                  <a:solidFill>
                    <a:srgbClr val="000000"/>
                  </a:solidFill>
                  <a:latin typeface="Arial"/>
                  <a:ea typeface="ＭＳ Ｐゴシック"/>
                </a:rPr>
                <a:t>SOURCE: </a:t>
              </a:r>
              <a:r>
                <a:rPr lang="en-US" sz="1000" dirty="0" smtClean="0">
                  <a:solidFill>
                    <a:srgbClr val="000000"/>
                  </a:solidFill>
                  <a:latin typeface="Arial"/>
                  <a:ea typeface="ＭＳ Ｐゴシック"/>
                </a:rPr>
                <a:t>Source</a:t>
              </a:r>
            </a:p>
          </p:txBody>
        </p:sp>
      </p:grpSp>
      <p:grpSp>
        <p:nvGrpSpPr>
          <p:cNvPr id="15" name="ACET" hidden="1"/>
          <p:cNvGrpSpPr>
            <a:grpSpLocks/>
          </p:cNvGrpSpPr>
          <p:nvPr/>
        </p:nvGrpSpPr>
        <p:grpSpPr bwMode="auto">
          <a:xfrm>
            <a:off x="1482155" y="1802027"/>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ea typeface="ＭＳ Ｐゴシック"/>
                </a:rPr>
                <a:t>Title</a:t>
              </a:r>
            </a:p>
            <a:p>
              <a:r>
                <a:rPr lang="en-US" sz="1600" dirty="0">
                  <a:solidFill>
                    <a:srgbClr val="808080"/>
                  </a:solidFill>
                  <a:latin typeface="Arial"/>
                  <a:ea typeface="ＭＳ Ｐゴシック"/>
                </a:rPr>
                <a:t>Unit of measure</a:t>
              </a:r>
            </a:p>
          </p:txBody>
        </p:sp>
      </p:grpSp>
      <p:grpSp>
        <p:nvGrpSpPr>
          <p:cNvPr id="23" name="LegendBoxes" hidden="1"/>
          <p:cNvGrpSpPr>
            <a:grpSpLocks/>
          </p:cNvGrpSpPr>
          <p:nvPr/>
        </p:nvGrpSpPr>
        <p:grpSpPr bwMode="auto">
          <a:xfrm>
            <a:off x="8118638" y="327423"/>
            <a:ext cx="779144" cy="1017201"/>
            <a:chOff x="4936" y="176"/>
            <a:chExt cx="481" cy="628"/>
          </a:xfrm>
        </p:grpSpPr>
        <p:sp>
          <p:nvSpPr>
            <p:cNvPr id="2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3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32" name="LegendLines" hidden="1"/>
          <p:cNvGrpSpPr>
            <a:grpSpLocks/>
          </p:cNvGrpSpPr>
          <p:nvPr/>
        </p:nvGrpSpPr>
        <p:grpSpPr bwMode="auto">
          <a:xfrm>
            <a:off x="7804390" y="327422"/>
            <a:ext cx="1093393" cy="745084"/>
            <a:chOff x="4750" y="176"/>
            <a:chExt cx="675" cy="460"/>
          </a:xfrm>
        </p:grpSpPr>
        <p:sp>
          <p:nvSpPr>
            <p:cNvPr id="3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grpSp>
      <p:grpSp>
        <p:nvGrpSpPr>
          <p:cNvPr id="39" name="McKSticker" hidden="1"/>
          <p:cNvGrpSpPr/>
          <p:nvPr/>
        </p:nvGrpSpPr>
        <p:grpSpPr bwMode="auto">
          <a:xfrm>
            <a:off x="7809153" y="327422"/>
            <a:ext cx="1088629" cy="216680"/>
            <a:chOff x="7673881" y="285750"/>
            <a:chExt cx="1066894" cy="212366"/>
          </a:xfrm>
        </p:grpSpPr>
        <p:sp>
          <p:nvSpPr>
            <p:cNvPr id="40" name="StickerRectangle"/>
            <p:cNvSpPr>
              <a:spLocks noChangeArrowheads="1"/>
            </p:cNvSpPr>
            <p:nvPr/>
          </p:nvSpPr>
          <p:spPr bwMode="auto">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988A8"/>
                </a:buClr>
              </a:pPr>
              <a:r>
                <a:rPr lang="en-US" sz="1200" dirty="0">
                  <a:solidFill>
                    <a:srgbClr val="808080"/>
                  </a:solidFill>
                  <a:latin typeface="Arial"/>
                  <a:ea typeface="ＭＳ Ｐゴシック"/>
                </a:rPr>
                <a:t>PRELIMINARY</a:t>
              </a:r>
            </a:p>
          </p:txBody>
        </p:sp>
        <p:cxnSp>
          <p:nvCxnSpPr>
            <p:cNvPr id="41" name="AutoShape 31"/>
            <p:cNvCxnSpPr>
              <a:cxnSpLocks noChangeShapeType="1"/>
              <a:stCxn id="40" idx="2"/>
              <a:endCxn id="40" idx="4"/>
            </p:cNvCxnSpPr>
            <p:nvPr/>
          </p:nvCxnSpPr>
          <p:spPr bwMode="auto">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42" name="AutoShape 32"/>
            <p:cNvCxnSpPr>
              <a:cxnSpLocks noChangeShapeType="1"/>
              <a:stCxn id="40" idx="4"/>
              <a:endCxn id="40" idx="6"/>
            </p:cNvCxnSpPr>
            <p:nvPr/>
          </p:nvCxnSpPr>
          <p:spPr bwMode="auto">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43" name="LegendMoons" hidden="1"/>
          <p:cNvGrpSpPr/>
          <p:nvPr/>
        </p:nvGrpSpPr>
        <p:grpSpPr bwMode="auto">
          <a:xfrm>
            <a:off x="8050435" y="327422"/>
            <a:ext cx="847347" cy="1333054"/>
            <a:chOff x="6655594" y="273840"/>
            <a:chExt cx="830430" cy="1306516"/>
          </a:xfrm>
        </p:grpSpPr>
        <p:grpSp>
          <p:nvGrpSpPr>
            <p:cNvPr id="44" name="MoonLegend1"/>
            <p:cNvGrpSpPr>
              <a:grpSpLocks noChangeAspect="1"/>
            </p:cNvGrpSpPr>
            <p:nvPr>
              <p:custDataLst>
                <p:tags r:id="rId10"/>
              </p:custDataLst>
            </p:nvPr>
          </p:nvGrpSpPr>
          <p:grpSpPr bwMode="auto">
            <a:xfrm>
              <a:off x="6655594" y="273840"/>
              <a:ext cx="209550" cy="209551"/>
              <a:chOff x="4533" y="183"/>
              <a:chExt cx="144" cy="144"/>
            </a:xfrm>
          </p:grpSpPr>
          <p:sp>
            <p:nvSpPr>
              <p:cNvPr id="62" name="Oval 38"/>
              <p:cNvSpPr>
                <a:spLocks noChangeAspect="1" noChangeArrowheads="1"/>
              </p:cNvSpPr>
              <p:nvPr>
                <p:custDataLst>
                  <p:tags r:id="rId23"/>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3" name="Arc 39"/>
              <p:cNvSpPr>
                <a:spLocks noChangeAspect="1"/>
              </p:cNvSpPr>
              <p:nvPr>
                <p:custDataLst>
                  <p:tags r:id="rId24"/>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5" name="MoonLegend2"/>
            <p:cNvGrpSpPr>
              <a:grpSpLocks noChangeAspect="1"/>
            </p:cNvGrpSpPr>
            <p:nvPr>
              <p:custDataLst>
                <p:tags r:id="rId11"/>
              </p:custDataLst>
            </p:nvPr>
          </p:nvGrpSpPr>
          <p:grpSpPr bwMode="auto">
            <a:xfrm>
              <a:off x="6655594" y="548081"/>
              <a:ext cx="209550" cy="209551"/>
              <a:chOff x="1694" y="2044"/>
              <a:chExt cx="160" cy="160"/>
            </a:xfrm>
          </p:grpSpPr>
          <p:sp>
            <p:nvSpPr>
              <p:cNvPr id="60" name="Oval 41"/>
              <p:cNvSpPr>
                <a:spLocks noChangeAspect="1" noChangeArrowheads="1"/>
              </p:cNvSpPr>
              <p:nvPr>
                <p:custDataLst>
                  <p:tags r:id="rId21"/>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1" name="Arc 42"/>
              <p:cNvSpPr>
                <a:spLocks noChangeAspect="1"/>
              </p:cNvSpPr>
              <p:nvPr>
                <p:custDataLst>
                  <p:tags r:id="rId22"/>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6" name="MoonLegend4"/>
            <p:cNvGrpSpPr>
              <a:grpSpLocks noChangeAspect="1"/>
            </p:cNvGrpSpPr>
            <p:nvPr>
              <p:custDataLst>
                <p:tags r:id="rId12"/>
              </p:custDataLst>
            </p:nvPr>
          </p:nvGrpSpPr>
          <p:grpSpPr bwMode="auto">
            <a:xfrm>
              <a:off x="6655594" y="1096563"/>
              <a:ext cx="209550" cy="209551"/>
              <a:chOff x="4495" y="1198"/>
              <a:chExt cx="160" cy="160"/>
            </a:xfrm>
          </p:grpSpPr>
          <p:sp>
            <p:nvSpPr>
              <p:cNvPr id="58" name="Oval 47"/>
              <p:cNvSpPr>
                <a:spLocks noChangeAspect="1" noChangeArrowheads="1"/>
              </p:cNvSpPr>
              <p:nvPr>
                <p:custDataLst>
                  <p:tags r:id="rId19"/>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9" name="Arc 48"/>
              <p:cNvSpPr>
                <a:spLocks noChangeAspect="1"/>
              </p:cNvSpPr>
              <p:nvPr>
                <p:custDataLst>
                  <p:tags r:id="rId20"/>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7" name="MoonLegend5"/>
            <p:cNvGrpSpPr>
              <a:grpSpLocks noChangeAspect="1"/>
            </p:cNvGrpSpPr>
            <p:nvPr>
              <p:custDataLst>
                <p:tags r:id="rId13"/>
              </p:custDataLst>
            </p:nvPr>
          </p:nvGrpSpPr>
          <p:grpSpPr bwMode="auto">
            <a:xfrm>
              <a:off x="6655594" y="1370805"/>
              <a:ext cx="209550" cy="209551"/>
              <a:chOff x="4495" y="1440"/>
              <a:chExt cx="160" cy="160"/>
            </a:xfrm>
          </p:grpSpPr>
          <p:sp>
            <p:nvSpPr>
              <p:cNvPr id="56" name="Oval 50"/>
              <p:cNvSpPr>
                <a:spLocks noChangeAspect="1" noChangeArrowheads="1"/>
              </p:cNvSpPr>
              <p:nvPr>
                <p:custDataLst>
                  <p:tags r:id="rId17"/>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7" name="Oval 51"/>
              <p:cNvSpPr>
                <a:spLocks noChangeAspect="1" noChangeArrowheads="1"/>
              </p:cNvSpPr>
              <p:nvPr>
                <p:custDataLst>
                  <p:tags r:id="rId18"/>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sp>
          <p:nvSpPr>
            <p:cNvPr id="4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4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5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grpSp>
          <p:nvGrpSpPr>
            <p:cNvPr id="53" name="MoonLegend3"/>
            <p:cNvGrpSpPr>
              <a:grpSpLocks noChangeAspect="1"/>
            </p:cNvGrpSpPr>
            <p:nvPr>
              <p:custDataLst>
                <p:tags r:id="rId14"/>
              </p:custDataLst>
            </p:nvPr>
          </p:nvGrpSpPr>
          <p:grpSpPr bwMode="auto">
            <a:xfrm>
              <a:off x="6655594" y="822322"/>
              <a:ext cx="209550" cy="209551"/>
              <a:chOff x="4495" y="1198"/>
              <a:chExt cx="160" cy="160"/>
            </a:xfrm>
          </p:grpSpPr>
          <p:sp>
            <p:nvSpPr>
              <p:cNvPr id="54"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5" name="Arc 48"/>
              <p:cNvSpPr>
                <a:spLocks noChangeAspect="1"/>
              </p:cNvSpPr>
              <p:nvPr>
                <p:custDataLst>
                  <p:tags r:id="rId16"/>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pic>
        <p:nvPicPr>
          <p:cNvPr id="65" name="Picture 64"/>
          <p:cNvPicPr>
            <a:picLocks noChangeAspect="1"/>
          </p:cNvPicPr>
          <p:nvPr/>
        </p:nvPicPr>
        <p:blipFill rotWithShape="1">
          <a:blip r:embed="rId28" cstate="email">
            <a:extLst>
              <a:ext uri="{28A0092B-C50C-407E-A947-70E740481C1C}">
                <a14:useLocalDpi xmlns:a14="http://schemas.microsoft.com/office/drawing/2010/main"/>
              </a:ext>
            </a:extLst>
          </a:blip>
          <a:srcRect l="12015" t="12828" r="68405" b="31230"/>
          <a:stretch/>
        </p:blipFill>
        <p:spPr bwMode="auto">
          <a:xfrm rot="5400000">
            <a:off x="6469667" y="4755351"/>
            <a:ext cx="152200" cy="3836370"/>
          </a:xfrm>
          <a:prstGeom prst="rect">
            <a:avLst/>
          </a:prstGeom>
        </p:spPr>
      </p:pic>
      <p:sp>
        <p:nvSpPr>
          <p:cNvPr id="76"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000000"/>
              </a:solidFill>
              <a:latin typeface="Arial"/>
              <a:ea typeface="ＭＳ Ｐゴシック"/>
            </a:endParaRPr>
          </a:p>
        </p:txBody>
      </p:sp>
    </p:spTree>
    <p:extLst>
      <p:ext uri="{BB962C8B-B14F-4D97-AF65-F5344CB8AC3E}">
        <p14:creationId xmlns:p14="http://schemas.microsoft.com/office/powerpoint/2010/main" val="2406098300"/>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Lst>
  <p:timing>
    <p:tnLst>
      <p:par>
        <p:cTn xmlns:p14="http://schemas.microsoft.com/office/powerpoint/2010/mai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22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272114" indent="-270495" algn="l" defTabSz="913526" rtl="0" eaLnBrk="1" fontAlgn="base" hangingPunct="1">
        <a:spcBef>
          <a:spcPct val="0"/>
        </a:spcBef>
        <a:spcAft>
          <a:spcPct val="0"/>
        </a:spcAft>
        <a:buClr>
          <a:schemeClr val="tx2"/>
        </a:buClr>
        <a:buSzPct val="125000"/>
        <a:buFont typeface="Courier New" pitchFamily="49" charset="0"/>
        <a:buChar char="o"/>
        <a:defRPr sz="1600" baseline="0">
          <a:solidFill>
            <a:schemeClr val="tx1"/>
          </a:solidFill>
          <a:latin typeface="+mn-lt"/>
        </a:defRPr>
      </a:lvl2pPr>
      <a:lvl3pPr marL="578243" indent="-293171"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782328" indent="-213804" algn="l" defTabSz="913526" rtl="0" eaLnBrk="1" fontAlgn="base" hangingPunct="1">
        <a:spcBef>
          <a:spcPct val="0"/>
        </a:spcBef>
        <a:spcAft>
          <a:spcPct val="0"/>
        </a:spcAft>
        <a:buClr>
          <a:schemeClr val="tx2"/>
        </a:buClr>
        <a:buSzPct val="70000"/>
        <a:buFont typeface="Courier New" pitchFamily="49" charset="0"/>
        <a:buChar char="o"/>
        <a:defRPr sz="1600" baseline="0">
          <a:solidFill>
            <a:schemeClr val="tx1"/>
          </a:solidFill>
          <a:latin typeface="+mn-lt"/>
        </a:defRPr>
      </a:lvl4pPr>
      <a:lvl5pPr marL="979935" indent="-184649"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2158845"/>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Lst>
  <p:txStyles>
    <p:titleStyle>
      <a:lvl1pPr algn="l" defTabSz="457200" rtl="0" eaLnBrk="1" latinLnBrk="0" hangingPunct="1">
        <a:spcBef>
          <a:spcPct val="0"/>
        </a:spcBef>
        <a:buNone/>
        <a:defRPr sz="3500" b="1" i="0" kern="1200">
          <a:solidFill>
            <a:srgbClr val="482A80"/>
          </a:solidFill>
          <a:latin typeface="Arial"/>
          <a:ea typeface="+mj-ea"/>
          <a:cs typeface="Arial"/>
        </a:defRPr>
      </a:lvl1pPr>
    </p:titleStyle>
    <p:body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package" Target="../embeddings/Microsoft_Excel_Sheet1.xlsx"/><Relationship Id="rId5" Type="http://schemas.openxmlformats.org/officeDocument/2006/relationships/image" Target="../media/image11.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8.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wmf"/><Relationship Id="rId5" Type="http://schemas.openxmlformats.org/officeDocument/2006/relationships/image" Target="../media/image21.emf"/><Relationship Id="rId6" Type="http://schemas.openxmlformats.org/officeDocument/2006/relationships/image" Target="../media/image22.emf"/><Relationship Id="rId7" Type="http://schemas.openxmlformats.org/officeDocument/2006/relationships/image" Target="../media/image23.emf"/><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1" Type="http://schemas.openxmlformats.org/officeDocument/2006/relationships/slideLayout" Target="../slideLayouts/slideLayout6.xml"/><Relationship Id="rId2" Type="http://schemas.openxmlformats.org/officeDocument/2006/relationships/image" Target="../media/image2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emf"/><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image" Target="../media/image30.emf"/><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26.xml"/><Relationship Id="rId5" Type="http://schemas.openxmlformats.org/officeDocument/2006/relationships/image" Target="../media/image31.emf"/><Relationship Id="rId6" Type="http://schemas.openxmlformats.org/officeDocument/2006/relationships/oleObject" Target="../embeddings/oleObject7.bin"/><Relationship Id="rId7" Type="http://schemas.openxmlformats.org/officeDocument/2006/relationships/image" Target="../media/image4.emf"/><Relationship Id="rId1" Type="http://schemas.openxmlformats.org/officeDocument/2006/relationships/vmlDrawing" Target="../drawings/vmlDrawing6.vml"/><Relationship Id="rId2" Type="http://schemas.openxmlformats.org/officeDocument/2006/relationships/tags" Target="../tags/tag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oleObject" Target="../embeddings/oleObject8.bin"/><Relationship Id="rId5" Type="http://schemas.openxmlformats.org/officeDocument/2006/relationships/image" Target="../media/image4.emf"/><Relationship Id="rId6" Type="http://schemas.openxmlformats.org/officeDocument/2006/relationships/image" Target="../media/image32.emf"/><Relationship Id="rId1" Type="http://schemas.openxmlformats.org/officeDocument/2006/relationships/vmlDrawing" Target="../drawings/vmlDrawing7.vml"/><Relationship Id="rId2" Type="http://schemas.openxmlformats.org/officeDocument/2006/relationships/tags" Target="../tags/tag34.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png"/><Relationship Id="rId5" Type="http://schemas.openxmlformats.org/officeDocument/2006/relationships/image" Target="../media/image35.jpe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14.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57.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3.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1" Type="http://schemas.openxmlformats.org/officeDocument/2006/relationships/slideLayout" Target="../slideLayouts/slideLayout57.xml"/><Relationship Id="rId2" Type="http://schemas.openxmlformats.org/officeDocument/2006/relationships/image" Target="../media/image41.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6.xml.rels><?xml version="1.0" encoding="UTF-8" standalone="yes"?>
<Relationships xmlns="http://schemas.openxmlformats.org/package/2006/relationships"><Relationship Id="rId9" Type="http://schemas.openxmlformats.org/officeDocument/2006/relationships/tags" Target="../tags/tag42.xml"/><Relationship Id="rId20" Type="http://schemas.openxmlformats.org/officeDocument/2006/relationships/image" Target="../media/image45.png"/><Relationship Id="rId21" Type="http://schemas.openxmlformats.org/officeDocument/2006/relationships/image" Target="../media/image46.jpeg"/><Relationship Id="rId22" Type="http://schemas.openxmlformats.org/officeDocument/2006/relationships/image" Target="../media/image47.jpeg"/><Relationship Id="rId23" Type="http://schemas.openxmlformats.org/officeDocument/2006/relationships/image" Target="../media/image48.jpeg"/><Relationship Id="rId24" Type="http://schemas.openxmlformats.org/officeDocument/2006/relationships/image" Target="../media/image49.png"/><Relationship Id="rId25" Type="http://schemas.openxmlformats.org/officeDocument/2006/relationships/image" Target="../media/image50.jpeg"/><Relationship Id="rId10" Type="http://schemas.openxmlformats.org/officeDocument/2006/relationships/tags" Target="../tags/tag43.xml"/><Relationship Id="rId11" Type="http://schemas.openxmlformats.org/officeDocument/2006/relationships/tags" Target="../tags/tag44.xml"/><Relationship Id="rId12" Type="http://schemas.openxmlformats.org/officeDocument/2006/relationships/tags" Target="../tags/tag45.xml"/><Relationship Id="rId13" Type="http://schemas.openxmlformats.org/officeDocument/2006/relationships/tags" Target="../tags/tag46.xml"/><Relationship Id="rId14" Type="http://schemas.openxmlformats.org/officeDocument/2006/relationships/tags" Target="../tags/tag47.xml"/><Relationship Id="rId15" Type="http://schemas.openxmlformats.org/officeDocument/2006/relationships/tags" Target="../tags/tag48.xml"/><Relationship Id="rId16" Type="http://schemas.openxmlformats.org/officeDocument/2006/relationships/slideLayout" Target="../slideLayouts/slideLayout6.xml"/><Relationship Id="rId17" Type="http://schemas.openxmlformats.org/officeDocument/2006/relationships/notesSlide" Target="../notesSlides/notesSlide35.xml"/><Relationship Id="rId18" Type="http://schemas.openxmlformats.org/officeDocument/2006/relationships/oleObject" Target="../embeddings/oleObject9.bin"/><Relationship Id="rId19" Type="http://schemas.openxmlformats.org/officeDocument/2006/relationships/image" Target="../media/image44.png"/><Relationship Id="rId1" Type="http://schemas.openxmlformats.org/officeDocument/2006/relationships/vmlDrawing" Target="../drawings/vmlDrawing8.vml"/><Relationship Id="rId2" Type="http://schemas.openxmlformats.org/officeDocument/2006/relationships/tags" Target="../tags/tag35.xml"/><Relationship Id="rId3" Type="http://schemas.openxmlformats.org/officeDocument/2006/relationships/tags" Target="../tags/tag36.xml"/><Relationship Id="rId4" Type="http://schemas.openxmlformats.org/officeDocument/2006/relationships/tags" Target="../tags/tag37.xml"/><Relationship Id="rId5" Type="http://schemas.openxmlformats.org/officeDocument/2006/relationships/tags" Target="../tags/tag38.xml"/><Relationship Id="rId6" Type="http://schemas.openxmlformats.org/officeDocument/2006/relationships/tags" Target="../tags/tag39.xml"/><Relationship Id="rId7" Type="http://schemas.openxmlformats.org/officeDocument/2006/relationships/tags" Target="../tags/tag40.xml"/><Relationship Id="rId8" Type="http://schemas.openxmlformats.org/officeDocument/2006/relationships/tags" Target="../tags/tag41.xml"/></Relationships>
</file>

<file path=ppt/slides/_rels/slide47.xml.rels><?xml version="1.0" encoding="UTF-8" standalone="yes"?>
<Relationships xmlns="http://schemas.openxmlformats.org/package/2006/relationships"><Relationship Id="rId9" Type="http://schemas.openxmlformats.org/officeDocument/2006/relationships/tags" Target="../tags/tag56.xml"/><Relationship Id="rId20" Type="http://schemas.openxmlformats.org/officeDocument/2006/relationships/tags" Target="../tags/tag67.xml"/><Relationship Id="rId21" Type="http://schemas.openxmlformats.org/officeDocument/2006/relationships/tags" Target="../tags/tag68.xml"/><Relationship Id="rId22" Type="http://schemas.openxmlformats.org/officeDocument/2006/relationships/tags" Target="../tags/tag69.xml"/><Relationship Id="rId23" Type="http://schemas.openxmlformats.org/officeDocument/2006/relationships/tags" Target="../tags/tag70.xml"/><Relationship Id="rId24" Type="http://schemas.openxmlformats.org/officeDocument/2006/relationships/slideLayout" Target="../slideLayouts/slideLayout2.xml"/><Relationship Id="rId25" Type="http://schemas.openxmlformats.org/officeDocument/2006/relationships/notesSlide" Target="../notesSlides/notesSlide36.xml"/><Relationship Id="rId26" Type="http://schemas.openxmlformats.org/officeDocument/2006/relationships/oleObject" Target="../embeddings/oleObject10.bin"/><Relationship Id="rId27" Type="http://schemas.openxmlformats.org/officeDocument/2006/relationships/image" Target="../media/image51.jpeg"/><Relationship Id="rId28" Type="http://schemas.openxmlformats.org/officeDocument/2006/relationships/image" Target="../media/image52.jpeg"/><Relationship Id="rId29" Type="http://schemas.openxmlformats.org/officeDocument/2006/relationships/image" Target="../media/image53.jpeg"/><Relationship Id="rId30" Type="http://schemas.openxmlformats.org/officeDocument/2006/relationships/image" Target="../media/image54.jpeg"/><Relationship Id="rId10" Type="http://schemas.openxmlformats.org/officeDocument/2006/relationships/tags" Target="../tags/tag57.xml"/><Relationship Id="rId11" Type="http://schemas.openxmlformats.org/officeDocument/2006/relationships/tags" Target="../tags/tag58.xml"/><Relationship Id="rId12" Type="http://schemas.openxmlformats.org/officeDocument/2006/relationships/tags" Target="../tags/tag59.xml"/><Relationship Id="rId13" Type="http://schemas.openxmlformats.org/officeDocument/2006/relationships/tags" Target="../tags/tag60.xml"/><Relationship Id="rId14" Type="http://schemas.openxmlformats.org/officeDocument/2006/relationships/tags" Target="../tags/tag61.xml"/><Relationship Id="rId15" Type="http://schemas.openxmlformats.org/officeDocument/2006/relationships/tags" Target="../tags/tag62.xml"/><Relationship Id="rId16" Type="http://schemas.openxmlformats.org/officeDocument/2006/relationships/tags" Target="../tags/tag63.xml"/><Relationship Id="rId17" Type="http://schemas.openxmlformats.org/officeDocument/2006/relationships/tags" Target="../tags/tag64.xml"/><Relationship Id="rId18" Type="http://schemas.openxmlformats.org/officeDocument/2006/relationships/tags" Target="../tags/tag65.xml"/><Relationship Id="rId19" Type="http://schemas.openxmlformats.org/officeDocument/2006/relationships/tags" Target="../tags/tag66.xml"/><Relationship Id="rId1" Type="http://schemas.openxmlformats.org/officeDocument/2006/relationships/vmlDrawing" Target="../drawings/vmlDrawing9.vml"/><Relationship Id="rId2" Type="http://schemas.openxmlformats.org/officeDocument/2006/relationships/tags" Target="../tags/tag49.xml"/><Relationship Id="rId3" Type="http://schemas.openxmlformats.org/officeDocument/2006/relationships/tags" Target="../tags/tag50.xml"/><Relationship Id="rId4" Type="http://schemas.openxmlformats.org/officeDocument/2006/relationships/tags" Target="../tags/tag51.xml"/><Relationship Id="rId5" Type="http://schemas.openxmlformats.org/officeDocument/2006/relationships/tags" Target="../tags/tag52.xml"/><Relationship Id="rId6" Type="http://schemas.openxmlformats.org/officeDocument/2006/relationships/tags" Target="../tags/tag53.xml"/><Relationship Id="rId7" Type="http://schemas.openxmlformats.org/officeDocument/2006/relationships/tags" Target="../tags/tag54.xml"/><Relationship Id="rId8" Type="http://schemas.openxmlformats.org/officeDocument/2006/relationships/tags" Target="../tags/tag55.xml"/></Relationships>
</file>

<file path=ppt/slides/_rels/slide48.xml.rels><?xml version="1.0" encoding="UTF-8" standalone="yes"?>
<Relationships xmlns="http://schemas.openxmlformats.org/package/2006/relationships"><Relationship Id="rId20" Type="http://schemas.openxmlformats.org/officeDocument/2006/relationships/tags" Target="../tags/tag89.xml"/><Relationship Id="rId21" Type="http://schemas.openxmlformats.org/officeDocument/2006/relationships/tags" Target="../tags/tag90.xml"/><Relationship Id="rId22" Type="http://schemas.openxmlformats.org/officeDocument/2006/relationships/tags" Target="../tags/tag91.xml"/><Relationship Id="rId23" Type="http://schemas.openxmlformats.org/officeDocument/2006/relationships/tags" Target="../tags/tag92.xml"/><Relationship Id="rId24" Type="http://schemas.openxmlformats.org/officeDocument/2006/relationships/tags" Target="../tags/tag93.xml"/><Relationship Id="rId25" Type="http://schemas.openxmlformats.org/officeDocument/2006/relationships/tags" Target="../tags/tag94.xml"/><Relationship Id="rId26" Type="http://schemas.openxmlformats.org/officeDocument/2006/relationships/slideLayout" Target="../slideLayouts/slideLayout2.xml"/><Relationship Id="rId27" Type="http://schemas.openxmlformats.org/officeDocument/2006/relationships/notesSlide" Target="../notesSlides/notesSlide37.xml"/><Relationship Id="rId28" Type="http://schemas.openxmlformats.org/officeDocument/2006/relationships/oleObject" Target="../embeddings/oleObject11.bin"/><Relationship Id="rId29" Type="http://schemas.openxmlformats.org/officeDocument/2006/relationships/image" Target="../media/image55.jpeg"/><Relationship Id="rId1" Type="http://schemas.openxmlformats.org/officeDocument/2006/relationships/vmlDrawing" Target="../drawings/vmlDrawing10.vml"/><Relationship Id="rId2" Type="http://schemas.openxmlformats.org/officeDocument/2006/relationships/tags" Target="../tags/tag71.xml"/><Relationship Id="rId3" Type="http://schemas.openxmlformats.org/officeDocument/2006/relationships/tags" Target="../tags/tag72.xml"/><Relationship Id="rId4" Type="http://schemas.openxmlformats.org/officeDocument/2006/relationships/tags" Target="../tags/tag73.xml"/><Relationship Id="rId5" Type="http://schemas.openxmlformats.org/officeDocument/2006/relationships/tags" Target="../tags/tag74.xml"/><Relationship Id="rId30" Type="http://schemas.openxmlformats.org/officeDocument/2006/relationships/image" Target="../media/image56.png"/><Relationship Id="rId31" Type="http://schemas.openxmlformats.org/officeDocument/2006/relationships/image" Target="../media/image57.jpeg"/><Relationship Id="rId32" Type="http://schemas.openxmlformats.org/officeDocument/2006/relationships/hyperlink" Target="http://www.tesco.com/" TargetMode="External"/><Relationship Id="rId9" Type="http://schemas.openxmlformats.org/officeDocument/2006/relationships/tags" Target="../tags/tag78.xml"/><Relationship Id="rId6" Type="http://schemas.openxmlformats.org/officeDocument/2006/relationships/tags" Target="../tags/tag75.xml"/><Relationship Id="rId7" Type="http://schemas.openxmlformats.org/officeDocument/2006/relationships/tags" Target="../tags/tag76.xml"/><Relationship Id="rId8" Type="http://schemas.openxmlformats.org/officeDocument/2006/relationships/tags" Target="../tags/tag77.xml"/><Relationship Id="rId33" Type="http://schemas.openxmlformats.org/officeDocument/2006/relationships/image" Target="../media/image58.png"/><Relationship Id="rId34" Type="http://schemas.openxmlformats.org/officeDocument/2006/relationships/image" Target="../media/image59.jpeg"/><Relationship Id="rId35" Type="http://schemas.openxmlformats.org/officeDocument/2006/relationships/image" Target="../media/image60.png"/><Relationship Id="rId36" Type="http://schemas.openxmlformats.org/officeDocument/2006/relationships/hyperlink" Target="http://www.auchandrive.fr/invalidSession.jsp" TargetMode="External"/><Relationship Id="rId10" Type="http://schemas.openxmlformats.org/officeDocument/2006/relationships/tags" Target="../tags/tag79.xml"/><Relationship Id="rId11" Type="http://schemas.openxmlformats.org/officeDocument/2006/relationships/tags" Target="../tags/tag80.xml"/><Relationship Id="rId12" Type="http://schemas.openxmlformats.org/officeDocument/2006/relationships/tags" Target="../tags/tag81.xml"/><Relationship Id="rId13" Type="http://schemas.openxmlformats.org/officeDocument/2006/relationships/tags" Target="../tags/tag82.xml"/><Relationship Id="rId14" Type="http://schemas.openxmlformats.org/officeDocument/2006/relationships/tags" Target="../tags/tag83.xml"/><Relationship Id="rId15" Type="http://schemas.openxmlformats.org/officeDocument/2006/relationships/tags" Target="../tags/tag84.xml"/><Relationship Id="rId16" Type="http://schemas.openxmlformats.org/officeDocument/2006/relationships/tags" Target="../tags/tag85.xml"/><Relationship Id="rId17" Type="http://schemas.openxmlformats.org/officeDocument/2006/relationships/tags" Target="../tags/tag86.xml"/><Relationship Id="rId18" Type="http://schemas.openxmlformats.org/officeDocument/2006/relationships/tags" Target="../tags/tag87.xml"/><Relationship Id="rId19" Type="http://schemas.openxmlformats.org/officeDocument/2006/relationships/tags" Target="../tags/tag88.xml"/><Relationship Id="rId37" Type="http://schemas.openxmlformats.org/officeDocument/2006/relationships/image" Target="../media/image61.png"/><Relationship Id="rId38" Type="http://schemas.openxmlformats.org/officeDocument/2006/relationships/image" Target="../media/image62.png"/></Relationships>
</file>

<file path=ppt/slides/_rels/slide49.xml.rels><?xml version="1.0" encoding="UTF-8" standalone="yes"?>
<Relationships xmlns="http://schemas.openxmlformats.org/package/2006/relationships"><Relationship Id="rId142" Type="http://schemas.openxmlformats.org/officeDocument/2006/relationships/tags" Target="../tags/tag235.xml"/><Relationship Id="rId143" Type="http://schemas.openxmlformats.org/officeDocument/2006/relationships/tags" Target="../tags/tag236.xml"/><Relationship Id="rId144" Type="http://schemas.openxmlformats.org/officeDocument/2006/relationships/tags" Target="../tags/tag237.xml"/><Relationship Id="rId145" Type="http://schemas.openxmlformats.org/officeDocument/2006/relationships/tags" Target="../tags/tag238.xml"/><Relationship Id="rId146" Type="http://schemas.openxmlformats.org/officeDocument/2006/relationships/tags" Target="../tags/tag239.xml"/><Relationship Id="rId147" Type="http://schemas.openxmlformats.org/officeDocument/2006/relationships/tags" Target="../tags/tag240.xml"/><Relationship Id="rId148" Type="http://schemas.openxmlformats.org/officeDocument/2006/relationships/tags" Target="../tags/tag241.xml"/><Relationship Id="rId149" Type="http://schemas.openxmlformats.org/officeDocument/2006/relationships/tags" Target="../tags/tag242.xml"/><Relationship Id="rId180" Type="http://schemas.openxmlformats.org/officeDocument/2006/relationships/tags" Target="../tags/tag273.xml"/><Relationship Id="rId181" Type="http://schemas.openxmlformats.org/officeDocument/2006/relationships/tags" Target="../tags/tag274.xml"/><Relationship Id="rId182" Type="http://schemas.openxmlformats.org/officeDocument/2006/relationships/tags" Target="../tags/tag275.xml"/><Relationship Id="rId40" Type="http://schemas.openxmlformats.org/officeDocument/2006/relationships/tags" Target="../tags/tag133.xml"/><Relationship Id="rId41" Type="http://schemas.openxmlformats.org/officeDocument/2006/relationships/tags" Target="../tags/tag134.xml"/><Relationship Id="rId42" Type="http://schemas.openxmlformats.org/officeDocument/2006/relationships/tags" Target="../tags/tag135.xml"/><Relationship Id="rId43" Type="http://schemas.openxmlformats.org/officeDocument/2006/relationships/tags" Target="../tags/tag136.xml"/><Relationship Id="rId44" Type="http://schemas.openxmlformats.org/officeDocument/2006/relationships/tags" Target="../tags/tag137.xml"/><Relationship Id="rId45" Type="http://schemas.openxmlformats.org/officeDocument/2006/relationships/tags" Target="../tags/tag138.xml"/><Relationship Id="rId46" Type="http://schemas.openxmlformats.org/officeDocument/2006/relationships/tags" Target="../tags/tag139.xml"/><Relationship Id="rId47" Type="http://schemas.openxmlformats.org/officeDocument/2006/relationships/tags" Target="../tags/tag140.xml"/><Relationship Id="rId48" Type="http://schemas.openxmlformats.org/officeDocument/2006/relationships/tags" Target="../tags/tag141.xml"/><Relationship Id="rId49" Type="http://schemas.openxmlformats.org/officeDocument/2006/relationships/tags" Target="../tags/tag142.xml"/><Relationship Id="rId183" Type="http://schemas.openxmlformats.org/officeDocument/2006/relationships/tags" Target="../tags/tag276.xml"/><Relationship Id="rId184" Type="http://schemas.openxmlformats.org/officeDocument/2006/relationships/tags" Target="../tags/tag277.xml"/><Relationship Id="rId185" Type="http://schemas.openxmlformats.org/officeDocument/2006/relationships/tags" Target="../tags/tag278.xml"/><Relationship Id="rId186" Type="http://schemas.openxmlformats.org/officeDocument/2006/relationships/tags" Target="../tags/tag279.xml"/><Relationship Id="rId187" Type="http://schemas.openxmlformats.org/officeDocument/2006/relationships/tags" Target="../tags/tag280.xml"/><Relationship Id="rId188" Type="http://schemas.openxmlformats.org/officeDocument/2006/relationships/tags" Target="../tags/tag281.xml"/><Relationship Id="rId189" Type="http://schemas.openxmlformats.org/officeDocument/2006/relationships/tags" Target="../tags/tag282.xml"/><Relationship Id="rId220" Type="http://schemas.openxmlformats.org/officeDocument/2006/relationships/tags" Target="../tags/tag313.xml"/><Relationship Id="rId221" Type="http://schemas.openxmlformats.org/officeDocument/2006/relationships/tags" Target="../tags/tag314.xml"/><Relationship Id="rId222" Type="http://schemas.openxmlformats.org/officeDocument/2006/relationships/tags" Target="../tags/tag315.xml"/><Relationship Id="rId223" Type="http://schemas.openxmlformats.org/officeDocument/2006/relationships/tags" Target="../tags/tag316.xml"/><Relationship Id="rId80" Type="http://schemas.openxmlformats.org/officeDocument/2006/relationships/tags" Target="../tags/tag173.xml"/><Relationship Id="rId81" Type="http://schemas.openxmlformats.org/officeDocument/2006/relationships/tags" Target="../tags/tag174.xml"/><Relationship Id="rId82" Type="http://schemas.openxmlformats.org/officeDocument/2006/relationships/tags" Target="../tags/tag175.xml"/><Relationship Id="rId83" Type="http://schemas.openxmlformats.org/officeDocument/2006/relationships/tags" Target="../tags/tag176.xml"/><Relationship Id="rId84" Type="http://schemas.openxmlformats.org/officeDocument/2006/relationships/tags" Target="../tags/tag177.xml"/><Relationship Id="rId85" Type="http://schemas.openxmlformats.org/officeDocument/2006/relationships/tags" Target="../tags/tag178.xml"/><Relationship Id="rId86" Type="http://schemas.openxmlformats.org/officeDocument/2006/relationships/tags" Target="../tags/tag179.xml"/><Relationship Id="rId87" Type="http://schemas.openxmlformats.org/officeDocument/2006/relationships/tags" Target="../tags/tag180.xml"/><Relationship Id="rId88" Type="http://schemas.openxmlformats.org/officeDocument/2006/relationships/tags" Target="../tags/tag181.xml"/><Relationship Id="rId89" Type="http://schemas.openxmlformats.org/officeDocument/2006/relationships/tags" Target="../tags/tag182.xml"/><Relationship Id="rId224" Type="http://schemas.openxmlformats.org/officeDocument/2006/relationships/tags" Target="../tags/tag317.xml"/><Relationship Id="rId225" Type="http://schemas.openxmlformats.org/officeDocument/2006/relationships/tags" Target="../tags/tag318.xml"/><Relationship Id="rId226" Type="http://schemas.openxmlformats.org/officeDocument/2006/relationships/slideLayout" Target="../slideLayouts/slideLayout6.xml"/><Relationship Id="rId227" Type="http://schemas.openxmlformats.org/officeDocument/2006/relationships/notesSlide" Target="../notesSlides/notesSlide38.xml"/><Relationship Id="rId228" Type="http://schemas.openxmlformats.org/officeDocument/2006/relationships/oleObject" Target="../embeddings/oleObject12.bin"/><Relationship Id="rId229" Type="http://schemas.openxmlformats.org/officeDocument/2006/relationships/oleObject" Target="../embeddings/oleObject13.bin"/><Relationship Id="rId110" Type="http://schemas.openxmlformats.org/officeDocument/2006/relationships/tags" Target="../tags/tag203.xml"/><Relationship Id="rId111" Type="http://schemas.openxmlformats.org/officeDocument/2006/relationships/tags" Target="../tags/tag204.xml"/><Relationship Id="rId112" Type="http://schemas.openxmlformats.org/officeDocument/2006/relationships/tags" Target="../tags/tag205.xml"/><Relationship Id="rId113" Type="http://schemas.openxmlformats.org/officeDocument/2006/relationships/tags" Target="../tags/tag206.xml"/><Relationship Id="rId114" Type="http://schemas.openxmlformats.org/officeDocument/2006/relationships/tags" Target="../tags/tag207.xml"/><Relationship Id="rId115" Type="http://schemas.openxmlformats.org/officeDocument/2006/relationships/tags" Target="../tags/tag208.xml"/><Relationship Id="rId116" Type="http://schemas.openxmlformats.org/officeDocument/2006/relationships/tags" Target="../tags/tag209.xml"/><Relationship Id="rId117" Type="http://schemas.openxmlformats.org/officeDocument/2006/relationships/tags" Target="../tags/tag210.xml"/><Relationship Id="rId118" Type="http://schemas.openxmlformats.org/officeDocument/2006/relationships/tags" Target="../tags/tag211.xml"/><Relationship Id="rId119" Type="http://schemas.openxmlformats.org/officeDocument/2006/relationships/tags" Target="../tags/tag212.xml"/><Relationship Id="rId150" Type="http://schemas.openxmlformats.org/officeDocument/2006/relationships/tags" Target="../tags/tag243.xml"/><Relationship Id="rId151" Type="http://schemas.openxmlformats.org/officeDocument/2006/relationships/tags" Target="../tags/tag244.xml"/><Relationship Id="rId152" Type="http://schemas.openxmlformats.org/officeDocument/2006/relationships/tags" Target="../tags/tag245.xml"/><Relationship Id="rId10" Type="http://schemas.openxmlformats.org/officeDocument/2006/relationships/tags" Target="../tags/tag103.xml"/><Relationship Id="rId11" Type="http://schemas.openxmlformats.org/officeDocument/2006/relationships/tags" Target="../tags/tag104.xml"/><Relationship Id="rId12" Type="http://schemas.openxmlformats.org/officeDocument/2006/relationships/tags" Target="../tags/tag105.xml"/><Relationship Id="rId13" Type="http://schemas.openxmlformats.org/officeDocument/2006/relationships/tags" Target="../tags/tag106.xml"/><Relationship Id="rId14" Type="http://schemas.openxmlformats.org/officeDocument/2006/relationships/tags" Target="../tags/tag107.xml"/><Relationship Id="rId15" Type="http://schemas.openxmlformats.org/officeDocument/2006/relationships/tags" Target="../tags/tag108.xml"/><Relationship Id="rId16" Type="http://schemas.openxmlformats.org/officeDocument/2006/relationships/tags" Target="../tags/tag109.xml"/><Relationship Id="rId17" Type="http://schemas.openxmlformats.org/officeDocument/2006/relationships/tags" Target="../tags/tag110.xml"/><Relationship Id="rId18" Type="http://schemas.openxmlformats.org/officeDocument/2006/relationships/tags" Target="../tags/tag111.xml"/><Relationship Id="rId19" Type="http://schemas.openxmlformats.org/officeDocument/2006/relationships/tags" Target="../tags/tag112.xml"/><Relationship Id="rId153" Type="http://schemas.openxmlformats.org/officeDocument/2006/relationships/tags" Target="../tags/tag246.xml"/><Relationship Id="rId154" Type="http://schemas.openxmlformats.org/officeDocument/2006/relationships/tags" Target="../tags/tag247.xml"/><Relationship Id="rId155" Type="http://schemas.openxmlformats.org/officeDocument/2006/relationships/tags" Target="../tags/tag248.xml"/><Relationship Id="rId156" Type="http://schemas.openxmlformats.org/officeDocument/2006/relationships/tags" Target="../tags/tag249.xml"/><Relationship Id="rId157" Type="http://schemas.openxmlformats.org/officeDocument/2006/relationships/tags" Target="../tags/tag250.xml"/><Relationship Id="rId158" Type="http://schemas.openxmlformats.org/officeDocument/2006/relationships/tags" Target="../tags/tag251.xml"/><Relationship Id="rId159" Type="http://schemas.openxmlformats.org/officeDocument/2006/relationships/tags" Target="../tags/tag252.xml"/><Relationship Id="rId190" Type="http://schemas.openxmlformats.org/officeDocument/2006/relationships/tags" Target="../tags/tag283.xml"/><Relationship Id="rId191" Type="http://schemas.openxmlformats.org/officeDocument/2006/relationships/tags" Target="../tags/tag284.xml"/><Relationship Id="rId192" Type="http://schemas.openxmlformats.org/officeDocument/2006/relationships/tags" Target="../tags/tag285.xml"/><Relationship Id="rId50" Type="http://schemas.openxmlformats.org/officeDocument/2006/relationships/tags" Target="../tags/tag143.xml"/><Relationship Id="rId51" Type="http://schemas.openxmlformats.org/officeDocument/2006/relationships/tags" Target="../tags/tag144.xml"/><Relationship Id="rId52" Type="http://schemas.openxmlformats.org/officeDocument/2006/relationships/tags" Target="../tags/tag145.xml"/><Relationship Id="rId53" Type="http://schemas.openxmlformats.org/officeDocument/2006/relationships/tags" Target="../tags/tag146.xml"/><Relationship Id="rId54" Type="http://schemas.openxmlformats.org/officeDocument/2006/relationships/tags" Target="../tags/tag147.xml"/><Relationship Id="rId55" Type="http://schemas.openxmlformats.org/officeDocument/2006/relationships/tags" Target="../tags/tag148.xml"/><Relationship Id="rId56" Type="http://schemas.openxmlformats.org/officeDocument/2006/relationships/tags" Target="../tags/tag149.xml"/><Relationship Id="rId57" Type="http://schemas.openxmlformats.org/officeDocument/2006/relationships/tags" Target="../tags/tag150.xml"/><Relationship Id="rId58" Type="http://schemas.openxmlformats.org/officeDocument/2006/relationships/tags" Target="../tags/tag151.xml"/><Relationship Id="rId59" Type="http://schemas.openxmlformats.org/officeDocument/2006/relationships/tags" Target="../tags/tag152.xml"/><Relationship Id="rId193" Type="http://schemas.openxmlformats.org/officeDocument/2006/relationships/tags" Target="../tags/tag286.xml"/><Relationship Id="rId194" Type="http://schemas.openxmlformats.org/officeDocument/2006/relationships/tags" Target="../tags/tag287.xml"/><Relationship Id="rId195" Type="http://schemas.openxmlformats.org/officeDocument/2006/relationships/tags" Target="../tags/tag288.xml"/><Relationship Id="rId196" Type="http://schemas.openxmlformats.org/officeDocument/2006/relationships/tags" Target="../tags/tag289.xml"/><Relationship Id="rId197" Type="http://schemas.openxmlformats.org/officeDocument/2006/relationships/tags" Target="../tags/tag290.xml"/><Relationship Id="rId198" Type="http://schemas.openxmlformats.org/officeDocument/2006/relationships/tags" Target="../tags/tag291.xml"/><Relationship Id="rId199" Type="http://schemas.openxmlformats.org/officeDocument/2006/relationships/tags" Target="../tags/tag292.xml"/><Relationship Id="rId230" Type="http://schemas.openxmlformats.org/officeDocument/2006/relationships/image" Target="../media/image63.emf"/><Relationship Id="rId231" Type="http://schemas.openxmlformats.org/officeDocument/2006/relationships/oleObject" Target="../embeddings/oleObject14.bin"/><Relationship Id="rId232" Type="http://schemas.openxmlformats.org/officeDocument/2006/relationships/image" Target="../media/image64.emf"/><Relationship Id="rId233" Type="http://schemas.openxmlformats.org/officeDocument/2006/relationships/oleObject" Target="../embeddings/oleObject15.bin"/><Relationship Id="rId90" Type="http://schemas.openxmlformats.org/officeDocument/2006/relationships/tags" Target="../tags/tag183.xml"/><Relationship Id="rId91" Type="http://schemas.openxmlformats.org/officeDocument/2006/relationships/tags" Target="../tags/tag184.xml"/><Relationship Id="rId92" Type="http://schemas.openxmlformats.org/officeDocument/2006/relationships/tags" Target="../tags/tag185.xml"/><Relationship Id="rId93" Type="http://schemas.openxmlformats.org/officeDocument/2006/relationships/tags" Target="../tags/tag186.xml"/><Relationship Id="rId94" Type="http://schemas.openxmlformats.org/officeDocument/2006/relationships/tags" Target="../tags/tag187.xml"/><Relationship Id="rId95" Type="http://schemas.openxmlformats.org/officeDocument/2006/relationships/tags" Target="../tags/tag188.xml"/><Relationship Id="rId96" Type="http://schemas.openxmlformats.org/officeDocument/2006/relationships/tags" Target="../tags/tag189.xml"/><Relationship Id="rId97" Type="http://schemas.openxmlformats.org/officeDocument/2006/relationships/tags" Target="../tags/tag190.xml"/><Relationship Id="rId98" Type="http://schemas.openxmlformats.org/officeDocument/2006/relationships/tags" Target="../tags/tag191.xml"/><Relationship Id="rId99" Type="http://schemas.openxmlformats.org/officeDocument/2006/relationships/tags" Target="../tags/tag192.xml"/><Relationship Id="rId234" Type="http://schemas.openxmlformats.org/officeDocument/2006/relationships/image" Target="../media/image65.emf"/><Relationship Id="rId120" Type="http://schemas.openxmlformats.org/officeDocument/2006/relationships/tags" Target="../tags/tag213.xml"/><Relationship Id="rId121" Type="http://schemas.openxmlformats.org/officeDocument/2006/relationships/tags" Target="../tags/tag214.xml"/><Relationship Id="rId122" Type="http://schemas.openxmlformats.org/officeDocument/2006/relationships/tags" Target="../tags/tag215.xml"/><Relationship Id="rId123" Type="http://schemas.openxmlformats.org/officeDocument/2006/relationships/tags" Target="../tags/tag216.xml"/><Relationship Id="rId124" Type="http://schemas.openxmlformats.org/officeDocument/2006/relationships/tags" Target="../tags/tag217.xml"/><Relationship Id="rId125" Type="http://schemas.openxmlformats.org/officeDocument/2006/relationships/tags" Target="../tags/tag218.xml"/><Relationship Id="rId126" Type="http://schemas.openxmlformats.org/officeDocument/2006/relationships/tags" Target="../tags/tag219.xml"/><Relationship Id="rId127" Type="http://schemas.openxmlformats.org/officeDocument/2006/relationships/tags" Target="../tags/tag220.xml"/><Relationship Id="rId128" Type="http://schemas.openxmlformats.org/officeDocument/2006/relationships/tags" Target="../tags/tag221.xml"/><Relationship Id="rId129" Type="http://schemas.openxmlformats.org/officeDocument/2006/relationships/tags" Target="../tags/tag222.xml"/><Relationship Id="rId160" Type="http://schemas.openxmlformats.org/officeDocument/2006/relationships/tags" Target="../tags/tag253.xml"/><Relationship Id="rId161" Type="http://schemas.openxmlformats.org/officeDocument/2006/relationships/tags" Target="../tags/tag254.xml"/><Relationship Id="rId162" Type="http://schemas.openxmlformats.org/officeDocument/2006/relationships/tags" Target="../tags/tag255.xml"/><Relationship Id="rId20" Type="http://schemas.openxmlformats.org/officeDocument/2006/relationships/tags" Target="../tags/tag113.xml"/><Relationship Id="rId21" Type="http://schemas.openxmlformats.org/officeDocument/2006/relationships/tags" Target="../tags/tag114.xml"/><Relationship Id="rId22" Type="http://schemas.openxmlformats.org/officeDocument/2006/relationships/tags" Target="../tags/tag115.xml"/><Relationship Id="rId23" Type="http://schemas.openxmlformats.org/officeDocument/2006/relationships/tags" Target="../tags/tag116.xml"/><Relationship Id="rId24" Type="http://schemas.openxmlformats.org/officeDocument/2006/relationships/tags" Target="../tags/tag117.xml"/><Relationship Id="rId25" Type="http://schemas.openxmlformats.org/officeDocument/2006/relationships/tags" Target="../tags/tag118.xml"/><Relationship Id="rId26" Type="http://schemas.openxmlformats.org/officeDocument/2006/relationships/tags" Target="../tags/tag119.xml"/><Relationship Id="rId27" Type="http://schemas.openxmlformats.org/officeDocument/2006/relationships/tags" Target="../tags/tag120.xml"/><Relationship Id="rId28" Type="http://schemas.openxmlformats.org/officeDocument/2006/relationships/tags" Target="../tags/tag121.xml"/><Relationship Id="rId29" Type="http://schemas.openxmlformats.org/officeDocument/2006/relationships/tags" Target="../tags/tag122.xml"/><Relationship Id="rId163" Type="http://schemas.openxmlformats.org/officeDocument/2006/relationships/tags" Target="../tags/tag256.xml"/><Relationship Id="rId164" Type="http://schemas.openxmlformats.org/officeDocument/2006/relationships/tags" Target="../tags/tag257.xml"/><Relationship Id="rId165" Type="http://schemas.openxmlformats.org/officeDocument/2006/relationships/tags" Target="../tags/tag258.xml"/><Relationship Id="rId166" Type="http://schemas.openxmlformats.org/officeDocument/2006/relationships/tags" Target="../tags/tag259.xml"/><Relationship Id="rId167" Type="http://schemas.openxmlformats.org/officeDocument/2006/relationships/tags" Target="../tags/tag260.xml"/><Relationship Id="rId168" Type="http://schemas.openxmlformats.org/officeDocument/2006/relationships/tags" Target="../tags/tag261.xml"/><Relationship Id="rId169" Type="http://schemas.openxmlformats.org/officeDocument/2006/relationships/tags" Target="../tags/tag262.xml"/><Relationship Id="rId200" Type="http://schemas.openxmlformats.org/officeDocument/2006/relationships/tags" Target="../tags/tag293.xml"/><Relationship Id="rId201" Type="http://schemas.openxmlformats.org/officeDocument/2006/relationships/tags" Target="../tags/tag294.xml"/><Relationship Id="rId202" Type="http://schemas.openxmlformats.org/officeDocument/2006/relationships/tags" Target="../tags/tag295.xml"/><Relationship Id="rId203" Type="http://schemas.openxmlformats.org/officeDocument/2006/relationships/tags" Target="../tags/tag296.xml"/><Relationship Id="rId60" Type="http://schemas.openxmlformats.org/officeDocument/2006/relationships/tags" Target="../tags/tag153.xml"/><Relationship Id="rId61" Type="http://schemas.openxmlformats.org/officeDocument/2006/relationships/tags" Target="../tags/tag154.xml"/><Relationship Id="rId62" Type="http://schemas.openxmlformats.org/officeDocument/2006/relationships/tags" Target="../tags/tag155.xml"/><Relationship Id="rId63" Type="http://schemas.openxmlformats.org/officeDocument/2006/relationships/tags" Target="../tags/tag156.xml"/><Relationship Id="rId64" Type="http://schemas.openxmlformats.org/officeDocument/2006/relationships/tags" Target="../tags/tag157.xml"/><Relationship Id="rId65" Type="http://schemas.openxmlformats.org/officeDocument/2006/relationships/tags" Target="../tags/tag158.xml"/><Relationship Id="rId66" Type="http://schemas.openxmlformats.org/officeDocument/2006/relationships/tags" Target="../tags/tag159.xml"/><Relationship Id="rId67" Type="http://schemas.openxmlformats.org/officeDocument/2006/relationships/tags" Target="../tags/tag160.xml"/><Relationship Id="rId68" Type="http://schemas.openxmlformats.org/officeDocument/2006/relationships/tags" Target="../tags/tag161.xml"/><Relationship Id="rId69" Type="http://schemas.openxmlformats.org/officeDocument/2006/relationships/tags" Target="../tags/tag162.xml"/><Relationship Id="rId204" Type="http://schemas.openxmlformats.org/officeDocument/2006/relationships/tags" Target="../tags/tag297.xml"/><Relationship Id="rId205" Type="http://schemas.openxmlformats.org/officeDocument/2006/relationships/tags" Target="../tags/tag298.xml"/><Relationship Id="rId206" Type="http://schemas.openxmlformats.org/officeDocument/2006/relationships/tags" Target="../tags/tag299.xml"/><Relationship Id="rId207" Type="http://schemas.openxmlformats.org/officeDocument/2006/relationships/tags" Target="../tags/tag300.xml"/><Relationship Id="rId208" Type="http://schemas.openxmlformats.org/officeDocument/2006/relationships/tags" Target="../tags/tag301.xml"/><Relationship Id="rId209" Type="http://schemas.openxmlformats.org/officeDocument/2006/relationships/tags" Target="../tags/tag302.xml"/><Relationship Id="rId130" Type="http://schemas.openxmlformats.org/officeDocument/2006/relationships/tags" Target="../tags/tag223.xml"/><Relationship Id="rId131" Type="http://schemas.openxmlformats.org/officeDocument/2006/relationships/tags" Target="../tags/tag224.xml"/><Relationship Id="rId132" Type="http://schemas.openxmlformats.org/officeDocument/2006/relationships/tags" Target="../tags/tag225.xml"/><Relationship Id="rId133" Type="http://schemas.openxmlformats.org/officeDocument/2006/relationships/tags" Target="../tags/tag226.xml"/><Relationship Id="rId134" Type="http://schemas.openxmlformats.org/officeDocument/2006/relationships/tags" Target="../tags/tag227.xml"/><Relationship Id="rId135" Type="http://schemas.openxmlformats.org/officeDocument/2006/relationships/tags" Target="../tags/tag228.xml"/><Relationship Id="rId136" Type="http://schemas.openxmlformats.org/officeDocument/2006/relationships/tags" Target="../tags/tag229.xml"/><Relationship Id="rId137" Type="http://schemas.openxmlformats.org/officeDocument/2006/relationships/tags" Target="../tags/tag230.xml"/><Relationship Id="rId138" Type="http://schemas.openxmlformats.org/officeDocument/2006/relationships/tags" Target="../tags/tag231.xml"/><Relationship Id="rId139" Type="http://schemas.openxmlformats.org/officeDocument/2006/relationships/tags" Target="../tags/tag232.xml"/><Relationship Id="rId170" Type="http://schemas.openxmlformats.org/officeDocument/2006/relationships/tags" Target="../tags/tag263.xml"/><Relationship Id="rId171" Type="http://schemas.openxmlformats.org/officeDocument/2006/relationships/tags" Target="../tags/tag264.xml"/><Relationship Id="rId172" Type="http://schemas.openxmlformats.org/officeDocument/2006/relationships/tags" Target="../tags/tag265.xml"/><Relationship Id="rId30" Type="http://schemas.openxmlformats.org/officeDocument/2006/relationships/tags" Target="../tags/tag123.xml"/><Relationship Id="rId31" Type="http://schemas.openxmlformats.org/officeDocument/2006/relationships/tags" Target="../tags/tag124.xml"/><Relationship Id="rId32" Type="http://schemas.openxmlformats.org/officeDocument/2006/relationships/tags" Target="../tags/tag125.xml"/><Relationship Id="rId33" Type="http://schemas.openxmlformats.org/officeDocument/2006/relationships/tags" Target="../tags/tag126.xml"/><Relationship Id="rId34" Type="http://schemas.openxmlformats.org/officeDocument/2006/relationships/tags" Target="../tags/tag127.xml"/><Relationship Id="rId35" Type="http://schemas.openxmlformats.org/officeDocument/2006/relationships/tags" Target="../tags/tag128.xml"/><Relationship Id="rId36" Type="http://schemas.openxmlformats.org/officeDocument/2006/relationships/tags" Target="../tags/tag129.xml"/><Relationship Id="rId37" Type="http://schemas.openxmlformats.org/officeDocument/2006/relationships/tags" Target="../tags/tag130.xml"/><Relationship Id="rId38" Type="http://schemas.openxmlformats.org/officeDocument/2006/relationships/tags" Target="../tags/tag131.xml"/><Relationship Id="rId39" Type="http://schemas.openxmlformats.org/officeDocument/2006/relationships/tags" Target="../tags/tag132.xml"/><Relationship Id="rId173" Type="http://schemas.openxmlformats.org/officeDocument/2006/relationships/tags" Target="../tags/tag266.xml"/><Relationship Id="rId174" Type="http://schemas.openxmlformats.org/officeDocument/2006/relationships/tags" Target="../tags/tag267.xml"/><Relationship Id="rId175" Type="http://schemas.openxmlformats.org/officeDocument/2006/relationships/tags" Target="../tags/tag268.xml"/><Relationship Id="rId176" Type="http://schemas.openxmlformats.org/officeDocument/2006/relationships/tags" Target="../tags/tag269.xml"/><Relationship Id="rId177" Type="http://schemas.openxmlformats.org/officeDocument/2006/relationships/tags" Target="../tags/tag270.xml"/><Relationship Id="rId178" Type="http://schemas.openxmlformats.org/officeDocument/2006/relationships/tags" Target="../tags/tag271.xml"/><Relationship Id="rId179" Type="http://schemas.openxmlformats.org/officeDocument/2006/relationships/tags" Target="../tags/tag272.xml"/><Relationship Id="rId210" Type="http://schemas.openxmlformats.org/officeDocument/2006/relationships/tags" Target="../tags/tag303.xml"/><Relationship Id="rId211" Type="http://schemas.openxmlformats.org/officeDocument/2006/relationships/tags" Target="../tags/tag304.xml"/><Relationship Id="rId212" Type="http://schemas.openxmlformats.org/officeDocument/2006/relationships/tags" Target="../tags/tag305.xml"/><Relationship Id="rId213" Type="http://schemas.openxmlformats.org/officeDocument/2006/relationships/tags" Target="../tags/tag306.xml"/><Relationship Id="rId70" Type="http://schemas.openxmlformats.org/officeDocument/2006/relationships/tags" Target="../tags/tag163.xml"/><Relationship Id="rId71" Type="http://schemas.openxmlformats.org/officeDocument/2006/relationships/tags" Target="../tags/tag164.xml"/><Relationship Id="rId72" Type="http://schemas.openxmlformats.org/officeDocument/2006/relationships/tags" Target="../tags/tag165.xml"/><Relationship Id="rId73" Type="http://schemas.openxmlformats.org/officeDocument/2006/relationships/tags" Target="../tags/tag166.xml"/><Relationship Id="rId74" Type="http://schemas.openxmlformats.org/officeDocument/2006/relationships/tags" Target="../tags/tag167.xml"/><Relationship Id="rId75" Type="http://schemas.openxmlformats.org/officeDocument/2006/relationships/tags" Target="../tags/tag168.xml"/><Relationship Id="rId76" Type="http://schemas.openxmlformats.org/officeDocument/2006/relationships/tags" Target="../tags/tag169.xml"/><Relationship Id="rId77" Type="http://schemas.openxmlformats.org/officeDocument/2006/relationships/tags" Target="../tags/tag170.xml"/><Relationship Id="rId78" Type="http://schemas.openxmlformats.org/officeDocument/2006/relationships/tags" Target="../tags/tag171.xml"/><Relationship Id="rId79" Type="http://schemas.openxmlformats.org/officeDocument/2006/relationships/tags" Target="../tags/tag172.xml"/><Relationship Id="rId214" Type="http://schemas.openxmlformats.org/officeDocument/2006/relationships/tags" Target="../tags/tag307.xml"/><Relationship Id="rId215" Type="http://schemas.openxmlformats.org/officeDocument/2006/relationships/tags" Target="../tags/tag308.xml"/><Relationship Id="rId216" Type="http://schemas.openxmlformats.org/officeDocument/2006/relationships/tags" Target="../tags/tag309.xml"/><Relationship Id="rId217" Type="http://schemas.openxmlformats.org/officeDocument/2006/relationships/tags" Target="../tags/tag310.xml"/><Relationship Id="rId218" Type="http://schemas.openxmlformats.org/officeDocument/2006/relationships/tags" Target="../tags/tag311.xml"/><Relationship Id="rId219" Type="http://schemas.openxmlformats.org/officeDocument/2006/relationships/tags" Target="../tags/tag312.xml"/><Relationship Id="rId1" Type="http://schemas.openxmlformats.org/officeDocument/2006/relationships/vmlDrawing" Target="../drawings/vmlDrawing11.vml"/><Relationship Id="rId2" Type="http://schemas.openxmlformats.org/officeDocument/2006/relationships/tags" Target="../tags/tag95.xml"/><Relationship Id="rId3" Type="http://schemas.openxmlformats.org/officeDocument/2006/relationships/tags" Target="../tags/tag96.xml"/><Relationship Id="rId4" Type="http://schemas.openxmlformats.org/officeDocument/2006/relationships/tags" Target="../tags/tag97.xml"/><Relationship Id="rId100" Type="http://schemas.openxmlformats.org/officeDocument/2006/relationships/tags" Target="../tags/tag193.xml"/><Relationship Id="rId101" Type="http://schemas.openxmlformats.org/officeDocument/2006/relationships/tags" Target="../tags/tag194.xml"/><Relationship Id="rId102" Type="http://schemas.openxmlformats.org/officeDocument/2006/relationships/tags" Target="../tags/tag195.xml"/><Relationship Id="rId103" Type="http://schemas.openxmlformats.org/officeDocument/2006/relationships/tags" Target="../tags/tag196.xml"/><Relationship Id="rId104" Type="http://schemas.openxmlformats.org/officeDocument/2006/relationships/tags" Target="../tags/tag197.xml"/><Relationship Id="rId105" Type="http://schemas.openxmlformats.org/officeDocument/2006/relationships/tags" Target="../tags/tag198.xml"/><Relationship Id="rId106" Type="http://schemas.openxmlformats.org/officeDocument/2006/relationships/tags" Target="../tags/tag199.xml"/><Relationship Id="rId107" Type="http://schemas.openxmlformats.org/officeDocument/2006/relationships/tags" Target="../tags/tag200.xml"/><Relationship Id="rId108" Type="http://schemas.openxmlformats.org/officeDocument/2006/relationships/tags" Target="../tags/tag201.xml"/><Relationship Id="rId109" Type="http://schemas.openxmlformats.org/officeDocument/2006/relationships/tags" Target="../tags/tag202.xml"/><Relationship Id="rId5" Type="http://schemas.openxmlformats.org/officeDocument/2006/relationships/tags" Target="../tags/tag98.xml"/><Relationship Id="rId6" Type="http://schemas.openxmlformats.org/officeDocument/2006/relationships/tags" Target="../tags/tag99.xml"/><Relationship Id="rId7" Type="http://schemas.openxmlformats.org/officeDocument/2006/relationships/tags" Target="../tags/tag100.xml"/><Relationship Id="rId8" Type="http://schemas.openxmlformats.org/officeDocument/2006/relationships/tags" Target="../tags/tag101.xml"/><Relationship Id="rId9" Type="http://schemas.openxmlformats.org/officeDocument/2006/relationships/tags" Target="../tags/tag102.xml"/><Relationship Id="rId140" Type="http://schemas.openxmlformats.org/officeDocument/2006/relationships/tags" Target="../tags/tag233.xml"/><Relationship Id="rId141" Type="http://schemas.openxmlformats.org/officeDocument/2006/relationships/tags" Target="../tags/tag23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6.emf"/><Relationship Id="rId5" Type="http://schemas.openxmlformats.org/officeDocument/2006/relationships/oleObject" Target="../embeddings/oleObject4.bin"/><Relationship Id="rId6" Type="http://schemas.openxmlformats.org/officeDocument/2006/relationships/image" Target="../media/image7.emf"/><Relationship Id="rId7" Type="http://schemas.openxmlformats.org/officeDocument/2006/relationships/oleObject" Target="../embeddings/oleObject5.bin"/><Relationship Id="rId8"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6.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9.xml"/><Relationship Id="rId5" Type="http://schemas.openxmlformats.org/officeDocument/2006/relationships/image" Target="../media/image67.png"/><Relationship Id="rId1" Type="http://schemas.microsoft.com/office/2007/relationships/media" Target="file:///C:\Users\mjv617\Documents\3MyTeach\454\Video\2010_Dec19_WSJ_Holiday%20Help_people%20vs%20robots.wmv" TargetMode="External"/><Relationship Id="rId2" Type="http://schemas.openxmlformats.org/officeDocument/2006/relationships/video" Target="file:///C:\Users\mjv617\Documents\3MyTeach\454\Video\2010_Dec19_WSJ_Holiday%20Help_people%20vs%20robots.wmv"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68.w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slideLayout" Target="../slideLayouts/slideLayout51.xml"/><Relationship Id="rId16" Type="http://schemas.openxmlformats.org/officeDocument/2006/relationships/oleObject" Target="../embeddings/oleObject6.bin"/><Relationship Id="rId17" Type="http://schemas.openxmlformats.org/officeDocument/2006/relationships/image" Target="../media/image4.emf"/><Relationship Id="rId1" Type="http://schemas.openxmlformats.org/officeDocument/2006/relationships/vmlDrawing" Target="../drawings/vmlDrawing4.vml"/><Relationship Id="rId2" Type="http://schemas.openxmlformats.org/officeDocument/2006/relationships/tags" Target="../tags/tag20.xml"/><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 Id="rId9" Type="http://schemas.openxmlformats.org/officeDocument/2006/relationships/tags" Target="../tags/tag27.xml"/><Relationship Id="rId10"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jpe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oleObject" Target="../embeddings/oleObject16.bin"/><Relationship Id="rId5" Type="http://schemas.openxmlformats.org/officeDocument/2006/relationships/image" Target="../media/image76.png"/><Relationship Id="rId1" Type="http://schemas.openxmlformats.org/officeDocument/2006/relationships/vmlDrawing" Target="../drawings/vmlDrawing12.vml"/><Relationship Id="rId2"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jpeg"/><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 Id="rId3" Type="http://schemas.openxmlformats.org/officeDocument/2006/relationships/image" Target="../media/image80.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image" Target="../media/image81.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69.xml.rels><?xml version="1.0" encoding="UTF-8" standalone="yes"?>
<Relationships xmlns="http://schemas.openxmlformats.org/package/2006/relationships"><Relationship Id="rId11" Type="http://schemas.openxmlformats.org/officeDocument/2006/relationships/image" Target="../media/image87.wmf"/><Relationship Id="rId12" Type="http://schemas.openxmlformats.org/officeDocument/2006/relationships/image" Target="../media/image91.jpeg"/><Relationship Id="rId13" Type="http://schemas.openxmlformats.org/officeDocument/2006/relationships/oleObject" Target="../embeddings/oleObject20.bin"/><Relationship Id="rId14" Type="http://schemas.openxmlformats.org/officeDocument/2006/relationships/image" Target="../media/image88.wmf"/><Relationship Id="rId15" Type="http://schemas.openxmlformats.org/officeDocument/2006/relationships/image" Target="../media/image15.png"/><Relationship Id="rId1" Type="http://schemas.openxmlformats.org/officeDocument/2006/relationships/vmlDrawing" Target="../drawings/vmlDrawing13.vml"/><Relationship Id="rId2" Type="http://schemas.openxmlformats.org/officeDocument/2006/relationships/slideLayout" Target="../slideLayouts/slideLayout7.xml"/><Relationship Id="rId3" Type="http://schemas.openxmlformats.org/officeDocument/2006/relationships/notesSlide" Target="../notesSlides/notesSlide53.xml"/><Relationship Id="rId4" Type="http://schemas.openxmlformats.org/officeDocument/2006/relationships/oleObject" Target="../embeddings/oleObject17.bin"/><Relationship Id="rId5" Type="http://schemas.openxmlformats.org/officeDocument/2006/relationships/image" Target="../media/image85.wmf"/><Relationship Id="rId6" Type="http://schemas.openxmlformats.org/officeDocument/2006/relationships/oleObject" Target="../embeddings/oleObject18.bin"/><Relationship Id="rId7" Type="http://schemas.openxmlformats.org/officeDocument/2006/relationships/image" Target="../media/image86.wmf"/><Relationship Id="rId8" Type="http://schemas.openxmlformats.org/officeDocument/2006/relationships/image" Target="../media/image89.jpeg"/><Relationship Id="rId9" Type="http://schemas.openxmlformats.org/officeDocument/2006/relationships/image" Target="../media/image90.png"/><Relationship Id="rId10" Type="http://schemas.openxmlformats.org/officeDocument/2006/relationships/oleObject" Target="../embeddings/oleObject19.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emf"/></Relationships>
</file>

<file path=ppt/slides/_rels/slide70.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4" Type="http://schemas.openxmlformats.org/officeDocument/2006/relationships/image" Target="../media/image92.png"/><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72.xml.rels><?xml version="1.0" encoding="UTF-8" standalone="yes"?>
<Relationships xmlns="http://schemas.openxmlformats.org/package/2006/relationships"><Relationship Id="rId3" Type="http://schemas.openxmlformats.org/officeDocument/2006/relationships/hyperlink" Target="http://www.timbuk2.com/" TargetMode="External"/><Relationship Id="rId4" Type="http://schemas.openxmlformats.org/officeDocument/2006/relationships/image" Target="../media/image93.jpeg"/><Relationship Id="rId5" Type="http://schemas.openxmlformats.org/officeDocument/2006/relationships/image" Target="../media/image94.gif"/><Relationship Id="rId6" Type="http://schemas.openxmlformats.org/officeDocument/2006/relationships/image" Target="../media/image95.jpeg"/><Relationship Id="rId7" Type="http://schemas.openxmlformats.org/officeDocument/2006/relationships/image" Target="../media/image96.jpeg"/><Relationship Id="rId8" Type="http://schemas.openxmlformats.org/officeDocument/2006/relationships/image" Target="../media/image97.png"/><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hyperlink" Target="http://www.timbuk2.com/"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9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 Id="rId3" Type="http://schemas.openxmlformats.org/officeDocument/2006/relationships/image" Target="../media/image99.jpeg"/></Relationships>
</file>

<file path=ppt/slides/_rels/slide83.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01.jpeg"/><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15.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0.xml"/><Relationship Id="rId4" Type="http://schemas.openxmlformats.org/officeDocument/2006/relationships/oleObject" Target="../embeddings/oleObject21.bin"/><Relationship Id="rId5" Type="http://schemas.openxmlformats.org/officeDocument/2006/relationships/image" Target="../media/image102.emf"/><Relationship Id="rId6" Type="http://schemas.openxmlformats.org/officeDocument/2006/relationships/image" Target="../media/image15.png"/><Relationship Id="rId1" Type="http://schemas.openxmlformats.org/officeDocument/2006/relationships/vmlDrawing" Target="../drawings/vmlDrawing14.vml"/><Relationship Id="rId2"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89.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http://www.jup.com/docs/sps/dcs/1999/v11/images/dcsv11-3.gif" TargetMode="External"/><Relationship Id="rId5" Type="http://schemas.openxmlformats.org/officeDocument/2006/relationships/image" Target="../media/image104.png"/><Relationship Id="rId6" Type="http://schemas.openxmlformats.org/officeDocument/2006/relationships/image" Target="http://www.jup.com/docs/sps/dcs/1999/v11/images/dcsv11-8.gif" TargetMode="External"/><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(2</a:t>
            </a:r>
            <a:r>
              <a:rPr lang="en-US" sz="3600" b="1" dirty="0">
                <a:solidFill>
                  <a:srgbClr val="FFFFFF"/>
                </a:solidFill>
                <a:latin typeface="Garamond" pitchFamily="18" charset="0"/>
              </a:rPr>
              <a:t>)</a:t>
            </a:r>
          </a:p>
          <a:p>
            <a:pPr algn="ctr" eaLnBrk="0" hangingPunct="0">
              <a:spcBef>
                <a:spcPct val="50000"/>
              </a:spcBef>
            </a:pPr>
            <a:r>
              <a:rPr lang="en-US" sz="3600" b="1" dirty="0" smtClean="0">
                <a:solidFill>
                  <a:srgbClr val="FF3300"/>
                </a:solidFill>
                <a:latin typeface="Garamond" pitchFamily="18" charset="0"/>
              </a:rPr>
              <a:t>Value: External </a:t>
            </a:r>
            <a:r>
              <a:rPr lang="en-US" sz="3600" b="1" dirty="0">
                <a:solidFill>
                  <a:srgbClr val="FF3300"/>
                </a:solidFill>
                <a:latin typeface="Garamond" pitchFamily="18" charset="0"/>
              </a:rPr>
              <a:t>View &amp;</a:t>
            </a:r>
            <a:r>
              <a:rPr lang="en-US" sz="3600" b="1" dirty="0" smtClean="0">
                <a:solidFill>
                  <a:srgbClr val="FF3300"/>
                </a:solidFill>
                <a:latin typeface="Garamond" pitchFamily="18" charset="0"/>
              </a:rPr>
              <a:t> </a:t>
            </a:r>
            <a:r>
              <a:rPr lang="en-US" sz="3600" b="1" dirty="0">
                <a:solidFill>
                  <a:srgbClr val="FF3300"/>
                </a:solidFill>
                <a:latin typeface="Garamond" pitchFamily="18" charset="0"/>
              </a:rPr>
              <a:t>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a:solidFill>
                  <a:schemeClr val="bg1"/>
                </a:solidFill>
                <a:latin typeface="Albertus Extra Bold" pitchFamily="34" charset="0"/>
              </a:rPr>
              <a:t>D</a:t>
            </a:r>
            <a:r>
              <a:rPr lang="en-US" sz="1800" dirty="0" smtClean="0">
                <a:solidFill>
                  <a:schemeClr val="bg1"/>
                </a:solidFill>
                <a:latin typeface="Albertus Extra Bold" pitchFamily="34" charset="0"/>
              </a:rPr>
              <a:t>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ROIC tree expansion: Linking Operational KPIs to Value</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546572"/>
          <a:ext cx="8229600" cy="1564640"/>
        </p:xfrm>
        <a:graphic>
          <a:graphicData uri="http://schemas.openxmlformats.org/drawingml/2006/table">
            <a:tbl>
              <a:tblPr firstRow="1" bandRow="1">
                <a:tableStyleId>{F5AB1C69-6EDB-4FF4-983F-18BD219EF322}</a:tableStyleId>
              </a:tblPr>
              <a:tblGrid>
                <a:gridCol w="1371600"/>
                <a:gridCol w="1371600"/>
                <a:gridCol w="1371600"/>
                <a:gridCol w="1371600"/>
                <a:gridCol w="1371600"/>
                <a:gridCol w="13716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Operational Yield </a:t>
                      </a:r>
                    </a:p>
                    <a:p>
                      <a:pPr algn="ctr"/>
                      <a:r>
                        <a:rPr lang="en-US" sz="1200" dirty="0" smtClean="0">
                          <a:solidFill>
                            <a:schemeClr val="accent2"/>
                          </a:solidFill>
                          <a:latin typeface="Arial" pitchFamily="34" charset="0"/>
                          <a:cs typeface="Arial" pitchFamily="34" charset="0"/>
                        </a:rPr>
                        <a:t>[Rev/RPM]</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Load Factor</a:t>
                      </a:r>
                    </a:p>
                    <a:p>
                      <a:pPr algn="ctr"/>
                      <a:endParaRPr lang="en-US" sz="1200" dirty="0" smtClean="0">
                        <a:solidFill>
                          <a:schemeClr val="accent2"/>
                        </a:solidFill>
                        <a:latin typeface="Arial" pitchFamily="34" charset="0"/>
                        <a:cs typeface="Arial" pitchFamily="34" charset="0"/>
                      </a:endParaRPr>
                    </a:p>
                    <a:p>
                      <a:pPr algn="ctr"/>
                      <a:r>
                        <a:rPr lang="en-US" sz="1200" dirty="0" smtClean="0">
                          <a:solidFill>
                            <a:schemeClr val="accent2"/>
                          </a:solidFill>
                          <a:latin typeface="Arial" pitchFamily="34" charset="0"/>
                          <a:cs typeface="Arial" pitchFamily="34" charset="0"/>
                        </a:rPr>
                        <a:t>[RPM/ASM %]</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ASM per Employee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Number of Employees/Million US$ of labor costs</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0.197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0.70</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0.37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47.35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0.69</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0.53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67.01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 Placeholder 7"/>
          <p:cNvSpPr>
            <a:spLocks noGrp="1"/>
          </p:cNvSpPr>
          <p:nvPr>
            <p:ph type="body" sz="half" idx="2"/>
          </p:nvPr>
        </p:nvSpPr>
        <p:spPr/>
        <p:txBody>
          <a:bodyPr/>
          <a:lstStyle/>
          <a:p>
            <a:pPr>
              <a:buNone/>
            </a:pPr>
            <a:r>
              <a:rPr lang="en-US" sz="2800" b="1" dirty="0" smtClean="0">
                <a:solidFill>
                  <a:schemeClr val="accent2"/>
                </a:solidFill>
              </a:rPr>
              <a:t>Facts</a:t>
            </a:r>
          </a:p>
          <a:p>
            <a:pPr>
              <a:buNone/>
            </a:pPr>
            <a:r>
              <a:rPr lang="en-US" dirty="0" smtClean="0"/>
              <a:t>US Airways gets 50% more money for every passenger mile.</a:t>
            </a:r>
          </a:p>
          <a:p>
            <a:pPr>
              <a:buNone/>
            </a:pPr>
            <a:r>
              <a:rPr lang="en-US" dirty="0" smtClean="0"/>
              <a:t>A Southwest employee supports 50% more ASMs</a:t>
            </a:r>
          </a:p>
          <a:p>
            <a:pPr>
              <a:buNone/>
            </a:pPr>
            <a:r>
              <a:rPr lang="en-US" dirty="0" smtClean="0"/>
              <a:t>A Southwest employee is paid 50% less</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pic>
        <p:nvPicPr>
          <p:cNvPr id="4" name="Content Placeholder 3" descr="Screen Shot 2011-09-03 at 8.33.54 PM.png"/>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013" b="164"/>
          <a:stretch/>
        </p:blipFill>
        <p:spPr>
          <a:xfrm>
            <a:off x="455613" y="1114425"/>
            <a:ext cx="8229600" cy="5472209"/>
          </a:xfrm>
        </p:spPr>
      </p:pic>
    </p:spTree>
    <p:extLst>
      <p:ext uri="{BB962C8B-B14F-4D97-AF65-F5344CB8AC3E}">
        <p14:creationId xmlns:p14="http://schemas.microsoft.com/office/powerpoint/2010/main" val="24338891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2011</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394332562"/>
              </p:ext>
            </p:extLst>
          </p:nvPr>
        </p:nvGraphicFramePr>
        <p:xfrm>
          <a:off x="194661" y="1699736"/>
          <a:ext cx="8715561" cy="3587112"/>
        </p:xfrm>
        <a:graphic>
          <a:graphicData uri="http://schemas.openxmlformats.org/presentationml/2006/ole">
            <mc:AlternateContent xmlns:mc="http://schemas.openxmlformats.org/markup-compatibility/2006">
              <mc:Choice xmlns:v="urn:schemas-microsoft-com:vml" Requires="v">
                <p:oleObj spid="_x0000_s4167" name="Worksheet" r:id="rId4" imgW="7899400" imgH="3251200" progId="Excel.Sheet.12">
                  <p:embed/>
                </p:oleObj>
              </mc:Choice>
              <mc:Fallback>
                <p:oleObj name="Worksheet" r:id="rId4" imgW="7899400" imgH="3251200" progId="Excel.Sheet.12">
                  <p:embed/>
                  <p:pic>
                    <p:nvPicPr>
                      <p:cNvPr id="0" name=""/>
                      <p:cNvPicPr/>
                      <p:nvPr/>
                    </p:nvPicPr>
                    <p:blipFill>
                      <a:blip r:embed="rId5"/>
                      <a:stretch>
                        <a:fillRect/>
                      </a:stretch>
                    </p:blipFill>
                    <p:spPr>
                      <a:xfrm>
                        <a:off x="194661" y="1699736"/>
                        <a:ext cx="8715561" cy="3587112"/>
                      </a:xfrm>
                      <a:prstGeom prst="rect">
                        <a:avLst/>
                      </a:prstGeom>
                    </p:spPr>
                  </p:pic>
                </p:oleObj>
              </mc:Fallback>
            </mc:AlternateContent>
          </a:graphicData>
        </a:graphic>
      </p:graphicFrame>
    </p:spTree>
    <p:extLst>
      <p:ext uri="{BB962C8B-B14F-4D97-AF65-F5344CB8AC3E}">
        <p14:creationId xmlns:p14="http://schemas.microsoft.com/office/powerpoint/2010/main" val="36635349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Restaurant </a:t>
            </a:r>
            <a:r>
              <a:rPr lang="en-US" dirty="0" smtClean="0"/>
              <a:t>Chain Example</a:t>
            </a:r>
            <a:endParaRPr lang="en-US" dirty="0"/>
          </a:p>
        </p:txBody>
      </p:sp>
      <p:sp>
        <p:nvSpPr>
          <p:cNvPr id="3" name="Content Placeholder 2"/>
          <p:cNvSpPr>
            <a:spLocks noGrp="1"/>
          </p:cNvSpPr>
          <p:nvPr>
            <p:ph idx="1"/>
          </p:nvPr>
        </p:nvSpPr>
        <p:spPr/>
        <p:txBody>
          <a:bodyPr/>
          <a:lstStyle/>
          <a:p>
            <a:r>
              <a:rPr lang="en-US" dirty="0"/>
              <a:t>Mafia is a modern casual-dining restaurant chain in Ukraine. </a:t>
            </a:r>
            <a:endParaRPr lang="en-US" dirty="0" smtClean="0"/>
          </a:p>
          <a:p>
            <a:r>
              <a:rPr lang="en-US" dirty="0" smtClean="0"/>
              <a:t>It </a:t>
            </a:r>
            <a:r>
              <a:rPr lang="en-US" dirty="0"/>
              <a:t>offers Italian and Japanese food with high quality service at an affordable price to target middle class. </a:t>
            </a:r>
            <a:endParaRPr lang="en-US" dirty="0" smtClean="0"/>
          </a:p>
          <a:p>
            <a:r>
              <a:rPr lang="en-US" dirty="0" smtClean="0"/>
              <a:t>Serving </a:t>
            </a:r>
            <a:r>
              <a:rPr lang="en-US" dirty="0"/>
              <a:t>both Japanese and Italian cuisines has become a trend to local people in Ukrainians recently. </a:t>
            </a:r>
          </a:p>
          <a:p>
            <a:r>
              <a:rPr lang="en-US" dirty="0"/>
              <a:t>Mafia is one of the fastest-growing restaurants in local market and continues to expand rapidly. </a:t>
            </a:r>
            <a:endParaRPr lang="en-US" dirty="0" smtClean="0"/>
          </a:p>
          <a:p>
            <a:r>
              <a:rPr lang="en-US" dirty="0" smtClean="0"/>
              <a:t>The </a:t>
            </a:r>
            <a:r>
              <a:rPr lang="en-US" dirty="0"/>
              <a:t>restaurant branches grew from 4 to 24 over the last three years. While serving 3.2 million customers a year, </a:t>
            </a:r>
            <a:endParaRPr lang="en-US" dirty="0" smtClean="0"/>
          </a:p>
          <a:p>
            <a:r>
              <a:rPr lang="en-US" dirty="0" smtClean="0"/>
              <a:t>The chain has invested $17,141,396 so far in operating assets.</a:t>
            </a:r>
          </a:p>
          <a:p>
            <a:pPr marL="0" indent="0">
              <a:buNone/>
            </a:pPr>
            <a:endParaRPr lang="en-US" dirty="0"/>
          </a:p>
        </p:txBody>
      </p:sp>
    </p:spTree>
    <p:extLst>
      <p:ext uri="{BB962C8B-B14F-4D97-AF65-F5344CB8AC3E}">
        <p14:creationId xmlns:p14="http://schemas.microsoft.com/office/powerpoint/2010/main" val="319655405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Financial Statements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97980850"/>
              </p:ext>
            </p:extLst>
          </p:nvPr>
        </p:nvGraphicFramePr>
        <p:xfrm>
          <a:off x="547266" y="2096477"/>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latin typeface="Optima"/>
                          <a:cs typeface="Optima"/>
                        </a:rPr>
                        <a:t>Item</a:t>
                      </a:r>
                      <a:endParaRPr lang="en-US" dirty="0">
                        <a:latin typeface="Optima"/>
                        <a:cs typeface="Optima"/>
                      </a:endParaRPr>
                    </a:p>
                  </a:txBody>
                  <a:tcPr/>
                </a:tc>
                <a:tc>
                  <a:txBody>
                    <a:bodyPr/>
                    <a:lstStyle/>
                    <a:p>
                      <a:r>
                        <a:rPr lang="en-US" dirty="0" smtClean="0">
                          <a:latin typeface="Optima"/>
                          <a:cs typeface="Optima"/>
                        </a:rPr>
                        <a:t>Amount (in</a:t>
                      </a:r>
                      <a:r>
                        <a:rPr lang="en-US" baseline="0" dirty="0" smtClean="0">
                          <a:latin typeface="Optima"/>
                          <a:cs typeface="Optima"/>
                        </a:rPr>
                        <a:t> </a:t>
                      </a:r>
                      <a:r>
                        <a:rPr lang="en-US" baseline="0" dirty="0" err="1" smtClean="0">
                          <a:latin typeface="Optima"/>
                          <a:cs typeface="Optima"/>
                        </a:rPr>
                        <a:t>hryvnia</a:t>
                      </a:r>
                      <a:r>
                        <a:rPr lang="en-US" baseline="0" dirty="0" smtClean="0">
                          <a:latin typeface="Optima"/>
                          <a:cs typeface="Optima"/>
                        </a:rPr>
                        <a:t>)</a:t>
                      </a:r>
                      <a:endParaRPr lang="en-US" dirty="0">
                        <a:latin typeface="Optima"/>
                        <a:cs typeface="Optima"/>
                      </a:endParaRPr>
                    </a:p>
                  </a:txBody>
                  <a:tcPr/>
                </a:tc>
              </a:tr>
              <a:tr h="370840">
                <a:tc>
                  <a:txBody>
                    <a:bodyPr/>
                    <a:lstStyle/>
                    <a:p>
                      <a:r>
                        <a:rPr lang="en-US" dirty="0" smtClean="0">
                          <a:latin typeface="Optima"/>
                          <a:cs typeface="Optima"/>
                        </a:rPr>
                        <a:t>2012 Revenues</a:t>
                      </a:r>
                      <a:endParaRPr lang="en-US" dirty="0">
                        <a:latin typeface="Optima"/>
                        <a:cs typeface="Optima"/>
                      </a:endParaRPr>
                    </a:p>
                  </a:txBody>
                  <a:tcPr/>
                </a:tc>
                <a:tc>
                  <a:txBody>
                    <a:bodyPr/>
                    <a:lstStyle/>
                    <a:p>
                      <a:r>
                        <a:rPr lang="en-US" dirty="0" smtClean="0">
                          <a:latin typeface="Optima"/>
                          <a:cs typeface="Optima"/>
                        </a:rPr>
                        <a:t>$38.48M</a:t>
                      </a:r>
                      <a:endParaRPr lang="en-US" dirty="0">
                        <a:latin typeface="Optima"/>
                        <a:cs typeface="Optima"/>
                      </a:endParaRPr>
                    </a:p>
                  </a:txBody>
                  <a:tcPr/>
                </a:tc>
              </a:tr>
              <a:tr h="370840">
                <a:tc>
                  <a:txBody>
                    <a:bodyPr/>
                    <a:lstStyle/>
                    <a:p>
                      <a:r>
                        <a:rPr lang="en-US" dirty="0" smtClean="0">
                          <a:latin typeface="Optima"/>
                          <a:cs typeface="Optima"/>
                        </a:rPr>
                        <a:t>FOH</a:t>
                      </a:r>
                      <a:r>
                        <a:rPr lang="en-US" baseline="0" dirty="0" smtClean="0">
                          <a:latin typeface="Optima"/>
                          <a:cs typeface="Optima"/>
                        </a:rPr>
                        <a:t> cost</a:t>
                      </a:r>
                      <a:endParaRPr lang="en-US" dirty="0">
                        <a:latin typeface="Optima"/>
                        <a:cs typeface="Optima"/>
                      </a:endParaRPr>
                    </a:p>
                  </a:txBody>
                  <a:tcPr/>
                </a:tc>
                <a:tc>
                  <a:txBody>
                    <a:bodyPr/>
                    <a:lstStyle/>
                    <a:p>
                      <a:r>
                        <a:rPr lang="en-US" dirty="0" smtClean="0">
                          <a:latin typeface="Optima"/>
                          <a:cs typeface="Optima"/>
                        </a:rPr>
                        <a:t>$3.44M</a:t>
                      </a:r>
                      <a:endParaRPr lang="en-US" dirty="0">
                        <a:latin typeface="Optima"/>
                        <a:cs typeface="Optima"/>
                      </a:endParaRPr>
                    </a:p>
                  </a:txBody>
                  <a:tcPr/>
                </a:tc>
              </a:tr>
              <a:tr h="370840">
                <a:tc>
                  <a:txBody>
                    <a:bodyPr/>
                    <a:lstStyle/>
                    <a:p>
                      <a:r>
                        <a:rPr lang="en-US" dirty="0" smtClean="0">
                          <a:latin typeface="Optima"/>
                          <a:cs typeface="Optima"/>
                        </a:rPr>
                        <a:t>BOH cost</a:t>
                      </a:r>
                      <a:endParaRPr lang="en-US" dirty="0">
                        <a:latin typeface="Optima"/>
                        <a:cs typeface="Optim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Optima"/>
                          <a:cs typeface="Optima"/>
                        </a:rPr>
                        <a:t>$16.53M</a:t>
                      </a:r>
                      <a:endParaRPr lang="en-US" dirty="0">
                        <a:latin typeface="Optima"/>
                        <a:cs typeface="Optima"/>
                      </a:endParaRPr>
                    </a:p>
                  </a:txBody>
                  <a:tcPr/>
                </a:tc>
              </a:tr>
              <a:tr h="370840">
                <a:tc>
                  <a:txBody>
                    <a:bodyPr/>
                    <a:lstStyle/>
                    <a:p>
                      <a:r>
                        <a:rPr lang="en-US" dirty="0" smtClean="0">
                          <a:latin typeface="Optima"/>
                          <a:cs typeface="Optima"/>
                        </a:rPr>
                        <a:t>Admin</a:t>
                      </a:r>
                      <a:endParaRPr lang="en-US" dirty="0">
                        <a:latin typeface="Optima"/>
                        <a:cs typeface="Optima"/>
                      </a:endParaRPr>
                    </a:p>
                  </a:txBody>
                  <a:tcPr/>
                </a:tc>
                <a:tc>
                  <a:txBody>
                    <a:bodyPr/>
                    <a:lstStyle/>
                    <a:p>
                      <a:r>
                        <a:rPr lang="en-US" dirty="0" smtClean="0">
                          <a:latin typeface="Optima"/>
                          <a:cs typeface="Optima"/>
                        </a:rPr>
                        <a:t>$2.15M</a:t>
                      </a:r>
                      <a:endParaRPr lang="en-US" dirty="0">
                        <a:latin typeface="Optima"/>
                        <a:cs typeface="Optima"/>
                      </a:endParaRPr>
                    </a:p>
                  </a:txBody>
                  <a:tcPr/>
                </a:tc>
              </a:tr>
              <a:tr h="370840">
                <a:tc>
                  <a:txBody>
                    <a:bodyPr/>
                    <a:lstStyle/>
                    <a:p>
                      <a:r>
                        <a:rPr lang="en-US" dirty="0" smtClean="0">
                          <a:latin typeface="Optima"/>
                          <a:cs typeface="Optima"/>
                        </a:rPr>
                        <a:t>Marketing</a:t>
                      </a:r>
                      <a:endParaRPr lang="en-US" dirty="0">
                        <a:latin typeface="Optima"/>
                        <a:cs typeface="Optima"/>
                      </a:endParaRPr>
                    </a:p>
                  </a:txBody>
                  <a:tcPr/>
                </a:tc>
                <a:tc>
                  <a:txBody>
                    <a:bodyPr/>
                    <a:lstStyle/>
                    <a:p>
                      <a:r>
                        <a:rPr lang="en-US" dirty="0" smtClean="0">
                          <a:latin typeface="Optima"/>
                          <a:cs typeface="Optima"/>
                        </a:rPr>
                        <a:t>$1.46M</a:t>
                      </a:r>
                      <a:endParaRPr lang="en-US" dirty="0">
                        <a:latin typeface="Optima"/>
                        <a:cs typeface="Optima"/>
                      </a:endParaRPr>
                    </a:p>
                  </a:txBody>
                  <a:tcPr/>
                </a:tc>
              </a:tr>
              <a:tr h="370840">
                <a:tc>
                  <a:txBody>
                    <a:bodyPr/>
                    <a:lstStyle/>
                    <a:p>
                      <a:r>
                        <a:rPr lang="en-US" dirty="0" smtClean="0">
                          <a:latin typeface="Optima"/>
                          <a:cs typeface="Optima"/>
                        </a:rPr>
                        <a:t>HR cost (hiring)</a:t>
                      </a:r>
                      <a:endParaRPr lang="en-US" dirty="0">
                        <a:latin typeface="Optima"/>
                        <a:cs typeface="Optima"/>
                      </a:endParaRPr>
                    </a:p>
                  </a:txBody>
                  <a:tcPr/>
                </a:tc>
                <a:tc>
                  <a:txBody>
                    <a:bodyPr/>
                    <a:lstStyle/>
                    <a:p>
                      <a:r>
                        <a:rPr lang="en-US" dirty="0" smtClean="0">
                          <a:latin typeface="Optima"/>
                          <a:cs typeface="Optima"/>
                        </a:rPr>
                        <a:t>$1.45M</a:t>
                      </a:r>
                      <a:endParaRPr lang="en-US" dirty="0">
                        <a:latin typeface="Optima"/>
                        <a:cs typeface="Optima"/>
                      </a:endParaRPr>
                    </a:p>
                  </a:txBody>
                  <a:tcPr/>
                </a:tc>
              </a:tr>
              <a:tr h="370840">
                <a:tc>
                  <a:txBody>
                    <a:bodyPr/>
                    <a:lstStyle/>
                    <a:p>
                      <a:r>
                        <a:rPr lang="en-US" dirty="0" smtClean="0">
                          <a:latin typeface="Optima"/>
                          <a:cs typeface="Optima"/>
                        </a:rPr>
                        <a:t>Rentals and Utilities</a:t>
                      </a:r>
                      <a:endParaRPr lang="en-US" dirty="0">
                        <a:latin typeface="Optima"/>
                        <a:cs typeface="Optima"/>
                      </a:endParaRPr>
                    </a:p>
                  </a:txBody>
                  <a:tcPr/>
                </a:tc>
                <a:tc>
                  <a:txBody>
                    <a:bodyPr/>
                    <a:lstStyle/>
                    <a:p>
                      <a:r>
                        <a:rPr lang="en-US" dirty="0" smtClean="0">
                          <a:latin typeface="Optima"/>
                          <a:cs typeface="Optima"/>
                        </a:rPr>
                        <a:t>$6.58M</a:t>
                      </a:r>
                      <a:endParaRPr lang="en-US" dirty="0">
                        <a:latin typeface="Optima"/>
                        <a:cs typeface="Optima"/>
                      </a:endParaRPr>
                    </a:p>
                  </a:txBody>
                  <a:tcPr/>
                </a:tc>
              </a:tr>
              <a:tr h="370840">
                <a:tc>
                  <a:txBody>
                    <a:bodyPr/>
                    <a:lstStyle/>
                    <a:p>
                      <a:r>
                        <a:rPr lang="en-US" dirty="0" smtClean="0">
                          <a:latin typeface="Optima"/>
                          <a:cs typeface="Optima"/>
                        </a:rPr>
                        <a:t>Capital</a:t>
                      </a:r>
                      <a:endParaRPr lang="en-US" dirty="0">
                        <a:latin typeface="Optima"/>
                        <a:cs typeface="Optima"/>
                      </a:endParaRPr>
                    </a:p>
                  </a:txBody>
                  <a:tcPr/>
                </a:tc>
                <a:tc>
                  <a:txBody>
                    <a:bodyPr/>
                    <a:lstStyle/>
                    <a:p>
                      <a:r>
                        <a:rPr lang="en-US" dirty="0" smtClean="0">
                          <a:latin typeface="Optima"/>
                          <a:cs typeface="Optima"/>
                        </a:rPr>
                        <a:t>$17.14M</a:t>
                      </a:r>
                      <a:endParaRPr lang="en-US" dirty="0">
                        <a:latin typeface="Optima"/>
                        <a:cs typeface="Optima"/>
                      </a:endParaRPr>
                    </a:p>
                  </a:txBody>
                  <a:tcPr/>
                </a:tc>
              </a:tr>
            </a:tbl>
          </a:graphicData>
        </a:graphic>
      </p:graphicFrame>
    </p:spTree>
    <p:extLst>
      <p:ext uri="{BB962C8B-B14F-4D97-AF65-F5344CB8AC3E}">
        <p14:creationId xmlns:p14="http://schemas.microsoft.com/office/powerpoint/2010/main" val="29919721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ROIC Tree</a:t>
            </a:r>
            <a:endParaRPr lang="en-US" dirty="0"/>
          </a:p>
        </p:txBody>
      </p:sp>
      <p:pic>
        <p:nvPicPr>
          <p:cNvPr id="4" name="Picture 3"/>
          <p:cNvPicPr>
            <a:picLocks noChangeAspect="1"/>
          </p:cNvPicPr>
          <p:nvPr/>
        </p:nvPicPr>
        <p:blipFill>
          <a:blip r:embed="rId2"/>
          <a:stretch>
            <a:fillRect/>
          </a:stretch>
        </p:blipFill>
        <p:spPr>
          <a:xfrm>
            <a:off x="177800" y="1045640"/>
            <a:ext cx="8775700" cy="5600700"/>
          </a:xfrm>
          <a:prstGeom prst="rect">
            <a:avLst/>
          </a:prstGeom>
        </p:spPr>
      </p:pic>
    </p:spTree>
    <p:extLst>
      <p:ext uri="{BB962C8B-B14F-4D97-AF65-F5344CB8AC3E}">
        <p14:creationId xmlns:p14="http://schemas.microsoft.com/office/powerpoint/2010/main" val="354607642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Operational Metrics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3201117"/>
              </p:ext>
            </p:extLst>
          </p:nvPr>
        </p:nvGraphicFramePr>
        <p:xfrm>
          <a:off x="507986" y="1991725"/>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Item</a:t>
                      </a:r>
                      <a:endParaRPr lang="en-US" dirty="0"/>
                    </a:p>
                  </a:txBody>
                  <a:tcPr/>
                </a:tc>
                <a:tc>
                  <a:txBody>
                    <a:bodyPr/>
                    <a:lstStyle/>
                    <a:p>
                      <a:r>
                        <a:rPr lang="en-US" dirty="0" smtClean="0"/>
                        <a:t>Amount</a:t>
                      </a:r>
                      <a:endParaRPr lang="en-US" dirty="0"/>
                    </a:p>
                  </a:txBody>
                  <a:tcPr/>
                </a:tc>
              </a:tr>
              <a:tr h="370840">
                <a:tc>
                  <a:txBody>
                    <a:bodyPr/>
                    <a:lstStyle/>
                    <a:p>
                      <a:r>
                        <a:rPr lang="en-US" dirty="0" smtClean="0"/>
                        <a:t>Number of seats</a:t>
                      </a:r>
                      <a:endParaRPr lang="en-US" dirty="0"/>
                    </a:p>
                  </a:txBody>
                  <a:tcPr/>
                </a:tc>
                <a:tc>
                  <a:txBody>
                    <a:bodyPr/>
                    <a:lstStyle/>
                    <a:p>
                      <a:r>
                        <a:rPr lang="en-US" dirty="0" smtClean="0"/>
                        <a:t>4332</a:t>
                      </a:r>
                      <a:endParaRPr lang="en-US" dirty="0"/>
                    </a:p>
                  </a:txBody>
                  <a:tcPr/>
                </a:tc>
              </a:tr>
              <a:tr h="370840">
                <a:tc>
                  <a:txBody>
                    <a:bodyPr/>
                    <a:lstStyle/>
                    <a:p>
                      <a:r>
                        <a:rPr lang="en-US" dirty="0" smtClean="0"/>
                        <a:t>Average</a:t>
                      </a:r>
                      <a:r>
                        <a:rPr lang="en-US" baseline="0" dirty="0" smtClean="0"/>
                        <a:t> turns per seat per day</a:t>
                      </a:r>
                      <a:endParaRPr lang="en-US" dirty="0"/>
                    </a:p>
                  </a:txBody>
                  <a:tcPr/>
                </a:tc>
                <a:tc>
                  <a:txBody>
                    <a:bodyPr/>
                    <a:lstStyle/>
                    <a:p>
                      <a:r>
                        <a:rPr lang="en-US" dirty="0" smtClean="0"/>
                        <a:t>2.03</a:t>
                      </a:r>
                      <a:endParaRPr lang="en-US" dirty="0"/>
                    </a:p>
                  </a:txBody>
                  <a:tcPr/>
                </a:tc>
              </a:tr>
              <a:tr h="370840">
                <a:tc>
                  <a:txBody>
                    <a:bodyPr/>
                    <a:lstStyle/>
                    <a:p>
                      <a:r>
                        <a:rPr lang="en-US" dirty="0" smtClean="0"/>
                        <a:t>Number of dishes per customer</a:t>
                      </a:r>
                      <a:endParaRPr lang="en-US" dirty="0"/>
                    </a:p>
                  </a:txBody>
                  <a:tcPr/>
                </a:tc>
                <a:tc>
                  <a:txBody>
                    <a:bodyPr/>
                    <a:lstStyle/>
                    <a:p>
                      <a:r>
                        <a:rPr lang="en-US" dirty="0" smtClean="0"/>
                        <a:t>2.2</a:t>
                      </a:r>
                      <a:endParaRPr lang="en-US" dirty="0"/>
                    </a:p>
                  </a:txBody>
                  <a:tcPr/>
                </a:tc>
              </a:tr>
              <a:tr h="370840">
                <a:tc>
                  <a:txBody>
                    <a:bodyPr/>
                    <a:lstStyle/>
                    <a:p>
                      <a:r>
                        <a:rPr lang="en-US" dirty="0" smtClean="0"/>
                        <a:t>Average</a:t>
                      </a:r>
                      <a:r>
                        <a:rPr lang="en-US" baseline="0" dirty="0" smtClean="0"/>
                        <a:t> price per dish</a:t>
                      </a:r>
                      <a:endParaRPr lang="en-US" dirty="0"/>
                    </a:p>
                  </a:txBody>
                  <a:tcPr/>
                </a:tc>
                <a:tc>
                  <a:txBody>
                    <a:bodyPr/>
                    <a:lstStyle/>
                    <a:p>
                      <a:r>
                        <a:rPr lang="en-US" dirty="0" smtClean="0"/>
                        <a:t>$5.45</a:t>
                      </a:r>
                      <a:endParaRPr lang="en-US" dirty="0"/>
                    </a:p>
                  </a:txBody>
                  <a:tcPr/>
                </a:tc>
              </a:tr>
              <a:tr h="370840">
                <a:tc>
                  <a:txBody>
                    <a:bodyPr/>
                    <a:lstStyle/>
                    <a:p>
                      <a:r>
                        <a:rPr lang="en-US" dirty="0" smtClean="0"/>
                        <a:t>Average cost</a:t>
                      </a:r>
                      <a:r>
                        <a:rPr lang="en-US" baseline="0" dirty="0" smtClean="0"/>
                        <a:t> per dish</a:t>
                      </a:r>
                      <a:endParaRPr lang="en-US" dirty="0"/>
                    </a:p>
                  </a:txBody>
                  <a:tcPr/>
                </a:tc>
                <a:tc>
                  <a:txBody>
                    <a:bodyPr/>
                    <a:lstStyle/>
                    <a:p>
                      <a:r>
                        <a:rPr lang="en-US" dirty="0" smtClean="0"/>
                        <a:t>$1.80</a:t>
                      </a:r>
                      <a:endParaRPr lang="en-US" dirty="0"/>
                    </a:p>
                  </a:txBody>
                  <a:tcPr/>
                </a:tc>
              </a:tr>
              <a:tr h="370840">
                <a:tc>
                  <a:txBody>
                    <a:bodyPr/>
                    <a:lstStyle/>
                    <a:p>
                      <a:r>
                        <a:rPr lang="en-US" dirty="0" smtClean="0"/>
                        <a:t>Number of employees</a:t>
                      </a:r>
                      <a:r>
                        <a:rPr lang="en-US" baseline="0" dirty="0" smtClean="0"/>
                        <a:t> per kitchen</a:t>
                      </a:r>
                      <a:endParaRPr lang="en-US" dirty="0"/>
                    </a:p>
                  </a:txBody>
                  <a:tcPr/>
                </a:tc>
                <a:tc>
                  <a:txBody>
                    <a:bodyPr/>
                    <a:lstStyle/>
                    <a:p>
                      <a:r>
                        <a:rPr lang="en-US" dirty="0" smtClean="0"/>
                        <a:t>6</a:t>
                      </a:r>
                      <a:endParaRPr lang="en-US" dirty="0"/>
                    </a:p>
                  </a:txBody>
                  <a:tcPr/>
                </a:tc>
              </a:tr>
              <a:tr h="370840">
                <a:tc>
                  <a:txBody>
                    <a:bodyPr/>
                    <a:lstStyle/>
                    <a:p>
                      <a:r>
                        <a:rPr lang="en-US" dirty="0" smtClean="0"/>
                        <a:t>Number of restaurants </a:t>
                      </a:r>
                      <a:endParaRPr lang="en-US" dirty="0"/>
                    </a:p>
                  </a:txBody>
                  <a:tcPr/>
                </a:tc>
                <a:tc>
                  <a:txBody>
                    <a:bodyPr/>
                    <a:lstStyle/>
                    <a:p>
                      <a:r>
                        <a:rPr lang="en-US" dirty="0" smtClean="0"/>
                        <a:t>24</a:t>
                      </a:r>
                      <a:endParaRPr lang="en-US" dirty="0"/>
                    </a:p>
                  </a:txBody>
                  <a:tcPr/>
                </a:tc>
              </a:tr>
              <a:tr h="370840">
                <a:tc>
                  <a:txBody>
                    <a:bodyPr/>
                    <a:lstStyle/>
                    <a:p>
                      <a:r>
                        <a:rPr lang="en-US" dirty="0" smtClean="0"/>
                        <a:t>Wage per employee per</a:t>
                      </a:r>
                      <a:r>
                        <a:rPr lang="en-US" baseline="0" dirty="0" smtClean="0"/>
                        <a:t> year</a:t>
                      </a:r>
                      <a:endParaRPr lang="en-US" dirty="0"/>
                    </a:p>
                  </a:txBody>
                  <a:tcPr/>
                </a:tc>
                <a:tc>
                  <a:txBody>
                    <a:bodyPr/>
                    <a:lstStyle/>
                    <a:p>
                      <a:r>
                        <a:rPr lang="en-US" dirty="0" smtClean="0"/>
                        <a:t>$26, 521</a:t>
                      </a:r>
                      <a:endParaRPr lang="en-US" dirty="0"/>
                    </a:p>
                  </a:txBody>
                  <a:tcPr/>
                </a:tc>
              </a:tr>
            </a:tbl>
          </a:graphicData>
        </a:graphic>
      </p:graphicFrame>
    </p:spTree>
    <p:extLst>
      <p:ext uri="{BB962C8B-B14F-4D97-AF65-F5344CB8AC3E}">
        <p14:creationId xmlns:p14="http://schemas.microsoft.com/office/powerpoint/2010/main" val="161090564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Tree (cont’d)</a:t>
            </a:r>
            <a:endParaRPr lang="en-US" dirty="0"/>
          </a:p>
        </p:txBody>
      </p:sp>
      <p:pic>
        <p:nvPicPr>
          <p:cNvPr id="3" name="Picture 2"/>
          <p:cNvPicPr>
            <a:picLocks noChangeAspect="1"/>
          </p:cNvPicPr>
          <p:nvPr/>
        </p:nvPicPr>
        <p:blipFill>
          <a:blip r:embed="rId2"/>
          <a:stretch>
            <a:fillRect/>
          </a:stretch>
        </p:blipFill>
        <p:spPr>
          <a:xfrm>
            <a:off x="0" y="1054100"/>
            <a:ext cx="9144000" cy="4743144"/>
          </a:xfrm>
          <a:prstGeom prst="rect">
            <a:avLst/>
          </a:prstGeom>
        </p:spPr>
      </p:pic>
    </p:spTree>
    <p:extLst>
      <p:ext uri="{BB962C8B-B14F-4D97-AF65-F5344CB8AC3E}">
        <p14:creationId xmlns:p14="http://schemas.microsoft.com/office/powerpoint/2010/main" val="28558717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What’s the impact of 5% increase in the number of dishes per customer</a:t>
            </a:r>
          </a:p>
          <a:p>
            <a:endParaRPr lang="en-US" dirty="0" smtClean="0"/>
          </a:p>
          <a:p>
            <a:endParaRPr lang="en-US" dirty="0" smtClean="0"/>
          </a:p>
          <a:p>
            <a:r>
              <a:rPr lang="en-US" dirty="0" smtClean="0"/>
              <a:t>What’s the impact of 5% increase in number of turns per seat per day?</a:t>
            </a:r>
          </a:p>
          <a:p>
            <a:endParaRPr lang="en-US" dirty="0" smtClean="0"/>
          </a:p>
          <a:p>
            <a:endParaRPr lang="en-US" dirty="0" smtClean="0"/>
          </a:p>
          <a:p>
            <a:r>
              <a:rPr lang="en-US" dirty="0" smtClean="0"/>
              <a:t>What’s the impact of centralizing the kitchen? </a:t>
            </a:r>
            <a:endParaRPr lang="en-US" dirty="0"/>
          </a:p>
        </p:txBody>
      </p:sp>
    </p:spTree>
    <p:extLst>
      <p:ext uri="{BB962C8B-B14F-4D97-AF65-F5344CB8AC3E}">
        <p14:creationId xmlns:p14="http://schemas.microsoft.com/office/powerpoint/2010/main" val="3363410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ROA Tree for a Casino</a:t>
            </a:r>
          </a:p>
        </p:txBody>
      </p:sp>
      <p:sp>
        <p:nvSpPr>
          <p:cNvPr id="115" name="TextBox 114"/>
          <p:cNvSpPr txBox="1">
            <a:spLocks/>
          </p:cNvSpPr>
          <p:nvPr/>
        </p:nvSpPr>
        <p:spPr>
          <a:xfrm>
            <a:off x="279737" y="4815147"/>
            <a:ext cx="613485" cy="492443"/>
          </a:xfrm>
          <a:prstGeom prst="rect">
            <a:avLst/>
          </a:prstGeom>
          <a:solidFill>
            <a:schemeClr val="accent1">
              <a:lumMod val="20000"/>
              <a:lumOff val="80000"/>
            </a:schemeClr>
          </a:solid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smtClean="0">
                <a:ln>
                  <a:noFill/>
                </a:ln>
                <a:solidFill>
                  <a:srgbClr val="0988A8"/>
                </a:solidFill>
                <a:effectLst/>
                <a:uLnTx/>
                <a:uFillTx/>
                <a:latin typeface="Arial"/>
              </a:rPr>
              <a:t>ROA</a:t>
            </a:r>
            <a:endParaRPr kumimoji="0" lang="en-US" sz="1300" b="1" i="0" u="none" strike="noStrike" kern="0" cap="none" spc="0" normalizeH="0" baseline="0" noProof="0" dirty="0">
              <a:ln>
                <a:noFill/>
              </a:ln>
              <a:solidFill>
                <a:srgbClr val="0988A8"/>
              </a:solidFill>
              <a:effectLst/>
              <a:uLnTx/>
              <a:uFillTx/>
              <a:latin typeface="Arial"/>
            </a:endParaRPr>
          </a:p>
        </p:txBody>
      </p:sp>
      <p:grpSp>
        <p:nvGrpSpPr>
          <p:cNvPr id="116" name="Group 115"/>
          <p:cNvGrpSpPr/>
          <p:nvPr/>
        </p:nvGrpSpPr>
        <p:grpSpPr>
          <a:xfrm>
            <a:off x="893222" y="3891744"/>
            <a:ext cx="966273" cy="2339248"/>
            <a:chOff x="893222" y="3557124"/>
            <a:chExt cx="966273" cy="2339248"/>
          </a:xfrm>
          <a:solidFill>
            <a:schemeClr val="accent1">
              <a:lumMod val="20000"/>
              <a:lumOff val="80000"/>
            </a:schemeClr>
          </a:solidFill>
        </p:grpSpPr>
        <p:sp>
          <p:nvSpPr>
            <p:cNvPr id="117" name="TextBox 116"/>
            <p:cNvSpPr txBox="1">
              <a:spLocks/>
            </p:cNvSpPr>
            <p:nvPr/>
          </p:nvSpPr>
          <p:spPr>
            <a:xfrm>
              <a:off x="1110756" y="3557124"/>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Earnings</a:t>
              </a:r>
            </a:p>
          </p:txBody>
        </p:sp>
        <p:sp>
          <p:nvSpPr>
            <p:cNvPr id="118" name="TextBox 117"/>
            <p:cNvSpPr txBox="1">
              <a:spLocks/>
            </p:cNvSpPr>
            <p:nvPr/>
          </p:nvSpPr>
          <p:spPr>
            <a:xfrm>
              <a:off x="1110756" y="5403929"/>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Assets</a:t>
              </a:r>
            </a:p>
          </p:txBody>
        </p:sp>
        <p:cxnSp>
          <p:nvCxnSpPr>
            <p:cNvPr id="119" name="Elbow Connector 118"/>
            <p:cNvCxnSpPr>
              <a:stCxn id="115" idx="3"/>
              <a:endCxn id="118" idx="1"/>
            </p:cNvCxnSpPr>
            <p:nvPr/>
          </p:nvCxnSpPr>
          <p:spPr>
            <a:xfrm>
              <a:off x="893222" y="4734354"/>
              <a:ext cx="217534" cy="915797"/>
            </a:xfrm>
            <a:prstGeom prst="bentConnector3">
              <a:avLst>
                <a:gd name="adj1" fmla="val 50000"/>
              </a:avLst>
            </a:prstGeom>
            <a:grpFill/>
            <a:ln w="19050" cap="flat" cmpd="sng" algn="ctr">
              <a:solidFill>
                <a:srgbClr val="808080"/>
              </a:solidFill>
              <a:prstDash val="solid"/>
            </a:ln>
            <a:effectLst/>
          </p:spPr>
        </p:cxnSp>
        <p:cxnSp>
          <p:nvCxnSpPr>
            <p:cNvPr id="120" name="Shape 8"/>
            <p:cNvCxnSpPr>
              <a:stCxn id="117" idx="1"/>
              <a:endCxn id="115" idx="3"/>
            </p:cNvCxnSpPr>
            <p:nvPr/>
          </p:nvCxnSpPr>
          <p:spPr>
            <a:xfrm rot="10800000" flipV="1">
              <a:off x="893222" y="3803346"/>
              <a:ext cx="217534" cy="931008"/>
            </a:xfrm>
            <a:prstGeom prst="bentConnector3">
              <a:avLst>
                <a:gd name="adj1" fmla="val 50000"/>
              </a:avLst>
            </a:prstGeom>
            <a:grpFill/>
            <a:ln w="19050" cap="flat" cmpd="sng" algn="ctr">
              <a:solidFill>
                <a:srgbClr val="808080"/>
              </a:solidFill>
              <a:prstDash val="solid"/>
            </a:ln>
            <a:effectLst/>
          </p:spPr>
        </p:cxnSp>
      </p:grpSp>
      <p:grpSp>
        <p:nvGrpSpPr>
          <p:cNvPr id="121" name="Group 120"/>
          <p:cNvGrpSpPr/>
          <p:nvPr/>
        </p:nvGrpSpPr>
        <p:grpSpPr>
          <a:xfrm>
            <a:off x="1859495" y="3186280"/>
            <a:ext cx="1408206" cy="3321564"/>
            <a:chOff x="1859495" y="2851660"/>
            <a:chExt cx="1408206" cy="3321564"/>
          </a:xfrm>
          <a:solidFill>
            <a:schemeClr val="accent1">
              <a:lumMod val="20000"/>
              <a:lumOff val="80000"/>
            </a:schemeClr>
          </a:solidFill>
        </p:grpSpPr>
        <p:cxnSp>
          <p:nvCxnSpPr>
            <p:cNvPr id="122" name="Elbow Connector 7"/>
            <p:cNvCxnSpPr>
              <a:stCxn id="125" idx="1"/>
              <a:endCxn id="117" idx="3"/>
            </p:cNvCxnSpPr>
            <p:nvPr/>
          </p:nvCxnSpPr>
          <p:spPr>
            <a:xfrm flipH="1">
              <a:off x="1859495" y="3803346"/>
              <a:ext cx="217534" cy="7605"/>
            </a:xfrm>
            <a:prstGeom prst="straightConnector1">
              <a:avLst/>
            </a:prstGeom>
            <a:grpFill/>
            <a:ln w="19050" cap="flat" cmpd="sng" algn="ctr">
              <a:solidFill>
                <a:srgbClr val="808080"/>
              </a:solidFill>
              <a:prstDash val="solid"/>
            </a:ln>
            <a:effectLst/>
          </p:spPr>
        </p:cxnSp>
        <p:cxnSp>
          <p:nvCxnSpPr>
            <p:cNvPr id="123" name="Elbow Connector 122"/>
            <p:cNvCxnSpPr>
              <a:stCxn id="127" idx="1"/>
              <a:endCxn id="117" idx="3"/>
            </p:cNvCxnSpPr>
            <p:nvPr/>
          </p:nvCxnSpPr>
          <p:spPr>
            <a:xfrm rot="10800000" flipV="1">
              <a:off x="1859495" y="3097881"/>
              <a:ext cx="217534" cy="713069"/>
            </a:xfrm>
            <a:prstGeom prst="bentConnector3">
              <a:avLst>
                <a:gd name="adj1" fmla="val 50000"/>
              </a:avLst>
            </a:prstGeom>
            <a:grpFill/>
            <a:ln w="19050" cap="flat" cmpd="sng" algn="ctr">
              <a:solidFill>
                <a:srgbClr val="808080"/>
              </a:solidFill>
              <a:prstDash val="solid"/>
            </a:ln>
            <a:effectLst/>
          </p:spPr>
        </p:cxnSp>
        <p:cxnSp>
          <p:nvCxnSpPr>
            <p:cNvPr id="124" name="Elbow Connector 123"/>
            <p:cNvCxnSpPr>
              <a:stCxn id="126" idx="1"/>
              <a:endCxn id="117" idx="3"/>
            </p:cNvCxnSpPr>
            <p:nvPr/>
          </p:nvCxnSpPr>
          <p:spPr>
            <a:xfrm rot="10800000">
              <a:off x="1859495" y="3810951"/>
              <a:ext cx="217534" cy="697858"/>
            </a:xfrm>
            <a:prstGeom prst="bentConnector3">
              <a:avLst>
                <a:gd name="adj1" fmla="val 50000"/>
              </a:avLst>
            </a:prstGeom>
            <a:grpFill/>
            <a:ln w="19050" cap="flat" cmpd="sng" algn="ctr">
              <a:solidFill>
                <a:srgbClr val="808080"/>
              </a:solidFill>
              <a:prstDash val="solid"/>
            </a:ln>
            <a:effectLst/>
          </p:spPr>
        </p:cxnSp>
        <p:sp>
          <p:nvSpPr>
            <p:cNvPr id="125" name="TextBox 124"/>
            <p:cNvSpPr txBox="1">
              <a:spLocks/>
            </p:cNvSpPr>
            <p:nvPr/>
          </p:nvSpPr>
          <p:spPr>
            <a:xfrm>
              <a:off x="2077029" y="3557124"/>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Rooms (see hotels)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6" name="TextBox 125"/>
            <p:cNvSpPr txBox="1">
              <a:spLocks/>
            </p:cNvSpPr>
            <p:nvPr/>
          </p:nvSpPr>
          <p:spPr>
            <a:xfrm>
              <a:off x="2077029" y="4262587"/>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F&amp;B (see restaurants)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7" name="TextBox 126"/>
            <p:cNvSpPr txBox="1">
              <a:spLocks/>
            </p:cNvSpPr>
            <p:nvPr/>
          </p:nvSpPr>
          <p:spPr>
            <a:xfrm>
              <a:off x="2077029" y="2851660"/>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Gaming</a:t>
              </a:r>
            </a:p>
          </p:txBody>
        </p:sp>
        <p:grpSp>
          <p:nvGrpSpPr>
            <p:cNvPr id="128" name="Group 127"/>
            <p:cNvGrpSpPr/>
            <p:nvPr/>
          </p:nvGrpSpPr>
          <p:grpSpPr>
            <a:xfrm>
              <a:off x="2077029" y="5127077"/>
              <a:ext cx="1190672" cy="1046147"/>
              <a:chOff x="2072806" y="5089459"/>
              <a:chExt cx="1190672" cy="1046147"/>
            </a:xfrm>
            <a:grpFill/>
          </p:grpSpPr>
          <p:sp>
            <p:nvSpPr>
              <p:cNvPr id="131" name="TextBox 130"/>
              <p:cNvSpPr txBox="1">
                <a:spLocks/>
              </p:cNvSpPr>
              <p:nvPr/>
            </p:nvSpPr>
            <p:spPr>
              <a:xfrm>
                <a:off x="2072806" y="5089459"/>
                <a:ext cx="119067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Franchise, reputation, </a:t>
                </a:r>
                <a:r>
                  <a:rPr kumimoji="0" lang="en-US" sz="1300" b="0" i="1" u="none" strike="noStrike" kern="0" cap="none" spc="0" normalizeH="0" baseline="0" noProof="0" dirty="0">
                    <a:ln>
                      <a:noFill/>
                    </a:ln>
                    <a:solidFill>
                      <a:sysClr val="windowText" lastClr="000000"/>
                    </a:solidFill>
                    <a:effectLst/>
                    <a:uLnTx/>
                    <a:uFillTx/>
                    <a:latin typeface="Arial"/>
                  </a:rPr>
                  <a:t>etc.</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2" name="TextBox 131"/>
              <p:cNvSpPr txBox="1">
                <a:spLocks/>
              </p:cNvSpPr>
              <p:nvPr/>
            </p:nvSpPr>
            <p:spPr>
              <a:xfrm>
                <a:off x="2072806" y="5643163"/>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PPE</a:t>
                </a:r>
              </a:p>
            </p:txBody>
          </p:sp>
        </p:grpSp>
        <p:cxnSp>
          <p:nvCxnSpPr>
            <p:cNvPr id="129" name="Elbow Connector 128"/>
            <p:cNvCxnSpPr>
              <a:stCxn id="118" idx="3"/>
              <a:endCxn id="132" idx="1"/>
            </p:cNvCxnSpPr>
            <p:nvPr/>
          </p:nvCxnSpPr>
          <p:spPr>
            <a:xfrm>
              <a:off x="1859495" y="5657756"/>
              <a:ext cx="217534" cy="269247"/>
            </a:xfrm>
            <a:prstGeom prst="bentConnector3">
              <a:avLst>
                <a:gd name="adj1" fmla="val 50000"/>
              </a:avLst>
            </a:prstGeom>
            <a:grpFill/>
            <a:ln w="19050" cap="flat" cmpd="sng" algn="ctr">
              <a:solidFill>
                <a:srgbClr val="808080"/>
              </a:solidFill>
              <a:prstDash val="solid"/>
            </a:ln>
            <a:effectLst/>
          </p:spPr>
        </p:cxnSp>
        <p:cxnSp>
          <p:nvCxnSpPr>
            <p:cNvPr id="130" name="Shape 8"/>
            <p:cNvCxnSpPr>
              <a:stCxn id="131" idx="1"/>
              <a:endCxn id="118" idx="3"/>
            </p:cNvCxnSpPr>
            <p:nvPr/>
          </p:nvCxnSpPr>
          <p:spPr>
            <a:xfrm rot="10800000" flipV="1">
              <a:off x="1859495" y="5373298"/>
              <a:ext cx="217534" cy="284457"/>
            </a:xfrm>
            <a:prstGeom prst="bentConnector3">
              <a:avLst>
                <a:gd name="adj1" fmla="val 50000"/>
              </a:avLst>
            </a:prstGeom>
            <a:grpFill/>
            <a:ln w="19050" cap="flat" cmpd="sng" algn="ctr">
              <a:solidFill>
                <a:srgbClr val="808080"/>
              </a:solidFill>
              <a:prstDash val="solid"/>
            </a:ln>
            <a:effectLst/>
          </p:spPr>
        </p:cxnSp>
      </p:grpSp>
      <p:grpSp>
        <p:nvGrpSpPr>
          <p:cNvPr id="133" name="Group 132"/>
          <p:cNvGrpSpPr/>
          <p:nvPr/>
        </p:nvGrpSpPr>
        <p:grpSpPr>
          <a:xfrm>
            <a:off x="7466035" y="3216891"/>
            <a:ext cx="1215667" cy="1070963"/>
            <a:chOff x="7466035" y="2882271"/>
            <a:chExt cx="1215667" cy="1070963"/>
          </a:xfrm>
          <a:solidFill>
            <a:schemeClr val="accent1">
              <a:lumMod val="20000"/>
              <a:lumOff val="80000"/>
            </a:schemeClr>
          </a:solidFill>
        </p:grpSpPr>
        <p:cxnSp>
          <p:nvCxnSpPr>
            <p:cNvPr id="134" name="Elbow Connector 133"/>
            <p:cNvCxnSpPr>
              <a:stCxn id="138" idx="1"/>
              <a:endCxn id="173" idx="3"/>
            </p:cNvCxnSpPr>
            <p:nvPr/>
          </p:nvCxnSpPr>
          <p:spPr>
            <a:xfrm rot="10800000" flipV="1">
              <a:off x="7466035" y="3128493"/>
              <a:ext cx="217532" cy="289260"/>
            </a:xfrm>
            <a:prstGeom prst="bentConnector3">
              <a:avLst>
                <a:gd name="adj1" fmla="val 50000"/>
              </a:avLst>
            </a:prstGeom>
            <a:grpFill/>
            <a:ln w="19050" cap="flat" cmpd="sng" algn="ctr">
              <a:solidFill>
                <a:srgbClr val="808080"/>
              </a:solidFill>
              <a:prstDash val="solid"/>
            </a:ln>
            <a:effectLst/>
          </p:spPr>
        </p:cxnSp>
        <p:cxnSp>
          <p:nvCxnSpPr>
            <p:cNvPr id="135" name="Elbow Connector 134"/>
            <p:cNvCxnSpPr>
              <a:stCxn id="137" idx="1"/>
              <a:endCxn id="173" idx="3"/>
            </p:cNvCxnSpPr>
            <p:nvPr/>
          </p:nvCxnSpPr>
          <p:spPr>
            <a:xfrm rot="10800000">
              <a:off x="7466035" y="3417753"/>
              <a:ext cx="217532" cy="289260"/>
            </a:xfrm>
            <a:prstGeom prst="bentConnector3">
              <a:avLst>
                <a:gd name="adj1" fmla="val 50000"/>
              </a:avLst>
            </a:prstGeom>
            <a:grpFill/>
            <a:ln w="19050" cap="flat" cmpd="sng" algn="ctr">
              <a:solidFill>
                <a:srgbClr val="808080"/>
              </a:solidFill>
              <a:prstDash val="solid"/>
            </a:ln>
            <a:effectLst/>
          </p:spPr>
        </p:cxnSp>
        <p:grpSp>
          <p:nvGrpSpPr>
            <p:cNvPr id="136" name="Group 135"/>
            <p:cNvGrpSpPr/>
            <p:nvPr/>
          </p:nvGrpSpPr>
          <p:grpSpPr>
            <a:xfrm>
              <a:off x="7683567" y="2882271"/>
              <a:ext cx="998135" cy="1070963"/>
              <a:chOff x="7679344" y="2844653"/>
              <a:chExt cx="998135" cy="1070963"/>
            </a:xfrm>
            <a:grpFill/>
          </p:grpSpPr>
          <p:sp>
            <p:nvSpPr>
              <p:cNvPr id="137" name="TextBox 136"/>
              <p:cNvSpPr txBox="1">
                <a:spLocks/>
              </p:cNvSpPr>
              <p:nvPr/>
            </p:nvSpPr>
            <p:spPr>
              <a:xfrm>
                <a:off x="7679344" y="342317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Play rate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8" name="TextBox 137"/>
              <p:cNvSpPr txBox="1">
                <a:spLocks/>
              </p:cNvSpPr>
              <p:nvPr/>
            </p:nvSpPr>
            <p:spPr>
              <a:xfrm>
                <a:off x="7679344" y="284465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Traffic</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39" name="Group 138"/>
          <p:cNvGrpSpPr/>
          <p:nvPr/>
        </p:nvGrpSpPr>
        <p:grpSpPr>
          <a:xfrm>
            <a:off x="7466035" y="2059851"/>
            <a:ext cx="1215667" cy="1070963"/>
            <a:chOff x="7466035" y="1725231"/>
            <a:chExt cx="1215667" cy="1070963"/>
          </a:xfrm>
          <a:solidFill>
            <a:schemeClr val="accent1">
              <a:lumMod val="20000"/>
              <a:lumOff val="80000"/>
            </a:schemeClr>
          </a:solidFill>
        </p:grpSpPr>
        <p:grpSp>
          <p:nvGrpSpPr>
            <p:cNvPr id="140" name="Group 139"/>
            <p:cNvGrpSpPr/>
            <p:nvPr/>
          </p:nvGrpSpPr>
          <p:grpSpPr>
            <a:xfrm>
              <a:off x="7683567" y="1725231"/>
              <a:ext cx="998135" cy="1070963"/>
              <a:chOff x="7679344" y="1687613"/>
              <a:chExt cx="998135" cy="1070963"/>
            </a:xfrm>
            <a:grpFill/>
          </p:grpSpPr>
          <p:sp>
            <p:nvSpPr>
              <p:cNvPr id="143" name="TextBox 142"/>
              <p:cNvSpPr txBox="1">
                <a:spLocks/>
              </p:cNvSpPr>
              <p:nvPr/>
            </p:nvSpPr>
            <p:spPr>
              <a:xfrm>
                <a:off x="7679344" y="2266133"/>
                <a:ext cx="998135"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Turn-around per game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44" name="TextBox 143"/>
              <p:cNvSpPr txBox="1">
                <a:spLocks/>
              </p:cNvSpPr>
              <p:nvPr/>
            </p:nvSpPr>
            <p:spPr>
              <a:xfrm>
                <a:off x="7679344" y="168761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Setup time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cxnSp>
          <p:nvCxnSpPr>
            <p:cNvPr id="141" name="Elbow Connector 140"/>
            <p:cNvCxnSpPr>
              <a:stCxn id="144" idx="1"/>
              <a:endCxn id="174" idx="3"/>
            </p:cNvCxnSpPr>
            <p:nvPr/>
          </p:nvCxnSpPr>
          <p:spPr>
            <a:xfrm rot="10800000" flipV="1">
              <a:off x="7466035" y="1971453"/>
              <a:ext cx="217532" cy="289260"/>
            </a:xfrm>
            <a:prstGeom prst="bentConnector3">
              <a:avLst>
                <a:gd name="adj1" fmla="val 50000"/>
              </a:avLst>
            </a:prstGeom>
            <a:grpFill/>
            <a:ln w="19050" cap="flat" cmpd="sng" algn="ctr">
              <a:solidFill>
                <a:srgbClr val="808080"/>
              </a:solidFill>
              <a:prstDash val="solid"/>
            </a:ln>
            <a:effectLst/>
          </p:spPr>
        </p:cxnSp>
        <p:cxnSp>
          <p:nvCxnSpPr>
            <p:cNvPr id="142" name="Elbow Connector 141"/>
            <p:cNvCxnSpPr>
              <a:stCxn id="143" idx="1"/>
              <a:endCxn id="174" idx="3"/>
            </p:cNvCxnSpPr>
            <p:nvPr/>
          </p:nvCxnSpPr>
          <p:spPr>
            <a:xfrm rot="10800000">
              <a:off x="7466035" y="2260713"/>
              <a:ext cx="217532" cy="289260"/>
            </a:xfrm>
            <a:prstGeom prst="bentConnector3">
              <a:avLst>
                <a:gd name="adj1" fmla="val 50000"/>
              </a:avLst>
            </a:prstGeom>
            <a:grpFill/>
            <a:ln w="19050" cap="flat" cmpd="sng" algn="ctr">
              <a:solidFill>
                <a:srgbClr val="808080"/>
              </a:solidFill>
              <a:prstDash val="solid"/>
            </a:ln>
            <a:effectLst/>
          </p:spPr>
        </p:cxnSp>
      </p:grpSp>
      <p:grpSp>
        <p:nvGrpSpPr>
          <p:cNvPr id="145" name="Group 144"/>
          <p:cNvGrpSpPr/>
          <p:nvPr/>
        </p:nvGrpSpPr>
        <p:grpSpPr>
          <a:xfrm>
            <a:off x="4358833" y="3800597"/>
            <a:ext cx="1550456" cy="1599843"/>
            <a:chOff x="4358833" y="3465977"/>
            <a:chExt cx="1550456" cy="1599843"/>
          </a:xfrm>
          <a:solidFill>
            <a:schemeClr val="accent1">
              <a:lumMod val="20000"/>
              <a:lumOff val="80000"/>
            </a:schemeClr>
          </a:solidFill>
        </p:grpSpPr>
        <p:cxnSp>
          <p:nvCxnSpPr>
            <p:cNvPr id="146" name="Elbow Connector 13"/>
            <p:cNvCxnSpPr>
              <a:stCxn id="151" idx="1"/>
              <a:endCxn id="167" idx="3"/>
            </p:cNvCxnSpPr>
            <p:nvPr/>
          </p:nvCxnSpPr>
          <p:spPr>
            <a:xfrm flipH="1">
              <a:off x="4358833" y="4265899"/>
              <a:ext cx="217534" cy="0"/>
            </a:xfrm>
            <a:prstGeom prst="straightConnector1">
              <a:avLst/>
            </a:prstGeom>
            <a:grpFill/>
            <a:ln w="19050" cap="flat" cmpd="sng" algn="ctr">
              <a:solidFill>
                <a:srgbClr val="808080"/>
              </a:solidFill>
              <a:prstDash val="solid"/>
            </a:ln>
            <a:effectLst/>
          </p:spPr>
        </p:cxnSp>
        <p:cxnSp>
          <p:nvCxnSpPr>
            <p:cNvPr id="147" name="Elbow Connector 146"/>
            <p:cNvCxnSpPr>
              <a:stCxn id="150" idx="1"/>
              <a:endCxn id="167" idx="3"/>
            </p:cNvCxnSpPr>
            <p:nvPr/>
          </p:nvCxnSpPr>
          <p:spPr>
            <a:xfrm rot="10800000" flipV="1">
              <a:off x="4358833" y="3712199"/>
              <a:ext cx="217534" cy="553700"/>
            </a:xfrm>
            <a:prstGeom prst="bentConnector3">
              <a:avLst>
                <a:gd name="adj1" fmla="val 50000"/>
              </a:avLst>
            </a:prstGeom>
            <a:grpFill/>
            <a:ln w="19050" cap="flat" cmpd="sng" algn="ctr">
              <a:solidFill>
                <a:srgbClr val="808080"/>
              </a:solidFill>
              <a:prstDash val="solid"/>
            </a:ln>
            <a:effectLst/>
          </p:spPr>
        </p:cxnSp>
        <p:cxnSp>
          <p:nvCxnSpPr>
            <p:cNvPr id="148" name="Elbow Connector 147"/>
            <p:cNvCxnSpPr>
              <a:stCxn id="152" idx="1"/>
              <a:endCxn id="167" idx="3"/>
            </p:cNvCxnSpPr>
            <p:nvPr/>
          </p:nvCxnSpPr>
          <p:spPr>
            <a:xfrm rot="10800000">
              <a:off x="4358833" y="4265899"/>
              <a:ext cx="217534" cy="553700"/>
            </a:xfrm>
            <a:prstGeom prst="bentConnector3">
              <a:avLst>
                <a:gd name="adj1" fmla="val 50000"/>
              </a:avLst>
            </a:prstGeom>
            <a:grpFill/>
            <a:ln w="19050" cap="flat" cmpd="sng" algn="ctr">
              <a:solidFill>
                <a:srgbClr val="808080"/>
              </a:solidFill>
              <a:prstDash val="solid"/>
            </a:ln>
            <a:effectLst/>
          </p:spPr>
        </p:cxnSp>
        <p:grpSp>
          <p:nvGrpSpPr>
            <p:cNvPr id="149" name="Group 148"/>
            <p:cNvGrpSpPr/>
            <p:nvPr/>
          </p:nvGrpSpPr>
          <p:grpSpPr>
            <a:xfrm>
              <a:off x="4576367" y="3465977"/>
              <a:ext cx="1332922" cy="1599843"/>
              <a:chOff x="4572144" y="3428359"/>
              <a:chExt cx="1332922" cy="1599843"/>
            </a:xfrm>
            <a:grpFill/>
          </p:grpSpPr>
          <p:sp>
            <p:nvSpPr>
              <p:cNvPr id="150" name="TextBox 149"/>
              <p:cNvSpPr txBox="1">
                <a:spLocks/>
              </p:cNvSpPr>
              <p:nvPr/>
            </p:nvSpPr>
            <p:spPr>
              <a:xfrm>
                <a:off x="4572144" y="3428359"/>
                <a:ext cx="133292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Comps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1" name="TextBox 150"/>
              <p:cNvSpPr txBox="1">
                <a:spLocks/>
              </p:cNvSpPr>
              <p:nvPr/>
            </p:nvSpPr>
            <p:spPr>
              <a:xfrm>
                <a:off x="4572144" y="39820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Credit losses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2" name="TextBox 151"/>
              <p:cNvSpPr txBox="1">
                <a:spLocks/>
              </p:cNvSpPr>
              <p:nvPr/>
            </p:nvSpPr>
            <p:spPr>
              <a:xfrm>
                <a:off x="4572144" y="45357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Labor</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53" name="Group 152"/>
          <p:cNvGrpSpPr/>
          <p:nvPr/>
        </p:nvGrpSpPr>
        <p:grpSpPr>
          <a:xfrm>
            <a:off x="4358833" y="1308947"/>
            <a:ext cx="1550456" cy="2311182"/>
            <a:chOff x="4358833" y="974327"/>
            <a:chExt cx="1550456" cy="2311182"/>
          </a:xfrm>
          <a:solidFill>
            <a:schemeClr val="accent1">
              <a:lumMod val="20000"/>
              <a:lumOff val="80000"/>
            </a:schemeClr>
          </a:solidFill>
        </p:grpSpPr>
        <p:cxnSp>
          <p:nvCxnSpPr>
            <p:cNvPr id="154" name="Elbow Connector 153"/>
            <p:cNvCxnSpPr>
              <a:stCxn id="156" idx="1"/>
              <a:endCxn id="166" idx="3"/>
            </p:cNvCxnSpPr>
            <p:nvPr/>
          </p:nvCxnSpPr>
          <p:spPr>
            <a:xfrm rot="10800000">
              <a:off x="4358833" y="1929865"/>
              <a:ext cx="217534" cy="909369"/>
            </a:xfrm>
            <a:prstGeom prst="bentConnector3">
              <a:avLst>
                <a:gd name="adj1" fmla="val 50000"/>
              </a:avLst>
            </a:prstGeom>
            <a:grpFill/>
            <a:ln w="19050" cap="flat" cmpd="sng" algn="ctr">
              <a:solidFill>
                <a:srgbClr val="808080"/>
              </a:solidFill>
              <a:prstDash val="solid"/>
            </a:ln>
            <a:effectLst/>
          </p:spPr>
        </p:cxnSp>
        <p:cxnSp>
          <p:nvCxnSpPr>
            <p:cNvPr id="155" name="Elbow Connector 154"/>
            <p:cNvCxnSpPr>
              <a:stCxn id="157" idx="1"/>
              <a:endCxn id="166" idx="3"/>
            </p:cNvCxnSpPr>
            <p:nvPr/>
          </p:nvCxnSpPr>
          <p:spPr>
            <a:xfrm rot="10800000" flipV="1">
              <a:off x="4358833" y="1220548"/>
              <a:ext cx="217534" cy="709315"/>
            </a:xfrm>
            <a:prstGeom prst="bentConnector3">
              <a:avLst>
                <a:gd name="adj1" fmla="val 50000"/>
              </a:avLst>
            </a:prstGeom>
            <a:grpFill/>
            <a:ln w="19050" cap="flat" cmpd="sng" algn="ctr">
              <a:solidFill>
                <a:srgbClr val="808080"/>
              </a:solidFill>
              <a:prstDash val="solid"/>
            </a:ln>
            <a:effectLst/>
          </p:spPr>
        </p:cxnSp>
        <p:sp>
          <p:nvSpPr>
            <p:cNvPr id="156" name="TextBox 155"/>
            <p:cNvSpPr txBox="1">
              <a:spLocks/>
            </p:cNvSpPr>
            <p:nvPr/>
          </p:nvSpPr>
          <p:spPr>
            <a:xfrm>
              <a:off x="4576367" y="2392957"/>
              <a:ext cx="1332922" cy="892552"/>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x Drop, including inventory changes, fills, credit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7" name="TextBox 156"/>
            <p:cNvSpPr txBox="1">
              <a:spLocks/>
            </p:cNvSpPr>
            <p:nvPr/>
          </p:nvSpPr>
          <p:spPr>
            <a:xfrm>
              <a:off x="4576367" y="974327"/>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Hold ratio</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nvGrpSpPr>
          <p:cNvPr id="158" name="Group 157"/>
          <p:cNvGrpSpPr/>
          <p:nvPr/>
        </p:nvGrpSpPr>
        <p:grpSpPr>
          <a:xfrm>
            <a:off x="5909289" y="1032097"/>
            <a:ext cx="1556746" cy="1046143"/>
            <a:chOff x="5909289" y="697477"/>
            <a:chExt cx="1556746" cy="1046143"/>
          </a:xfrm>
          <a:solidFill>
            <a:schemeClr val="accent1">
              <a:lumMod val="20000"/>
              <a:lumOff val="80000"/>
            </a:schemeClr>
          </a:solidFill>
        </p:grpSpPr>
        <p:sp>
          <p:nvSpPr>
            <p:cNvPr id="159" name="TextBox 158"/>
            <p:cNvSpPr txBox="1">
              <a:spLocks/>
            </p:cNvSpPr>
            <p:nvPr/>
          </p:nvSpPr>
          <p:spPr>
            <a:xfrm>
              <a:off x="6126823" y="1251177"/>
              <a:ext cx="133921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Average house advantage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0" name="TextBox 159"/>
            <p:cNvSpPr txBox="1">
              <a:spLocks/>
            </p:cNvSpPr>
            <p:nvPr/>
          </p:nvSpPr>
          <p:spPr>
            <a:xfrm>
              <a:off x="6126823" y="697477"/>
              <a:ext cx="133921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100%</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1" name="Elbow Connector 160"/>
            <p:cNvCxnSpPr>
              <a:stCxn id="159" idx="1"/>
              <a:endCxn id="157" idx="3"/>
            </p:cNvCxnSpPr>
            <p:nvPr/>
          </p:nvCxnSpPr>
          <p:spPr>
            <a:xfrm rot="10800000">
              <a:off x="5909289" y="1228155"/>
              <a:ext cx="217534" cy="269245"/>
            </a:xfrm>
            <a:prstGeom prst="bentConnector3">
              <a:avLst>
                <a:gd name="adj1" fmla="val 50000"/>
              </a:avLst>
            </a:prstGeom>
            <a:grpFill/>
            <a:ln w="19050" cap="flat" cmpd="sng" algn="ctr">
              <a:solidFill>
                <a:srgbClr val="808080"/>
              </a:solidFill>
              <a:prstDash val="solid"/>
            </a:ln>
            <a:effectLst/>
          </p:spPr>
        </p:cxnSp>
        <p:cxnSp>
          <p:nvCxnSpPr>
            <p:cNvPr id="162" name="Elbow Connector 161"/>
            <p:cNvCxnSpPr>
              <a:stCxn id="157" idx="3"/>
              <a:endCxn id="160" idx="1"/>
            </p:cNvCxnSpPr>
            <p:nvPr/>
          </p:nvCxnSpPr>
          <p:spPr>
            <a:xfrm flipV="1">
              <a:off x="5909289" y="943699"/>
              <a:ext cx="217534" cy="284455"/>
            </a:xfrm>
            <a:prstGeom prst="bentConnector3">
              <a:avLst>
                <a:gd name="adj1" fmla="val 50000"/>
              </a:avLst>
            </a:prstGeom>
            <a:grpFill/>
            <a:ln w="19050" cap="flat" cmpd="sng" algn="ctr">
              <a:solidFill>
                <a:srgbClr val="808080"/>
              </a:solidFill>
              <a:prstDash val="solid"/>
            </a:ln>
            <a:effectLst/>
          </p:spPr>
        </p:cxnSp>
      </p:grpSp>
      <p:grpSp>
        <p:nvGrpSpPr>
          <p:cNvPr id="163" name="Group 162"/>
          <p:cNvGrpSpPr/>
          <p:nvPr/>
        </p:nvGrpSpPr>
        <p:grpSpPr>
          <a:xfrm>
            <a:off x="3267701" y="2018262"/>
            <a:ext cx="1091132" cy="2828478"/>
            <a:chOff x="3267701" y="1683642"/>
            <a:chExt cx="1091132" cy="2828478"/>
          </a:xfrm>
          <a:solidFill>
            <a:schemeClr val="accent1">
              <a:lumMod val="20000"/>
              <a:lumOff val="80000"/>
            </a:schemeClr>
          </a:solidFill>
        </p:grpSpPr>
        <p:cxnSp>
          <p:nvCxnSpPr>
            <p:cNvPr id="164" name="Elbow Connector 163"/>
            <p:cNvCxnSpPr>
              <a:stCxn id="166" idx="1"/>
              <a:endCxn id="127" idx="3"/>
            </p:cNvCxnSpPr>
            <p:nvPr/>
          </p:nvCxnSpPr>
          <p:spPr>
            <a:xfrm rot="10800000" flipV="1">
              <a:off x="3267701" y="1929863"/>
              <a:ext cx="217534" cy="1175623"/>
            </a:xfrm>
            <a:prstGeom prst="bentConnector3">
              <a:avLst>
                <a:gd name="adj1" fmla="val 50000"/>
              </a:avLst>
            </a:prstGeom>
            <a:grpFill/>
            <a:ln w="19050" cap="flat" cmpd="sng" algn="ctr">
              <a:solidFill>
                <a:srgbClr val="808080"/>
              </a:solidFill>
              <a:prstDash val="solid"/>
            </a:ln>
            <a:effectLst/>
          </p:spPr>
        </p:cxnSp>
        <p:cxnSp>
          <p:nvCxnSpPr>
            <p:cNvPr id="165" name="Elbow Connector 164"/>
            <p:cNvCxnSpPr>
              <a:stCxn id="167" idx="1"/>
              <a:endCxn id="127" idx="3"/>
            </p:cNvCxnSpPr>
            <p:nvPr/>
          </p:nvCxnSpPr>
          <p:spPr>
            <a:xfrm rot="10800000">
              <a:off x="3267701" y="3105487"/>
              <a:ext cx="217534" cy="1160412"/>
            </a:xfrm>
            <a:prstGeom prst="bentConnector3">
              <a:avLst>
                <a:gd name="adj1" fmla="val 50000"/>
              </a:avLst>
            </a:prstGeom>
            <a:grpFill/>
            <a:ln w="19050" cap="flat" cmpd="sng" algn="ctr">
              <a:solidFill>
                <a:srgbClr val="808080"/>
              </a:solidFill>
              <a:prstDash val="solid"/>
            </a:ln>
            <a:effectLst/>
          </p:spPr>
        </p:cxnSp>
        <p:sp>
          <p:nvSpPr>
            <p:cNvPr id="166" name="TextBox 165"/>
            <p:cNvSpPr txBox="1">
              <a:spLocks/>
            </p:cNvSpPr>
            <p:nvPr/>
          </p:nvSpPr>
          <p:spPr>
            <a:xfrm>
              <a:off x="3485235" y="1683642"/>
              <a:ext cx="873598"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Win</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7" name="TextBox 166"/>
            <p:cNvSpPr txBox="1">
              <a:spLocks/>
            </p:cNvSpPr>
            <p:nvPr/>
          </p:nvSpPr>
          <p:spPr>
            <a:xfrm>
              <a:off x="3485235" y="4019677"/>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Gaming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8" name="TextBox 167"/>
            <p:cNvSpPr txBox="1">
              <a:spLocks/>
            </p:cNvSpPr>
            <p:nvPr/>
          </p:nvSpPr>
          <p:spPr>
            <a:xfrm>
              <a:off x="3485235" y="2973506"/>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Croupier rake-off</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9" name="Elbow Connector 168"/>
            <p:cNvCxnSpPr>
              <a:stCxn id="168" idx="1"/>
              <a:endCxn id="127" idx="3"/>
            </p:cNvCxnSpPr>
            <p:nvPr/>
          </p:nvCxnSpPr>
          <p:spPr>
            <a:xfrm rot="10800000">
              <a:off x="3267701" y="3105488"/>
              <a:ext cx="217534" cy="114241"/>
            </a:xfrm>
            <a:prstGeom prst="bentConnector3">
              <a:avLst>
                <a:gd name="adj1" fmla="val 50000"/>
              </a:avLst>
            </a:prstGeom>
            <a:grpFill/>
            <a:ln w="19050" cap="flat" cmpd="sng" algn="ctr">
              <a:solidFill>
                <a:srgbClr val="808080"/>
              </a:solidFill>
              <a:prstDash val="solid"/>
            </a:ln>
            <a:effectLst/>
          </p:spPr>
        </p:cxnSp>
      </p:grpSp>
      <p:grpSp>
        <p:nvGrpSpPr>
          <p:cNvPr id="170" name="Group 169"/>
          <p:cNvGrpSpPr/>
          <p:nvPr/>
        </p:nvGrpSpPr>
        <p:grpSpPr>
          <a:xfrm>
            <a:off x="5909289" y="2349111"/>
            <a:ext cx="1556746" cy="1649483"/>
            <a:chOff x="5909289" y="2014491"/>
            <a:chExt cx="1556746" cy="1649483"/>
          </a:xfrm>
          <a:solidFill>
            <a:schemeClr val="accent1">
              <a:lumMod val="20000"/>
              <a:lumOff val="80000"/>
            </a:schemeClr>
          </a:solidFill>
        </p:grpSpPr>
        <p:cxnSp>
          <p:nvCxnSpPr>
            <p:cNvPr id="171" name="Elbow Connector 170"/>
            <p:cNvCxnSpPr>
              <a:stCxn id="173" idx="1"/>
              <a:endCxn id="156" idx="3"/>
            </p:cNvCxnSpPr>
            <p:nvPr/>
          </p:nvCxnSpPr>
          <p:spPr>
            <a:xfrm rot="10800000">
              <a:off x="5909289" y="2846839"/>
              <a:ext cx="217534" cy="570915"/>
            </a:xfrm>
            <a:prstGeom prst="bentConnector3">
              <a:avLst>
                <a:gd name="adj1" fmla="val 50000"/>
              </a:avLst>
            </a:prstGeom>
            <a:grpFill/>
            <a:ln w="19050" cap="flat" cmpd="sng" algn="ctr">
              <a:solidFill>
                <a:srgbClr val="808080"/>
              </a:solidFill>
              <a:prstDash val="solid"/>
            </a:ln>
            <a:effectLst/>
          </p:spPr>
        </p:cxnSp>
        <p:cxnSp>
          <p:nvCxnSpPr>
            <p:cNvPr id="172" name="Elbow Connector 171"/>
            <p:cNvCxnSpPr>
              <a:stCxn id="174" idx="1"/>
              <a:endCxn id="156" idx="3"/>
            </p:cNvCxnSpPr>
            <p:nvPr/>
          </p:nvCxnSpPr>
          <p:spPr>
            <a:xfrm rot="10800000" flipV="1">
              <a:off x="5909289" y="2260712"/>
              <a:ext cx="217534" cy="586125"/>
            </a:xfrm>
            <a:prstGeom prst="bentConnector3">
              <a:avLst>
                <a:gd name="adj1" fmla="val 50000"/>
              </a:avLst>
            </a:prstGeom>
            <a:grpFill/>
            <a:ln w="19050" cap="flat" cmpd="sng" algn="ctr">
              <a:solidFill>
                <a:srgbClr val="808080"/>
              </a:solidFill>
              <a:prstDash val="solid"/>
            </a:ln>
            <a:effectLst/>
          </p:spPr>
        </p:cxnSp>
        <p:sp>
          <p:nvSpPr>
            <p:cNvPr id="173" name="TextBox 172"/>
            <p:cNvSpPr txBox="1">
              <a:spLocks/>
            </p:cNvSpPr>
            <p:nvPr/>
          </p:nvSpPr>
          <p:spPr>
            <a:xfrm>
              <a:off x="6126823" y="317153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Clients per hour</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4" name="TextBox 173"/>
            <p:cNvSpPr txBox="1">
              <a:spLocks/>
            </p:cNvSpPr>
            <p:nvPr/>
          </p:nvSpPr>
          <p:spPr>
            <a:xfrm>
              <a:off x="6126823" y="201449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Games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5" name="TextBox 174"/>
            <p:cNvSpPr txBox="1">
              <a:spLocks/>
            </p:cNvSpPr>
            <p:nvPr/>
          </p:nvSpPr>
          <p:spPr>
            <a:xfrm>
              <a:off x="6126823" y="259301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Dollars per game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76" name="Elbow Connector 175"/>
            <p:cNvCxnSpPr>
              <a:stCxn id="175" idx="1"/>
              <a:endCxn id="156" idx="3"/>
            </p:cNvCxnSpPr>
            <p:nvPr/>
          </p:nvCxnSpPr>
          <p:spPr>
            <a:xfrm rot="10800000" flipV="1">
              <a:off x="5909289" y="2839232"/>
              <a:ext cx="217534" cy="7605"/>
            </a:xfrm>
            <a:prstGeom prst="bentConnector3">
              <a:avLst>
                <a:gd name="adj1" fmla="val 50000"/>
              </a:avLst>
            </a:prstGeom>
            <a:grpFill/>
            <a:ln w="19050" cap="flat" cmpd="sng" algn="ctr">
              <a:solidFill>
                <a:srgbClr val="808080"/>
              </a:solidFill>
              <a:prstDash val="solid"/>
            </a:ln>
            <a:effectLst/>
          </p:spPr>
        </p:cxnSp>
      </p:grpSp>
    </p:spTree>
    <p:extLst>
      <p:ext uri="{BB962C8B-B14F-4D97-AF65-F5344CB8AC3E}">
        <p14:creationId xmlns:p14="http://schemas.microsoft.com/office/powerpoint/2010/main" val="360373550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val="2851319046"/>
              </p:ext>
            </p:extLst>
          </p:nvPr>
        </p:nvGraphicFramePr>
        <p:xfrm>
          <a:off x="740809" y="1352197"/>
          <a:ext cx="7129453" cy="4282439"/>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val="27895788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br>
              <a:rPr lang="en-US" dirty="0" smtClean="0"/>
            </a:br>
            <a:r>
              <a:rPr lang="en-US" smtClean="0"/>
              <a:t>Value Analysis with ROIC</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5" name="Picture 4"/>
          <p:cNvPicPr>
            <a:picLocks noChangeAspect="1"/>
          </p:cNvPicPr>
          <p:nvPr/>
        </p:nvPicPr>
        <p:blipFill>
          <a:blip r:embed="rId3"/>
          <a:stretch>
            <a:fillRect/>
          </a:stretch>
        </p:blipFill>
        <p:spPr>
          <a:xfrm>
            <a:off x="338961" y="925547"/>
            <a:ext cx="8283516" cy="538065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Peapod</a:t>
            </a:r>
            <a:br>
              <a:rPr lang="en-US" dirty="0" smtClean="0"/>
            </a:br>
            <a:r>
              <a:rPr lang="en-US" dirty="0" smtClean="0"/>
              <a:t>	Cost to Serve is </a:t>
            </a:r>
            <a:r>
              <a:rPr lang="en-US" i="1" dirty="0" smtClean="0"/>
              <a:t>increasing</a:t>
            </a:r>
            <a:r>
              <a:rPr lang="en-US" dirty="0" smtClean="0"/>
              <a:t> in scale</a:t>
            </a:r>
            <a:endParaRPr lang="en-US" dirty="0"/>
          </a:p>
        </p:txBody>
      </p:sp>
      <p:pic>
        <p:nvPicPr>
          <p:cNvPr id="167938" name="Picture 2"/>
          <p:cNvPicPr>
            <a:picLocks noChangeAspect="1" noChangeArrowheads="1"/>
          </p:cNvPicPr>
          <p:nvPr/>
        </p:nvPicPr>
        <p:blipFill>
          <a:blip r:embed="rId2" cstate="print"/>
          <a:srcRect/>
          <a:stretch>
            <a:fillRect/>
          </a:stretch>
        </p:blipFill>
        <p:spPr bwMode="auto">
          <a:xfrm>
            <a:off x="604838" y="1299411"/>
            <a:ext cx="7934325" cy="5163302"/>
          </a:xfrm>
          <a:prstGeom prst="rect">
            <a:avLst/>
          </a:prstGeom>
          <a:noFill/>
          <a:ln w="9525">
            <a:noFill/>
            <a:miter lim="800000"/>
            <a:headEnd/>
            <a:tailEnd/>
          </a:ln>
          <a:effectLst/>
        </p:spPr>
      </p:pic>
      <p:sp>
        <p:nvSpPr>
          <p:cNvPr id="7" name="TextBox 6"/>
          <p:cNvSpPr txBox="1"/>
          <p:nvPr/>
        </p:nvSpPr>
        <p:spPr>
          <a:xfrm>
            <a:off x="1335510" y="6232346"/>
            <a:ext cx="800219" cy="461665"/>
          </a:xfrm>
          <a:prstGeom prst="rect">
            <a:avLst/>
          </a:prstGeom>
          <a:noFill/>
        </p:spPr>
        <p:txBody>
          <a:bodyPr wrap="none" rtlCol="0">
            <a:spAutoFit/>
          </a:bodyPr>
          <a:lstStyle/>
          <a:p>
            <a:r>
              <a:rPr lang="en-US" dirty="0" smtClean="0"/>
              <a:t>1999</a:t>
            </a:r>
            <a:endParaRPr lang="en-US" dirty="0"/>
          </a:p>
        </p:txBody>
      </p:sp>
      <p:sp>
        <p:nvSpPr>
          <p:cNvPr id="8" name="TextBox 7"/>
          <p:cNvSpPr txBox="1"/>
          <p:nvPr/>
        </p:nvSpPr>
        <p:spPr>
          <a:xfrm>
            <a:off x="3332752" y="6232346"/>
            <a:ext cx="800219" cy="461665"/>
          </a:xfrm>
          <a:prstGeom prst="rect">
            <a:avLst/>
          </a:prstGeom>
          <a:noFill/>
        </p:spPr>
        <p:txBody>
          <a:bodyPr wrap="none" rtlCol="0">
            <a:spAutoFit/>
          </a:bodyPr>
          <a:lstStyle/>
          <a:p>
            <a:r>
              <a:rPr lang="en-US" dirty="0" smtClean="0"/>
              <a:t>2000</a:t>
            </a:r>
            <a:endParaRPr lang="en-US" dirty="0"/>
          </a:p>
        </p:txBody>
      </p:sp>
      <p:sp>
        <p:nvSpPr>
          <p:cNvPr id="9" name="TextBox 8"/>
          <p:cNvSpPr txBox="1"/>
          <p:nvPr/>
        </p:nvSpPr>
        <p:spPr>
          <a:xfrm>
            <a:off x="5438278" y="6232346"/>
            <a:ext cx="800219" cy="461665"/>
          </a:xfrm>
          <a:prstGeom prst="rect">
            <a:avLst/>
          </a:prstGeom>
          <a:noFill/>
        </p:spPr>
        <p:txBody>
          <a:bodyPr wrap="none" rtlCol="0">
            <a:spAutoFit/>
          </a:bodyPr>
          <a:lstStyle/>
          <a:p>
            <a:r>
              <a:rPr lang="en-US" dirty="0" smtClean="0"/>
              <a:t>2001</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a:t>
            </a:r>
            <a:r>
              <a:rPr lang="en-US" sz="1800" dirty="0" smtClean="0">
                <a:solidFill>
                  <a:prstClr val="white"/>
                </a:solidFill>
                <a:latin typeface="Calibri"/>
                <a:cs typeface="Arial" pitchFamily="34" charset="0"/>
              </a:rPr>
              <a:t>capabilities </a:t>
            </a:r>
            <a:r>
              <a:rPr lang="en-US" sz="1800" dirty="0">
                <a:solidFill>
                  <a:prstClr val="white"/>
                </a:solidFill>
                <a:latin typeface="Calibri"/>
                <a:cs typeface="Arial" pitchFamily="34" charset="0"/>
              </a:rPr>
              <a:t>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a:t>
            </a:r>
            <a:r>
              <a:rPr lang="en-US" dirty="0" smtClean="0">
                <a:solidFill>
                  <a:srgbClr val="FFFFFF"/>
                </a:solidFill>
                <a:latin typeface="Arial" pitchFamily="34" charset="0"/>
                <a:cs typeface="Arial" pitchFamily="34" charset="0"/>
              </a:rPr>
              <a:t>ssets</a:t>
            </a:r>
            <a:endParaRPr lang="en-US" dirty="0">
              <a:solidFill>
                <a:srgbClr val="FFFFFF"/>
              </a:solidFill>
              <a:latin typeface="Arial" pitchFamily="34" charset="0"/>
              <a:cs typeface="Arial" pitchFamily="34" charset="0"/>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a:t>
            </a:r>
            <a:r>
              <a:rPr lang="en-US" dirty="0" smtClean="0">
                <a:solidFill>
                  <a:srgbClr val="FFFFFF"/>
                </a:solidFill>
                <a:latin typeface="Arial" pitchFamily="34" charset="0"/>
                <a:cs typeface="Arial" pitchFamily="34" charset="0"/>
              </a:rPr>
              <a:t>rocesses</a:t>
            </a:r>
            <a:endParaRPr lang="en-US"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60131267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smtClean="0">
                <a:solidFill>
                  <a:srgbClr val="FFFFFF"/>
                </a:solidFill>
                <a:cs typeface="Arial" pitchFamily="34" charset="0"/>
              </a:rPr>
              <a:t>Assets </a:t>
            </a:r>
            <a:r>
              <a:rPr lang="en-US" sz="1800" i="1" dirty="0">
                <a:solidFill>
                  <a:srgbClr val="FFFFFF"/>
                </a:solidFill>
                <a:cs typeface="Arial" pitchFamily="34"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Assets </a:t>
            </a:r>
            <a:endParaRPr lang="en-US" b="1" dirty="0">
              <a:solidFill>
                <a:srgbClr val="3333CC"/>
              </a:solidFill>
              <a:cs typeface="Arial" pitchFamily="34" charset="0"/>
            </a:endParaRP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Needed</a:t>
            </a:r>
          </a:p>
          <a:p>
            <a:pPr algn="ctr" eaLnBrk="0" hangingPunct="0"/>
            <a:r>
              <a:rPr lang="en-US" sz="1800">
                <a:solidFill>
                  <a:srgbClr val="000000"/>
                </a:solidFill>
                <a:cs typeface="Arial" pitchFamily="34" charset="0"/>
              </a:rPr>
              <a:t>Competencies</a:t>
            </a:r>
            <a:endParaRPr lang="en-US" sz="1800" b="1">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Assets </a:t>
            </a:r>
            <a:r>
              <a:rPr lang="en-US" sz="1800" dirty="0">
                <a:solidFill>
                  <a:srgbClr val="000000"/>
                </a:solidFill>
                <a:cs typeface="Arial" pitchFamily="34" charset="0"/>
              </a:rPr>
              <a:t>&amp;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33368" y="2546350"/>
            <a:ext cx="844502"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dirty="0">
                <a:solidFill>
                  <a:srgbClr val="FFFFFF"/>
                </a:solidFill>
                <a:cs typeface="Arial" pitchFamily="34" charset="0"/>
              </a:rPr>
              <a:t>Market</a:t>
            </a:r>
          </a:p>
          <a:p>
            <a:pPr algn="ctr" eaLnBrk="0" hangingPunct="0"/>
            <a:r>
              <a:rPr lang="en-US" sz="1600" i="1" dirty="0">
                <a:solidFill>
                  <a:srgbClr val="FFFFFF"/>
                </a:solidFill>
                <a:cs typeface="Arial" pitchFamily="34" charset="0"/>
              </a:rPr>
              <a:t>view</a:t>
            </a:r>
          </a:p>
        </p:txBody>
      </p:sp>
      <p:sp>
        <p:nvSpPr>
          <p:cNvPr id="37908" name="Text Box 20"/>
          <p:cNvSpPr txBox="1">
            <a:spLocks noChangeArrowheads="1"/>
          </p:cNvSpPr>
          <p:nvPr/>
        </p:nvSpPr>
        <p:spPr bwMode="auto">
          <a:xfrm>
            <a:off x="1111378" y="2586038"/>
            <a:ext cx="1007808"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FFFFFF"/>
                </a:solidFill>
                <a:cs typeface="Arial" pitchFamily="34" charset="0"/>
              </a:rPr>
              <a:t>Resource</a:t>
            </a:r>
          </a:p>
          <a:p>
            <a:pPr algn="ctr" eaLnBrk="0" hangingPunct="0"/>
            <a:r>
              <a:rPr lang="en-US" sz="1600" i="1">
                <a:solidFill>
                  <a:srgbClr val="FFFFFF"/>
                </a:solidFill>
                <a:cs typeface="Arial" pitchFamily="34" charset="0"/>
              </a:rPr>
              <a:t>view</a:t>
            </a:r>
          </a:p>
        </p:txBody>
      </p:sp>
    </p:spTree>
    <p:extLst>
      <p:ext uri="{BB962C8B-B14F-4D97-AF65-F5344CB8AC3E}">
        <p14:creationId xmlns:p14="http://schemas.microsoft.com/office/powerpoint/2010/main" val="10023541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38100" cmpd="sng">
              <a:solidFill>
                <a:srgbClr val="FF0000"/>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p:txBody>
          <a:bodyPr/>
          <a:lstStyle/>
          <a:p>
            <a:pPr eaLnBrk="1" hangingPunct="1"/>
            <a:r>
              <a:rPr lang="en-US" b="1" dirty="0" smtClean="0"/>
              <a:t>E-grocer </a:t>
            </a:r>
            <a:r>
              <a:rPr lang="en-US" dirty="0" smtClean="0"/>
              <a:t>operational business model</a:t>
            </a:r>
          </a:p>
        </p:txBody>
      </p:sp>
      <p:sp>
        <p:nvSpPr>
          <p:cNvPr id="53" name="AutoShape 45"/>
          <p:cNvSpPr>
            <a:spLocks noChangeArrowheads="1"/>
          </p:cNvSpPr>
          <p:nvPr/>
        </p:nvSpPr>
        <p:spPr bwMode="auto">
          <a:xfrm>
            <a:off x="59349" y="5729594"/>
            <a:ext cx="2083104" cy="842963"/>
          </a:xfrm>
          <a:prstGeom prst="wedgeRoundRectCallout">
            <a:avLst>
              <a:gd name="adj1" fmla="val -11483"/>
              <a:gd name="adj2" fmla="val -85859"/>
              <a:gd name="adj3" fmla="val 16667"/>
            </a:avLst>
          </a:prstGeom>
          <a:solidFill>
            <a:srgbClr val="F8F8F8"/>
          </a:solidFill>
          <a:ln w="9525" algn="ctr">
            <a:solidFill>
              <a:schemeClr val="tx1"/>
            </a:solidFill>
            <a:prstDash val="dash"/>
            <a:miter lim="800000"/>
            <a:headEnd/>
            <a:tailEnd/>
          </a:ln>
        </p:spPr>
        <p:txBody>
          <a:bodyPr/>
          <a:lstStyle/>
          <a:p>
            <a:pPr algn="ctr"/>
            <a:r>
              <a:rPr lang="en-US" sz="1400" dirty="0" smtClean="0"/>
              <a:t>Similar processes </a:t>
            </a:r>
            <a:r>
              <a:rPr lang="en-US" sz="1400" dirty="0"/>
              <a:t>yet major difference in </a:t>
            </a:r>
            <a:r>
              <a:rPr lang="en-US" sz="1400" dirty="0" smtClean="0"/>
              <a:t>scale, scope </a:t>
            </a:r>
            <a:r>
              <a:rPr lang="en-US" sz="1400" dirty="0"/>
              <a:t>&amp; </a:t>
            </a:r>
            <a:r>
              <a:rPr lang="en-US" sz="1400" dirty="0" smtClean="0"/>
              <a:t>asset allocation</a:t>
            </a:r>
            <a:endParaRPr lang="en-US" sz="1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dirty="0" smtClean="0"/>
              <a:t>IT to enhance customer relationship management (CRM)</a:t>
            </a:r>
          </a:p>
          <a:p>
            <a:pPr eaLnBrk="1" hangingPunct="1"/>
            <a:r>
              <a:rPr lang="en-US" dirty="0" smtClean="0"/>
              <a:t>“Big Data” allows new business processes and managerial policies that shift the efficient frontier outward</a:t>
            </a:r>
          </a:p>
          <a:p>
            <a:pPr eaLnBrk="1" hangingPunct="1"/>
            <a:r>
              <a:rPr lang="en-US" dirty="0" smtClean="0"/>
              <a:t>The type of shift will vary by industry:</a:t>
            </a:r>
          </a:p>
          <a:p>
            <a:pPr lvl="1" eaLnBrk="1" hangingPunct="1"/>
            <a:r>
              <a:rPr lang="en-US" sz="1800" dirty="0" smtClean="0"/>
              <a:t>Value or Productivity enhancing</a:t>
            </a:r>
          </a:p>
          <a:p>
            <a:pPr lvl="1" eaLnBrk="1" hangingPunct="1"/>
            <a:endParaRPr lang="en-US" sz="1800" dirty="0" smtClean="0"/>
          </a:p>
        </p:txBody>
      </p:sp>
      <p:grpSp>
        <p:nvGrpSpPr>
          <p:cNvPr id="38916" name="Group 20"/>
          <p:cNvGrpSpPr>
            <a:grpSpLocks/>
          </p:cNvGrpSpPr>
          <p:nvPr/>
        </p:nvGrpSpPr>
        <p:grpSpPr bwMode="auto">
          <a:xfrm>
            <a:off x="4576763" y="2782888"/>
            <a:ext cx="4633914" cy="3376612"/>
            <a:chOff x="2701" y="1753"/>
            <a:chExt cx="2919"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327" y="2675"/>
              <a:ext cx="1293" cy="407"/>
            </a:xfrm>
            <a:prstGeom prst="rect">
              <a:avLst/>
            </a:prstGeom>
            <a:noFill/>
            <a:ln w="9525">
              <a:solidFill>
                <a:srgbClr val="FF0000"/>
              </a:solidFill>
              <a:miter lim="800000"/>
              <a:headEnd/>
              <a:tailEnd/>
            </a:ln>
          </p:spPr>
          <p:txBody>
            <a:bodyPr wrap="none">
              <a:spAutoFit/>
            </a:bodyPr>
            <a:lstStyle/>
            <a:p>
              <a:pPr algn="ctr" eaLnBrk="0" hangingPunct="0"/>
              <a:r>
                <a:rPr lang="en-US" sz="1200" dirty="0">
                  <a:solidFill>
                    <a:srgbClr val="FF3300"/>
                  </a:solidFill>
                </a:rPr>
                <a:t>Use </a:t>
              </a:r>
              <a:r>
                <a:rPr lang="en-US" sz="1200" dirty="0" smtClean="0">
                  <a:solidFill>
                    <a:srgbClr val="FF3300"/>
                  </a:solidFill>
                </a:rPr>
                <a:t>technology &amp; Big Data </a:t>
              </a:r>
              <a:r>
                <a:rPr lang="en-US" sz="1200" dirty="0">
                  <a:solidFill>
                    <a:srgbClr val="FF3300"/>
                  </a:solidFill>
                </a:rPr>
                <a:t>to</a:t>
              </a:r>
            </a:p>
            <a:p>
              <a:pPr algn="ctr" eaLnBrk="0" hangingPunct="0"/>
              <a:r>
                <a:rPr lang="en-US" sz="1200" b="1" dirty="0">
                  <a:solidFill>
                    <a:srgbClr val="FF3300"/>
                  </a:solidFill>
                </a:rPr>
                <a:t>increase productivity</a:t>
              </a:r>
            </a:p>
            <a:p>
              <a:pPr algn="ctr" eaLnBrk="0" hangingPunct="0"/>
              <a:r>
                <a:rPr lang="en-US" sz="1200" b="1" dirty="0">
                  <a:solidFill>
                    <a:srgbClr val="FF3300"/>
                  </a:solidFill>
                </a:rPr>
                <a:t>/ efficiency</a:t>
              </a:r>
              <a:endParaRPr lang="en-US" sz="1200" dirty="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1293" cy="291"/>
            </a:xfrm>
            <a:prstGeom prst="rect">
              <a:avLst/>
            </a:prstGeom>
            <a:noFill/>
            <a:ln w="9525">
              <a:solidFill>
                <a:srgbClr val="2A0DD7"/>
              </a:solidFill>
              <a:miter lim="800000"/>
              <a:headEnd/>
              <a:tailEnd/>
            </a:ln>
          </p:spPr>
          <p:txBody>
            <a:bodyPr wrap="none">
              <a:spAutoFit/>
            </a:bodyPr>
            <a:lstStyle/>
            <a:p>
              <a:pPr eaLnBrk="0" hangingPunct="0"/>
              <a:r>
                <a:rPr lang="en-US" sz="1200" dirty="0">
                  <a:solidFill>
                    <a:srgbClr val="2A0DD7"/>
                  </a:solidFill>
                </a:rPr>
                <a:t>Use </a:t>
              </a:r>
              <a:r>
                <a:rPr lang="en-US" sz="1200" dirty="0" smtClean="0">
                  <a:solidFill>
                    <a:srgbClr val="2A0DD7"/>
                  </a:solidFill>
                </a:rPr>
                <a:t>technology &amp; Big Data </a:t>
              </a:r>
              <a:r>
                <a:rPr lang="en-US" sz="1200" dirty="0">
                  <a:solidFill>
                    <a:srgbClr val="2A0DD7"/>
                  </a:solidFill>
                </a:rPr>
                <a:t>to</a:t>
              </a:r>
            </a:p>
            <a:p>
              <a:pPr eaLnBrk="0" hangingPunct="0"/>
              <a:r>
                <a:rPr lang="en-US" sz="1200" b="1" dirty="0">
                  <a:solidFill>
                    <a:srgbClr val="2A0DD7"/>
                  </a:solidFill>
                </a:rPr>
                <a:t>enhance value</a:t>
              </a:r>
              <a:endParaRPr lang="en-US" sz="1200" dirty="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cxnSp>
        <p:nvCxnSpPr>
          <p:cNvPr id="3" name="Straight Arrow Connector 2"/>
          <p:cNvCxnSpPr/>
          <p:nvPr/>
        </p:nvCxnSpPr>
        <p:spPr bwMode="auto">
          <a:xfrm flipH="1" flipV="1">
            <a:off x="7094767" y="3047986"/>
            <a:ext cx="452546" cy="86135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488920" y="3821753"/>
            <a:ext cx="1505540" cy="830997"/>
          </a:xfrm>
          <a:prstGeom prst="rect">
            <a:avLst/>
          </a:prstGeom>
          <a:noFill/>
        </p:spPr>
        <p:txBody>
          <a:bodyPr wrap="none" rtlCol="0">
            <a:spAutoFit/>
          </a:bodyPr>
          <a:lstStyle/>
          <a:p>
            <a:r>
              <a:rPr lang="en-US" dirty="0"/>
              <a:t>c</a:t>
            </a:r>
            <a:r>
              <a:rPr lang="en-US" dirty="0" smtClean="0"/>
              <a:t>alibration</a:t>
            </a:r>
          </a:p>
          <a:p>
            <a:r>
              <a:rPr lang="en-US" dirty="0"/>
              <a:t>t</a:t>
            </a:r>
            <a:r>
              <a:rPr lang="en-US" dirty="0" smtClean="0"/>
              <a:t>o 2001</a:t>
            </a:r>
            <a:endParaRPr lang="en-US" dirty="0"/>
          </a:p>
        </p:txBody>
      </p:sp>
      <p:cxnSp>
        <p:nvCxnSpPr>
          <p:cNvPr id="12" name="Straight Arrow Connector 11"/>
          <p:cNvCxnSpPr/>
          <p:nvPr/>
        </p:nvCxnSpPr>
        <p:spPr bwMode="auto">
          <a:xfrm flipV="1">
            <a:off x="6218869" y="2974990"/>
            <a:ext cx="364957" cy="8161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5641394" y="3828163"/>
            <a:ext cx="1505540" cy="830997"/>
          </a:xfrm>
          <a:prstGeom prst="rect">
            <a:avLst/>
          </a:prstGeom>
          <a:noFill/>
        </p:spPr>
        <p:txBody>
          <a:bodyPr wrap="none" rtlCol="0">
            <a:spAutoFit/>
          </a:bodyPr>
          <a:lstStyle/>
          <a:p>
            <a:r>
              <a:rPr lang="en-US" dirty="0" smtClean="0"/>
              <a:t>What-if</a:t>
            </a:r>
          </a:p>
          <a:p>
            <a:r>
              <a:rPr lang="en-US" dirty="0" smtClean="0"/>
              <a:t>Sensitivity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4" name="Rectangle 3"/>
          <p:cNvSpPr/>
          <p:nvPr/>
        </p:nvSpPr>
        <p:spPr bwMode="auto">
          <a:xfrm>
            <a:off x="452818"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80073929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dirty="0" smtClean="0"/>
              <a:t>“Could” Cost to Serve</a:t>
            </a:r>
            <a:r>
              <a:rPr lang="en-US" dirty="0" smtClean="0"/>
              <a:t>: </a:t>
            </a:r>
            <a:br>
              <a:rPr lang="en-US" dirty="0" smtClean="0"/>
            </a:br>
            <a:r>
              <a:rPr lang="en-US" dirty="0" smtClean="0"/>
              <a:t>estimating Peapod’s cost to fill an average order</a:t>
            </a:r>
            <a:endParaRPr lang="en-US" sz="1800" dirty="0" smtClean="0"/>
          </a:p>
        </p:txBody>
      </p:sp>
      <p:sp>
        <p:nvSpPr>
          <p:cNvPr id="49155"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dirty="0" smtClean="0"/>
              <a:t>Pick, Pack &amp;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dirty="0"/>
              <a:t>“Could” Cost to </a:t>
            </a:r>
            <a:r>
              <a:rPr lang="en-US" b="1" dirty="0" smtClean="0"/>
              <a:t>Serve</a:t>
            </a:r>
            <a:r>
              <a:rPr lang="en-US" dirty="0" smtClean="0"/>
              <a:t>: </a:t>
            </a:r>
            <a:r>
              <a:rPr lang="en-US" dirty="0"/>
              <a:t/>
            </a:r>
            <a:br>
              <a:rPr lang="en-US" dirty="0"/>
            </a:br>
            <a:r>
              <a:rPr lang="en-US" dirty="0"/>
              <a:t>estimating Peapod’s cost to fill an average order</a:t>
            </a:r>
            <a:r>
              <a:rPr lang="en-US" sz="1800" dirty="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sz="1800" dirty="0" smtClean="0"/>
              <a:t>Delivery Cost per order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a:t>E</a:t>
            </a:r>
            <a:r>
              <a:rPr lang="en-US" sz="1800" dirty="0" smtClean="0"/>
              <a:t>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Optimistic projection with 2001 throughput</a:t>
            </a:r>
            <a:endParaRPr lang="en-US" dirty="0"/>
          </a:p>
        </p:txBody>
      </p:sp>
      <p:pic>
        <p:nvPicPr>
          <p:cNvPr id="5" name="Picture 4"/>
          <p:cNvPicPr>
            <a:picLocks noChangeAspect="1"/>
          </p:cNvPicPr>
          <p:nvPr/>
        </p:nvPicPr>
        <p:blipFill>
          <a:blip r:embed="rId3"/>
          <a:stretch>
            <a:fillRect/>
          </a:stretch>
        </p:blipFill>
        <p:spPr>
          <a:xfrm>
            <a:off x="14554" y="1467806"/>
            <a:ext cx="9115260" cy="3160710"/>
          </a:xfrm>
          <a:prstGeom prst="rect">
            <a:avLst/>
          </a:prstGeom>
        </p:spPr>
      </p:pic>
      <p:pic>
        <p:nvPicPr>
          <p:cNvPr id="6" name="Picture 5"/>
          <p:cNvPicPr>
            <a:picLocks noChangeAspect="1"/>
          </p:cNvPicPr>
          <p:nvPr/>
        </p:nvPicPr>
        <p:blipFill>
          <a:blip r:embed="rId4"/>
          <a:stretch>
            <a:fillRect/>
          </a:stretch>
        </p:blipFill>
        <p:spPr>
          <a:xfrm>
            <a:off x="3871913" y="4473125"/>
            <a:ext cx="4889500" cy="17399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a:t>
            </a:r>
            <a:r>
              <a:rPr lang="en-US" dirty="0"/>
              <a:t>current demand and productivity gains</a:t>
            </a:r>
          </a:p>
        </p:txBody>
      </p:sp>
      <p:pic>
        <p:nvPicPr>
          <p:cNvPr id="5" name="Picture 4"/>
          <p:cNvPicPr>
            <a:picLocks noChangeAspect="1"/>
          </p:cNvPicPr>
          <p:nvPr/>
        </p:nvPicPr>
        <p:blipFill>
          <a:blip r:embed="rId3"/>
          <a:stretch>
            <a:fillRect/>
          </a:stretch>
        </p:blipFill>
        <p:spPr>
          <a:xfrm>
            <a:off x="0" y="1125480"/>
            <a:ext cx="8961438" cy="2973954"/>
          </a:xfrm>
          <a:prstGeom prst="rect">
            <a:avLst/>
          </a:prstGeom>
        </p:spPr>
      </p:pic>
      <p:pic>
        <p:nvPicPr>
          <p:cNvPr id="6" name="Picture 5"/>
          <p:cNvPicPr>
            <a:picLocks noChangeAspect="1"/>
          </p:cNvPicPr>
          <p:nvPr/>
        </p:nvPicPr>
        <p:blipFill>
          <a:blip r:embed="rId4"/>
          <a:stretch>
            <a:fillRect/>
          </a:stretch>
        </p:blipFill>
        <p:spPr>
          <a:xfrm>
            <a:off x="2665413" y="4133850"/>
            <a:ext cx="6096000" cy="21463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5"/>
          <a:stretch>
            <a:fillRect/>
          </a:stretch>
        </p:blipFill>
        <p:spPr>
          <a:xfrm>
            <a:off x="1587500" y="1930400"/>
            <a:ext cx="5778500" cy="2857500"/>
          </a:xfrm>
          <a:prstGeom prst="rect">
            <a:avLst/>
          </a:prstGeom>
        </p:spPr>
      </p:pic>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3810939503"/>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0290"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productivity drivers -</a:t>
            </a:r>
            <a:r>
              <a:rPr lang="en-US" dirty="0"/>
              <a:t/>
            </a:r>
            <a:br>
              <a:rPr lang="en-US" dirty="0"/>
            </a:br>
            <a:r>
              <a:rPr lang="en-US" dirty="0" smtClean="0"/>
              <a:t>impact of </a:t>
            </a:r>
            <a:r>
              <a:rPr lang="en-US" dirty="0"/>
              <a:t>SPH and P&amp;PPH on </a:t>
            </a:r>
            <a:r>
              <a:rPr lang="en-US" dirty="0" smtClean="0"/>
              <a:t>estimated current situation</a:t>
            </a:r>
            <a:endParaRPr lang="en-US" dirty="0"/>
          </a:p>
        </p:txBody>
      </p:sp>
      <p:sp>
        <p:nvSpPr>
          <p:cNvPr id="5" name="TextBox 4"/>
          <p:cNvSpPr txBox="1"/>
          <p:nvPr/>
        </p:nvSpPr>
        <p:spPr>
          <a:xfrm>
            <a:off x="6697878" y="2243537"/>
            <a:ext cx="686527" cy="246221"/>
          </a:xfrm>
          <a:prstGeom prst="rect">
            <a:avLst/>
          </a:prstGeom>
          <a:noFill/>
        </p:spPr>
        <p:txBody>
          <a:bodyPr wrap="square" lIns="0" tIns="0" rIns="0" bIns="0" rtlCol="0">
            <a:spAutoFit/>
          </a:bodyPr>
          <a:lstStyle/>
          <a:p>
            <a:r>
              <a:rPr lang="en-US" sz="1600" dirty="0">
                <a:solidFill>
                  <a:srgbClr val="FF0000"/>
                </a:solidFill>
                <a:latin typeface="+mn-lt"/>
              </a:rPr>
              <a:t>P&amp;PPH</a:t>
            </a:r>
          </a:p>
        </p:txBody>
      </p:sp>
      <p:sp>
        <p:nvSpPr>
          <p:cNvPr id="16" name="Freeform 15"/>
          <p:cNvSpPr/>
          <p:nvPr/>
        </p:nvSpPr>
        <p:spPr bwMode="auto">
          <a:xfrm>
            <a:off x="4401149" y="2948198"/>
            <a:ext cx="430187" cy="116057"/>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square" lIns="93296" tIns="46648" rIns="93296" bIns="46648" numCol="1" rtlCol="0" anchor="t" anchorCtr="0" compatLnSpc="1">
            <a:prstTxWarp prst="textNoShape">
              <a:avLst/>
            </a:prstTxWarp>
            <a:spAutoFit/>
          </a:bodyPr>
          <a:lstStyle/>
          <a:p>
            <a:pPr defTabSz="932962"/>
            <a:endParaRPr lang="en-US"/>
          </a:p>
        </p:txBody>
      </p:sp>
      <p:sp>
        <p:nvSpPr>
          <p:cNvPr id="12" name="Rectangle 6"/>
          <p:cNvSpPr txBox="1"/>
          <p:nvPr/>
        </p:nvSpPr>
        <p:spPr>
          <a:xfrm>
            <a:off x="924250" y="5458737"/>
            <a:ext cx="8117607" cy="83099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1800" dirty="0"/>
              <a:t>4</a:t>
            </a:r>
            <a:r>
              <a:rPr lang="en-US" sz="1800" dirty="0" smtClean="0"/>
              <a:t>x impact: a 7% </a:t>
            </a:r>
            <a:r>
              <a:rPr lang="en-US" sz="1800" dirty="0"/>
              <a:t>improvement in SPH increases ROIC by </a:t>
            </a:r>
            <a:r>
              <a:rPr lang="en-US" sz="1800" dirty="0" smtClean="0"/>
              <a:t>(30%-24%</a:t>
            </a:r>
            <a:r>
              <a:rPr lang="en-US" sz="1800" dirty="0"/>
              <a:t>)</a:t>
            </a:r>
            <a:r>
              <a:rPr lang="en-US" sz="1800" dirty="0" smtClean="0"/>
              <a:t>/24% </a:t>
            </a:r>
            <a:r>
              <a:rPr lang="en-US" sz="1800" dirty="0"/>
              <a:t>= </a:t>
            </a:r>
            <a:r>
              <a:rPr lang="en-US" sz="1800" dirty="0" smtClean="0"/>
              <a:t>29%</a:t>
            </a:r>
            <a:endParaRPr lang="en-US" sz="1800" dirty="0"/>
          </a:p>
          <a:p>
            <a:pPr lvl="1"/>
            <a:r>
              <a:rPr lang="en-US" sz="1800" dirty="0"/>
              <a:t>3</a:t>
            </a:r>
            <a:r>
              <a:rPr lang="en-US" sz="1800" dirty="0" smtClean="0"/>
              <a:t>x impact: a 10% improvement in PPPH increases ROIC </a:t>
            </a:r>
            <a:r>
              <a:rPr lang="en-US" sz="1800" dirty="0"/>
              <a:t>by </a:t>
            </a:r>
            <a:r>
              <a:rPr lang="en-US" sz="1800" dirty="0" smtClean="0"/>
              <a:t>(31%</a:t>
            </a:r>
            <a:r>
              <a:rPr lang="en-US" sz="1800" dirty="0"/>
              <a:t>-24%)/24% = </a:t>
            </a:r>
            <a:r>
              <a:rPr lang="en-US" sz="1800" dirty="0" smtClean="0"/>
              <a:t>31%</a:t>
            </a:r>
            <a:endParaRPr lang="en-US" sz="1800" dirty="0"/>
          </a:p>
          <a:p>
            <a:pPr lvl="1"/>
            <a:endParaRPr lang="en-US" sz="1800" dirty="0"/>
          </a:p>
        </p:txBody>
      </p:sp>
    </p:spTree>
    <p:extLst>
      <p:ext uri="{BB962C8B-B14F-4D97-AF65-F5344CB8AC3E}">
        <p14:creationId xmlns:p14="http://schemas.microsoft.com/office/powerpoint/2010/main" val="341454464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326317098"/>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131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4" name="Title 3"/>
          <p:cNvSpPr>
            <a:spLocks noGrp="1"/>
          </p:cNvSpPr>
          <p:nvPr>
            <p:ph type="title"/>
          </p:nvPr>
        </p:nvSpPr>
        <p:spPr>
          <a:xfrm>
            <a:off x="229345" y="252640"/>
            <a:ext cx="8685310" cy="86177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profit drivers – impact of </a:t>
            </a:r>
            <a:r>
              <a:rPr lang="en-US" dirty="0"/>
              <a:t>SPH and </a:t>
            </a:r>
            <a:r>
              <a:rPr lang="en-US" dirty="0" smtClean="0"/>
              <a:t>basket size on estimated current situation</a:t>
            </a:r>
            <a:endParaRPr lang="en-US" dirty="0"/>
          </a:p>
        </p:txBody>
      </p:sp>
      <p:pic>
        <p:nvPicPr>
          <p:cNvPr id="7" name="Picture 6"/>
          <p:cNvPicPr>
            <a:picLocks noChangeAspect="1"/>
          </p:cNvPicPr>
          <p:nvPr/>
        </p:nvPicPr>
        <p:blipFill>
          <a:blip r:embed="rId6"/>
          <a:stretch>
            <a:fillRect/>
          </a:stretch>
        </p:blipFill>
        <p:spPr>
          <a:xfrm>
            <a:off x="1309913" y="1622261"/>
            <a:ext cx="6516075" cy="3610238"/>
          </a:xfrm>
          <a:prstGeom prst="rect">
            <a:avLst/>
          </a:prstGeom>
        </p:spPr>
      </p:pic>
      <p:sp>
        <p:nvSpPr>
          <p:cNvPr id="5" name="TextBox 4"/>
          <p:cNvSpPr txBox="1"/>
          <p:nvPr/>
        </p:nvSpPr>
        <p:spPr>
          <a:xfrm>
            <a:off x="7091280" y="2265866"/>
            <a:ext cx="564608" cy="369332"/>
          </a:xfrm>
          <a:prstGeom prst="rect">
            <a:avLst/>
          </a:prstGeom>
          <a:noFill/>
        </p:spPr>
        <p:txBody>
          <a:bodyPr wrap="none" lIns="0" tIns="0" rIns="0" bIns="0" rtlCol="0">
            <a:spAutoFit/>
          </a:bodyPr>
          <a:lstStyle/>
          <a:p>
            <a:r>
              <a:rPr lang="en-US" dirty="0">
                <a:solidFill>
                  <a:srgbClr val="FF0000"/>
                </a:solidFill>
              </a:rPr>
              <a:t>SPH</a:t>
            </a:r>
          </a:p>
        </p:txBody>
      </p:sp>
      <p:sp>
        <p:nvSpPr>
          <p:cNvPr id="9" name="Rectangle 6"/>
          <p:cNvSpPr txBox="1"/>
          <p:nvPr/>
        </p:nvSpPr>
        <p:spPr>
          <a:xfrm>
            <a:off x="943079" y="5569614"/>
            <a:ext cx="7014741" cy="61555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2000" dirty="0" smtClean="0"/>
              <a:t>6</a:t>
            </a:r>
            <a:r>
              <a:rPr lang="en-US" sz="2000" dirty="0">
                <a:latin typeface="Arial"/>
                <a:cs typeface="Arial"/>
              </a:rPr>
              <a:t>x</a:t>
            </a:r>
            <a:r>
              <a:rPr lang="en-US" sz="2000" dirty="0" smtClean="0"/>
              <a:t> impact: a 10% improvement in basket increases ROIC </a:t>
            </a:r>
            <a:r>
              <a:rPr lang="en-US" sz="2000" dirty="0"/>
              <a:t>by </a:t>
            </a:r>
            <a:r>
              <a:rPr lang="en-US" sz="2000" dirty="0" smtClean="0"/>
              <a:t>63%</a:t>
            </a:r>
            <a:endParaRPr lang="en-US" sz="2000" dirty="0"/>
          </a:p>
          <a:p>
            <a:pPr lvl="1"/>
            <a:endParaRPr lang="en-US" sz="2000" dirty="0"/>
          </a:p>
        </p:txBody>
      </p:sp>
    </p:spTree>
    <p:extLst>
      <p:ext uri="{BB962C8B-B14F-4D97-AF65-F5344CB8AC3E}">
        <p14:creationId xmlns:p14="http://schemas.microsoft.com/office/powerpoint/2010/main" val="341886122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challenges in operating strategies:</a:t>
            </a:r>
            <a:endParaRPr lang="en-US" dirty="0"/>
          </a:p>
        </p:txBody>
      </p:sp>
      <p:sp>
        <p:nvSpPr>
          <p:cNvPr id="6" name="Text Placeholder 5"/>
          <p:cNvSpPr>
            <a:spLocks noGrp="1"/>
          </p:cNvSpPr>
          <p:nvPr>
            <p:ph type="body" sz="half" idx="1"/>
          </p:nvPr>
        </p:nvSpPr>
        <p:spPr/>
        <p:txBody>
          <a:bodyPr/>
          <a:lstStyle/>
          <a:p>
            <a:r>
              <a:rPr lang="en-US" dirty="0" smtClean="0"/>
              <a:t>Pick-up</a:t>
            </a:r>
            <a:endParaRPr lang="en-US" dirty="0"/>
          </a:p>
        </p:txBody>
      </p:sp>
      <p:sp>
        <p:nvSpPr>
          <p:cNvPr id="7" name="Content Placeholder 6"/>
          <p:cNvSpPr>
            <a:spLocks noGrp="1"/>
          </p:cNvSpPr>
          <p:nvPr>
            <p:ph sz="half" idx="2"/>
          </p:nvPr>
        </p:nvSpPr>
        <p:spPr>
          <a:xfrm>
            <a:off x="5326379" y="1114425"/>
            <a:ext cx="3358833" cy="5381625"/>
          </a:xfrm>
        </p:spPr>
        <p:txBody>
          <a:bodyPr/>
          <a:lstStyle/>
          <a:p>
            <a:r>
              <a:rPr lang="en-US" dirty="0" smtClean="0"/>
              <a:t>Same-day delivery</a:t>
            </a:r>
          </a:p>
          <a:p>
            <a:endParaRPr lang="en-US" dirty="0"/>
          </a:p>
        </p:txBody>
      </p:sp>
      <p:pic>
        <p:nvPicPr>
          <p:cNvPr id="185347" name="Picture 3" descr="Fresh Direct boxes on production line"/>
          <p:cNvPicPr>
            <a:picLocks noChangeAspect="1" noChangeArrowheads="1"/>
          </p:cNvPicPr>
          <p:nvPr/>
        </p:nvPicPr>
        <p:blipFill>
          <a:blip r:embed="rId3" cstate="print"/>
          <a:srcRect/>
          <a:stretch>
            <a:fillRect/>
          </a:stretch>
        </p:blipFill>
        <p:spPr bwMode="auto">
          <a:xfrm>
            <a:off x="5443855" y="1623695"/>
            <a:ext cx="2895600" cy="3857625"/>
          </a:xfrm>
          <a:prstGeom prst="rect">
            <a:avLst/>
          </a:prstGeom>
          <a:noFill/>
        </p:spPr>
      </p:pic>
      <p:sp>
        <p:nvSpPr>
          <p:cNvPr id="5" name="TextBox 4"/>
          <p:cNvSpPr txBox="1"/>
          <p:nvPr/>
        </p:nvSpPr>
        <p:spPr>
          <a:xfrm>
            <a:off x="5052060" y="5490583"/>
            <a:ext cx="3592202" cy="307777"/>
          </a:xfrm>
          <a:prstGeom prst="rect">
            <a:avLst/>
          </a:prstGeom>
          <a:noFill/>
        </p:spPr>
        <p:txBody>
          <a:bodyPr wrap="none" rtlCol="0">
            <a:spAutoFit/>
          </a:bodyPr>
          <a:lstStyle/>
          <a:p>
            <a:r>
              <a:rPr lang="en-US" sz="1400" dirty="0" smtClean="0"/>
              <a:t>http://www.bbc.co.uk/news/business-20790533</a:t>
            </a:r>
            <a:endParaRPr lang="en-US" sz="1400" dirty="0"/>
          </a:p>
        </p:txBody>
      </p:sp>
      <p:sp>
        <p:nvSpPr>
          <p:cNvPr id="8" name="Rectangle 7"/>
          <p:cNvSpPr/>
          <p:nvPr/>
        </p:nvSpPr>
        <p:spPr>
          <a:xfrm>
            <a:off x="251460" y="4670468"/>
            <a:ext cx="4572000" cy="338554"/>
          </a:xfrm>
          <a:prstGeom prst="rect">
            <a:avLst/>
          </a:prstGeom>
        </p:spPr>
        <p:txBody>
          <a:bodyPr>
            <a:spAutoFit/>
          </a:bodyPr>
          <a:lstStyle/>
          <a:p>
            <a:r>
              <a:rPr lang="en-US" sz="1600" dirty="0" smtClean="0"/>
              <a:t>http://www.youtube.com/watch?v=OHP_eg9G0jM</a:t>
            </a:r>
            <a:endParaRPr lang="en-US" sz="1600" dirty="0"/>
          </a:p>
        </p:txBody>
      </p:sp>
      <p:pic>
        <p:nvPicPr>
          <p:cNvPr id="185349" name="Picture 5"/>
          <p:cNvPicPr>
            <a:picLocks noChangeAspect="1" noChangeArrowheads="1"/>
          </p:cNvPicPr>
          <p:nvPr/>
        </p:nvPicPr>
        <p:blipFill>
          <a:blip r:embed="rId4" cstate="print"/>
          <a:srcRect/>
          <a:stretch>
            <a:fillRect/>
          </a:stretch>
        </p:blipFill>
        <p:spPr bwMode="auto">
          <a:xfrm>
            <a:off x="335281" y="3866847"/>
            <a:ext cx="3093720" cy="694028"/>
          </a:xfrm>
          <a:prstGeom prst="rect">
            <a:avLst/>
          </a:prstGeom>
          <a:noFill/>
          <a:ln w="9525">
            <a:noFill/>
            <a:miter lim="800000"/>
            <a:headEnd/>
            <a:tailEnd/>
          </a:ln>
        </p:spPr>
      </p:pic>
      <p:pic>
        <p:nvPicPr>
          <p:cNvPr id="185351" name="Picture 7" descr="http://static1.chronodrive.com/refonte/static/images/prehomeVI/bg_magasin.jpg"/>
          <p:cNvPicPr>
            <a:picLocks noChangeAspect="1" noChangeArrowheads="1"/>
          </p:cNvPicPr>
          <p:nvPr/>
        </p:nvPicPr>
        <p:blipFill>
          <a:blip r:embed="rId5" cstate="print"/>
          <a:srcRect/>
          <a:stretch>
            <a:fillRect/>
          </a:stretch>
        </p:blipFill>
        <p:spPr bwMode="auto">
          <a:xfrm>
            <a:off x="310515" y="1657377"/>
            <a:ext cx="5002357" cy="1984983"/>
          </a:xfrm>
          <a:prstGeom prst="rect">
            <a:avLst/>
          </a:prstGeom>
          <a:noFill/>
        </p:spPr>
      </p:pic>
      <p:sp>
        <p:nvSpPr>
          <p:cNvPr id="3" name="Rectangle 2"/>
          <p:cNvSpPr/>
          <p:nvPr/>
        </p:nvSpPr>
        <p:spPr>
          <a:xfrm>
            <a:off x="632245" y="5009617"/>
            <a:ext cx="1717588" cy="461665"/>
          </a:xfrm>
          <a:prstGeom prst="rect">
            <a:avLst/>
          </a:prstGeom>
          <a:solidFill>
            <a:srgbClr val="CCFFCC"/>
          </a:solidFill>
        </p:spPr>
        <p:txBody>
          <a:bodyPr wrap="none">
            <a:spAutoFit/>
          </a:bodyPr>
          <a:lstStyle/>
          <a:p>
            <a:r>
              <a:rPr lang="en-US" dirty="0"/>
              <a:t>ARTIZONE</a:t>
            </a:r>
          </a:p>
        </p:txBody>
      </p:sp>
      <p:pic>
        <p:nvPicPr>
          <p:cNvPr id="4" name="Picture 3"/>
          <p:cNvPicPr>
            <a:picLocks noChangeAspect="1"/>
          </p:cNvPicPr>
          <p:nvPr/>
        </p:nvPicPr>
        <p:blipFill>
          <a:blip r:embed="rId6"/>
          <a:stretch>
            <a:fillRect/>
          </a:stretch>
        </p:blipFill>
        <p:spPr>
          <a:xfrm>
            <a:off x="3422177" y="5728327"/>
            <a:ext cx="5130800" cy="939800"/>
          </a:xfrm>
          <a:prstGeom prst="rect">
            <a:avLst/>
          </a:prstGeom>
        </p:spPr>
      </p:pic>
      <p:pic>
        <p:nvPicPr>
          <p:cNvPr id="9" name="Picture 8"/>
          <p:cNvPicPr>
            <a:picLocks noChangeAspect="1"/>
          </p:cNvPicPr>
          <p:nvPr/>
        </p:nvPicPr>
        <p:blipFill>
          <a:blip r:embed="rId7"/>
          <a:stretch>
            <a:fillRect/>
          </a:stretch>
        </p:blipFill>
        <p:spPr>
          <a:xfrm>
            <a:off x="0" y="5613126"/>
            <a:ext cx="2435624" cy="1244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727200" y="0"/>
            <a:ext cx="5678714" cy="6858000"/>
          </a:xfrm>
          <a:prstGeom prst="rect">
            <a:avLst/>
          </a:prstGeom>
        </p:spPr>
      </p:pic>
    </p:spTree>
    <p:extLst>
      <p:ext uri="{BB962C8B-B14F-4D97-AF65-F5344CB8AC3E}">
        <p14:creationId xmlns:p14="http://schemas.microsoft.com/office/powerpoint/2010/main" val="22396111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Regional Overviews</a:t>
            </a:r>
            <a:endParaRPr lang="en-US" dirty="0"/>
          </a:p>
        </p:txBody>
      </p:sp>
      <p:pic>
        <p:nvPicPr>
          <p:cNvPr id="46082" name="Picture 2"/>
          <p:cNvPicPr>
            <a:picLocks noChangeAspect="1" noChangeArrowheads="1"/>
          </p:cNvPicPr>
          <p:nvPr/>
        </p:nvPicPr>
        <p:blipFill>
          <a:blip r:embed="rId3" cstate="print"/>
          <a:srcRect/>
          <a:stretch>
            <a:fillRect/>
          </a:stretch>
        </p:blipFill>
        <p:spPr bwMode="auto">
          <a:xfrm>
            <a:off x="3989343" y="2397369"/>
            <a:ext cx="5154657" cy="3748454"/>
          </a:xfrm>
          <a:prstGeom prst="rect">
            <a:avLst/>
          </a:prstGeom>
          <a:noFill/>
          <a:ln w="9525">
            <a:noFill/>
            <a:miter lim="800000"/>
            <a:headEnd/>
            <a:tailEnd/>
          </a:ln>
        </p:spPr>
      </p:pic>
      <p:pic>
        <p:nvPicPr>
          <p:cNvPr id="46083" name="Picture 3"/>
          <p:cNvPicPr>
            <a:picLocks noChangeAspect="1" noChangeArrowheads="1"/>
          </p:cNvPicPr>
          <p:nvPr/>
        </p:nvPicPr>
        <p:blipFill>
          <a:blip r:embed="rId4" cstate="print"/>
          <a:srcRect/>
          <a:stretch>
            <a:fillRect/>
          </a:stretch>
        </p:blipFill>
        <p:spPr bwMode="auto">
          <a:xfrm>
            <a:off x="422391" y="2960077"/>
            <a:ext cx="2965579" cy="3045069"/>
          </a:xfrm>
          <a:prstGeom prst="rect">
            <a:avLst/>
          </a:prstGeom>
          <a:noFill/>
          <a:ln w="9525">
            <a:noFill/>
            <a:miter lim="800000"/>
            <a:headEnd/>
            <a:tailEnd/>
          </a:ln>
        </p:spPr>
      </p:pic>
    </p:spTree>
    <p:extLst>
      <p:ext uri="{BB962C8B-B14F-4D97-AF65-F5344CB8AC3E}">
        <p14:creationId xmlns:p14="http://schemas.microsoft.com/office/powerpoint/2010/main" val="298090504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val="18219699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57200" y="457200"/>
            <a:ext cx="12107470" cy="5981701"/>
            <a:chOff x="8329" y="2133600"/>
            <a:chExt cx="12107470" cy="5981701"/>
          </a:xfrm>
        </p:grpSpPr>
        <p:cxnSp>
          <p:nvCxnSpPr>
            <p:cNvPr id="5" name="Straight Connector 4"/>
            <p:cNvCxnSpPr/>
            <p:nvPr/>
          </p:nvCxnSpPr>
          <p:spPr>
            <a:xfrm>
              <a:off x="1524000" y="2209800"/>
              <a:ext cx="0" cy="2438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524000" y="4648200"/>
              <a:ext cx="541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Arc 9"/>
            <p:cNvSpPr/>
            <p:nvPr/>
          </p:nvSpPr>
          <p:spPr>
            <a:xfrm rot="16200000">
              <a:off x="4019550" y="19051"/>
              <a:ext cx="5676900" cy="10515599"/>
            </a:xfrm>
            <a:prstGeom prst="arc">
              <a:avLst>
                <a:gd name="adj1" fmla="val 16687606"/>
                <a:gd name="adj2" fmla="val 215153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12" name="Straight Connector 11"/>
            <p:cNvCxnSpPr/>
            <p:nvPr/>
          </p:nvCxnSpPr>
          <p:spPr>
            <a:xfrm>
              <a:off x="1676400" y="22860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986314" y="4054554"/>
              <a:ext cx="858440"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Service</a:t>
              </a:r>
              <a:endParaRPr lang="en-US" sz="1800" dirty="0">
                <a:solidFill>
                  <a:prstClr val="black"/>
                </a:solidFill>
                <a:latin typeface="Calibri"/>
              </a:endParaRPr>
            </a:p>
          </p:txBody>
        </p:sp>
        <p:sp>
          <p:nvSpPr>
            <p:cNvPr id="14" name="TextBox 13"/>
            <p:cNvSpPr txBox="1"/>
            <p:nvPr/>
          </p:nvSpPr>
          <p:spPr>
            <a:xfrm>
              <a:off x="1731701" y="4659868"/>
              <a:ext cx="1773499"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Investment Level</a:t>
              </a:r>
              <a:endParaRPr lang="en-US" sz="1800" dirty="0">
                <a:solidFill>
                  <a:prstClr val="black"/>
                </a:solidFill>
                <a:latin typeface="Calibri"/>
              </a:endParaRPr>
            </a:p>
          </p:txBody>
        </p:sp>
        <p:sp>
          <p:nvSpPr>
            <p:cNvPr id="15" name="TextBox 14"/>
            <p:cNvSpPr txBox="1"/>
            <p:nvPr/>
          </p:nvSpPr>
          <p:spPr>
            <a:xfrm>
              <a:off x="8329" y="2133600"/>
              <a:ext cx="1515671"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Instant Fulfillment</a:t>
              </a:r>
              <a:endParaRPr lang="en-US" sz="1400" dirty="0">
                <a:solidFill>
                  <a:prstClr val="black"/>
                </a:solidFill>
                <a:latin typeface="Calibri"/>
              </a:endParaRPr>
            </a:p>
          </p:txBody>
        </p:sp>
        <p:sp>
          <p:nvSpPr>
            <p:cNvPr id="16" name="Oval 15"/>
            <p:cNvSpPr/>
            <p:nvPr/>
          </p:nvSpPr>
          <p:spPr>
            <a:xfrm>
              <a:off x="4343400"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7" name="Oval 16"/>
            <p:cNvSpPr/>
            <p:nvPr/>
          </p:nvSpPr>
          <p:spPr>
            <a:xfrm>
              <a:off x="1760929"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8" name="Oval 17"/>
            <p:cNvSpPr/>
            <p:nvPr/>
          </p:nvSpPr>
          <p:spPr>
            <a:xfrm>
              <a:off x="2294329" y="3733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dirty="0">
                <a:solidFill>
                  <a:prstClr val="white"/>
                </a:solidFill>
                <a:latin typeface="Calibri"/>
              </a:endParaRPr>
            </a:p>
          </p:txBody>
        </p:sp>
        <p:sp>
          <p:nvSpPr>
            <p:cNvPr id="19" name="Oval 18"/>
            <p:cNvSpPr/>
            <p:nvPr/>
          </p:nvSpPr>
          <p:spPr>
            <a:xfrm>
              <a:off x="2667000" y="3429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0" name="Oval 19"/>
            <p:cNvSpPr/>
            <p:nvPr/>
          </p:nvSpPr>
          <p:spPr>
            <a:xfrm>
              <a:off x="4419600" y="2667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1" name="Oval 20"/>
            <p:cNvSpPr/>
            <p:nvPr/>
          </p:nvSpPr>
          <p:spPr>
            <a:xfrm>
              <a:off x="6324600" y="23622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2" name="TextBox 21"/>
            <p:cNvSpPr txBox="1"/>
            <p:nvPr/>
          </p:nvSpPr>
          <p:spPr>
            <a:xfrm>
              <a:off x="6312798" y="2511623"/>
              <a:ext cx="773802"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a:t>
              </a:r>
              <a:endParaRPr lang="en-US" sz="1400" dirty="0">
                <a:solidFill>
                  <a:prstClr val="black"/>
                </a:solidFill>
                <a:latin typeface="Calibri"/>
              </a:endParaRPr>
            </a:p>
          </p:txBody>
        </p:sp>
        <p:sp>
          <p:nvSpPr>
            <p:cNvPr id="23" name="TextBox 22"/>
            <p:cNvSpPr txBox="1"/>
            <p:nvPr/>
          </p:nvSpPr>
          <p:spPr>
            <a:xfrm>
              <a:off x="4572000" y="2667000"/>
              <a:ext cx="737831"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Daipers</a:t>
              </a:r>
              <a:endParaRPr lang="en-US" sz="1400" dirty="0">
                <a:solidFill>
                  <a:prstClr val="black"/>
                </a:solidFill>
                <a:latin typeface="Calibri"/>
              </a:endParaRPr>
            </a:p>
          </p:txBody>
        </p:sp>
        <p:sp>
          <p:nvSpPr>
            <p:cNvPr id="24" name="TextBox 23"/>
            <p:cNvSpPr txBox="1"/>
            <p:nvPr/>
          </p:nvSpPr>
          <p:spPr>
            <a:xfrm>
              <a:off x="2819400" y="3349823"/>
              <a:ext cx="707951"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Zappos</a:t>
              </a:r>
              <a:endParaRPr lang="en-US" sz="1400" dirty="0">
                <a:solidFill>
                  <a:prstClr val="black"/>
                </a:solidFill>
                <a:latin typeface="Calibri"/>
              </a:endParaRPr>
            </a:p>
          </p:txBody>
        </p:sp>
        <p:sp>
          <p:nvSpPr>
            <p:cNvPr id="26" name="TextBox 25"/>
            <p:cNvSpPr txBox="1"/>
            <p:nvPr/>
          </p:nvSpPr>
          <p:spPr>
            <a:xfrm>
              <a:off x="2446729" y="3657600"/>
              <a:ext cx="819648"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Walmart</a:t>
              </a:r>
              <a:endParaRPr lang="en-US" sz="1400" dirty="0">
                <a:solidFill>
                  <a:prstClr val="black"/>
                </a:solidFill>
                <a:latin typeface="Calibri"/>
              </a:endParaRPr>
            </a:p>
          </p:txBody>
        </p:sp>
        <p:sp>
          <p:nvSpPr>
            <p:cNvPr id="27" name="TextBox 26"/>
            <p:cNvSpPr txBox="1"/>
            <p:nvPr/>
          </p:nvSpPr>
          <p:spPr>
            <a:xfrm>
              <a:off x="1863573" y="2968823"/>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28" name="TextBox 27"/>
            <p:cNvSpPr txBox="1"/>
            <p:nvPr/>
          </p:nvSpPr>
          <p:spPr>
            <a:xfrm>
              <a:off x="4495800" y="3048000"/>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cxnSp>
          <p:nvCxnSpPr>
            <p:cNvPr id="29" name="Straight Connector 28"/>
            <p:cNvCxnSpPr/>
            <p:nvPr/>
          </p:nvCxnSpPr>
          <p:spPr>
            <a:xfrm>
              <a:off x="1676400" y="27432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676400" y="41148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8600" y="2587823"/>
              <a:ext cx="901081"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Same Day</a:t>
              </a:r>
              <a:endParaRPr lang="en-US" sz="1400" dirty="0">
                <a:solidFill>
                  <a:prstClr val="black"/>
                </a:solidFill>
                <a:latin typeface="Calibri"/>
              </a:endParaRPr>
            </a:p>
          </p:txBody>
        </p:sp>
        <p:sp>
          <p:nvSpPr>
            <p:cNvPr id="32" name="TextBox 31"/>
            <p:cNvSpPr txBox="1"/>
            <p:nvPr/>
          </p:nvSpPr>
          <p:spPr>
            <a:xfrm>
              <a:off x="457200" y="3959423"/>
              <a:ext cx="721544"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3 + Day</a:t>
              </a:r>
              <a:endParaRPr lang="en-US" sz="1400" dirty="0">
                <a:solidFill>
                  <a:prstClr val="black"/>
                </a:solidFill>
                <a:latin typeface="Calibri"/>
              </a:endParaRPr>
            </a:p>
          </p:txBody>
        </p:sp>
        <p:cxnSp>
          <p:nvCxnSpPr>
            <p:cNvPr id="33" name="Straight Connector 32"/>
            <p:cNvCxnSpPr/>
            <p:nvPr/>
          </p:nvCxnSpPr>
          <p:spPr>
            <a:xfrm>
              <a:off x="1676400" y="35814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57200" y="3426023"/>
              <a:ext cx="737574"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2-3 Day</a:t>
              </a:r>
              <a:endParaRPr lang="en-US" sz="1400" dirty="0">
                <a:solidFill>
                  <a:prstClr val="black"/>
                </a:solidFill>
                <a:latin typeface="Calibri"/>
              </a:endParaRPr>
            </a:p>
          </p:txBody>
        </p:sp>
      </p:grpSp>
      <p:sp>
        <p:nvSpPr>
          <p:cNvPr id="38" name="TextBox 37"/>
          <p:cNvSpPr txBox="1"/>
          <p:nvPr/>
        </p:nvSpPr>
        <p:spPr>
          <a:xfrm>
            <a:off x="134674" y="3323253"/>
            <a:ext cx="9017340" cy="3323987"/>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Amazon</a:t>
            </a:r>
          </a:p>
          <a:p>
            <a:pPr lvl="1" defTabSz="457200" fontAlgn="auto">
              <a:spcBef>
                <a:spcPts val="0"/>
              </a:spcBef>
              <a:spcAft>
                <a:spcPts val="0"/>
              </a:spcAft>
            </a:pPr>
            <a:r>
              <a:rPr lang="en-US" sz="1200" dirty="0">
                <a:solidFill>
                  <a:prstClr val="black"/>
                </a:solidFill>
                <a:latin typeface="Calibri"/>
              </a:rPr>
              <a:t>Invests a lot into warehouses throughout the world.  Pushing towards same day delivery at a very high investment level</a:t>
            </a:r>
          </a:p>
          <a:p>
            <a:pPr defTabSz="457200" fontAlgn="auto">
              <a:spcBef>
                <a:spcPts val="0"/>
              </a:spcBef>
              <a:spcAft>
                <a:spcPts val="0"/>
              </a:spcAft>
            </a:pPr>
            <a:r>
              <a:rPr lang="en-US" sz="1200" dirty="0">
                <a:solidFill>
                  <a:prstClr val="black"/>
                </a:solidFill>
                <a:latin typeface="Calibri"/>
              </a:rPr>
              <a:t>Daipers.com</a:t>
            </a:r>
          </a:p>
          <a:p>
            <a:pPr lvl="1" defTabSz="457200" fontAlgn="auto">
              <a:spcBef>
                <a:spcPts val="0"/>
              </a:spcBef>
              <a:spcAft>
                <a:spcPts val="0"/>
              </a:spcAft>
            </a:pPr>
            <a:r>
              <a:rPr lang="en-US" sz="1200" dirty="0">
                <a:solidFill>
                  <a:prstClr val="black"/>
                </a:solidFill>
                <a:latin typeface="Calibri"/>
              </a:rPr>
              <a:t>Has not invested a lot into individual warehouses, but has already started to roll out same day delivery into </a:t>
            </a:r>
            <a:r>
              <a:rPr lang="en-US" sz="1200" dirty="0" smtClean="0">
                <a:solidFill>
                  <a:prstClr val="black"/>
                </a:solidFill>
                <a:latin typeface="Calibri"/>
              </a:rPr>
              <a:t>Manhattan </a:t>
            </a:r>
            <a:r>
              <a:rPr lang="en-US" sz="1200" dirty="0">
                <a:solidFill>
                  <a:prstClr val="black"/>
                </a:solidFill>
                <a:latin typeface="Calibri"/>
              </a:rPr>
              <a:t>(New York City</a:t>
            </a:r>
            <a:r>
              <a:rPr lang="en-US" sz="1200" dirty="0" smtClean="0">
                <a:solidFill>
                  <a:prstClr val="black"/>
                </a:solidFill>
                <a:latin typeface="Calibri"/>
              </a:rPr>
              <a:t>)</a:t>
            </a:r>
            <a:endParaRPr lang="en-US" sz="1200" dirty="0">
              <a:solidFill>
                <a:prstClr val="black"/>
              </a:solidFill>
              <a:latin typeface="Calibri"/>
            </a:endParaRPr>
          </a:p>
          <a:p>
            <a:pPr defTabSz="457200" fontAlgn="auto">
              <a:spcBef>
                <a:spcPts val="0"/>
              </a:spcBef>
              <a:spcAft>
                <a:spcPts val="0"/>
              </a:spcAft>
            </a:pPr>
            <a:r>
              <a:rPr lang="en-US" sz="1200" dirty="0" smtClean="0">
                <a:solidFill>
                  <a:prstClr val="black"/>
                </a:solidFill>
                <a:latin typeface="Calibri"/>
              </a:rPr>
              <a:t>Peapod.com</a:t>
            </a:r>
          </a:p>
          <a:p>
            <a:pPr lvl="1" defTabSz="457200" fontAlgn="auto">
              <a:spcBef>
                <a:spcPts val="0"/>
              </a:spcBef>
              <a:spcAft>
                <a:spcPts val="0"/>
              </a:spcAft>
            </a:pPr>
            <a:r>
              <a:rPr lang="en-US" sz="1200" dirty="0" smtClean="0">
                <a:solidFill>
                  <a:prstClr val="black"/>
                </a:solidFill>
                <a:latin typeface="Calibri"/>
              </a:rPr>
              <a:t>By attacking specific markets, the overall investment has been relatively low – however, still providing next day service on average</a:t>
            </a:r>
          </a:p>
          <a:p>
            <a:pPr lvl="1" defTabSz="457200" fontAlgn="auto">
              <a:spcBef>
                <a:spcPts val="0"/>
              </a:spcBef>
              <a:spcAft>
                <a:spcPts val="0"/>
              </a:spcAft>
            </a:pPr>
            <a:r>
              <a:rPr lang="en-US" sz="1200" dirty="0" smtClean="0">
                <a:solidFill>
                  <a:prstClr val="black"/>
                </a:solidFill>
                <a:latin typeface="Calibri"/>
              </a:rPr>
              <a:t>by utilizing existing network</a:t>
            </a:r>
          </a:p>
          <a:p>
            <a:pPr defTabSz="457200" fontAlgn="auto">
              <a:spcBef>
                <a:spcPts val="0"/>
              </a:spcBef>
              <a:spcAft>
                <a:spcPts val="0"/>
              </a:spcAft>
            </a:pPr>
            <a:r>
              <a:rPr lang="en-US" sz="1200" dirty="0" smtClean="0">
                <a:solidFill>
                  <a:prstClr val="black"/>
                </a:solidFill>
                <a:latin typeface="Calibri"/>
              </a:rPr>
              <a:t>GSI </a:t>
            </a:r>
            <a:r>
              <a:rPr lang="en-US" sz="1200" dirty="0">
                <a:solidFill>
                  <a:prstClr val="black"/>
                </a:solidFill>
                <a:latin typeface="Calibri"/>
              </a:rPr>
              <a:t>Commerce</a:t>
            </a:r>
          </a:p>
          <a:p>
            <a:pPr lvl="1" defTabSz="457200" fontAlgn="auto">
              <a:spcBef>
                <a:spcPts val="0"/>
              </a:spcBef>
              <a:spcAft>
                <a:spcPts val="0"/>
              </a:spcAft>
            </a:pPr>
            <a:r>
              <a:rPr lang="en-US" sz="1200" dirty="0">
                <a:solidFill>
                  <a:prstClr val="black"/>
                </a:solidFill>
                <a:latin typeface="Calibri"/>
              </a:rPr>
              <a:t>Has invested into a lot of warehouses without much improvement in service level.  Still looking at about the same level of </a:t>
            </a:r>
            <a:endParaRPr lang="en-US" sz="1200" dirty="0" smtClean="0">
              <a:solidFill>
                <a:prstClr val="black"/>
              </a:solidFill>
              <a:latin typeface="Calibri"/>
            </a:endParaRPr>
          </a:p>
          <a:p>
            <a:pPr lvl="1" defTabSz="457200" fontAlgn="auto">
              <a:spcBef>
                <a:spcPts val="0"/>
              </a:spcBef>
              <a:spcAft>
                <a:spcPts val="0"/>
              </a:spcAft>
            </a:pPr>
            <a:r>
              <a:rPr lang="en-US" sz="1200" dirty="0" smtClean="0">
                <a:solidFill>
                  <a:prstClr val="black"/>
                </a:solidFill>
                <a:latin typeface="Calibri"/>
              </a:rPr>
              <a:t>opportunity </a:t>
            </a:r>
            <a:r>
              <a:rPr lang="en-US" sz="1200" dirty="0">
                <a:solidFill>
                  <a:prstClr val="black"/>
                </a:solidFill>
                <a:latin typeface="Calibri"/>
              </a:rPr>
              <a:t>as </a:t>
            </a:r>
            <a:r>
              <a:rPr lang="en-US" sz="1200" dirty="0" err="1">
                <a:solidFill>
                  <a:prstClr val="black"/>
                </a:solidFill>
                <a:latin typeface="Calibri"/>
              </a:rPr>
              <a:t>Zappos</a:t>
            </a:r>
            <a:r>
              <a:rPr lang="en-US" sz="1200" dirty="0">
                <a:solidFill>
                  <a:prstClr val="black"/>
                </a:solidFill>
                <a:latin typeface="Calibri"/>
              </a:rPr>
              <a:t> or </a:t>
            </a:r>
            <a:r>
              <a:rPr lang="en-US" sz="1200" dirty="0" err="1">
                <a:solidFill>
                  <a:prstClr val="black"/>
                </a:solidFill>
                <a:latin typeface="Calibri"/>
              </a:rPr>
              <a:t>Shoprunner</a:t>
            </a:r>
            <a:r>
              <a:rPr lang="en-US" sz="1200" dirty="0">
                <a:solidFill>
                  <a:prstClr val="black"/>
                </a:solidFill>
                <a:latin typeface="Calibri"/>
              </a:rPr>
              <a:t> but with the investment of a number of warehouses</a:t>
            </a:r>
          </a:p>
          <a:p>
            <a:pPr defTabSz="457200" fontAlgn="auto">
              <a:spcBef>
                <a:spcPts val="0"/>
              </a:spcBef>
              <a:spcAft>
                <a:spcPts val="0"/>
              </a:spcAft>
            </a:pPr>
            <a:r>
              <a:rPr lang="en-US" sz="1200" dirty="0" err="1">
                <a:solidFill>
                  <a:prstClr val="black"/>
                </a:solidFill>
                <a:latin typeface="Calibri"/>
              </a:rPr>
              <a:t>Zappos</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Has a decent number of warehouses for the 2-3 day shipping it offers</a:t>
            </a:r>
          </a:p>
          <a:p>
            <a:pPr defTabSz="457200" fontAlgn="auto">
              <a:spcBef>
                <a:spcPts val="0"/>
              </a:spcBef>
              <a:spcAft>
                <a:spcPts val="0"/>
              </a:spcAft>
            </a:pPr>
            <a:r>
              <a:rPr lang="en-US" sz="1200" dirty="0" err="1">
                <a:solidFill>
                  <a:prstClr val="black"/>
                </a:solidFill>
                <a:latin typeface="Calibri"/>
              </a:rPr>
              <a:t>Shoprunner</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Like </a:t>
            </a:r>
            <a:r>
              <a:rPr lang="en-US" sz="1200" dirty="0" err="1">
                <a:solidFill>
                  <a:prstClr val="black"/>
                </a:solidFill>
                <a:latin typeface="Calibri"/>
              </a:rPr>
              <a:t>walmart</a:t>
            </a:r>
            <a:r>
              <a:rPr lang="en-US" sz="1200" dirty="0">
                <a:solidFill>
                  <a:prstClr val="black"/>
                </a:solidFill>
                <a:latin typeface="Calibri"/>
              </a:rPr>
              <a:t>, utilizes existing infrastructure to collaborate on cost of shipping and offer 2 day shipping at little investment</a:t>
            </a:r>
          </a:p>
          <a:p>
            <a:pPr defTabSz="457200" fontAlgn="auto">
              <a:spcBef>
                <a:spcPts val="0"/>
              </a:spcBef>
              <a:spcAft>
                <a:spcPts val="0"/>
              </a:spcAft>
            </a:pPr>
            <a:r>
              <a:rPr lang="en-US" sz="1200" dirty="0" err="1">
                <a:solidFill>
                  <a:prstClr val="black"/>
                </a:solidFill>
                <a:latin typeface="Calibri"/>
              </a:rPr>
              <a:t>Walmart</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Utilizes existing infrastructure but offers predominantly subpar service compared to the others</a:t>
            </a:r>
          </a:p>
          <a:p>
            <a:pPr defTabSz="457200" fontAlgn="auto">
              <a:spcBef>
                <a:spcPts val="0"/>
              </a:spcBef>
              <a:spcAft>
                <a:spcPts val="0"/>
              </a:spcAft>
            </a:pPr>
            <a:endParaRPr lang="en-US" sz="1800" dirty="0">
              <a:solidFill>
                <a:prstClr val="black"/>
              </a:solidFill>
              <a:latin typeface="Calibri"/>
            </a:endParaRPr>
          </a:p>
        </p:txBody>
      </p:sp>
      <p:sp>
        <p:nvSpPr>
          <p:cNvPr id="39" name="Oval 38"/>
          <p:cNvSpPr/>
          <p:nvPr/>
        </p:nvSpPr>
        <p:spPr>
          <a:xfrm>
            <a:off x="3039671" y="1145977"/>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0" name="TextBox 39"/>
          <p:cNvSpPr txBox="1"/>
          <p:nvPr/>
        </p:nvSpPr>
        <p:spPr>
          <a:xfrm>
            <a:off x="3142315" y="1066800"/>
            <a:ext cx="734112"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a:t>
            </a:r>
            <a:endParaRPr lang="en-US" sz="1400" dirty="0">
              <a:solidFill>
                <a:prstClr val="black"/>
              </a:solidFill>
              <a:latin typeface="Calibri"/>
            </a:endParaRPr>
          </a:p>
        </p:txBody>
      </p:sp>
    </p:spTree>
    <p:extLst>
      <p:ext uri="{BB962C8B-B14F-4D97-AF65-F5344CB8AC3E}">
        <p14:creationId xmlns:p14="http://schemas.microsoft.com/office/powerpoint/2010/main" val="298253429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Low Shipping Cost to Customer</a:t>
            </a:r>
            <a:endParaRPr lang="en-US" sz="1800" dirty="0">
              <a:solidFill>
                <a:prstClr val="black"/>
              </a:solidFill>
              <a:latin typeface="Calibri"/>
            </a:endParaRPr>
          </a:p>
        </p:txBody>
      </p:sp>
      <p:sp>
        <p:nvSpPr>
          <p:cNvPr id="40" name="TextBox 39"/>
          <p:cNvSpPr txBox="1"/>
          <p:nvPr/>
        </p:nvSpPr>
        <p:spPr>
          <a:xfrm>
            <a:off x="2743200" y="6024472"/>
            <a:ext cx="3417923"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Normal Shipping Cost to Customer</a:t>
            </a:r>
            <a:endParaRPr lang="en-US" sz="1800" dirty="0">
              <a:solidFill>
                <a:prstClr val="black"/>
              </a:solidFill>
              <a:latin typeface="Calibri"/>
            </a:endParaRPr>
          </a:p>
        </p:txBody>
      </p:sp>
      <p:sp>
        <p:nvSpPr>
          <p:cNvPr id="41" name="TextBox 40"/>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A  lot of Shipping Options</a:t>
            </a:r>
            <a:endParaRPr lang="en-US" sz="1800" dirty="0">
              <a:solidFill>
                <a:prstClr val="black"/>
              </a:solidFill>
              <a:latin typeface="Calibri"/>
            </a:endParaRPr>
          </a:p>
        </p:txBody>
      </p:sp>
      <p:sp>
        <p:nvSpPr>
          <p:cNvPr id="42" name="TextBox 41"/>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Few Shipping Options</a:t>
            </a:r>
            <a:endParaRPr lang="en-US" sz="1800" dirty="0">
              <a:solidFill>
                <a:prstClr val="black"/>
              </a:solidFill>
              <a:latin typeface="Calibri"/>
            </a:endParaRP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67" name="Group 66"/>
          <p:cNvGrpSpPr/>
          <p:nvPr/>
        </p:nvGrpSpPr>
        <p:grpSpPr>
          <a:xfrm>
            <a:off x="9906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Tree>
    <p:extLst>
      <p:ext uri="{BB962C8B-B14F-4D97-AF65-F5344CB8AC3E}">
        <p14:creationId xmlns:p14="http://schemas.microsoft.com/office/powerpoint/2010/main" val="405900759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2514600"/>
            <a:ext cx="7620000" cy="3581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1143000" y="533400"/>
            <a:ext cx="7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1143000" y="1828800"/>
            <a:ext cx="7620000" cy="685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Low Shipping Cost to Customer</a:t>
            </a:r>
            <a:endParaRPr lang="en-US" sz="1800" dirty="0">
              <a:solidFill>
                <a:prstClr val="black"/>
              </a:solidFill>
              <a:latin typeface="Calibri"/>
            </a:endParaRPr>
          </a:p>
        </p:txBody>
      </p:sp>
      <p:sp>
        <p:nvSpPr>
          <p:cNvPr id="40" name="TextBox 39"/>
          <p:cNvSpPr txBox="1"/>
          <p:nvPr/>
        </p:nvSpPr>
        <p:spPr>
          <a:xfrm>
            <a:off x="2743200" y="6248400"/>
            <a:ext cx="3417923"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Normal Shipping Cost to Customer</a:t>
            </a:r>
            <a:endParaRPr lang="en-US" sz="1800" dirty="0">
              <a:solidFill>
                <a:prstClr val="black"/>
              </a:solidFill>
              <a:latin typeface="Calibri"/>
            </a:endParaRP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2" name="Group 66"/>
          <p:cNvGrpSpPr/>
          <p:nvPr/>
        </p:nvGrpSpPr>
        <p:grpSpPr>
          <a:xfrm>
            <a:off x="1524000" y="46482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
        <p:nvSpPr>
          <p:cNvPr id="71" name="TextBox 70"/>
          <p:cNvSpPr txBox="1"/>
          <p:nvPr/>
        </p:nvSpPr>
        <p:spPr>
          <a:xfrm>
            <a:off x="0" y="2133600"/>
            <a:ext cx="1116011"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Banded pricing</a:t>
            </a:r>
            <a:endParaRPr lang="en-US" sz="1200" dirty="0">
              <a:solidFill>
                <a:prstClr val="black"/>
              </a:solidFill>
              <a:latin typeface="Calibri"/>
            </a:endParaRPr>
          </a:p>
        </p:txBody>
      </p:sp>
      <p:sp>
        <p:nvSpPr>
          <p:cNvPr id="32" name="TextBox 31"/>
          <p:cNvSpPr txBox="1"/>
          <p:nvPr/>
        </p:nvSpPr>
        <p:spPr>
          <a:xfrm>
            <a:off x="76200" y="1143000"/>
            <a:ext cx="957442"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Subscription</a:t>
            </a:r>
            <a:endParaRPr lang="en-US" sz="1200" dirty="0">
              <a:solidFill>
                <a:prstClr val="black"/>
              </a:solidFill>
              <a:latin typeface="Calibri"/>
            </a:endParaRPr>
          </a:p>
        </p:txBody>
      </p:sp>
      <p:sp>
        <p:nvSpPr>
          <p:cNvPr id="34" name="TextBox 33"/>
          <p:cNvSpPr txBox="1"/>
          <p:nvPr/>
        </p:nvSpPr>
        <p:spPr>
          <a:xfrm>
            <a:off x="0" y="3886200"/>
            <a:ext cx="1125501" cy="461665"/>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Cost Passed to </a:t>
            </a:r>
          </a:p>
          <a:p>
            <a:pPr defTabSz="457200" fontAlgn="auto">
              <a:spcBef>
                <a:spcPts val="0"/>
              </a:spcBef>
              <a:spcAft>
                <a:spcPts val="0"/>
              </a:spcAft>
            </a:pPr>
            <a:r>
              <a:rPr lang="en-US" sz="1200" dirty="0" smtClean="0">
                <a:solidFill>
                  <a:prstClr val="black"/>
                </a:solidFill>
                <a:latin typeface="Calibri"/>
              </a:rPr>
              <a:t>Customer</a:t>
            </a:r>
            <a:endParaRPr lang="en-US" sz="1200" dirty="0">
              <a:solidFill>
                <a:prstClr val="black"/>
              </a:solidFill>
              <a:latin typeface="Calibri"/>
            </a:endParaRPr>
          </a:p>
        </p:txBody>
      </p:sp>
    </p:spTree>
    <p:extLst>
      <p:ext uri="{BB962C8B-B14F-4D97-AF65-F5344CB8AC3E}">
        <p14:creationId xmlns:p14="http://schemas.microsoft.com/office/powerpoint/2010/main" val="358286831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533400"/>
            <a:ext cx="2362200" cy="5715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7239000" y="533400"/>
            <a:ext cx="1524000" cy="5715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3505200" y="533400"/>
            <a:ext cx="3733800" cy="5715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2" name="Group 66"/>
          <p:cNvGrpSpPr/>
          <p:nvPr/>
        </p:nvGrpSpPr>
        <p:grpSpPr>
          <a:xfrm>
            <a:off x="12954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81200"/>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
        <p:nvSpPr>
          <p:cNvPr id="71" name="TextBox 70"/>
          <p:cNvSpPr txBox="1"/>
          <p:nvPr/>
        </p:nvSpPr>
        <p:spPr>
          <a:xfrm>
            <a:off x="1752600" y="228600"/>
            <a:ext cx="1483996"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1-2 Shipping Options</a:t>
            </a:r>
            <a:endParaRPr lang="en-US" sz="1200" dirty="0">
              <a:solidFill>
                <a:prstClr val="black"/>
              </a:solidFill>
              <a:latin typeface="Calibri"/>
            </a:endParaRPr>
          </a:p>
        </p:txBody>
      </p:sp>
      <p:sp>
        <p:nvSpPr>
          <p:cNvPr id="34" name="TextBox 33"/>
          <p:cNvSpPr txBox="1"/>
          <p:nvPr/>
        </p:nvSpPr>
        <p:spPr>
          <a:xfrm>
            <a:off x="4343400" y="228600"/>
            <a:ext cx="2195729"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Standard set of shipping options</a:t>
            </a:r>
            <a:endParaRPr lang="en-US" sz="1200" dirty="0">
              <a:solidFill>
                <a:prstClr val="black"/>
              </a:solidFill>
              <a:latin typeface="Calibri"/>
            </a:endParaRPr>
          </a:p>
        </p:txBody>
      </p:sp>
      <p:sp>
        <p:nvSpPr>
          <p:cNvPr id="35" name="TextBox 34"/>
          <p:cNvSpPr txBox="1"/>
          <p:nvPr/>
        </p:nvSpPr>
        <p:spPr>
          <a:xfrm>
            <a:off x="7315201" y="304800"/>
            <a:ext cx="1447799" cy="276999"/>
          </a:xfrm>
          <a:prstGeom prst="rect">
            <a:avLst/>
          </a:prstGeom>
          <a:noFill/>
        </p:spPr>
        <p:txBody>
          <a:bodyPr wrap="square" rtlCol="0">
            <a:spAutoFit/>
          </a:bodyPr>
          <a:lstStyle/>
          <a:p>
            <a:pPr defTabSz="457200" fontAlgn="auto">
              <a:spcBef>
                <a:spcPts val="0"/>
              </a:spcBef>
              <a:spcAft>
                <a:spcPts val="0"/>
              </a:spcAft>
            </a:pPr>
            <a:r>
              <a:rPr lang="en-US" sz="1200" dirty="0" smtClean="0">
                <a:solidFill>
                  <a:prstClr val="black"/>
                </a:solidFill>
                <a:latin typeface="Calibri"/>
              </a:rPr>
              <a:t>Appointment Based</a:t>
            </a:r>
            <a:endParaRPr lang="en-US" sz="1200" dirty="0">
              <a:solidFill>
                <a:prstClr val="black"/>
              </a:solidFill>
              <a:latin typeface="Calibri"/>
            </a:endParaRPr>
          </a:p>
        </p:txBody>
      </p:sp>
      <p:sp>
        <p:nvSpPr>
          <p:cNvPr id="37" name="TextBox 36"/>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A  lot of Shipping Options</a:t>
            </a:r>
            <a:endParaRPr lang="en-US" sz="1800" dirty="0">
              <a:solidFill>
                <a:prstClr val="black"/>
              </a:solidFill>
              <a:latin typeface="Calibri"/>
            </a:endParaRPr>
          </a:p>
        </p:txBody>
      </p:sp>
      <p:sp>
        <p:nvSpPr>
          <p:cNvPr id="41" name="TextBox 40"/>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Few Shipping Options</a:t>
            </a:r>
            <a:endParaRPr lang="en-US" sz="1800" dirty="0">
              <a:solidFill>
                <a:prstClr val="black"/>
              </a:solidFill>
              <a:latin typeface="Calibri"/>
            </a:endParaRPr>
          </a:p>
        </p:txBody>
      </p:sp>
    </p:spTree>
    <p:extLst>
      <p:ext uri="{BB962C8B-B14F-4D97-AF65-F5344CB8AC3E}">
        <p14:creationId xmlns:p14="http://schemas.microsoft.com/office/powerpoint/2010/main" val="415664120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070" y="1605200"/>
            <a:ext cx="2571216" cy="4561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50514" y="589505"/>
            <a:ext cx="8993935" cy="680356"/>
          </a:xfrm>
          <a:prstGeom prst="rect">
            <a:avLst/>
          </a:prstGeom>
          <a:noFill/>
          <a:ln w="28575">
            <a:solidFill>
              <a:srgbClr val="C00000"/>
            </a:solid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algn="ctr" defTabSz="1160463">
              <a:buClr>
                <a:srgbClr val="C00000"/>
              </a:buClr>
              <a:buSzPct val="100000"/>
            </a:pPr>
            <a:r>
              <a:rPr lang="en-US" sz="1400" b="1" dirty="0" smtClean="0">
                <a:solidFill>
                  <a:prstClr val="black"/>
                </a:solidFill>
                <a:latin typeface="Arial" pitchFamily="34" charset="0"/>
                <a:cs typeface="Arial" pitchFamily="34" charset="0"/>
              </a:rPr>
              <a:t>Peapod has setup a great advertising campaign at one of the landmark train stations in Chicago</a:t>
            </a:r>
          </a:p>
        </p:txBody>
      </p:sp>
      <p:sp>
        <p:nvSpPr>
          <p:cNvPr id="6" name="Oval 5"/>
          <p:cNvSpPr/>
          <p:nvPr/>
        </p:nvSpPr>
        <p:spPr bwMode="auto">
          <a:xfrm>
            <a:off x="926284" y="4337516"/>
            <a:ext cx="914400" cy="881743"/>
          </a:xfrm>
          <a:prstGeom prst="ellipse">
            <a:avLst/>
          </a:prstGeom>
          <a:noFill/>
          <a:ln w="76200" cap="flat" cmpd="sng" algn="ctr">
            <a:solidFill>
              <a:schemeClr val="accent1"/>
            </a:solidFill>
            <a:prstDash val="solid"/>
            <a:round/>
            <a:headEnd type="none" w="med" len="med"/>
            <a:tailEnd type="none" w="med" len="med"/>
          </a:ln>
          <a:effectLst>
            <a:prstShdw prst="shdw17" dist="17961" dir="2700000">
              <a:schemeClr val="tx1">
                <a:gamma/>
                <a:shade val="60000"/>
                <a:invGamma/>
              </a:schemeClr>
            </a:prstShdw>
          </a:effectLst>
        </p:spPr>
        <p:txBody>
          <a:bodyPr vert="horz" wrap="square" lIns="91440" tIns="45720" rIns="91440" bIns="45720" numCol="1" rtlCol="0" anchor="t" anchorCtr="0" compatLnSpc="1">
            <a:prstTxWarp prst="textNoShape">
              <a:avLst/>
            </a:prstTxWarp>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endParaRPr lang="en-US" smtClean="0">
              <a:solidFill>
                <a:prstClr val="black"/>
              </a:solidFill>
              <a:ea typeface="ＭＳ Ｐゴシック" charset="-128"/>
            </a:endParaRPr>
          </a:p>
        </p:txBody>
      </p:sp>
      <p:sp>
        <p:nvSpPr>
          <p:cNvPr id="7" name="TextBox 7"/>
          <p:cNvSpPr txBox="1"/>
          <p:nvPr/>
        </p:nvSpPr>
        <p:spPr>
          <a:xfrm>
            <a:off x="-31654" y="4593327"/>
            <a:ext cx="1038786" cy="538846"/>
          </a:xfrm>
          <a:prstGeom prst="rect">
            <a:avLst/>
          </a:prstGeom>
          <a:noFill/>
          <a:ln w="28575">
            <a:no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Entrance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8125" y="1668430"/>
            <a:ext cx="3676324" cy="2072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8125" y="4183256"/>
            <a:ext cx="3598593" cy="20286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12"/>
          <p:cNvSpPr txBox="1"/>
          <p:nvPr/>
        </p:nvSpPr>
        <p:spPr>
          <a:xfrm>
            <a:off x="3752849" y="2920842"/>
            <a:ext cx="1681840"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Advertising looks like a grocery store aisle</a:t>
            </a:r>
          </a:p>
        </p:txBody>
      </p:sp>
      <p:sp>
        <p:nvSpPr>
          <p:cNvPr id="11" name="TextBox 13"/>
          <p:cNvSpPr txBox="1"/>
          <p:nvPr/>
        </p:nvSpPr>
        <p:spPr>
          <a:xfrm>
            <a:off x="3820883" y="5565543"/>
            <a:ext cx="1545772"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People walk by it going into and out of the station</a:t>
            </a:r>
          </a:p>
        </p:txBody>
      </p:sp>
    </p:spTree>
    <p:extLst>
      <p:ext uri="{BB962C8B-B14F-4D97-AF65-F5344CB8AC3E}">
        <p14:creationId xmlns:p14="http://schemas.microsoft.com/office/powerpoint/2010/main" val="108008852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is a s</a:t>
            </a:r>
            <a:r>
              <a:rPr lang="en-US" sz="1600" dirty="0" smtClean="0"/>
              <a:t>ystematic process for </a:t>
            </a:r>
          </a:p>
          <a:p>
            <a:pPr marL="800100" lvl="1" indent="-342900" eaLnBrk="1" hangingPunct="1">
              <a:lnSpc>
                <a:spcPct val="80000"/>
              </a:lnSpc>
              <a:buFont typeface="+mj-lt"/>
              <a:buAutoNum type="arabicPeriod"/>
            </a:pPr>
            <a:r>
              <a:rPr lang="en-US" sz="1600" dirty="0" smtClean="0"/>
              <a:t>identifying and </a:t>
            </a:r>
          </a:p>
          <a:p>
            <a:pPr marL="800100" lvl="1" indent="-342900" eaLnBrk="1" hangingPunct="1">
              <a:lnSpc>
                <a:spcPct val="80000"/>
              </a:lnSpc>
              <a:buFont typeface="+mj-lt"/>
              <a:buAutoNum type="arabicPeriod"/>
            </a:pPr>
            <a:r>
              <a:rPr lang="en-US" sz="1600" dirty="0" smtClean="0"/>
              <a:t>prioritizing (using sensitivity analysis) KPIs and </a:t>
            </a:r>
          </a:p>
          <a:p>
            <a:pPr marL="800100" lvl="1" indent="-342900" eaLnBrk="1" hangingPunct="1">
              <a:lnSpc>
                <a:spcPct val="80000"/>
              </a:lnSpc>
              <a:buFont typeface="+mj-lt"/>
              <a:buAutoNum type="arabicPeriod"/>
            </a:pPr>
            <a:r>
              <a:rPr lang="en-US" sz="1600" dirty="0" smtClean="0"/>
              <a:t>communicating value-creating action plan at the executive level</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6"/>
          <p:cNvSpPr>
            <a:spLocks noGrp="1" noChangeArrowheads="1"/>
          </p:cNvSpPr>
          <p:nvPr>
            <p:ph type="title"/>
            <p:custDataLst>
              <p:tags r:id="rId2"/>
            </p:custDataLst>
          </p:nvPr>
        </p:nvSpPr>
        <p:spPr bwMode="gray">
          <a:noFill/>
        </p:spPr>
        <p:txBody>
          <a:bodyPr/>
          <a:lstStyle/>
          <a:p>
            <a:pPr marL="466481" eaLnBrk="1" hangingPunct="1"/>
            <a:r>
              <a:rPr lang="en-US" dirty="0">
                <a:latin typeface="Arial" charset="0"/>
              </a:rPr>
              <a:t>Dedicated warehouses can use different degrees of automation</a:t>
            </a:r>
          </a:p>
        </p:txBody>
      </p:sp>
      <p:graphicFrame>
        <p:nvGraphicFramePr>
          <p:cNvPr id="8194" name="Rectangle 2" hidden="1"/>
          <p:cNvGraphicFramePr>
            <a:graphicFrameLocks/>
          </p:cNvGraphicFramePr>
          <p:nvPr>
            <p:custDataLst>
              <p:tags r:id="rId3"/>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1746" name="think-cell Slide" r:id="rId18" imgW="0" imgH="0" progId="TCLayout.ActiveDocument.1">
                  <p:embed/>
                </p:oleObj>
              </mc:Choice>
              <mc:Fallback>
                <p:oleObj name="think-cell Slide" r:id="rId1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8196" name="Rectangle 3" hidden="1"/>
          <p:cNvSpPr>
            <a:spLocks noChangeArrowheads="1"/>
          </p:cNvSpPr>
          <p:nvPr>
            <p:custDataLst>
              <p:tags r:id="rId4"/>
            </p:custDataLst>
          </p:nvPr>
        </p:nvSpPr>
        <p:spPr bwMode="gray">
          <a:xfrm>
            <a:off x="0" y="0"/>
            <a:ext cx="161984" cy="161974"/>
          </a:xfrm>
          <a:prstGeom prst="rect">
            <a:avLst/>
          </a:prstGeom>
          <a:solidFill>
            <a:schemeClr val="accent1"/>
          </a:solidFill>
          <a:ln w="9525">
            <a:solidFill>
              <a:schemeClr val="tx2"/>
            </a:solidFill>
            <a:miter lim="800000"/>
            <a:headEnd/>
            <a:tailEnd/>
          </a:ln>
        </p:spPr>
        <p:txBody>
          <a:bodyPr wrap="none" lIns="22676" tIns="0" rIns="22676" bIns="0" anchor="ctr"/>
          <a:lstStyle/>
          <a:p>
            <a:r>
              <a:rPr lang="en-US" sz="1400">
                <a:cs typeface="Arial" charset="0"/>
              </a:rPr>
              <a:t>4</a:t>
            </a:r>
          </a:p>
        </p:txBody>
      </p:sp>
      <p:sp>
        <p:nvSpPr>
          <p:cNvPr id="8197" name="Rectangle 4"/>
          <p:cNvSpPr>
            <a:spLocks noChangeArrowheads="1"/>
          </p:cNvSpPr>
          <p:nvPr>
            <p:custDataLst>
              <p:tags r:id="rId5"/>
            </p:custDataLst>
          </p:nvPr>
        </p:nvSpPr>
        <p:spPr bwMode="gray">
          <a:xfrm>
            <a:off x="4580909"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93296" tIns="46648" rIns="93296" bIns="46648" anchor="ctr"/>
          <a:lstStyle/>
          <a:p>
            <a:endParaRPr lang="es-CL"/>
          </a:p>
        </p:txBody>
      </p:sp>
      <p:sp>
        <p:nvSpPr>
          <p:cNvPr id="8198" name="Rectangle 5"/>
          <p:cNvSpPr>
            <a:spLocks noChangeArrowheads="1"/>
          </p:cNvSpPr>
          <p:nvPr>
            <p:custDataLst>
              <p:tags r:id="rId6"/>
            </p:custDataLst>
          </p:nvPr>
        </p:nvSpPr>
        <p:spPr bwMode="gray">
          <a:xfrm>
            <a:off x="173324"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93296" tIns="46648" rIns="93296" bIns="46648" anchor="ctr"/>
          <a:lstStyle/>
          <a:p>
            <a:endParaRPr lang="es-CL"/>
          </a:p>
        </p:txBody>
      </p:sp>
      <p:sp>
        <p:nvSpPr>
          <p:cNvPr id="8201" name="Rectangle 8"/>
          <p:cNvSpPr>
            <a:spLocks noChangeArrowheads="1"/>
          </p:cNvSpPr>
          <p:nvPr>
            <p:custDataLst>
              <p:tags r:id="rId7"/>
            </p:custDataLst>
          </p:nvPr>
        </p:nvSpPr>
        <p:spPr bwMode="gray">
          <a:xfrm>
            <a:off x="173324"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2" name="Rectangle 9"/>
          <p:cNvSpPr>
            <a:spLocks noChangeArrowheads="1"/>
          </p:cNvSpPr>
          <p:nvPr>
            <p:custDataLst>
              <p:tags r:id="rId8"/>
            </p:custDataLst>
          </p:nvPr>
        </p:nvSpPr>
        <p:spPr bwMode="gray">
          <a:xfrm>
            <a:off x="173324" y="1035439"/>
            <a:ext cx="4282858" cy="3271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471" tIns="73471" rIns="73471" bIns="73471" anchor="ctr"/>
          <a:lstStyle/>
          <a:p>
            <a:pPr defTabSz="913526">
              <a:buClr>
                <a:schemeClr val="tx2"/>
              </a:buClr>
            </a:pPr>
            <a:r>
              <a:rPr lang="en-US" sz="1400" b="1" dirty="0" err="1"/>
              <a:t>Ocado</a:t>
            </a:r>
            <a:r>
              <a:rPr lang="ja-JP" altLang="en-US" sz="1400" b="1" dirty="0"/>
              <a:t>’</a:t>
            </a:r>
            <a:r>
              <a:rPr lang="en-US" sz="1400" b="1" dirty="0"/>
              <a:t>s warehouse is highly automated</a:t>
            </a:r>
          </a:p>
        </p:txBody>
      </p:sp>
      <p:sp>
        <p:nvSpPr>
          <p:cNvPr id="8203" name="Rectangle 10"/>
          <p:cNvSpPr>
            <a:spLocks noChangeArrowheads="1"/>
          </p:cNvSpPr>
          <p:nvPr>
            <p:custDataLst>
              <p:tags r:id="rId9"/>
            </p:custDataLst>
          </p:nvPr>
        </p:nvSpPr>
        <p:spPr bwMode="gray">
          <a:xfrm>
            <a:off x="299671" y="4027107"/>
            <a:ext cx="2013461" cy="137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Half-automated picking and packing centre</a:t>
            </a:r>
          </a:p>
          <a:p>
            <a:pPr marL="197607" lvl="1" indent="-195987" defTabSz="913526">
              <a:spcBef>
                <a:spcPct val="20000"/>
              </a:spcBef>
              <a:buClr>
                <a:schemeClr val="tx2"/>
              </a:buClr>
              <a:buSzPct val="125000"/>
              <a:buFont typeface="Arial" charset="0"/>
              <a:buChar char="▪"/>
            </a:pPr>
            <a:r>
              <a:rPr lang="en-US" sz="1200"/>
              <a:t>1.2m sq.ft., 700 staff, 15,000 orders per day</a:t>
            </a:r>
          </a:p>
          <a:p>
            <a:pPr marL="197607" lvl="1" indent="-195987" defTabSz="913526">
              <a:spcBef>
                <a:spcPct val="20000"/>
              </a:spcBef>
              <a:buClr>
                <a:schemeClr val="tx2"/>
              </a:buClr>
              <a:buSzPct val="125000"/>
              <a:buFont typeface="Arial" charset="0"/>
              <a:buChar char="▪"/>
            </a:pPr>
            <a:r>
              <a:rPr lang="en-US" sz="1200"/>
              <a:t>Crates moved to picking stations using 9 miles of conveyor belts </a:t>
            </a:r>
          </a:p>
        </p:txBody>
      </p:sp>
      <p:sp>
        <p:nvSpPr>
          <p:cNvPr id="8204" name="Rectangle 13"/>
          <p:cNvSpPr>
            <a:spLocks noChangeArrowheads="1"/>
          </p:cNvSpPr>
          <p:nvPr>
            <p:custDataLst>
              <p:tags r:id="rId10"/>
            </p:custDataLst>
          </p:nvPr>
        </p:nvSpPr>
        <p:spPr bwMode="gray">
          <a:xfrm>
            <a:off x="299671" y="5497836"/>
            <a:ext cx="40139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buClr>
                <a:schemeClr val="tx2"/>
              </a:buClr>
              <a:buSzPct val="125000"/>
              <a:buFont typeface="Arial" charset="0"/>
              <a:buChar char="▪"/>
            </a:pPr>
            <a:r>
              <a:rPr lang="en-US" sz="1200"/>
              <a:t>99.9% product availability due to large scale and dynamic website that hides products when they will not be available</a:t>
            </a:r>
          </a:p>
          <a:p>
            <a:pPr marL="197607" lvl="1" indent="-195987" defTabSz="913526">
              <a:buClr>
                <a:schemeClr val="tx2"/>
              </a:buClr>
              <a:buSzPct val="125000"/>
              <a:buFont typeface="Arial" charset="0"/>
              <a:buChar char="▪"/>
            </a:pPr>
            <a:r>
              <a:rPr lang="en-US" sz="1200"/>
              <a:t>IT-based van-route planning enables automated allocation of crates to vans</a:t>
            </a:r>
          </a:p>
        </p:txBody>
      </p:sp>
      <p:sp>
        <p:nvSpPr>
          <p:cNvPr id="8205" name="Rectangle 14"/>
          <p:cNvSpPr>
            <a:spLocks noChangeArrowheads="1"/>
          </p:cNvSpPr>
          <p:nvPr>
            <p:custDataLst>
              <p:tags r:id="rId11"/>
            </p:custDataLst>
          </p:nvPr>
        </p:nvSpPr>
        <p:spPr bwMode="gray">
          <a:xfrm>
            <a:off x="4580909"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6" name="Rectangle 15"/>
          <p:cNvSpPr>
            <a:spLocks noChangeArrowheads="1"/>
          </p:cNvSpPr>
          <p:nvPr>
            <p:custDataLst>
              <p:tags r:id="rId12"/>
            </p:custDataLst>
          </p:nvPr>
        </p:nvSpPr>
        <p:spPr bwMode="gray">
          <a:xfrm>
            <a:off x="4580909" y="1035439"/>
            <a:ext cx="4282858" cy="3271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471" tIns="73471" rIns="73471" bIns="73471" anchor="ctr"/>
          <a:lstStyle/>
          <a:p>
            <a:pPr defTabSz="913526">
              <a:buClr>
                <a:schemeClr val="tx2"/>
              </a:buClr>
            </a:pPr>
            <a:r>
              <a:rPr lang="en-US" sz="1400" b="1"/>
              <a:t>Tesco</a:t>
            </a:r>
            <a:r>
              <a:rPr lang="ja-JP" altLang="en-US" sz="1400" b="1"/>
              <a:t>’</a:t>
            </a:r>
            <a:r>
              <a:rPr lang="en-US" sz="1400" b="1"/>
              <a:t>s </a:t>
            </a:r>
            <a:r>
              <a:rPr lang="ja-JP" altLang="en-US" sz="1400" b="1"/>
              <a:t>“</a:t>
            </a:r>
            <a:r>
              <a:rPr lang="en-US" sz="1400" b="1"/>
              <a:t>dark stores</a:t>
            </a:r>
            <a:r>
              <a:rPr lang="ja-JP" altLang="en-US" sz="1400" b="1"/>
              <a:t>”</a:t>
            </a:r>
            <a:r>
              <a:rPr lang="en-US" sz="1400" b="1"/>
              <a:t> are mostly manual</a:t>
            </a:r>
          </a:p>
        </p:txBody>
      </p:sp>
      <p:sp>
        <p:nvSpPr>
          <p:cNvPr id="8207" name="Rectangle 18"/>
          <p:cNvSpPr>
            <a:spLocks noChangeArrowheads="1"/>
          </p:cNvSpPr>
          <p:nvPr>
            <p:custDataLst>
              <p:tags r:id="rId13"/>
            </p:custDataLst>
          </p:nvPr>
        </p:nvSpPr>
        <p:spPr bwMode="gray">
          <a:xfrm>
            <a:off x="6714239" y="4046545"/>
            <a:ext cx="2013461" cy="115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Laid out like a large Tesco "Extra" format store </a:t>
            </a:r>
          </a:p>
          <a:p>
            <a:pPr marL="197607" lvl="1" indent="-195987" defTabSz="913526">
              <a:spcBef>
                <a:spcPct val="20000"/>
              </a:spcBef>
              <a:buClr>
                <a:schemeClr val="tx2"/>
              </a:buClr>
              <a:buSzPct val="125000"/>
              <a:buFont typeface="Arial" charset="0"/>
              <a:buChar char="▪"/>
            </a:pPr>
            <a:r>
              <a:rPr lang="en-US" sz="1200"/>
              <a:t>Orders are picked the same way as in stores using carts pushed by staff through warehouse</a:t>
            </a:r>
          </a:p>
        </p:txBody>
      </p:sp>
      <p:sp>
        <p:nvSpPr>
          <p:cNvPr id="8208" name="Rectangle 19"/>
          <p:cNvSpPr>
            <a:spLocks noChangeArrowheads="1"/>
          </p:cNvSpPr>
          <p:nvPr>
            <p:custDataLst>
              <p:tags r:id="rId14"/>
            </p:custDataLst>
          </p:nvPr>
        </p:nvSpPr>
        <p:spPr bwMode="gray">
          <a:xfrm>
            <a:off x="4700778" y="5546429"/>
            <a:ext cx="1636039" cy="88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lnSpc>
                <a:spcPct val="95000"/>
              </a:lnSpc>
              <a:spcBef>
                <a:spcPct val="50000"/>
              </a:spcBef>
              <a:buClr>
                <a:schemeClr val="tx2"/>
              </a:buClr>
              <a:buSzPct val="125000"/>
              <a:buFont typeface="Arial" charset="0"/>
              <a:buChar char="▪"/>
            </a:pPr>
            <a:r>
              <a:rPr lang="en-US" sz="1200"/>
              <a:t>Second Tesco warehouse uses conveyors for final step of moving crates to vans</a:t>
            </a:r>
          </a:p>
        </p:txBody>
      </p:sp>
      <p:pic>
        <p:nvPicPr>
          <p:cNvPr id="8209" name="Picture 21"/>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gray">
          <a:xfrm>
            <a:off x="3417402" y="1021335"/>
            <a:ext cx="973987" cy="3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0" name="Picture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gray">
          <a:xfrm>
            <a:off x="7806863" y="1021335"/>
            <a:ext cx="1073776" cy="28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3" name="Picture 27" descr="Picture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59494" y="5277551"/>
            <a:ext cx="2345529" cy="121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4" name="Picture 28" descr="Picture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8894" y="1453332"/>
            <a:ext cx="4093337" cy="252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5" name="Picture 29" descr="Picture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61901" y="1464671"/>
            <a:ext cx="4099817" cy="2525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Picture 30" descr="Picture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90455" y="3591395"/>
            <a:ext cx="2089594" cy="184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Picture 31" descr="Picture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66761" y="3584916"/>
            <a:ext cx="1977825" cy="1846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61783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86C8C02-D8CE-A046-84BF-5DA6FED53F86}" type="slidenum">
              <a:rPr lang="en-US" sz="1000">
                <a:solidFill>
                  <a:srgbClr val="000000"/>
                </a:solidFill>
              </a:rPr>
              <a:pPr eaLnBrk="1" hangingPunct="1"/>
              <a:t>47</a:t>
            </a:fld>
            <a:r>
              <a:rPr lang="en-US" sz="1000">
                <a:solidFill>
                  <a:srgbClr val="000000"/>
                </a:solidFill>
              </a:rPr>
              <a:t> </a:t>
            </a:r>
          </a:p>
        </p:txBody>
      </p:sp>
      <p:graphicFrame>
        <p:nvGraphicFramePr>
          <p:cNvPr id="9218"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3794" name="think-cell Slide" r:id="rId26" imgW="0" imgH="0" progId="TCLayout.ActiveDocument.1">
                  <p:embed/>
                </p:oleObj>
              </mc:Choice>
              <mc:Fallback>
                <p:oleObj name="think-cell Slide" r:id="rId26"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658883" name="Rectangle 3"/>
          <p:cNvSpPr>
            <a:spLocks noChangeArrowheads="1"/>
          </p:cNvSpPr>
          <p:nvPr>
            <p:custDataLst>
              <p:tags r:id="rId3"/>
            </p:custDataLst>
          </p:nvPr>
        </p:nvSpPr>
        <p:spPr bwMode="auto">
          <a:xfrm>
            <a:off x="554633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4" name="Rectangle 4"/>
          <p:cNvSpPr>
            <a:spLocks noChangeArrowheads="1"/>
          </p:cNvSpPr>
          <p:nvPr>
            <p:custDataLst>
              <p:tags r:id="rId4"/>
            </p:custDataLst>
          </p:nvPr>
        </p:nvSpPr>
        <p:spPr bwMode="auto">
          <a:xfrm>
            <a:off x="108367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5" name="Rectangle 5"/>
          <p:cNvSpPr>
            <a:spLocks noChangeArrowheads="1"/>
          </p:cNvSpPr>
          <p:nvPr>
            <p:custDataLst>
              <p:tags r:id="rId5"/>
            </p:custDataLst>
          </p:nvPr>
        </p:nvSpPr>
        <p:spPr bwMode="auto">
          <a:xfrm>
            <a:off x="554633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6" name="Rectangle 6"/>
          <p:cNvSpPr>
            <a:spLocks noChangeArrowheads="1"/>
          </p:cNvSpPr>
          <p:nvPr>
            <p:custDataLst>
              <p:tags r:id="rId6"/>
            </p:custDataLst>
          </p:nvPr>
        </p:nvSpPr>
        <p:spPr bwMode="auto">
          <a:xfrm>
            <a:off x="108367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9224" name="Rectangle 7"/>
          <p:cNvSpPr>
            <a:spLocks noGrp="1" noChangeArrowheads="1"/>
          </p:cNvSpPr>
          <p:nvPr>
            <p:ph type="title"/>
            <p:custDataLst>
              <p:tags r:id="rId7"/>
            </p:custDataLst>
          </p:nvPr>
        </p:nvSpPr>
        <p:spPr bwMode="gray"/>
        <p:txBody>
          <a:bodyPr/>
          <a:lstStyle/>
          <a:p>
            <a:pPr marL="549088" eaLnBrk="1" hangingPunct="1"/>
            <a:r>
              <a:rPr lang="en-US">
                <a:latin typeface="Arial" charset="0"/>
              </a:rPr>
              <a:t>Example – Carrefour Drive</a:t>
            </a:r>
          </a:p>
        </p:txBody>
      </p:sp>
      <p:pic>
        <p:nvPicPr>
          <p:cNvPr id="9225" name="Picture 8" descr="IMG_0521"/>
          <p:cNvPicPr>
            <a:picLocks noChangeAspect="1" noChangeArrowheads="1"/>
          </p:cNvPicPr>
          <p:nvPr>
            <p:custDataLst>
              <p:tags r:id="rId8"/>
            </p:custDataLst>
          </p:nvPr>
        </p:nvPicPr>
        <p:blipFill>
          <a:blip r:embed="rId27">
            <a:extLst>
              <a:ext uri="{28A0092B-C50C-407E-A947-70E740481C1C}">
                <a14:useLocalDpi xmlns:a14="http://schemas.microsoft.com/office/drawing/2010/main" val="0"/>
              </a:ext>
            </a:extLst>
          </a:blip>
          <a:srcRect/>
          <a:stretch>
            <a:fillRect/>
          </a:stretch>
        </p:blipFill>
        <p:spPr bwMode="auto">
          <a:xfrm>
            <a:off x="1177625" y="1162322"/>
            <a:ext cx="3281797" cy="24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9" descr="IMG_0514"/>
          <p:cNvPicPr>
            <a:picLocks noChangeArrowheads="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5635426" y="1168801"/>
            <a:ext cx="3281797" cy="24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0" descr="IMG_0501"/>
          <p:cNvPicPr>
            <a:picLocks noChangeArrowheads="1"/>
          </p:cNvPicPr>
          <p:nvPr>
            <p:custDataLst>
              <p:tags r:id="rId10"/>
            </p:custDataLst>
          </p:nvPr>
        </p:nvPicPr>
        <p:blipFill>
          <a:blip r:embed="rId29">
            <a:extLst>
              <a:ext uri="{28A0092B-C50C-407E-A947-70E740481C1C}">
                <a14:useLocalDpi xmlns:a14="http://schemas.microsoft.com/office/drawing/2010/main" val="0"/>
              </a:ext>
            </a:extLst>
          </a:blip>
          <a:srcRect/>
          <a:stretch>
            <a:fillRect/>
          </a:stretch>
        </p:blipFill>
        <p:spPr bwMode="auto">
          <a:xfrm>
            <a:off x="5635426" y="3967720"/>
            <a:ext cx="3281797" cy="24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1" descr="IMG_0526"/>
          <p:cNvPicPr>
            <a:picLocks noChangeArrowheads="1"/>
          </p:cNvPicPr>
          <p:nvPr>
            <p:custDataLst>
              <p:tags r:id="rId11"/>
            </p:custDataLst>
          </p:nvPr>
        </p:nvPicPr>
        <p:blipFill>
          <a:blip r:embed="rId30">
            <a:extLst>
              <a:ext uri="{28A0092B-C50C-407E-A947-70E740481C1C}">
                <a14:useLocalDpi xmlns:a14="http://schemas.microsoft.com/office/drawing/2010/main" val="0"/>
              </a:ext>
            </a:extLst>
          </a:blip>
          <a:srcRect/>
          <a:stretch>
            <a:fillRect/>
          </a:stretch>
        </p:blipFill>
        <p:spPr bwMode="auto">
          <a:xfrm>
            <a:off x="1182484" y="3967720"/>
            <a:ext cx="3281797" cy="24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0" name="Group 13"/>
          <p:cNvGrpSpPr>
            <a:grpSpLocks/>
          </p:cNvGrpSpPr>
          <p:nvPr>
            <p:custDataLst>
              <p:tags r:id="rId12"/>
            </p:custDataLst>
          </p:nvPr>
        </p:nvGrpSpPr>
        <p:grpSpPr bwMode="auto">
          <a:xfrm>
            <a:off x="252695" y="2514810"/>
            <a:ext cx="1555047" cy="988044"/>
            <a:chOff x="1240" y="1968"/>
            <a:chExt cx="960" cy="960"/>
          </a:xfrm>
        </p:grpSpPr>
        <p:sp>
          <p:nvSpPr>
            <p:cNvPr id="1658894" name="Rectangle 14"/>
            <p:cNvSpPr>
              <a:spLocks noChangeArrowheads="1"/>
            </p:cNvSpPr>
            <p:nvPr>
              <p:custDataLst>
                <p:tags r:id="rId22"/>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5" name="Rectangle 15"/>
            <p:cNvSpPr>
              <a:spLocks noChangeArrowheads="1"/>
            </p:cNvSpPr>
            <p:nvPr>
              <p:custDataLst>
                <p:tags r:id="rId23"/>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dirty="0">
                  <a:solidFill>
                    <a:srgbClr val="000000"/>
                  </a:solidFill>
                </a:rPr>
                <a:t>Pickup area at entrance from road and back of store</a:t>
              </a:r>
              <a:endParaRPr lang="en-US" sz="1600" dirty="0">
                <a:solidFill>
                  <a:srgbClr val="000000"/>
                </a:solidFill>
              </a:endParaRPr>
            </a:p>
          </p:txBody>
        </p:sp>
      </p:grpSp>
      <p:grpSp>
        <p:nvGrpSpPr>
          <p:cNvPr id="9231" name="Group 16"/>
          <p:cNvGrpSpPr>
            <a:grpSpLocks/>
          </p:cNvGrpSpPr>
          <p:nvPr>
            <p:custDataLst>
              <p:tags r:id="rId13"/>
            </p:custDataLst>
          </p:nvPr>
        </p:nvGrpSpPr>
        <p:grpSpPr bwMode="auto">
          <a:xfrm>
            <a:off x="4725075" y="2514810"/>
            <a:ext cx="1555047" cy="988044"/>
            <a:chOff x="1240" y="1968"/>
            <a:chExt cx="960" cy="960"/>
          </a:xfrm>
        </p:grpSpPr>
        <p:sp>
          <p:nvSpPr>
            <p:cNvPr id="1658897" name="Rectangle 17"/>
            <p:cNvSpPr>
              <a:spLocks noChangeArrowheads="1"/>
            </p:cNvSpPr>
            <p:nvPr>
              <p:custDataLst>
                <p:tags r:id="rId20"/>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8" name="Rectangle 18"/>
            <p:cNvSpPr>
              <a:spLocks noChangeArrowheads="1"/>
            </p:cNvSpPr>
            <p:nvPr>
              <p:custDataLst>
                <p:tags r:id="rId21"/>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a:solidFill>
                    <a:srgbClr val="000000"/>
                  </a:solidFill>
                </a:rPr>
                <a:t>Multi-temperature storage for picked orders</a:t>
              </a:r>
            </a:p>
          </p:txBody>
        </p:sp>
      </p:grpSp>
      <p:grpSp>
        <p:nvGrpSpPr>
          <p:cNvPr id="9232" name="Group 19"/>
          <p:cNvGrpSpPr>
            <a:grpSpLocks/>
          </p:cNvGrpSpPr>
          <p:nvPr>
            <p:custDataLst>
              <p:tags r:id="rId14"/>
            </p:custDataLst>
          </p:nvPr>
        </p:nvGrpSpPr>
        <p:grpSpPr bwMode="auto">
          <a:xfrm>
            <a:off x="252695" y="5320209"/>
            <a:ext cx="1555047" cy="988044"/>
            <a:chOff x="1240" y="1968"/>
            <a:chExt cx="960" cy="960"/>
          </a:xfrm>
        </p:grpSpPr>
        <p:sp>
          <p:nvSpPr>
            <p:cNvPr id="1658900" name="Rectangle 20"/>
            <p:cNvSpPr>
              <a:spLocks noChangeArrowheads="1"/>
            </p:cNvSpPr>
            <p:nvPr>
              <p:custDataLst>
                <p:tags r:id="rId18"/>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1" name="Rectangle 21"/>
            <p:cNvSpPr>
              <a:spLocks noChangeArrowheads="1"/>
            </p:cNvSpPr>
            <p:nvPr>
              <p:custDataLst>
                <p:tags r:id="rId19"/>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Zone-based picking with clear path to follow</a:t>
              </a:r>
              <a:endParaRPr lang="en-US" sz="1400">
                <a:solidFill>
                  <a:srgbClr val="000000"/>
                </a:solidFill>
              </a:endParaRPr>
            </a:p>
            <a:p>
              <a:pPr defTabSz="913526">
                <a:buClr>
                  <a:schemeClr val="tx2"/>
                </a:buClr>
                <a:defRPr/>
              </a:pPr>
              <a:endParaRPr lang="en-US" sz="1600">
                <a:solidFill>
                  <a:srgbClr val="000000"/>
                </a:solidFill>
              </a:endParaRPr>
            </a:p>
          </p:txBody>
        </p:sp>
      </p:grpSp>
      <p:grpSp>
        <p:nvGrpSpPr>
          <p:cNvPr id="9233" name="Group 22"/>
          <p:cNvGrpSpPr>
            <a:grpSpLocks/>
          </p:cNvGrpSpPr>
          <p:nvPr>
            <p:custDataLst>
              <p:tags r:id="rId15"/>
            </p:custDataLst>
          </p:nvPr>
        </p:nvGrpSpPr>
        <p:grpSpPr bwMode="auto">
          <a:xfrm>
            <a:off x="4725075" y="5320209"/>
            <a:ext cx="1555047" cy="988044"/>
            <a:chOff x="1240" y="1968"/>
            <a:chExt cx="960" cy="960"/>
          </a:xfrm>
        </p:grpSpPr>
        <p:sp>
          <p:nvSpPr>
            <p:cNvPr id="1658903" name="Rectangle 23"/>
            <p:cNvSpPr>
              <a:spLocks noChangeArrowheads="1"/>
            </p:cNvSpPr>
            <p:nvPr>
              <p:custDataLst>
                <p:tags r:id="rId16"/>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4" name="Rectangle 24"/>
            <p:cNvSpPr>
              <a:spLocks noChangeArrowheads="1"/>
            </p:cNvSpPr>
            <p:nvPr>
              <p:custDataLst>
                <p:tags r:id="rId17"/>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Labels showing Drive products help pickers find them</a:t>
              </a:r>
              <a:endParaRPr lang="en-US" sz="1400">
                <a:solidFill>
                  <a:srgbClr val="000000"/>
                </a:solidFill>
              </a:endParaRPr>
            </a:p>
          </p:txBody>
        </p:sp>
      </p:grpSp>
    </p:spTree>
    <p:extLst>
      <p:ext uri="{BB962C8B-B14F-4D97-AF65-F5344CB8AC3E}">
        <p14:creationId xmlns:p14="http://schemas.microsoft.com/office/powerpoint/2010/main" val="204229117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7"/>
          <p:cNvSpPr>
            <a:spLocks noChangeArrowheads="1"/>
          </p:cNvSpPr>
          <p:nvPr>
            <p:custDataLst>
              <p:tags r:id="rId2"/>
            </p:custDataLst>
          </p:nvPr>
        </p:nvSpPr>
        <p:spPr bwMode="auto">
          <a:xfrm>
            <a:off x="4681330" y="3787806"/>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5" name="Rectangle 7"/>
          <p:cNvSpPr>
            <a:spLocks noChangeArrowheads="1"/>
          </p:cNvSpPr>
          <p:nvPr>
            <p:custDataLst>
              <p:tags r:id="rId3"/>
            </p:custDataLst>
          </p:nvPr>
        </p:nvSpPr>
        <p:spPr bwMode="auto">
          <a:xfrm>
            <a:off x="4686046" y="1108264"/>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3" name="Rectangle 7"/>
          <p:cNvSpPr>
            <a:spLocks noChangeArrowheads="1"/>
          </p:cNvSpPr>
          <p:nvPr>
            <p:custDataLst>
              <p:tags r:id="rId4"/>
            </p:custDataLst>
          </p:nvPr>
        </p:nvSpPr>
        <p:spPr bwMode="auto">
          <a:xfrm>
            <a:off x="142691" y="3779440"/>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3"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000" dirty="0" smtClean="0">
                <a:solidFill>
                  <a:srgbClr val="000000"/>
                </a:solidFill>
              </a:rPr>
              <a:t> </a:t>
            </a:r>
            <a:endParaRPr lang="en-US" sz="1000" dirty="0">
              <a:solidFill>
                <a:srgbClr val="000000"/>
              </a:solidFill>
            </a:endParaRPr>
          </a:p>
        </p:txBody>
      </p:sp>
      <p:graphicFrame>
        <p:nvGraphicFramePr>
          <p:cNvPr id="10242" name="Rectangle 2" hidden="1"/>
          <p:cNvGraphicFramePr>
            <a:graphicFrameLocks/>
          </p:cNvGraphicFramePr>
          <p:nvPr>
            <p:custDataLst>
              <p:tags r:id="rId5"/>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5842" name="think-cell Slide" r:id="rId28" imgW="0" imgH="0" progId="TCLayout.ActiveDocument.1">
                  <p:embed/>
                </p:oleObj>
              </mc:Choice>
              <mc:Fallback>
                <p:oleObj name="think-cell Slide" r:id="rId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0244" name="Rectangle 3" hidden="1"/>
          <p:cNvSpPr>
            <a:spLocks noChangeArrowheads="1"/>
          </p:cNvSpPr>
          <p:nvPr>
            <p:custDataLst>
              <p:tags r:id="rId6"/>
            </p:custDataLst>
          </p:nvPr>
        </p:nvSpPr>
        <p:spPr bwMode="auto">
          <a:xfrm>
            <a:off x="0" y="0"/>
            <a:ext cx="161984" cy="161974"/>
          </a:xfrm>
          <a:prstGeom prst="rect">
            <a:avLst/>
          </a:prstGeom>
          <a:solidFill>
            <a:schemeClr val="bg1"/>
          </a:solidFill>
          <a:ln w="9525">
            <a:solidFill>
              <a:srgbClr val="808080"/>
            </a:solidFill>
            <a:miter lim="800000"/>
            <a:headEnd/>
            <a:tailEnd/>
          </a:ln>
        </p:spPr>
        <p:txBody>
          <a:bodyPr wrap="none" lIns="0" tIns="0" rIns="0" bIns="0" anchor="ctr"/>
          <a:lstStyle/>
          <a:p>
            <a:pPr defTabSz="913526">
              <a:buClr>
                <a:schemeClr val="tx2"/>
              </a:buClr>
              <a:buSzPct val="125000"/>
            </a:pPr>
            <a:r>
              <a:rPr lang="en-US" sz="1200">
                <a:cs typeface="Arial" charset="0"/>
              </a:rPr>
              <a:t>l</a:t>
            </a:r>
          </a:p>
        </p:txBody>
      </p:sp>
      <p:sp>
        <p:nvSpPr>
          <p:cNvPr id="1662983" name="Rectangle 7"/>
          <p:cNvSpPr>
            <a:spLocks noChangeArrowheads="1"/>
          </p:cNvSpPr>
          <p:nvPr>
            <p:custDataLst>
              <p:tags r:id="rId7"/>
            </p:custDataLst>
          </p:nvPr>
        </p:nvSpPr>
        <p:spPr bwMode="auto">
          <a:xfrm>
            <a:off x="147407" y="1099898"/>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9" name="Rectangle 8"/>
          <p:cNvSpPr>
            <a:spLocks noGrp="1" noChangeArrowheads="1"/>
          </p:cNvSpPr>
          <p:nvPr>
            <p:ph type="title"/>
            <p:custDataLst>
              <p:tags r:id="rId8"/>
            </p:custDataLst>
          </p:nvPr>
        </p:nvSpPr>
        <p:spPr/>
        <p:txBody>
          <a:bodyPr/>
          <a:lstStyle/>
          <a:p>
            <a:pPr marL="549088" eaLnBrk="1" hangingPunct="1"/>
            <a:r>
              <a:rPr lang="fr-FR">
                <a:latin typeface="Arial" charset="0"/>
              </a:rPr>
              <a:t>Illustration of best practices</a:t>
            </a:r>
            <a:endParaRPr lang="en-US">
              <a:latin typeface="Arial" charset="0"/>
            </a:endParaRPr>
          </a:p>
        </p:txBody>
      </p:sp>
      <p:pic>
        <p:nvPicPr>
          <p:cNvPr id="10250" name="Picture 9" descr="IMG_0004"/>
          <p:cNvPicPr>
            <a:picLocks noChangeAspect="1" noChangeArrowheads="1"/>
          </p:cNvPicPr>
          <p:nvPr>
            <p:custDataLst>
              <p:tags r:id="rId9"/>
            </p:custDataLst>
          </p:nvPr>
        </p:nvPicPr>
        <p:blipFill>
          <a:blip r:embed="rId29">
            <a:extLst>
              <a:ext uri="{28A0092B-C50C-407E-A947-70E740481C1C}">
                <a14:useLocalDpi xmlns:a14="http://schemas.microsoft.com/office/drawing/2010/main" val="0"/>
              </a:ext>
            </a:extLst>
          </a:blip>
          <a:srcRect l="6436" r="18442"/>
          <a:stretch>
            <a:fillRect/>
          </a:stretch>
        </p:blipFill>
        <p:spPr bwMode="auto">
          <a:xfrm>
            <a:off x="968665" y="1609768"/>
            <a:ext cx="2491315" cy="189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0"/>
          <p:cNvPicPr>
            <a:picLocks noChangeAspect="1" noChangeArrowheads="1"/>
          </p:cNvPicPr>
          <p:nvPr>
            <p:custDataLst>
              <p:tags r:id="rId10"/>
            </p:custDataLst>
          </p:nvPr>
        </p:nvPicPr>
        <p:blipFill>
          <a:blip r:embed="rId30">
            <a:extLst>
              <a:ext uri="{28A0092B-C50C-407E-A947-70E740481C1C}">
                <a14:useLocalDpi xmlns:a14="http://schemas.microsoft.com/office/drawing/2010/main" val="0"/>
              </a:ext>
            </a:extLst>
          </a:blip>
          <a:srcRect/>
          <a:stretch>
            <a:fillRect/>
          </a:stretch>
        </p:blipFill>
        <p:spPr bwMode="gray">
          <a:xfrm>
            <a:off x="1049657" y="3125850"/>
            <a:ext cx="856896" cy="32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2" name="Rectangle 11"/>
          <p:cNvSpPr>
            <a:spLocks noChangeArrowheads="1"/>
          </p:cNvSpPr>
          <p:nvPr>
            <p:custDataLst>
              <p:tags r:id="rId11"/>
            </p:custDataLst>
          </p:nvPr>
        </p:nvSpPr>
        <p:spPr bwMode="auto">
          <a:xfrm>
            <a:off x="220298" y="1072013"/>
            <a:ext cx="4239123" cy="37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dirty="0">
                <a:solidFill>
                  <a:srgbClr val="000000"/>
                </a:solidFill>
              </a:rPr>
              <a:t>Picking trolleys should ideally accommodate 6-10 crates</a:t>
            </a:r>
            <a:endParaRPr lang="en-US" sz="1200" b="1" dirty="0">
              <a:solidFill>
                <a:srgbClr val="000000"/>
              </a:solidFill>
            </a:endParaRPr>
          </a:p>
        </p:txBody>
      </p:sp>
      <p:sp>
        <p:nvSpPr>
          <p:cNvPr id="10253" name="Rectangle 12"/>
          <p:cNvSpPr>
            <a:spLocks noChangeArrowheads="1"/>
          </p:cNvSpPr>
          <p:nvPr>
            <p:custDataLst>
              <p:tags r:id="rId12"/>
            </p:custDataLst>
          </p:nvPr>
        </p:nvSpPr>
        <p:spPr bwMode="auto">
          <a:xfrm>
            <a:off x="4721836" y="1072013"/>
            <a:ext cx="4239122" cy="37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GB" sz="1200" b="1">
                <a:solidFill>
                  <a:srgbClr val="000000"/>
                </a:solidFill>
              </a:rPr>
              <a:t>Picking computers should have large, clear screens with rich information about product, category and location</a:t>
            </a:r>
            <a:endParaRPr lang="en-US" sz="1200" b="1">
              <a:solidFill>
                <a:srgbClr val="000000"/>
              </a:solidFill>
            </a:endParaRPr>
          </a:p>
        </p:txBody>
      </p:sp>
      <p:pic>
        <p:nvPicPr>
          <p:cNvPr id="10254" name="Picture 13" descr="IMG00947"/>
          <p:cNvPicPr>
            <a:picLocks noChangeArrowheads="1"/>
          </p:cNvPicPr>
          <p:nvPr>
            <p:custDataLst>
              <p:tags r:id="rId13"/>
            </p:custDataLst>
          </p:nvPr>
        </p:nvPicPr>
        <p:blipFill>
          <a:blip r:embed="rId31">
            <a:extLst>
              <a:ext uri="{28A0092B-C50C-407E-A947-70E740481C1C}">
                <a14:useLocalDpi xmlns:a14="http://schemas.microsoft.com/office/drawing/2010/main" val="0"/>
              </a:ext>
            </a:extLst>
          </a:blip>
          <a:srcRect l="6450" t="7335" r="5977" b="13123"/>
          <a:stretch>
            <a:fillRect/>
          </a:stretch>
        </p:blipFill>
        <p:spPr bwMode="auto">
          <a:xfrm>
            <a:off x="5470202" y="1609768"/>
            <a:ext cx="2491315" cy="189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55" name="Group 14"/>
          <p:cNvGrpSpPr>
            <a:grpSpLocks/>
          </p:cNvGrpSpPr>
          <p:nvPr>
            <p:custDataLst>
              <p:tags r:id="rId14"/>
            </p:custDataLst>
          </p:nvPr>
        </p:nvGrpSpPr>
        <p:grpSpPr bwMode="auto">
          <a:xfrm>
            <a:off x="5554434" y="3101085"/>
            <a:ext cx="856895" cy="369001"/>
            <a:chOff x="4353" y="555"/>
            <a:chExt cx="643" cy="298"/>
          </a:xfrm>
        </p:grpSpPr>
        <p:sp>
          <p:nvSpPr>
            <p:cNvPr id="10271" name="Rectangle 15"/>
            <p:cNvSpPr>
              <a:spLocks noChangeArrowheads="1"/>
            </p:cNvSpPr>
            <p:nvPr>
              <p:custDataLst>
                <p:tags r:id="rId24"/>
              </p:custDataLst>
            </p:nvPr>
          </p:nvSpPr>
          <p:spPr bwMode="gray">
            <a:xfrm>
              <a:off x="4353" y="555"/>
              <a:ext cx="643" cy="29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endParaRPr lang="es-CL"/>
            </a:p>
          </p:txBody>
        </p:sp>
        <p:pic>
          <p:nvPicPr>
            <p:cNvPr id="10272" name="Picture 16" descr="Tesco.com">
              <a:hlinkClick r:id="rId32"/>
            </p:cNvPr>
            <p:cNvPicPr>
              <a:picLocks noChangeArrowheads="1"/>
            </p:cNvPicPr>
            <p:nvPr>
              <p:custDataLst>
                <p:tags r:id="rId25"/>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56" name="Rectangle 17"/>
          <p:cNvSpPr>
            <a:spLocks noChangeArrowheads="1"/>
          </p:cNvSpPr>
          <p:nvPr>
            <p:custDataLst>
              <p:tags r:id="rId15"/>
            </p:custDataLst>
          </p:nvPr>
        </p:nvSpPr>
        <p:spPr bwMode="auto">
          <a:xfrm>
            <a:off x="220298" y="3762409"/>
            <a:ext cx="4239123" cy="37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Portable terminals allow loading staff to carry out dynamic scanning at handover to the customer</a:t>
            </a:r>
            <a:endParaRPr lang="en-US" sz="1200" b="1">
              <a:solidFill>
                <a:srgbClr val="000000"/>
              </a:solidFill>
            </a:endParaRPr>
          </a:p>
        </p:txBody>
      </p:sp>
      <p:sp>
        <p:nvSpPr>
          <p:cNvPr id="10257" name="Rectangle 18"/>
          <p:cNvSpPr>
            <a:spLocks noChangeArrowheads="1"/>
          </p:cNvSpPr>
          <p:nvPr>
            <p:custDataLst>
              <p:tags r:id="rId16"/>
            </p:custDataLst>
          </p:nvPr>
        </p:nvSpPr>
        <p:spPr bwMode="auto">
          <a:xfrm>
            <a:off x="4721836" y="3762409"/>
            <a:ext cx="4239122" cy="37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Picking should be concentrated in morning shifts just after night replenishment</a:t>
            </a:r>
            <a:endParaRPr lang="en-US" sz="1200" b="1">
              <a:solidFill>
                <a:srgbClr val="000000"/>
              </a:solidFill>
            </a:endParaRPr>
          </a:p>
        </p:txBody>
      </p:sp>
      <p:pic>
        <p:nvPicPr>
          <p:cNvPr id="1662995" name="Picture 1" descr="Auchan Drive 033.JPG"/>
          <p:cNvPicPr>
            <a:picLocks noGrp="1"/>
          </p:cNvPicPr>
          <p:nvPr isPhoto="1">
            <p:custDataLst>
              <p:tags r:id="rId17"/>
            </p:custDataLst>
          </p:nvPr>
        </p:nvPicPr>
        <p:blipFill>
          <a:blip r:embed="rId34">
            <a:lum bright="12000"/>
          </a:blip>
          <a:srcRect/>
          <a:stretch>
            <a:fillRect/>
          </a:stretch>
        </p:blipFill>
        <p:spPr bwMode="gray">
          <a:xfrm>
            <a:off x="968665" y="4282347"/>
            <a:ext cx="2740770" cy="2091090"/>
          </a:xfrm>
          <a:prstGeom prst="rect">
            <a:avLst/>
          </a:prstGeom>
          <a:solidFill>
            <a:srgbClr val="FF9933"/>
          </a:solidFill>
          <a:ln w="19050" algn="ctr">
            <a:solidFill>
              <a:srgbClr val="EAEAEA"/>
            </a:solidFill>
            <a:miter lim="800000"/>
            <a:headEnd/>
            <a:tailEnd/>
          </a:ln>
          <a:effectLst>
            <a:outerShdw dist="17961" dir="2700000" algn="ctr" rotWithShape="0">
              <a:srgbClr val="808080">
                <a:alpha val="50000"/>
              </a:srgbClr>
            </a:outerShdw>
          </a:effectLst>
        </p:spPr>
      </p:pic>
      <p:pic>
        <p:nvPicPr>
          <p:cNvPr id="10259" name="Picture 20"/>
          <p:cNvPicPr>
            <a:picLocks noChangeAspect="1" noChangeArrowheads="1"/>
          </p:cNvPicPr>
          <p:nvPr>
            <p:custDataLst>
              <p:tags r:id="rId18"/>
            </p:custDataLst>
          </p:nvPr>
        </p:nvPicPr>
        <p:blipFill>
          <a:blip r:embed="rId35">
            <a:extLst>
              <a:ext uri="{28A0092B-C50C-407E-A947-70E740481C1C}">
                <a14:useLocalDpi xmlns:a14="http://schemas.microsoft.com/office/drawing/2010/main" val="0"/>
              </a:ext>
            </a:extLst>
          </a:blip>
          <a:srcRect/>
          <a:stretch>
            <a:fillRect/>
          </a:stretch>
        </p:blipFill>
        <p:spPr bwMode="auto">
          <a:xfrm>
            <a:off x="2436240" y="5442084"/>
            <a:ext cx="1193823" cy="45190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0260" name="Picture 21" descr="logoDrive">
            <a:hlinkClick r:id="rId36"/>
          </p:cNvPr>
          <p:cNvPicPr>
            <a:picLocks noChangeAspect="1" noChangeArrowheads="1"/>
          </p:cNvPicPr>
          <p:nvPr>
            <p:custDataLst>
              <p:tags r:id="rId19"/>
            </p:custDataLst>
          </p:nvPr>
        </p:nvPicPr>
        <p:blipFill>
          <a:blip r:embed="rId37">
            <a:extLst>
              <a:ext uri="{28A0092B-C50C-407E-A947-70E740481C1C}">
                <a14:useLocalDpi xmlns:a14="http://schemas.microsoft.com/office/drawing/2010/main" val="0"/>
              </a:ext>
            </a:extLst>
          </a:blip>
          <a:srcRect/>
          <a:stretch>
            <a:fillRect/>
          </a:stretch>
        </p:blipFill>
        <p:spPr bwMode="gray">
          <a:xfrm>
            <a:off x="1031839" y="6021953"/>
            <a:ext cx="1535609" cy="270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22"/>
          <p:cNvPicPr>
            <a:picLocks noChangeArrowheads="1"/>
          </p:cNvPicPr>
          <p:nvPr>
            <p:custDataLst>
              <p:tags r:id="rId20"/>
            </p:custDataLst>
          </p:nvPr>
        </p:nvPicPr>
        <p:blipFill>
          <a:blip r:embed="rId38">
            <a:extLst>
              <a:ext uri="{28A0092B-C50C-407E-A947-70E740481C1C}">
                <a14:useLocalDpi xmlns:a14="http://schemas.microsoft.com/office/drawing/2010/main" val="0"/>
              </a:ext>
            </a:extLst>
          </a:blip>
          <a:srcRect l="8858" t="38263" r="5905" b="12282"/>
          <a:stretch>
            <a:fillRect/>
          </a:stretch>
        </p:blipFill>
        <p:spPr bwMode="auto">
          <a:xfrm>
            <a:off x="5470202" y="4282347"/>
            <a:ext cx="2740770" cy="209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62" name="Group 23"/>
          <p:cNvGrpSpPr>
            <a:grpSpLocks/>
          </p:cNvGrpSpPr>
          <p:nvPr>
            <p:custDataLst>
              <p:tags r:id="rId21"/>
            </p:custDataLst>
          </p:nvPr>
        </p:nvGrpSpPr>
        <p:grpSpPr bwMode="auto">
          <a:xfrm>
            <a:off x="5554434" y="5917821"/>
            <a:ext cx="856895" cy="369001"/>
            <a:chOff x="4353" y="555"/>
            <a:chExt cx="643" cy="298"/>
          </a:xfrm>
        </p:grpSpPr>
        <p:sp>
          <p:nvSpPr>
            <p:cNvPr id="10269" name="Rectangle 24"/>
            <p:cNvSpPr>
              <a:spLocks noChangeArrowheads="1"/>
            </p:cNvSpPr>
            <p:nvPr>
              <p:custDataLst>
                <p:tags r:id="rId22"/>
              </p:custDataLst>
            </p:nvPr>
          </p:nvSpPr>
          <p:spPr bwMode="gray">
            <a:xfrm>
              <a:off x="4353" y="555"/>
              <a:ext cx="643" cy="298"/>
            </a:xfrm>
            <a:prstGeom prst="rect">
              <a:avLst/>
            </a:prstGeom>
            <a:solidFill>
              <a:schemeClr val="bg2"/>
            </a:solidFill>
            <a:ln w="9525">
              <a:solidFill>
                <a:schemeClr val="tx1"/>
              </a:solidFill>
              <a:miter lim="800000"/>
              <a:headEnd/>
              <a:tailEnd/>
            </a:ln>
          </p:spPr>
          <p:txBody>
            <a:bodyPr lIns="0" tIns="0" rIns="0" bIns="0" anchor="ctr">
              <a:spAutoFit/>
            </a:bodyPr>
            <a:lstStyle/>
            <a:p>
              <a:endParaRPr lang="es-CL"/>
            </a:p>
          </p:txBody>
        </p:sp>
        <p:pic>
          <p:nvPicPr>
            <p:cNvPr id="10270" name="Picture 25" descr="Tesco.com">
              <a:hlinkClick r:id="rId32"/>
            </p:cNvPr>
            <p:cNvPicPr>
              <a:picLocks noChangeArrowheads="1"/>
            </p:cNvPicPr>
            <p:nvPr>
              <p:custDataLst>
                <p:tags r:id="rId23"/>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442702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7893" name="think-cell Slide" r:id="rId228" imgW="0" imgH="0" progId="TCLayout.ActiveDocument.1">
                  <p:embed/>
                </p:oleObj>
              </mc:Choice>
              <mc:Fallback>
                <p:oleObj name="think-cell Slide" r:id="rId2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1271" name="Rectangle 3" hidden="1"/>
          <p:cNvSpPr>
            <a:spLocks noChangeArrowheads="1"/>
          </p:cNvSpPr>
          <p:nvPr>
            <p:custDataLst>
              <p:tags r:id="rId3"/>
            </p:custDataLst>
          </p:nvPr>
        </p:nvSpPr>
        <p:spPr bwMode="auto">
          <a:xfrm>
            <a:off x="0" y="0"/>
            <a:ext cx="161984" cy="161974"/>
          </a:xfrm>
          <a:prstGeom prst="rect">
            <a:avLst/>
          </a:prstGeom>
          <a:solidFill>
            <a:schemeClr val="accent1"/>
          </a:solidFill>
          <a:ln w="9525">
            <a:solidFill>
              <a:schemeClr val="tx1"/>
            </a:solidFill>
            <a:miter lim="800000"/>
            <a:headEnd/>
            <a:tailEnd/>
          </a:ln>
        </p:spPr>
        <p:txBody>
          <a:bodyPr wrap="none" lIns="0" tIns="0" rIns="0" bIns="0" anchor="ctr"/>
          <a:lstStyle/>
          <a:p>
            <a:pPr>
              <a:lnSpc>
                <a:spcPct val="90000"/>
              </a:lnSpc>
            </a:pPr>
            <a:r>
              <a:rPr lang="en-GB" sz="1300">
                <a:cs typeface="Arial" charset="0"/>
              </a:rPr>
              <a:t> </a:t>
            </a:r>
          </a:p>
        </p:txBody>
      </p:sp>
      <p:sp>
        <p:nvSpPr>
          <p:cNvPr id="11272" name="Rectangle 4"/>
          <p:cNvSpPr>
            <a:spLocks noGrp="1" noChangeArrowheads="1"/>
          </p:cNvSpPr>
          <p:nvPr>
            <p:ph type="title"/>
            <p:custDataLst>
              <p:tags r:id="rId4"/>
            </p:custDataLst>
          </p:nvPr>
        </p:nvSpPr>
        <p:spPr bwMode="gray">
          <a:xfrm>
            <a:off x="173323" y="0"/>
            <a:ext cx="8810312" cy="884381"/>
          </a:xfrm>
          <a:noFill/>
        </p:spPr>
        <p:txBody>
          <a:bodyPr/>
          <a:lstStyle/>
          <a:p>
            <a:pPr marL="547467" eaLnBrk="1" hangingPunct="1"/>
            <a:r>
              <a:rPr lang="en-GB" altLang="zh-CN">
                <a:latin typeface="Arial" charset="0"/>
                <a:ea typeface="SimSun" charset="0"/>
                <a:cs typeface="SimSun" charset="0"/>
              </a:rPr>
              <a:t/>
            </a:r>
            <a:br>
              <a:rPr lang="en-GB" altLang="zh-CN">
                <a:latin typeface="Arial" charset="0"/>
                <a:ea typeface="SimSun" charset="0"/>
                <a:cs typeface="SimSun" charset="0"/>
              </a:rPr>
            </a:br>
            <a:r>
              <a:rPr lang="en-GB">
                <a:latin typeface="Arial" charset="0"/>
              </a:rPr>
              <a:t>Delivery has a much lower margin than in-store sales given the per order handling costs</a:t>
            </a:r>
            <a:endParaRPr lang="en-GB">
              <a:latin typeface="Arial" charset="0"/>
              <a:ea typeface="SimSun" charset="0"/>
              <a:cs typeface="SimSun" charset="0"/>
            </a:endParaRPr>
          </a:p>
        </p:txBody>
      </p:sp>
      <p:sp>
        <p:nvSpPr>
          <p:cNvPr id="11273" name="Line 16"/>
          <p:cNvSpPr>
            <a:spLocks noChangeShapeType="1"/>
          </p:cNvSpPr>
          <p:nvPr>
            <p:custDataLst>
              <p:tags r:id="rId5"/>
            </p:custDataLst>
          </p:nvPr>
        </p:nvSpPr>
        <p:spPr bwMode="auto">
          <a:xfrm>
            <a:off x="5863823" y="455634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4" name="Line 10"/>
          <p:cNvSpPr>
            <a:spLocks noChangeShapeType="1"/>
          </p:cNvSpPr>
          <p:nvPr>
            <p:custDataLst>
              <p:tags r:id="rId6"/>
            </p:custDataLst>
          </p:nvPr>
        </p:nvSpPr>
        <p:spPr bwMode="auto">
          <a:xfrm>
            <a:off x="5777971" y="577763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5" name="Line 20"/>
          <p:cNvSpPr>
            <a:spLocks noChangeShapeType="1"/>
          </p:cNvSpPr>
          <p:nvPr>
            <p:custDataLst>
              <p:tags r:id="rId7"/>
            </p:custDataLst>
          </p:nvPr>
        </p:nvSpPr>
        <p:spPr bwMode="auto">
          <a:xfrm>
            <a:off x="5777971" y="55751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6" name="Line 19"/>
          <p:cNvSpPr>
            <a:spLocks noChangeShapeType="1"/>
          </p:cNvSpPr>
          <p:nvPr>
            <p:custDataLst>
              <p:tags r:id="rId8"/>
            </p:custDataLst>
          </p:nvPr>
        </p:nvSpPr>
        <p:spPr bwMode="auto">
          <a:xfrm>
            <a:off x="5863823" y="475881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7" name="Line 17"/>
          <p:cNvSpPr>
            <a:spLocks noChangeShapeType="1"/>
          </p:cNvSpPr>
          <p:nvPr>
            <p:custDataLst>
              <p:tags r:id="rId9"/>
            </p:custDataLst>
          </p:nvPr>
        </p:nvSpPr>
        <p:spPr bwMode="auto">
          <a:xfrm>
            <a:off x="5777971" y="536459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8" name="Line 5"/>
          <p:cNvSpPr>
            <a:spLocks noChangeShapeType="1"/>
          </p:cNvSpPr>
          <p:nvPr>
            <p:custDataLst>
              <p:tags r:id="rId10"/>
            </p:custDataLst>
          </p:nvPr>
        </p:nvSpPr>
        <p:spPr bwMode="auto">
          <a:xfrm>
            <a:off x="6547395" y="190482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79" name="Line 6"/>
          <p:cNvSpPr>
            <a:spLocks noChangeShapeType="1"/>
          </p:cNvSpPr>
          <p:nvPr>
            <p:custDataLst>
              <p:tags r:id="rId11"/>
            </p:custDataLst>
          </p:nvPr>
        </p:nvSpPr>
        <p:spPr bwMode="auto">
          <a:xfrm>
            <a:off x="6197510" y="210728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0" name="Line 7"/>
          <p:cNvSpPr>
            <a:spLocks noChangeShapeType="1"/>
          </p:cNvSpPr>
          <p:nvPr>
            <p:custDataLst>
              <p:tags r:id="rId12"/>
            </p:custDataLst>
          </p:nvPr>
        </p:nvSpPr>
        <p:spPr bwMode="auto">
          <a:xfrm>
            <a:off x="6369213" y="272117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1" name="Line 8"/>
          <p:cNvSpPr>
            <a:spLocks noChangeShapeType="1"/>
          </p:cNvSpPr>
          <p:nvPr>
            <p:custDataLst>
              <p:tags r:id="rId13"/>
            </p:custDataLst>
          </p:nvPr>
        </p:nvSpPr>
        <p:spPr bwMode="auto">
          <a:xfrm>
            <a:off x="6236386" y="2317856"/>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2" name="Line 9"/>
          <p:cNvSpPr>
            <a:spLocks noChangeShapeType="1"/>
          </p:cNvSpPr>
          <p:nvPr>
            <p:custDataLst>
              <p:tags r:id="rId14"/>
            </p:custDataLst>
          </p:nvPr>
        </p:nvSpPr>
        <p:spPr bwMode="auto">
          <a:xfrm>
            <a:off x="6369213" y="2520323"/>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3" name="Line 21"/>
          <p:cNvSpPr>
            <a:spLocks noChangeShapeType="1"/>
          </p:cNvSpPr>
          <p:nvPr>
            <p:custDataLst>
              <p:tags r:id="rId15"/>
            </p:custDataLst>
          </p:nvPr>
        </p:nvSpPr>
        <p:spPr bwMode="auto">
          <a:xfrm>
            <a:off x="6299560" y="292364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4" name="Line 23"/>
          <p:cNvSpPr>
            <a:spLocks noChangeShapeType="1"/>
          </p:cNvSpPr>
          <p:nvPr>
            <p:custDataLst>
              <p:tags r:id="rId16"/>
            </p:custDataLst>
          </p:nvPr>
        </p:nvSpPr>
        <p:spPr bwMode="auto">
          <a:xfrm>
            <a:off x="6267163" y="312610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5" name="Line 18"/>
          <p:cNvSpPr>
            <a:spLocks noChangeShapeType="1"/>
          </p:cNvSpPr>
          <p:nvPr>
            <p:custDataLst>
              <p:tags r:id="rId17"/>
            </p:custDataLst>
          </p:nvPr>
        </p:nvSpPr>
        <p:spPr bwMode="auto">
          <a:xfrm>
            <a:off x="6228287" y="333667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6" name="Line 11"/>
          <p:cNvSpPr>
            <a:spLocks noChangeShapeType="1"/>
          </p:cNvSpPr>
          <p:nvPr>
            <p:custDataLst>
              <p:tags r:id="rId18"/>
            </p:custDataLst>
          </p:nvPr>
        </p:nvSpPr>
        <p:spPr bwMode="auto">
          <a:xfrm>
            <a:off x="6197510" y="353752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7" name="Line 22"/>
          <p:cNvSpPr>
            <a:spLocks noChangeShapeType="1"/>
          </p:cNvSpPr>
          <p:nvPr>
            <p:custDataLst>
              <p:tags r:id="rId19"/>
            </p:custDataLst>
          </p:nvPr>
        </p:nvSpPr>
        <p:spPr bwMode="auto">
          <a:xfrm>
            <a:off x="6144055" y="373999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8" name="Line 13"/>
          <p:cNvSpPr>
            <a:spLocks noChangeShapeType="1"/>
          </p:cNvSpPr>
          <p:nvPr>
            <p:custDataLst>
              <p:tags r:id="rId20"/>
            </p:custDataLst>
          </p:nvPr>
        </p:nvSpPr>
        <p:spPr bwMode="auto">
          <a:xfrm>
            <a:off x="5777971" y="496128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89" name="Line 24"/>
          <p:cNvSpPr>
            <a:spLocks noChangeShapeType="1"/>
          </p:cNvSpPr>
          <p:nvPr>
            <p:custDataLst>
              <p:tags r:id="rId21"/>
            </p:custDataLst>
          </p:nvPr>
        </p:nvSpPr>
        <p:spPr bwMode="auto">
          <a:xfrm>
            <a:off x="5933476" y="394246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90" name="Line 12"/>
          <p:cNvSpPr>
            <a:spLocks noChangeShapeType="1"/>
          </p:cNvSpPr>
          <p:nvPr>
            <p:custDataLst>
              <p:tags r:id="rId22"/>
            </p:custDataLst>
          </p:nvPr>
        </p:nvSpPr>
        <p:spPr bwMode="auto">
          <a:xfrm>
            <a:off x="5894600" y="414492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91" name="Line 14"/>
          <p:cNvSpPr>
            <a:spLocks noChangeShapeType="1"/>
          </p:cNvSpPr>
          <p:nvPr>
            <p:custDataLst>
              <p:tags r:id="rId23"/>
            </p:custDataLst>
          </p:nvPr>
        </p:nvSpPr>
        <p:spPr bwMode="auto">
          <a:xfrm>
            <a:off x="5777971" y="516374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92" name="Line 15"/>
          <p:cNvSpPr>
            <a:spLocks noChangeShapeType="1"/>
          </p:cNvSpPr>
          <p:nvPr>
            <p:custDataLst>
              <p:tags r:id="rId24"/>
            </p:custDataLst>
          </p:nvPr>
        </p:nvSpPr>
        <p:spPr bwMode="auto">
          <a:xfrm>
            <a:off x="5894600" y="434739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293" name="Rectangle 29"/>
          <p:cNvSpPr>
            <a:spLocks noChangeArrowheads="1"/>
          </p:cNvSpPr>
          <p:nvPr>
            <p:custDataLst>
              <p:tags r:id="rId25"/>
            </p:custDataLst>
          </p:nvPr>
        </p:nvSpPr>
        <p:spPr bwMode="auto">
          <a:xfrm>
            <a:off x="5774732" y="5630234"/>
            <a:ext cx="6479" cy="14739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4" name="Rectangle 30"/>
          <p:cNvSpPr>
            <a:spLocks noChangeArrowheads="1"/>
          </p:cNvSpPr>
          <p:nvPr>
            <p:custDataLst>
              <p:tags r:id="rId26"/>
            </p:custDataLst>
          </p:nvPr>
        </p:nvSpPr>
        <p:spPr bwMode="auto">
          <a:xfrm>
            <a:off x="5774732" y="5419666"/>
            <a:ext cx="6479" cy="1554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5" name="Rectangle 28"/>
          <p:cNvSpPr>
            <a:spLocks noChangeArrowheads="1"/>
          </p:cNvSpPr>
          <p:nvPr>
            <p:custDataLst>
              <p:tags r:id="rId27"/>
            </p:custDataLst>
          </p:nvPr>
        </p:nvSpPr>
        <p:spPr bwMode="auto">
          <a:xfrm>
            <a:off x="5774732" y="5217199"/>
            <a:ext cx="6479" cy="1473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6" name="Rectangle 26"/>
          <p:cNvSpPr>
            <a:spLocks noChangeArrowheads="1"/>
          </p:cNvSpPr>
          <p:nvPr>
            <p:custDataLst>
              <p:tags r:id="rId28"/>
            </p:custDataLst>
          </p:nvPr>
        </p:nvSpPr>
        <p:spPr bwMode="auto">
          <a:xfrm>
            <a:off x="5774732" y="501473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297" name="Rectangle 27"/>
          <p:cNvSpPr>
            <a:spLocks noChangeArrowheads="1"/>
          </p:cNvSpPr>
          <p:nvPr>
            <p:custDataLst>
              <p:tags r:id="rId29"/>
            </p:custDataLst>
          </p:nvPr>
        </p:nvSpPr>
        <p:spPr bwMode="auto">
          <a:xfrm>
            <a:off x="5891361"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7" name="Object 25"/>
          <p:cNvGraphicFramePr>
            <a:graphicFrameLocks/>
          </p:cNvGraphicFramePr>
          <p:nvPr>
            <p:custDataLst>
              <p:tags r:id="rId30"/>
            </p:custDataLst>
            <p:extLst>
              <p:ext uri="{D42A27DB-BD31-4B8C-83A1-F6EECF244321}">
                <p14:modId xmlns:p14="http://schemas.microsoft.com/office/powerpoint/2010/main" val="3484066529"/>
              </p:ext>
            </p:extLst>
          </p:nvPr>
        </p:nvGraphicFramePr>
        <p:xfrm>
          <a:off x="5173663" y="1627188"/>
          <a:ext cx="1465262" cy="4483100"/>
        </p:xfrm>
        <a:graphic>
          <a:graphicData uri="http://schemas.openxmlformats.org/presentationml/2006/ole">
            <mc:AlternateContent xmlns:mc="http://schemas.openxmlformats.org/markup-compatibility/2006">
              <mc:Choice xmlns:v="urn:schemas-microsoft-com:vml" Requires="v">
                <p:oleObj spid="_x0000_s37894" name="Chart" r:id="rId229" imgW="1435100" imgH="4394200" progId="MSGraph.Chart.8">
                  <p:embed followColorScheme="full"/>
                </p:oleObj>
              </mc:Choice>
              <mc:Fallback>
                <p:oleObj name="Chart" r:id="rId229" imgW="1435100" imgH="4394200" progId="MSGraph.Chart.8">
                  <p:embed followColorScheme="full"/>
                  <p:pic>
                    <p:nvPicPr>
                      <p:cNvPr id="0" name=""/>
                      <p:cNvPicPr>
                        <a:picLocks noChangeArrowheads="1"/>
                      </p:cNvPicPr>
                      <p:nvPr/>
                    </p:nvPicPr>
                    <p:blipFill>
                      <a:blip r:embed="rId230"/>
                      <a:srcRect/>
                      <a:stretch>
                        <a:fillRect/>
                      </a:stretch>
                    </p:blipFill>
                    <p:spPr bwMode="auto">
                      <a:xfrm>
                        <a:off x="5173663" y="1627188"/>
                        <a:ext cx="1465262" cy="448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298" name="Freeform 260"/>
          <p:cNvSpPr>
            <a:spLocks/>
          </p:cNvSpPr>
          <p:nvPr>
            <p:custDataLst>
              <p:tags r:id="rId31"/>
            </p:custDataLst>
          </p:nvPr>
        </p:nvSpPr>
        <p:spPr bwMode="auto">
          <a:xfrm>
            <a:off x="6390272"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299" name="Freeform 263"/>
          <p:cNvSpPr>
            <a:spLocks/>
          </p:cNvSpPr>
          <p:nvPr>
            <p:custDataLst>
              <p:tags r:id="rId32"/>
            </p:custDataLst>
          </p:nvPr>
        </p:nvSpPr>
        <p:spPr bwMode="auto">
          <a:xfrm>
            <a:off x="6390272"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00" name="Freeform 262"/>
          <p:cNvSpPr>
            <a:spLocks/>
          </p:cNvSpPr>
          <p:nvPr>
            <p:custDataLst>
              <p:tags r:id="rId33"/>
            </p:custDataLst>
          </p:nvPr>
        </p:nvSpPr>
        <p:spPr bwMode="auto">
          <a:xfrm>
            <a:off x="6448586"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01" name="Freeform 261"/>
          <p:cNvSpPr>
            <a:spLocks/>
          </p:cNvSpPr>
          <p:nvPr>
            <p:custDataLst>
              <p:tags r:id="rId34"/>
            </p:custDataLst>
          </p:nvPr>
        </p:nvSpPr>
        <p:spPr bwMode="auto">
          <a:xfrm>
            <a:off x="639027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02" name="Freeform 258"/>
          <p:cNvSpPr>
            <a:spLocks/>
          </p:cNvSpPr>
          <p:nvPr>
            <p:custDataLst>
              <p:tags r:id="rId35"/>
            </p:custDataLst>
          </p:nvPr>
        </p:nvSpPr>
        <p:spPr bwMode="auto">
          <a:xfrm>
            <a:off x="639027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03" name="Freeform 259"/>
          <p:cNvSpPr>
            <a:spLocks/>
          </p:cNvSpPr>
          <p:nvPr>
            <p:custDataLst>
              <p:tags r:id="rId36"/>
            </p:custDataLst>
          </p:nvPr>
        </p:nvSpPr>
        <p:spPr bwMode="auto">
          <a:xfrm>
            <a:off x="6448586"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04" name="Line 40"/>
          <p:cNvSpPr>
            <a:spLocks noChangeShapeType="1"/>
          </p:cNvSpPr>
          <p:nvPr>
            <p:custDataLst>
              <p:tags r:id="rId37"/>
            </p:custDataLst>
          </p:nvPr>
        </p:nvSpPr>
        <p:spPr bwMode="auto">
          <a:xfrm>
            <a:off x="5907559" y="3867951"/>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05" name="Line 43"/>
          <p:cNvSpPr>
            <a:spLocks noChangeShapeType="1"/>
          </p:cNvSpPr>
          <p:nvPr>
            <p:custDataLst>
              <p:tags r:id="rId38"/>
            </p:custDataLst>
          </p:nvPr>
        </p:nvSpPr>
        <p:spPr bwMode="auto">
          <a:xfrm flipH="1">
            <a:off x="6247725" y="3258927"/>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06" name="Line 39"/>
          <p:cNvSpPr>
            <a:spLocks noChangeShapeType="1"/>
          </p:cNvSpPr>
          <p:nvPr>
            <p:custDataLst>
              <p:tags r:id="rId39"/>
            </p:custDataLst>
          </p:nvPr>
        </p:nvSpPr>
        <p:spPr bwMode="auto">
          <a:xfrm flipH="1">
            <a:off x="6283362" y="3051599"/>
            <a:ext cx="4211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07" name="Line 53"/>
          <p:cNvSpPr>
            <a:spLocks noChangeShapeType="1"/>
          </p:cNvSpPr>
          <p:nvPr>
            <p:custDataLst>
              <p:tags r:id="rId40"/>
            </p:custDataLst>
          </p:nvPr>
        </p:nvSpPr>
        <p:spPr bwMode="auto">
          <a:xfrm flipH="1">
            <a:off x="6335197" y="2849132"/>
            <a:ext cx="59934"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08" name="Line 41"/>
          <p:cNvSpPr>
            <a:spLocks noChangeShapeType="1"/>
          </p:cNvSpPr>
          <p:nvPr>
            <p:custDataLst>
              <p:tags r:id="rId41"/>
            </p:custDataLst>
          </p:nvPr>
        </p:nvSpPr>
        <p:spPr bwMode="auto">
          <a:xfrm flipH="1">
            <a:off x="6302801" y="2445815"/>
            <a:ext cx="9233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09" name="Line 46"/>
          <p:cNvSpPr>
            <a:spLocks noChangeShapeType="1"/>
          </p:cNvSpPr>
          <p:nvPr>
            <p:custDataLst>
              <p:tags r:id="rId42"/>
            </p:custDataLst>
          </p:nvPr>
        </p:nvSpPr>
        <p:spPr bwMode="auto">
          <a:xfrm flipH="1">
            <a:off x="5777972" y="5290087"/>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0" name="Line 49"/>
          <p:cNvSpPr>
            <a:spLocks noChangeShapeType="1"/>
          </p:cNvSpPr>
          <p:nvPr>
            <p:custDataLst>
              <p:tags r:id="rId43"/>
            </p:custDataLst>
          </p:nvPr>
        </p:nvSpPr>
        <p:spPr bwMode="auto">
          <a:xfrm flipH="1">
            <a:off x="5777972" y="5497414"/>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1" name="Line 52"/>
          <p:cNvSpPr>
            <a:spLocks noChangeShapeType="1"/>
          </p:cNvSpPr>
          <p:nvPr>
            <p:custDataLst>
              <p:tags r:id="rId44"/>
            </p:custDataLst>
          </p:nvPr>
        </p:nvSpPr>
        <p:spPr bwMode="auto">
          <a:xfrm flipH="1">
            <a:off x="5777972" y="5089239"/>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2" name="Line 51"/>
          <p:cNvSpPr>
            <a:spLocks noChangeShapeType="1"/>
          </p:cNvSpPr>
          <p:nvPr>
            <p:custDataLst>
              <p:tags r:id="rId45"/>
            </p:custDataLst>
          </p:nvPr>
        </p:nvSpPr>
        <p:spPr bwMode="auto">
          <a:xfrm flipH="1">
            <a:off x="5777972" y="5703122"/>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3" name="Line 50"/>
          <p:cNvSpPr>
            <a:spLocks noChangeShapeType="1"/>
          </p:cNvSpPr>
          <p:nvPr>
            <p:custDataLst>
              <p:tags r:id="rId46"/>
            </p:custDataLst>
          </p:nvPr>
        </p:nvSpPr>
        <p:spPr bwMode="auto">
          <a:xfrm>
            <a:off x="5752055" y="4886771"/>
            <a:ext cx="68033"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4" name="Line 37"/>
          <p:cNvSpPr>
            <a:spLocks noChangeShapeType="1"/>
          </p:cNvSpPr>
          <p:nvPr>
            <p:custDataLst>
              <p:tags r:id="rId47"/>
            </p:custDataLst>
          </p:nvPr>
        </p:nvSpPr>
        <p:spPr bwMode="auto">
          <a:xfrm>
            <a:off x="5837905" y="4478595"/>
            <a:ext cx="4049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5" name="Line 48"/>
          <p:cNvSpPr>
            <a:spLocks noChangeShapeType="1"/>
          </p:cNvSpPr>
          <p:nvPr>
            <p:custDataLst>
              <p:tags r:id="rId48"/>
            </p:custDataLst>
          </p:nvPr>
        </p:nvSpPr>
        <p:spPr bwMode="auto">
          <a:xfrm flipH="1">
            <a:off x="5894600" y="4272887"/>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6" name="Line 44"/>
          <p:cNvSpPr>
            <a:spLocks noChangeShapeType="1"/>
          </p:cNvSpPr>
          <p:nvPr>
            <p:custDataLst>
              <p:tags r:id="rId49"/>
            </p:custDataLst>
          </p:nvPr>
        </p:nvSpPr>
        <p:spPr bwMode="auto">
          <a:xfrm>
            <a:off x="5868682" y="4070419"/>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7" name="Line 42"/>
          <p:cNvSpPr>
            <a:spLocks noChangeShapeType="1"/>
          </p:cNvSpPr>
          <p:nvPr>
            <p:custDataLst>
              <p:tags r:id="rId50"/>
            </p:custDataLst>
          </p:nvPr>
        </p:nvSpPr>
        <p:spPr bwMode="auto">
          <a:xfrm flipH="1">
            <a:off x="6216948" y="2240108"/>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8" name="Line 45"/>
          <p:cNvSpPr>
            <a:spLocks noChangeShapeType="1"/>
          </p:cNvSpPr>
          <p:nvPr>
            <p:custDataLst>
              <p:tags r:id="rId51"/>
            </p:custDataLst>
          </p:nvPr>
        </p:nvSpPr>
        <p:spPr bwMode="auto">
          <a:xfrm>
            <a:off x="6171592" y="2032780"/>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19" name="Line 38"/>
          <p:cNvSpPr>
            <a:spLocks noChangeShapeType="1"/>
          </p:cNvSpPr>
          <p:nvPr>
            <p:custDataLst>
              <p:tags r:id="rId52"/>
            </p:custDataLst>
          </p:nvPr>
        </p:nvSpPr>
        <p:spPr bwMode="auto">
          <a:xfrm flipH="1">
            <a:off x="6171592" y="3665483"/>
            <a:ext cx="51835"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20" name="Line 47"/>
          <p:cNvSpPr>
            <a:spLocks noChangeShapeType="1"/>
          </p:cNvSpPr>
          <p:nvPr>
            <p:custDataLst>
              <p:tags r:id="rId53"/>
            </p:custDataLst>
          </p:nvPr>
        </p:nvSpPr>
        <p:spPr bwMode="auto">
          <a:xfrm>
            <a:off x="6171592" y="3463015"/>
            <a:ext cx="4049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21" name="Rectangle 67"/>
          <p:cNvSpPr>
            <a:spLocks noChangeArrowheads="1"/>
          </p:cNvSpPr>
          <p:nvPr>
            <p:custDataLst>
              <p:tags r:id="rId54"/>
            </p:custDataLst>
          </p:nvPr>
        </p:nvSpPr>
        <p:spPr bwMode="auto">
          <a:xfrm>
            <a:off x="5889740" y="4583878"/>
            <a:ext cx="37094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20D1FC6-8E43-1349-92A8-836E152E03A4}"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22" name="Rectangle 54"/>
          <p:cNvSpPr>
            <a:spLocks noChangeArrowheads="1"/>
          </p:cNvSpPr>
          <p:nvPr>
            <p:custDataLst>
              <p:tags r:id="rId55"/>
            </p:custDataLst>
          </p:nvPr>
        </p:nvSpPr>
        <p:spPr bwMode="auto">
          <a:xfrm>
            <a:off x="5560913" y="4376551"/>
            <a:ext cx="27699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E901051C-885E-C346-A48D-B454AA0CA11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23" name="Rectangle 55"/>
          <p:cNvSpPr>
            <a:spLocks noChangeArrowheads="1"/>
          </p:cNvSpPr>
          <p:nvPr>
            <p:custDataLst>
              <p:tags r:id="rId56"/>
            </p:custDataLst>
          </p:nvPr>
        </p:nvSpPr>
        <p:spPr bwMode="auto">
          <a:xfrm>
            <a:off x="5591690" y="3968375"/>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DDC57F51-4CC2-694C-98EE-37ABB40BB8B4}"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24" name="Rectangle 56"/>
          <p:cNvSpPr>
            <a:spLocks noChangeArrowheads="1"/>
          </p:cNvSpPr>
          <p:nvPr>
            <p:custDataLst>
              <p:tags r:id="rId57"/>
            </p:custDataLst>
          </p:nvPr>
        </p:nvSpPr>
        <p:spPr bwMode="auto">
          <a:xfrm>
            <a:off x="5630566" y="3765908"/>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71E29807-C810-564C-A4AE-BA53CA7565F0}"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25" name="Rectangle 59"/>
          <p:cNvSpPr>
            <a:spLocks noChangeArrowheads="1"/>
          </p:cNvSpPr>
          <p:nvPr>
            <p:custDataLst>
              <p:tags r:id="rId58"/>
            </p:custDataLst>
          </p:nvPr>
        </p:nvSpPr>
        <p:spPr bwMode="auto">
          <a:xfrm>
            <a:off x="6293081" y="3156884"/>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BE71423-8EC7-EB4A-96A4-B81B1E0FC2F2}"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26" name="Rectangle 65"/>
          <p:cNvSpPr>
            <a:spLocks noChangeArrowheads="1"/>
          </p:cNvSpPr>
          <p:nvPr>
            <p:custDataLst>
              <p:tags r:id="rId59"/>
            </p:custDataLst>
          </p:nvPr>
        </p:nvSpPr>
        <p:spPr bwMode="auto">
          <a:xfrm>
            <a:off x="5800650" y="1930736"/>
            <a:ext cx="37094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02F72642-C600-264A-A901-780C6B9D8644}" type="datetime'''''72''''''''.''''''''''''''''''''''''''''''''''0'''">
              <a:rPr lang="en-GB" sz="1300">
                <a:cs typeface="Arial" charset="0"/>
              </a:rPr>
              <a:pPr algn="r" defTabSz="913526">
                <a:buClr>
                  <a:schemeClr val="tx2"/>
                </a:buClr>
              </a:pPr>
              <a:t>72.0</a:t>
            </a:fld>
            <a:endParaRPr lang="en-GB" sz="1300">
              <a:cs typeface="Arial" charset="0"/>
            </a:endParaRPr>
          </a:p>
        </p:txBody>
      </p:sp>
      <p:sp>
        <p:nvSpPr>
          <p:cNvPr id="11327" name="Rectangle 66"/>
          <p:cNvSpPr>
            <a:spLocks noChangeArrowheads="1"/>
          </p:cNvSpPr>
          <p:nvPr>
            <p:custDataLst>
              <p:tags r:id="rId60"/>
            </p:custDataLst>
          </p:nvPr>
        </p:nvSpPr>
        <p:spPr bwMode="auto">
          <a:xfrm>
            <a:off x="5803889" y="5803547"/>
            <a:ext cx="37094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E157B89-9BE4-1840-911C-E5DA94567CA5}" type="datetime'''''1''''''''''5''''''''''''''''''''''''''''''''''''.''''2'''">
              <a:rPr lang="en-GB" altLang="zh-CN" sz="1300" b="1">
                <a:ea typeface="SimSun" charset="0"/>
                <a:cs typeface="Arial" charset="0"/>
              </a:rPr>
              <a:pPr defTabSz="913526">
                <a:buClr>
                  <a:schemeClr val="tx2"/>
                </a:buClr>
              </a:pPr>
              <a:t>15.2</a:t>
            </a:fld>
            <a:endParaRPr lang="en-GB" altLang="zh-CN" sz="1300" b="1">
              <a:ea typeface="SimSun" charset="0"/>
              <a:cs typeface="Arial" charset="0"/>
            </a:endParaRPr>
          </a:p>
        </p:txBody>
      </p:sp>
      <p:sp>
        <p:nvSpPr>
          <p:cNvPr id="11328" name="Rectangle 63"/>
          <p:cNvSpPr>
            <a:spLocks noChangeArrowheads="1"/>
          </p:cNvSpPr>
          <p:nvPr>
            <p:custDataLst>
              <p:tags r:id="rId61"/>
            </p:custDataLst>
          </p:nvPr>
        </p:nvSpPr>
        <p:spPr bwMode="auto">
          <a:xfrm>
            <a:off x="6395131" y="2343772"/>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BAE4C44-5A3F-8146-B2F8-FFC47C719F84}"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29" name="Rectangle 61"/>
          <p:cNvSpPr>
            <a:spLocks noChangeArrowheads="1"/>
          </p:cNvSpPr>
          <p:nvPr>
            <p:custDataLst>
              <p:tags r:id="rId62"/>
            </p:custDataLst>
          </p:nvPr>
        </p:nvSpPr>
        <p:spPr bwMode="auto">
          <a:xfrm>
            <a:off x="6395131" y="2747087"/>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5600E5DD-CE0A-2F4B-A661-DD64D5C6E965}"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30" name="Rectangle 68"/>
          <p:cNvSpPr>
            <a:spLocks noChangeArrowheads="1"/>
          </p:cNvSpPr>
          <p:nvPr>
            <p:custDataLst>
              <p:tags r:id="rId63"/>
            </p:custDataLst>
          </p:nvPr>
        </p:nvSpPr>
        <p:spPr bwMode="auto">
          <a:xfrm>
            <a:off x="6325478" y="2949556"/>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736AECD7-3F65-DF4F-85FA-CF6E4AE2EF63}"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31" name="Rectangle 64"/>
          <p:cNvSpPr>
            <a:spLocks noChangeArrowheads="1"/>
          </p:cNvSpPr>
          <p:nvPr>
            <p:custDataLst>
              <p:tags r:id="rId64"/>
            </p:custDataLst>
          </p:nvPr>
        </p:nvSpPr>
        <p:spPr bwMode="auto">
          <a:xfrm>
            <a:off x="6262304" y="2138063"/>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4B4FFD6-7F0D-E240-A523-08669F886BD7}"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32" name="Rectangle 58"/>
          <p:cNvSpPr>
            <a:spLocks noChangeArrowheads="1"/>
          </p:cNvSpPr>
          <p:nvPr>
            <p:custDataLst>
              <p:tags r:id="rId65"/>
            </p:custDataLst>
          </p:nvPr>
        </p:nvSpPr>
        <p:spPr bwMode="auto">
          <a:xfrm>
            <a:off x="5894600" y="3360972"/>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104F48BA-B713-C943-A62B-F14514B5A1D7}"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333" name="Rectangle 62"/>
          <p:cNvSpPr>
            <a:spLocks noChangeArrowheads="1"/>
          </p:cNvSpPr>
          <p:nvPr>
            <p:custDataLst>
              <p:tags r:id="rId66"/>
            </p:custDataLst>
          </p:nvPr>
        </p:nvSpPr>
        <p:spPr bwMode="auto">
          <a:xfrm>
            <a:off x="6395130" y="2546239"/>
            <a:ext cx="37094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FBF2D5A-1D6E-894C-ACE3-41801640A522}"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34" name="Rectangle 57"/>
          <p:cNvSpPr>
            <a:spLocks noChangeArrowheads="1"/>
          </p:cNvSpPr>
          <p:nvPr>
            <p:custDataLst>
              <p:tags r:id="rId67"/>
            </p:custDataLst>
          </p:nvPr>
        </p:nvSpPr>
        <p:spPr bwMode="auto">
          <a:xfrm>
            <a:off x="6223428" y="3563439"/>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263104F0-B75B-4B45-9228-F798B512BE0A}"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35" name="Rectangle 60"/>
          <p:cNvSpPr>
            <a:spLocks noChangeArrowheads="1"/>
          </p:cNvSpPr>
          <p:nvPr>
            <p:custDataLst>
              <p:tags r:id="rId68"/>
            </p:custDataLst>
          </p:nvPr>
        </p:nvSpPr>
        <p:spPr bwMode="auto">
          <a:xfrm>
            <a:off x="5475061" y="4784726"/>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C8F6929C-3F65-7E40-942A-19C07ECC21AB}" type="datetime'''''''''''''2''''.''''''''''''''''5'''''''''''''''''">
              <a:rPr lang="en-GB" altLang="zh-CN" sz="1300">
                <a:ea typeface="SimSun" charset="0"/>
                <a:cs typeface="Arial" charset="0"/>
              </a:rPr>
              <a:pPr algn="r" defTabSz="913526">
                <a:buClr>
                  <a:schemeClr val="tx2"/>
                </a:buClr>
              </a:pPr>
              <a:t>2.5</a:t>
            </a:fld>
            <a:endParaRPr lang="en-GB" altLang="zh-CN" sz="1300">
              <a:ea typeface="SimSun" charset="0"/>
              <a:cs typeface="Arial" charset="0"/>
            </a:endParaRPr>
          </a:p>
        </p:txBody>
      </p:sp>
      <p:sp>
        <p:nvSpPr>
          <p:cNvPr id="11336" name="Line 69"/>
          <p:cNvSpPr>
            <a:spLocks noChangeShapeType="1"/>
          </p:cNvSpPr>
          <p:nvPr>
            <p:custDataLst>
              <p:tags r:id="rId69"/>
            </p:custDataLst>
          </p:nvPr>
        </p:nvSpPr>
        <p:spPr bwMode="auto">
          <a:xfrm>
            <a:off x="5181870" y="1580871"/>
            <a:ext cx="16182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3296" tIns="46648" rIns="93296" bIns="46648"/>
          <a:lstStyle/>
          <a:p>
            <a:endParaRPr lang="en-US"/>
          </a:p>
        </p:txBody>
      </p:sp>
      <p:sp>
        <p:nvSpPr>
          <p:cNvPr id="11337" name="Rectangle 70"/>
          <p:cNvSpPr>
            <a:spLocks noChangeArrowheads="1"/>
          </p:cNvSpPr>
          <p:nvPr>
            <p:custDataLst>
              <p:tags r:id="rId70"/>
            </p:custDataLst>
          </p:nvPr>
        </p:nvSpPr>
        <p:spPr bwMode="auto">
          <a:xfrm>
            <a:off x="5181871" y="1341149"/>
            <a:ext cx="2042618"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Click &amp; Collect</a:t>
            </a:r>
          </a:p>
        </p:txBody>
      </p:sp>
      <p:sp>
        <p:nvSpPr>
          <p:cNvPr id="11338" name="Rectangle 71"/>
          <p:cNvSpPr>
            <a:spLocks noChangeArrowheads="1"/>
          </p:cNvSpPr>
          <p:nvPr>
            <p:custDataLst>
              <p:tags r:id="rId71"/>
            </p:custDataLst>
          </p:nvPr>
        </p:nvSpPr>
        <p:spPr bwMode="auto">
          <a:xfrm>
            <a:off x="6903760" y="1341149"/>
            <a:ext cx="1329890"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Delivery</a:t>
            </a:r>
          </a:p>
        </p:txBody>
      </p:sp>
      <p:sp>
        <p:nvSpPr>
          <p:cNvPr id="11339" name="Line 72"/>
          <p:cNvSpPr>
            <a:spLocks noChangeShapeType="1"/>
          </p:cNvSpPr>
          <p:nvPr>
            <p:custDataLst>
              <p:tags r:id="rId72"/>
            </p:custDataLst>
          </p:nvPr>
        </p:nvSpPr>
        <p:spPr bwMode="auto">
          <a:xfrm>
            <a:off x="6903761" y="1580871"/>
            <a:ext cx="156476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3296" tIns="46648" rIns="93296" bIns="46648"/>
          <a:lstStyle/>
          <a:p>
            <a:endParaRPr lang="en-US"/>
          </a:p>
        </p:txBody>
      </p:sp>
      <p:sp>
        <p:nvSpPr>
          <p:cNvPr id="11340" name="Line 80"/>
          <p:cNvSpPr>
            <a:spLocks noChangeShapeType="1"/>
          </p:cNvSpPr>
          <p:nvPr>
            <p:custDataLst>
              <p:tags r:id="rId73"/>
            </p:custDataLst>
          </p:nvPr>
        </p:nvSpPr>
        <p:spPr bwMode="auto">
          <a:xfrm>
            <a:off x="7702342" y="394246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1" name="Line 76"/>
          <p:cNvSpPr>
            <a:spLocks noChangeShapeType="1"/>
          </p:cNvSpPr>
          <p:nvPr>
            <p:custDataLst>
              <p:tags r:id="rId74"/>
            </p:custDataLst>
          </p:nvPr>
        </p:nvSpPr>
        <p:spPr bwMode="auto">
          <a:xfrm>
            <a:off x="7663466" y="414492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2" name="Line 81"/>
          <p:cNvSpPr>
            <a:spLocks noChangeShapeType="1"/>
          </p:cNvSpPr>
          <p:nvPr>
            <p:custDataLst>
              <p:tags r:id="rId75"/>
            </p:custDataLst>
          </p:nvPr>
        </p:nvSpPr>
        <p:spPr bwMode="auto">
          <a:xfrm>
            <a:off x="7460985" y="516374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3" name="Line 87"/>
          <p:cNvSpPr>
            <a:spLocks noChangeShapeType="1"/>
          </p:cNvSpPr>
          <p:nvPr>
            <p:custDataLst>
              <p:tags r:id="rId76"/>
            </p:custDataLst>
          </p:nvPr>
        </p:nvSpPr>
        <p:spPr bwMode="auto">
          <a:xfrm>
            <a:off x="7663466" y="434739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4" name="Line 85"/>
          <p:cNvSpPr>
            <a:spLocks noChangeShapeType="1"/>
          </p:cNvSpPr>
          <p:nvPr>
            <p:custDataLst>
              <p:tags r:id="rId77"/>
            </p:custDataLst>
          </p:nvPr>
        </p:nvSpPr>
        <p:spPr bwMode="auto">
          <a:xfrm>
            <a:off x="7632688" y="455634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5" name="Line 84"/>
          <p:cNvSpPr>
            <a:spLocks noChangeShapeType="1"/>
          </p:cNvSpPr>
          <p:nvPr>
            <p:custDataLst>
              <p:tags r:id="rId78"/>
            </p:custDataLst>
          </p:nvPr>
        </p:nvSpPr>
        <p:spPr bwMode="auto">
          <a:xfrm>
            <a:off x="7446407" y="577763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6" name="Line 91"/>
          <p:cNvSpPr>
            <a:spLocks noChangeShapeType="1"/>
          </p:cNvSpPr>
          <p:nvPr>
            <p:custDataLst>
              <p:tags r:id="rId79"/>
            </p:custDataLst>
          </p:nvPr>
        </p:nvSpPr>
        <p:spPr bwMode="auto">
          <a:xfrm>
            <a:off x="8138079" y="272117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7" name="Line 83"/>
          <p:cNvSpPr>
            <a:spLocks noChangeShapeType="1"/>
          </p:cNvSpPr>
          <p:nvPr>
            <p:custDataLst>
              <p:tags r:id="rId80"/>
            </p:custDataLst>
          </p:nvPr>
        </p:nvSpPr>
        <p:spPr bwMode="auto">
          <a:xfrm>
            <a:off x="7485283" y="55751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8" name="Line 78"/>
          <p:cNvSpPr>
            <a:spLocks noChangeShapeType="1"/>
          </p:cNvSpPr>
          <p:nvPr>
            <p:custDataLst>
              <p:tags r:id="rId81"/>
            </p:custDataLst>
          </p:nvPr>
        </p:nvSpPr>
        <p:spPr bwMode="auto">
          <a:xfrm>
            <a:off x="7632688" y="475881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49" name="Line 73"/>
          <p:cNvSpPr>
            <a:spLocks noChangeShapeType="1"/>
          </p:cNvSpPr>
          <p:nvPr>
            <p:custDataLst>
              <p:tags r:id="rId82"/>
            </p:custDataLst>
          </p:nvPr>
        </p:nvSpPr>
        <p:spPr bwMode="auto">
          <a:xfrm>
            <a:off x="7368655" y="536459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0" name="Line 75"/>
          <p:cNvSpPr>
            <a:spLocks noChangeShapeType="1"/>
          </p:cNvSpPr>
          <p:nvPr>
            <p:custDataLst>
              <p:tags r:id="rId83"/>
            </p:custDataLst>
          </p:nvPr>
        </p:nvSpPr>
        <p:spPr bwMode="auto">
          <a:xfrm>
            <a:off x="8316261" y="190482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1" name="Line 90"/>
          <p:cNvSpPr>
            <a:spLocks noChangeShapeType="1"/>
          </p:cNvSpPr>
          <p:nvPr>
            <p:custDataLst>
              <p:tags r:id="rId84"/>
            </p:custDataLst>
          </p:nvPr>
        </p:nvSpPr>
        <p:spPr bwMode="auto">
          <a:xfrm>
            <a:off x="7966375" y="210728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2" name="Line 82"/>
          <p:cNvSpPr>
            <a:spLocks noChangeShapeType="1"/>
          </p:cNvSpPr>
          <p:nvPr>
            <p:custDataLst>
              <p:tags r:id="rId85"/>
            </p:custDataLst>
          </p:nvPr>
        </p:nvSpPr>
        <p:spPr bwMode="auto">
          <a:xfrm>
            <a:off x="8005252" y="2317856"/>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3" name="Line 77"/>
          <p:cNvSpPr>
            <a:spLocks noChangeShapeType="1"/>
          </p:cNvSpPr>
          <p:nvPr>
            <p:custDataLst>
              <p:tags r:id="rId86"/>
            </p:custDataLst>
          </p:nvPr>
        </p:nvSpPr>
        <p:spPr bwMode="auto">
          <a:xfrm>
            <a:off x="8138079" y="2520323"/>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4" name="Line 86"/>
          <p:cNvSpPr>
            <a:spLocks noChangeShapeType="1"/>
          </p:cNvSpPr>
          <p:nvPr>
            <p:custDataLst>
              <p:tags r:id="rId87"/>
            </p:custDataLst>
          </p:nvPr>
        </p:nvSpPr>
        <p:spPr bwMode="auto">
          <a:xfrm>
            <a:off x="8068426" y="292364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5" name="Line 79"/>
          <p:cNvSpPr>
            <a:spLocks noChangeShapeType="1"/>
          </p:cNvSpPr>
          <p:nvPr>
            <p:custDataLst>
              <p:tags r:id="rId88"/>
            </p:custDataLst>
          </p:nvPr>
        </p:nvSpPr>
        <p:spPr bwMode="auto">
          <a:xfrm>
            <a:off x="8036029" y="312610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6" name="Line 92"/>
          <p:cNvSpPr>
            <a:spLocks noChangeShapeType="1"/>
          </p:cNvSpPr>
          <p:nvPr>
            <p:custDataLst>
              <p:tags r:id="rId89"/>
            </p:custDataLst>
          </p:nvPr>
        </p:nvSpPr>
        <p:spPr bwMode="auto">
          <a:xfrm>
            <a:off x="7997153" y="333667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7" name="Line 88"/>
          <p:cNvSpPr>
            <a:spLocks noChangeShapeType="1"/>
          </p:cNvSpPr>
          <p:nvPr>
            <p:custDataLst>
              <p:tags r:id="rId90"/>
            </p:custDataLst>
          </p:nvPr>
        </p:nvSpPr>
        <p:spPr bwMode="auto">
          <a:xfrm>
            <a:off x="7966375" y="353752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8" name="Line 89"/>
          <p:cNvSpPr>
            <a:spLocks noChangeShapeType="1"/>
          </p:cNvSpPr>
          <p:nvPr>
            <p:custDataLst>
              <p:tags r:id="rId91"/>
            </p:custDataLst>
          </p:nvPr>
        </p:nvSpPr>
        <p:spPr bwMode="auto">
          <a:xfrm>
            <a:off x="7912921" y="373999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59" name="Line 74"/>
          <p:cNvSpPr>
            <a:spLocks noChangeShapeType="1"/>
          </p:cNvSpPr>
          <p:nvPr>
            <p:custDataLst>
              <p:tags r:id="rId92"/>
            </p:custDataLst>
          </p:nvPr>
        </p:nvSpPr>
        <p:spPr bwMode="auto">
          <a:xfrm>
            <a:off x="7601912" y="496128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60" name="Rectangle 94"/>
          <p:cNvSpPr>
            <a:spLocks noChangeArrowheads="1"/>
          </p:cNvSpPr>
          <p:nvPr>
            <p:custDataLst>
              <p:tags r:id="rId93"/>
            </p:custDataLst>
          </p:nvPr>
        </p:nvSpPr>
        <p:spPr bwMode="auto">
          <a:xfrm>
            <a:off x="7660226"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8" name="Object 93"/>
          <p:cNvGraphicFramePr>
            <a:graphicFrameLocks/>
          </p:cNvGraphicFramePr>
          <p:nvPr>
            <p:custDataLst>
              <p:tags r:id="rId94"/>
            </p:custDataLst>
            <p:extLst>
              <p:ext uri="{D42A27DB-BD31-4B8C-83A1-F6EECF244321}">
                <p14:modId xmlns:p14="http://schemas.microsoft.com/office/powerpoint/2010/main" val="2052155898"/>
              </p:ext>
            </p:extLst>
          </p:nvPr>
        </p:nvGraphicFramePr>
        <p:xfrm>
          <a:off x="6943725" y="1627188"/>
          <a:ext cx="1463675" cy="4483100"/>
        </p:xfrm>
        <a:graphic>
          <a:graphicData uri="http://schemas.openxmlformats.org/presentationml/2006/ole">
            <mc:AlternateContent xmlns:mc="http://schemas.openxmlformats.org/markup-compatibility/2006">
              <mc:Choice xmlns:v="urn:schemas-microsoft-com:vml" Requires="v">
                <p:oleObj spid="_x0000_s37895" name="Chart" r:id="rId231" imgW="1435100" imgH="4394200" progId="MSGraph.Chart.8">
                  <p:embed followColorScheme="full"/>
                </p:oleObj>
              </mc:Choice>
              <mc:Fallback>
                <p:oleObj name="Chart" r:id="rId231" imgW="1435100" imgH="4394200" progId="MSGraph.Chart.8">
                  <p:embed followColorScheme="full"/>
                  <p:pic>
                    <p:nvPicPr>
                      <p:cNvPr id="0" name=""/>
                      <p:cNvPicPr>
                        <a:picLocks noChangeArrowheads="1"/>
                      </p:cNvPicPr>
                      <p:nvPr/>
                    </p:nvPicPr>
                    <p:blipFill>
                      <a:blip r:embed="rId232"/>
                      <a:srcRect/>
                      <a:stretch>
                        <a:fillRect/>
                      </a:stretch>
                    </p:blipFill>
                    <p:spPr bwMode="auto">
                      <a:xfrm>
                        <a:off x="6943725" y="1627188"/>
                        <a:ext cx="1463675" cy="448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361" name="Freeform 272"/>
          <p:cNvSpPr>
            <a:spLocks/>
          </p:cNvSpPr>
          <p:nvPr>
            <p:custDataLst>
              <p:tags r:id="rId95"/>
            </p:custDataLst>
          </p:nvPr>
        </p:nvSpPr>
        <p:spPr bwMode="auto">
          <a:xfrm>
            <a:off x="8159138"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362" name="Freeform 275"/>
          <p:cNvSpPr>
            <a:spLocks/>
          </p:cNvSpPr>
          <p:nvPr>
            <p:custDataLst>
              <p:tags r:id="rId96"/>
            </p:custDataLst>
          </p:nvPr>
        </p:nvSpPr>
        <p:spPr bwMode="auto">
          <a:xfrm>
            <a:off x="8159138"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63" name="Freeform 274"/>
          <p:cNvSpPr>
            <a:spLocks/>
          </p:cNvSpPr>
          <p:nvPr>
            <p:custDataLst>
              <p:tags r:id="rId97"/>
            </p:custDataLst>
          </p:nvPr>
        </p:nvSpPr>
        <p:spPr bwMode="auto">
          <a:xfrm>
            <a:off x="821745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64" name="Freeform 273"/>
          <p:cNvSpPr>
            <a:spLocks/>
          </p:cNvSpPr>
          <p:nvPr>
            <p:custDataLst>
              <p:tags r:id="rId98"/>
            </p:custDataLst>
          </p:nvPr>
        </p:nvSpPr>
        <p:spPr bwMode="auto">
          <a:xfrm>
            <a:off x="8159137"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65" name="Freeform 270"/>
          <p:cNvSpPr>
            <a:spLocks/>
          </p:cNvSpPr>
          <p:nvPr>
            <p:custDataLst>
              <p:tags r:id="rId99"/>
            </p:custDataLst>
          </p:nvPr>
        </p:nvSpPr>
        <p:spPr bwMode="auto">
          <a:xfrm>
            <a:off x="8159137"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66" name="Freeform 271"/>
          <p:cNvSpPr>
            <a:spLocks/>
          </p:cNvSpPr>
          <p:nvPr>
            <p:custDataLst>
              <p:tags r:id="rId100"/>
            </p:custDataLst>
          </p:nvPr>
        </p:nvSpPr>
        <p:spPr bwMode="auto">
          <a:xfrm>
            <a:off x="821745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367" name="Line 112"/>
          <p:cNvSpPr>
            <a:spLocks noChangeShapeType="1"/>
          </p:cNvSpPr>
          <p:nvPr>
            <p:custDataLst>
              <p:tags r:id="rId101"/>
            </p:custDataLst>
          </p:nvPr>
        </p:nvSpPr>
        <p:spPr bwMode="auto">
          <a:xfrm>
            <a:off x="7637548" y="4070419"/>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68" name="Line 117"/>
          <p:cNvSpPr>
            <a:spLocks noChangeShapeType="1"/>
          </p:cNvSpPr>
          <p:nvPr>
            <p:custDataLst>
              <p:tags r:id="rId102"/>
            </p:custDataLst>
          </p:nvPr>
        </p:nvSpPr>
        <p:spPr bwMode="auto">
          <a:xfrm>
            <a:off x="7676424" y="3867951"/>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69" name="Line 105"/>
          <p:cNvSpPr>
            <a:spLocks noChangeShapeType="1"/>
          </p:cNvSpPr>
          <p:nvPr>
            <p:custDataLst>
              <p:tags r:id="rId103"/>
            </p:custDataLst>
          </p:nvPr>
        </p:nvSpPr>
        <p:spPr bwMode="auto">
          <a:xfrm flipH="1">
            <a:off x="7940458" y="3665483"/>
            <a:ext cx="51835"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0" name="Line 108"/>
          <p:cNvSpPr>
            <a:spLocks noChangeShapeType="1"/>
          </p:cNvSpPr>
          <p:nvPr>
            <p:custDataLst>
              <p:tags r:id="rId104"/>
            </p:custDataLst>
          </p:nvPr>
        </p:nvSpPr>
        <p:spPr bwMode="auto">
          <a:xfrm>
            <a:off x="7940458" y="3463015"/>
            <a:ext cx="4049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1" name="Line 110"/>
          <p:cNvSpPr>
            <a:spLocks noChangeShapeType="1"/>
          </p:cNvSpPr>
          <p:nvPr>
            <p:custDataLst>
              <p:tags r:id="rId105"/>
            </p:custDataLst>
          </p:nvPr>
        </p:nvSpPr>
        <p:spPr bwMode="auto">
          <a:xfrm flipH="1">
            <a:off x="8016591" y="3258927"/>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2" name="Line 115"/>
          <p:cNvSpPr>
            <a:spLocks noChangeShapeType="1"/>
          </p:cNvSpPr>
          <p:nvPr>
            <p:custDataLst>
              <p:tags r:id="rId106"/>
            </p:custDataLst>
          </p:nvPr>
        </p:nvSpPr>
        <p:spPr bwMode="auto">
          <a:xfrm flipH="1">
            <a:off x="8052228" y="3051599"/>
            <a:ext cx="4211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3" name="Line 116"/>
          <p:cNvSpPr>
            <a:spLocks noChangeShapeType="1"/>
          </p:cNvSpPr>
          <p:nvPr>
            <p:custDataLst>
              <p:tags r:id="rId107"/>
            </p:custDataLst>
          </p:nvPr>
        </p:nvSpPr>
        <p:spPr bwMode="auto">
          <a:xfrm flipH="1">
            <a:off x="8104063" y="2849132"/>
            <a:ext cx="59934"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4" name="Line 114"/>
          <p:cNvSpPr>
            <a:spLocks noChangeShapeType="1"/>
          </p:cNvSpPr>
          <p:nvPr>
            <p:custDataLst>
              <p:tags r:id="rId108"/>
            </p:custDataLst>
          </p:nvPr>
        </p:nvSpPr>
        <p:spPr bwMode="auto">
          <a:xfrm flipH="1">
            <a:off x="8071666" y="2445815"/>
            <a:ext cx="9233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5" name="Line 101"/>
          <p:cNvSpPr>
            <a:spLocks noChangeShapeType="1"/>
          </p:cNvSpPr>
          <p:nvPr>
            <p:custDataLst>
              <p:tags r:id="rId109"/>
            </p:custDataLst>
          </p:nvPr>
        </p:nvSpPr>
        <p:spPr bwMode="auto">
          <a:xfrm flipH="1">
            <a:off x="7985813" y="2240108"/>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6" name="Line 106"/>
          <p:cNvSpPr>
            <a:spLocks noChangeShapeType="1"/>
          </p:cNvSpPr>
          <p:nvPr>
            <p:custDataLst>
              <p:tags r:id="rId110"/>
            </p:custDataLst>
          </p:nvPr>
        </p:nvSpPr>
        <p:spPr bwMode="auto">
          <a:xfrm>
            <a:off x="7342737" y="5290087"/>
            <a:ext cx="71273"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7" name="Line 102"/>
          <p:cNvSpPr>
            <a:spLocks noChangeShapeType="1"/>
          </p:cNvSpPr>
          <p:nvPr>
            <p:custDataLst>
              <p:tags r:id="rId111"/>
            </p:custDataLst>
          </p:nvPr>
        </p:nvSpPr>
        <p:spPr bwMode="auto">
          <a:xfrm flipH="1">
            <a:off x="7426969" y="5497414"/>
            <a:ext cx="8423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8" name="Line 107"/>
          <p:cNvSpPr>
            <a:spLocks noChangeShapeType="1"/>
          </p:cNvSpPr>
          <p:nvPr>
            <p:custDataLst>
              <p:tags r:id="rId112"/>
            </p:custDataLst>
          </p:nvPr>
        </p:nvSpPr>
        <p:spPr bwMode="auto">
          <a:xfrm flipH="1">
            <a:off x="7532259" y="5089239"/>
            <a:ext cx="95571"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79" name="Line 103"/>
          <p:cNvSpPr>
            <a:spLocks noChangeShapeType="1"/>
          </p:cNvSpPr>
          <p:nvPr>
            <p:custDataLst>
              <p:tags r:id="rId113"/>
            </p:custDataLst>
          </p:nvPr>
        </p:nvSpPr>
        <p:spPr bwMode="auto">
          <a:xfrm>
            <a:off x="7420489" y="5703122"/>
            <a:ext cx="4535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80" name="Line 109"/>
          <p:cNvSpPr>
            <a:spLocks noChangeShapeType="1"/>
          </p:cNvSpPr>
          <p:nvPr>
            <p:custDataLst>
              <p:tags r:id="rId114"/>
            </p:custDataLst>
          </p:nvPr>
        </p:nvSpPr>
        <p:spPr bwMode="auto">
          <a:xfrm>
            <a:off x="7575995" y="4886771"/>
            <a:ext cx="40496"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81" name="Line 111"/>
          <p:cNvSpPr>
            <a:spLocks noChangeShapeType="1"/>
          </p:cNvSpPr>
          <p:nvPr>
            <p:custDataLst>
              <p:tags r:id="rId115"/>
            </p:custDataLst>
          </p:nvPr>
        </p:nvSpPr>
        <p:spPr bwMode="auto">
          <a:xfrm>
            <a:off x="7606771" y="4478595"/>
            <a:ext cx="4049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82" name="Line 113"/>
          <p:cNvSpPr>
            <a:spLocks noChangeShapeType="1"/>
          </p:cNvSpPr>
          <p:nvPr>
            <p:custDataLst>
              <p:tags r:id="rId116"/>
            </p:custDataLst>
          </p:nvPr>
        </p:nvSpPr>
        <p:spPr bwMode="auto">
          <a:xfrm flipH="1">
            <a:off x="7663466" y="4272887"/>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83" name="Line 104"/>
          <p:cNvSpPr>
            <a:spLocks noChangeShapeType="1"/>
          </p:cNvSpPr>
          <p:nvPr>
            <p:custDataLst>
              <p:tags r:id="rId117"/>
            </p:custDataLst>
          </p:nvPr>
        </p:nvSpPr>
        <p:spPr bwMode="auto">
          <a:xfrm>
            <a:off x="7940458" y="2032780"/>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384" name="Rectangle 131"/>
          <p:cNvSpPr>
            <a:spLocks noChangeArrowheads="1"/>
          </p:cNvSpPr>
          <p:nvPr>
            <p:custDataLst>
              <p:tags r:id="rId118"/>
            </p:custDataLst>
          </p:nvPr>
        </p:nvSpPr>
        <p:spPr bwMode="auto">
          <a:xfrm>
            <a:off x="8163997" y="2747087"/>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8A95CF4-A31E-8E45-98DB-6752AA79FB90}"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85" name="Rectangle 132"/>
          <p:cNvSpPr>
            <a:spLocks noChangeArrowheads="1"/>
          </p:cNvSpPr>
          <p:nvPr>
            <p:custDataLst>
              <p:tags r:id="rId119"/>
            </p:custDataLst>
          </p:nvPr>
        </p:nvSpPr>
        <p:spPr bwMode="auto">
          <a:xfrm>
            <a:off x="8163996" y="2546239"/>
            <a:ext cx="37094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8975255-B6C0-8444-A2B8-B1594734D7AA}"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86" name="Rectangle 133"/>
          <p:cNvSpPr>
            <a:spLocks noChangeArrowheads="1"/>
          </p:cNvSpPr>
          <p:nvPr>
            <p:custDataLst>
              <p:tags r:id="rId120"/>
            </p:custDataLst>
          </p:nvPr>
        </p:nvSpPr>
        <p:spPr bwMode="auto">
          <a:xfrm>
            <a:off x="8163997" y="2343772"/>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322DA7B6-232A-AC46-8A63-AC3F2FAE60F9}"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87" name="Rectangle 134"/>
          <p:cNvSpPr>
            <a:spLocks noChangeArrowheads="1"/>
          </p:cNvSpPr>
          <p:nvPr>
            <p:custDataLst>
              <p:tags r:id="rId121"/>
            </p:custDataLst>
          </p:nvPr>
        </p:nvSpPr>
        <p:spPr bwMode="auto">
          <a:xfrm>
            <a:off x="8031170" y="2138063"/>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3ED6C05-A219-E846-88B8-EB4393AE0E46}"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88" name="Rectangle 136"/>
          <p:cNvSpPr>
            <a:spLocks noChangeArrowheads="1"/>
          </p:cNvSpPr>
          <p:nvPr>
            <p:custDataLst>
              <p:tags r:id="rId122"/>
            </p:custDataLst>
          </p:nvPr>
        </p:nvSpPr>
        <p:spPr bwMode="auto">
          <a:xfrm>
            <a:off x="7569516" y="1930736"/>
            <a:ext cx="37094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5DEEF100-A8A5-5949-896E-9BBEBB144889}" type="datetime'''''''''7''''''''''''''''''''2''''''''.''0'">
              <a:rPr lang="en-GB" sz="1300">
                <a:cs typeface="Arial" charset="0"/>
              </a:rPr>
              <a:pPr algn="r" defTabSz="913526">
                <a:buClr>
                  <a:schemeClr val="tx2"/>
                </a:buClr>
              </a:pPr>
              <a:t>72.0</a:t>
            </a:fld>
            <a:endParaRPr lang="en-GB" sz="1300">
              <a:cs typeface="Arial" charset="0"/>
            </a:endParaRPr>
          </a:p>
        </p:txBody>
      </p:sp>
      <p:sp>
        <p:nvSpPr>
          <p:cNvPr id="11389" name="Rectangle 123"/>
          <p:cNvSpPr>
            <a:spLocks noChangeArrowheads="1"/>
          </p:cNvSpPr>
          <p:nvPr>
            <p:custDataLst>
              <p:tags r:id="rId123"/>
            </p:custDataLst>
          </p:nvPr>
        </p:nvSpPr>
        <p:spPr bwMode="auto">
          <a:xfrm>
            <a:off x="7472325" y="5803547"/>
            <a:ext cx="37094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C3C00134-45C5-D74F-B1A3-2A1D8DCDBC49}" type="datetime'''''''''1''''''''''2''''''''''.1'''''''''''''''''''''">
              <a:rPr lang="en-GB" altLang="zh-CN" sz="1300" b="1">
                <a:ea typeface="SimSun" charset="0"/>
                <a:cs typeface="Arial" charset="0"/>
              </a:rPr>
              <a:pPr defTabSz="913526">
                <a:buClr>
                  <a:schemeClr val="tx2"/>
                </a:buClr>
              </a:pPr>
              <a:t>12.1</a:t>
            </a:fld>
            <a:endParaRPr lang="en-GB" altLang="zh-CN" sz="1300" b="1">
              <a:ea typeface="SimSun" charset="0"/>
              <a:cs typeface="Arial" charset="0"/>
            </a:endParaRPr>
          </a:p>
        </p:txBody>
      </p:sp>
      <p:sp>
        <p:nvSpPr>
          <p:cNvPr id="11390" name="Rectangle 124"/>
          <p:cNvSpPr>
            <a:spLocks noChangeArrowheads="1"/>
          </p:cNvSpPr>
          <p:nvPr>
            <p:custDataLst>
              <p:tags r:id="rId124"/>
            </p:custDataLst>
          </p:nvPr>
        </p:nvSpPr>
        <p:spPr bwMode="auto">
          <a:xfrm>
            <a:off x="7143497" y="5601078"/>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8D986D73-D38F-D54E-9BD5-4A823FE4978D}" type="datetime'1''''.''''''''''''''''''''''''''1'''''''''''''''''''''">
              <a:rPr lang="en-GB" altLang="zh-CN" sz="1300">
                <a:ea typeface="SimSun" charset="0"/>
                <a:cs typeface="Arial" charset="0"/>
              </a:rPr>
              <a:pPr algn="r" defTabSz="913526">
                <a:buClr>
                  <a:schemeClr val="tx2"/>
                </a:buClr>
              </a:pPr>
              <a:t>1.1</a:t>
            </a:fld>
            <a:endParaRPr lang="en-GB" altLang="zh-CN" sz="1300">
              <a:ea typeface="SimSun" charset="0"/>
              <a:cs typeface="Arial" charset="0"/>
            </a:endParaRPr>
          </a:p>
        </p:txBody>
      </p:sp>
      <p:sp>
        <p:nvSpPr>
          <p:cNvPr id="11391" name="Rectangle 125"/>
          <p:cNvSpPr>
            <a:spLocks noChangeArrowheads="1"/>
          </p:cNvSpPr>
          <p:nvPr>
            <p:custDataLst>
              <p:tags r:id="rId125"/>
            </p:custDataLst>
          </p:nvPr>
        </p:nvSpPr>
        <p:spPr bwMode="auto">
          <a:xfrm>
            <a:off x="7511201" y="5395371"/>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EBB12A2-E7A6-634E-B011-72F7A7213E86}" type="datetime'''''''''''3.''''''''''''''''''''''''6'''''''''''''''">
              <a:rPr lang="en-GB" altLang="zh-CN" sz="1300">
                <a:ea typeface="SimSun" charset="0"/>
                <a:cs typeface="Arial" charset="0"/>
              </a:rPr>
              <a:pPr defTabSz="913526">
                <a:buClr>
                  <a:schemeClr val="tx2"/>
                </a:buClr>
              </a:pPr>
              <a:t>3.6</a:t>
            </a:fld>
            <a:endParaRPr lang="en-GB" altLang="zh-CN" sz="1300">
              <a:ea typeface="SimSun" charset="0"/>
              <a:cs typeface="Arial" charset="0"/>
            </a:endParaRPr>
          </a:p>
        </p:txBody>
      </p:sp>
      <p:sp>
        <p:nvSpPr>
          <p:cNvPr id="11392" name="Rectangle 120"/>
          <p:cNvSpPr>
            <a:spLocks noChangeArrowheads="1"/>
          </p:cNvSpPr>
          <p:nvPr>
            <p:custDataLst>
              <p:tags r:id="rId126"/>
            </p:custDataLst>
          </p:nvPr>
        </p:nvSpPr>
        <p:spPr bwMode="auto">
          <a:xfrm>
            <a:off x="7329779" y="4376551"/>
            <a:ext cx="27699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910FAF9C-E77D-504D-83DF-6E2C3661C4D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3" name="Rectangle 119"/>
          <p:cNvSpPr>
            <a:spLocks noChangeArrowheads="1"/>
          </p:cNvSpPr>
          <p:nvPr>
            <p:custDataLst>
              <p:tags r:id="rId127"/>
            </p:custDataLst>
          </p:nvPr>
        </p:nvSpPr>
        <p:spPr bwMode="auto">
          <a:xfrm>
            <a:off x="7399432" y="3765908"/>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3459671B-197A-7044-91DE-034426E62D96}"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94" name="Rectangle 129"/>
          <p:cNvSpPr>
            <a:spLocks noChangeArrowheads="1"/>
          </p:cNvSpPr>
          <p:nvPr>
            <p:custDataLst>
              <p:tags r:id="rId128"/>
            </p:custDataLst>
          </p:nvPr>
        </p:nvSpPr>
        <p:spPr bwMode="auto">
          <a:xfrm>
            <a:off x="8061947" y="3156884"/>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DE776B5-2DF9-E245-BCAE-F87D23D4CF49}"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95" name="Rectangle 128"/>
          <p:cNvSpPr>
            <a:spLocks noChangeArrowheads="1"/>
          </p:cNvSpPr>
          <p:nvPr>
            <p:custDataLst>
              <p:tags r:id="rId129"/>
            </p:custDataLst>
          </p:nvPr>
        </p:nvSpPr>
        <p:spPr bwMode="auto">
          <a:xfrm>
            <a:off x="7992294" y="3563439"/>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2BFB93A-94C8-8047-A29C-79DFF9BC0F6B}"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96" name="Rectangle 122"/>
          <p:cNvSpPr>
            <a:spLocks noChangeArrowheads="1"/>
          </p:cNvSpPr>
          <p:nvPr>
            <p:custDataLst>
              <p:tags r:id="rId130"/>
            </p:custDataLst>
          </p:nvPr>
        </p:nvSpPr>
        <p:spPr bwMode="auto">
          <a:xfrm>
            <a:off x="7658606" y="4583878"/>
            <a:ext cx="37094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06A0EFC4-78A6-FA48-AFB2-F0DCCE5251F2}"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97" name="Rectangle 121"/>
          <p:cNvSpPr>
            <a:spLocks noChangeArrowheads="1"/>
          </p:cNvSpPr>
          <p:nvPr>
            <p:custDataLst>
              <p:tags r:id="rId131"/>
            </p:custDataLst>
          </p:nvPr>
        </p:nvSpPr>
        <p:spPr bwMode="auto">
          <a:xfrm>
            <a:off x="7299002" y="4784726"/>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B1B15D8D-8F3D-CE43-BEEC-CF50CFAA8116}"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8" name="Rectangle 118"/>
          <p:cNvSpPr>
            <a:spLocks noChangeArrowheads="1"/>
          </p:cNvSpPr>
          <p:nvPr>
            <p:custDataLst>
              <p:tags r:id="rId132"/>
            </p:custDataLst>
          </p:nvPr>
        </p:nvSpPr>
        <p:spPr bwMode="auto">
          <a:xfrm>
            <a:off x="7360556" y="3968375"/>
            <a:ext cx="27699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5E28FE23-AFB6-A042-B75C-79B8217EE19C}"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99" name="Rectangle 127"/>
          <p:cNvSpPr>
            <a:spLocks noChangeArrowheads="1"/>
          </p:cNvSpPr>
          <p:nvPr>
            <p:custDataLst>
              <p:tags r:id="rId133"/>
            </p:custDataLst>
          </p:nvPr>
        </p:nvSpPr>
        <p:spPr bwMode="auto">
          <a:xfrm>
            <a:off x="7627829" y="4987195"/>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85B63FA7-A7F5-7740-9464-C980BBCF3099}" type="datetime'''''''''''''''''''''''''''''''''''4''''''.''''''3'">
              <a:rPr lang="en-GB" altLang="zh-CN" sz="1300">
                <a:ea typeface="SimSun" charset="0"/>
                <a:cs typeface="Arial" charset="0"/>
              </a:rPr>
              <a:pPr defTabSz="913526">
                <a:buClr>
                  <a:schemeClr val="tx2"/>
                </a:buClr>
              </a:pPr>
              <a:t>4.3</a:t>
            </a:fld>
            <a:endParaRPr lang="en-GB" altLang="zh-CN" sz="1300">
              <a:ea typeface="SimSun" charset="0"/>
              <a:cs typeface="Arial" charset="0"/>
            </a:endParaRPr>
          </a:p>
        </p:txBody>
      </p:sp>
      <p:sp>
        <p:nvSpPr>
          <p:cNvPr id="11400" name="Rectangle 135"/>
          <p:cNvSpPr>
            <a:spLocks noChangeArrowheads="1"/>
          </p:cNvSpPr>
          <p:nvPr>
            <p:custDataLst>
              <p:tags r:id="rId134"/>
            </p:custDataLst>
          </p:nvPr>
        </p:nvSpPr>
        <p:spPr bwMode="auto">
          <a:xfrm>
            <a:off x="7663466" y="3360972"/>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0C495BBD-E9FD-3C43-9FCA-B03D6F714E03}"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401" name="Rectangle 126"/>
          <p:cNvSpPr>
            <a:spLocks noChangeArrowheads="1"/>
          </p:cNvSpPr>
          <p:nvPr>
            <p:custDataLst>
              <p:tags r:id="rId135"/>
            </p:custDataLst>
          </p:nvPr>
        </p:nvSpPr>
        <p:spPr bwMode="auto">
          <a:xfrm>
            <a:off x="7065745" y="5188044"/>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26907FFA-A61A-3F45-8C41-A07F5AA43F95}" type="datetime'''''''''''''''2.''''''''''''''''''8'''''''''''''''''''''''''">
              <a:rPr lang="en-GB" altLang="zh-CN" sz="1300">
                <a:ea typeface="SimSun" charset="0"/>
                <a:cs typeface="Arial" charset="0"/>
              </a:rPr>
              <a:pPr algn="r" defTabSz="913526">
                <a:buClr>
                  <a:schemeClr val="tx2"/>
                </a:buClr>
              </a:pPr>
              <a:t>2.8</a:t>
            </a:fld>
            <a:endParaRPr lang="en-GB" altLang="zh-CN" sz="1300">
              <a:ea typeface="SimSun" charset="0"/>
              <a:cs typeface="Arial" charset="0"/>
            </a:endParaRPr>
          </a:p>
        </p:txBody>
      </p:sp>
      <p:sp>
        <p:nvSpPr>
          <p:cNvPr id="11402" name="Rectangle 130"/>
          <p:cNvSpPr>
            <a:spLocks noChangeArrowheads="1"/>
          </p:cNvSpPr>
          <p:nvPr>
            <p:custDataLst>
              <p:tags r:id="rId136"/>
            </p:custDataLst>
          </p:nvPr>
        </p:nvSpPr>
        <p:spPr bwMode="auto">
          <a:xfrm>
            <a:off x="8094343" y="2949556"/>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0F6EBD3-68EC-2B4D-921E-1027A2C7D3AE}"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403" name="McK 3. Unit of measure"/>
          <p:cNvSpPr txBox="1">
            <a:spLocks noChangeArrowheads="1"/>
          </p:cNvSpPr>
          <p:nvPr>
            <p:custDataLst>
              <p:tags r:id="rId137"/>
            </p:custDataLst>
          </p:nvPr>
        </p:nvSpPr>
        <p:spPr bwMode="gray">
          <a:xfrm>
            <a:off x="247837" y="968608"/>
            <a:ext cx="8696923" cy="21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GB" altLang="zh-CN" sz="1400" b="1">
                <a:solidFill>
                  <a:srgbClr val="808080"/>
                </a:solidFill>
                <a:ea typeface="SimSun" charset="0"/>
                <a:cs typeface="Arial" charset="0"/>
              </a:rPr>
              <a:t>Variable costs as % of basket size (£75 for C&amp;C and £99 for Delivery, including VAT)</a:t>
            </a:r>
            <a:endParaRPr lang="en-GB" altLang="zh-CN" sz="1400" b="1" i="1">
              <a:ea typeface="SimSun" charset="0"/>
              <a:cs typeface="Arial" charset="0"/>
            </a:endParaRPr>
          </a:p>
        </p:txBody>
      </p:sp>
      <p:sp>
        <p:nvSpPr>
          <p:cNvPr id="11405" name="Line 140"/>
          <p:cNvSpPr>
            <a:spLocks noChangeShapeType="1"/>
          </p:cNvSpPr>
          <p:nvPr>
            <p:custDataLst>
              <p:tags r:id="rId138"/>
            </p:custDataLst>
          </p:nvPr>
        </p:nvSpPr>
        <p:spPr bwMode="auto">
          <a:xfrm>
            <a:off x="4023684" y="496289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06" name="Line 152"/>
          <p:cNvSpPr>
            <a:spLocks noChangeShapeType="1"/>
          </p:cNvSpPr>
          <p:nvPr>
            <p:custDataLst>
              <p:tags r:id="rId139"/>
            </p:custDataLst>
          </p:nvPr>
        </p:nvSpPr>
        <p:spPr bwMode="auto">
          <a:xfrm>
            <a:off x="4023684" y="5570304"/>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07" name="Line 151"/>
          <p:cNvSpPr>
            <a:spLocks noChangeShapeType="1"/>
          </p:cNvSpPr>
          <p:nvPr>
            <p:custDataLst>
              <p:tags r:id="rId140"/>
            </p:custDataLst>
          </p:nvPr>
        </p:nvSpPr>
        <p:spPr bwMode="auto">
          <a:xfrm>
            <a:off x="4023684" y="577925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08" name="Line 147"/>
          <p:cNvSpPr>
            <a:spLocks noChangeShapeType="1"/>
          </p:cNvSpPr>
          <p:nvPr>
            <p:custDataLst>
              <p:tags r:id="rId141"/>
            </p:custDataLst>
          </p:nvPr>
        </p:nvSpPr>
        <p:spPr bwMode="auto">
          <a:xfrm>
            <a:off x="4209966" y="4140068"/>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09" name="Line 146"/>
          <p:cNvSpPr>
            <a:spLocks noChangeShapeType="1"/>
          </p:cNvSpPr>
          <p:nvPr>
            <p:custDataLst>
              <p:tags r:id="rId142"/>
            </p:custDataLst>
          </p:nvPr>
        </p:nvSpPr>
        <p:spPr bwMode="auto">
          <a:xfrm>
            <a:off x="4598728" y="18918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0" name="Line 149"/>
          <p:cNvSpPr>
            <a:spLocks noChangeShapeType="1"/>
          </p:cNvSpPr>
          <p:nvPr>
            <p:custDataLst>
              <p:tags r:id="rId143"/>
            </p:custDataLst>
          </p:nvPr>
        </p:nvSpPr>
        <p:spPr bwMode="auto">
          <a:xfrm>
            <a:off x="4287718" y="210243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1" name="Line 139"/>
          <p:cNvSpPr>
            <a:spLocks noChangeShapeType="1"/>
          </p:cNvSpPr>
          <p:nvPr>
            <p:custDataLst>
              <p:tags r:id="rId144"/>
            </p:custDataLst>
          </p:nvPr>
        </p:nvSpPr>
        <p:spPr bwMode="auto">
          <a:xfrm>
            <a:off x="4420545" y="250736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2" name="Line 148"/>
          <p:cNvSpPr>
            <a:spLocks noChangeShapeType="1"/>
          </p:cNvSpPr>
          <p:nvPr>
            <p:custDataLst>
              <p:tags r:id="rId145"/>
            </p:custDataLst>
          </p:nvPr>
        </p:nvSpPr>
        <p:spPr bwMode="auto">
          <a:xfrm>
            <a:off x="4420545" y="270821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3" name="Line 154"/>
          <p:cNvSpPr>
            <a:spLocks noChangeShapeType="1"/>
          </p:cNvSpPr>
          <p:nvPr>
            <p:custDataLst>
              <p:tags r:id="rId146"/>
            </p:custDataLst>
          </p:nvPr>
        </p:nvSpPr>
        <p:spPr bwMode="auto">
          <a:xfrm>
            <a:off x="4287718" y="230489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4" name="Line 156"/>
          <p:cNvSpPr>
            <a:spLocks noChangeShapeType="1"/>
          </p:cNvSpPr>
          <p:nvPr>
            <p:custDataLst>
              <p:tags r:id="rId147"/>
            </p:custDataLst>
          </p:nvPr>
        </p:nvSpPr>
        <p:spPr bwMode="auto">
          <a:xfrm>
            <a:off x="4326594" y="332371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5" name="Line 141"/>
          <p:cNvSpPr>
            <a:spLocks noChangeShapeType="1"/>
          </p:cNvSpPr>
          <p:nvPr>
            <p:custDataLst>
              <p:tags r:id="rId148"/>
            </p:custDataLst>
          </p:nvPr>
        </p:nvSpPr>
        <p:spPr bwMode="auto">
          <a:xfrm>
            <a:off x="4342793" y="291878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6" name="Line 158"/>
          <p:cNvSpPr>
            <a:spLocks noChangeShapeType="1"/>
          </p:cNvSpPr>
          <p:nvPr>
            <p:custDataLst>
              <p:tags r:id="rId149"/>
            </p:custDataLst>
          </p:nvPr>
        </p:nvSpPr>
        <p:spPr bwMode="auto">
          <a:xfrm>
            <a:off x="4256941" y="373513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7" name="Line 150"/>
          <p:cNvSpPr>
            <a:spLocks noChangeShapeType="1"/>
          </p:cNvSpPr>
          <p:nvPr>
            <p:custDataLst>
              <p:tags r:id="rId150"/>
            </p:custDataLst>
          </p:nvPr>
        </p:nvSpPr>
        <p:spPr bwMode="auto">
          <a:xfrm>
            <a:off x="4256941" y="393760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8" name="Line 157"/>
          <p:cNvSpPr>
            <a:spLocks noChangeShapeType="1"/>
          </p:cNvSpPr>
          <p:nvPr>
            <p:custDataLst>
              <p:tags r:id="rId151"/>
            </p:custDataLst>
          </p:nvPr>
        </p:nvSpPr>
        <p:spPr bwMode="auto">
          <a:xfrm>
            <a:off x="4312015" y="3532665"/>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19" name="Line 145"/>
          <p:cNvSpPr>
            <a:spLocks noChangeShapeType="1"/>
          </p:cNvSpPr>
          <p:nvPr>
            <p:custDataLst>
              <p:tags r:id="rId152"/>
            </p:custDataLst>
          </p:nvPr>
        </p:nvSpPr>
        <p:spPr bwMode="auto">
          <a:xfrm>
            <a:off x="4046362" y="434901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0" name="Line 144"/>
          <p:cNvSpPr>
            <a:spLocks noChangeShapeType="1"/>
          </p:cNvSpPr>
          <p:nvPr>
            <p:custDataLst>
              <p:tags r:id="rId153"/>
            </p:custDataLst>
          </p:nvPr>
        </p:nvSpPr>
        <p:spPr bwMode="auto">
          <a:xfrm>
            <a:off x="4023684" y="455148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1" name="Line 142"/>
          <p:cNvSpPr>
            <a:spLocks noChangeShapeType="1"/>
          </p:cNvSpPr>
          <p:nvPr>
            <p:custDataLst>
              <p:tags r:id="rId154"/>
            </p:custDataLst>
          </p:nvPr>
        </p:nvSpPr>
        <p:spPr bwMode="auto">
          <a:xfrm>
            <a:off x="4023684" y="4753952"/>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2" name="Line 143"/>
          <p:cNvSpPr>
            <a:spLocks noChangeShapeType="1"/>
          </p:cNvSpPr>
          <p:nvPr>
            <p:custDataLst>
              <p:tags r:id="rId155"/>
            </p:custDataLst>
          </p:nvPr>
        </p:nvSpPr>
        <p:spPr bwMode="auto">
          <a:xfrm>
            <a:off x="4326594" y="312125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3" name="Line 153"/>
          <p:cNvSpPr>
            <a:spLocks noChangeShapeType="1"/>
          </p:cNvSpPr>
          <p:nvPr>
            <p:custDataLst>
              <p:tags r:id="rId156"/>
            </p:custDataLst>
          </p:nvPr>
        </p:nvSpPr>
        <p:spPr bwMode="auto">
          <a:xfrm>
            <a:off x="4023684" y="516536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4" name="Line 155"/>
          <p:cNvSpPr>
            <a:spLocks noChangeShapeType="1"/>
          </p:cNvSpPr>
          <p:nvPr>
            <p:custDataLst>
              <p:tags r:id="rId157"/>
            </p:custDataLst>
          </p:nvPr>
        </p:nvSpPr>
        <p:spPr bwMode="auto">
          <a:xfrm>
            <a:off x="4023684" y="5367835"/>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25" name="Rectangle 163"/>
          <p:cNvSpPr>
            <a:spLocks noChangeArrowheads="1"/>
          </p:cNvSpPr>
          <p:nvPr>
            <p:custDataLst>
              <p:tags r:id="rId158"/>
            </p:custDataLst>
          </p:nvPr>
        </p:nvSpPr>
        <p:spPr bwMode="auto">
          <a:xfrm>
            <a:off x="4020444" y="5623754"/>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6" name="Rectangle 164"/>
          <p:cNvSpPr>
            <a:spLocks noChangeArrowheads="1"/>
          </p:cNvSpPr>
          <p:nvPr>
            <p:custDataLst>
              <p:tags r:id="rId159"/>
            </p:custDataLst>
          </p:nvPr>
        </p:nvSpPr>
        <p:spPr bwMode="auto">
          <a:xfrm>
            <a:off x="4020444" y="5422907"/>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7" name="Rectangle 160"/>
          <p:cNvSpPr>
            <a:spLocks noChangeArrowheads="1"/>
          </p:cNvSpPr>
          <p:nvPr>
            <p:custDataLst>
              <p:tags r:id="rId160"/>
            </p:custDataLst>
          </p:nvPr>
        </p:nvSpPr>
        <p:spPr bwMode="auto">
          <a:xfrm>
            <a:off x="4020444" y="5220439"/>
            <a:ext cx="6479" cy="1473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8" name="Rectangle 161"/>
          <p:cNvSpPr>
            <a:spLocks noChangeArrowheads="1"/>
          </p:cNvSpPr>
          <p:nvPr>
            <p:custDataLst>
              <p:tags r:id="rId161"/>
            </p:custDataLst>
          </p:nvPr>
        </p:nvSpPr>
        <p:spPr bwMode="auto">
          <a:xfrm>
            <a:off x="4020444" y="5017970"/>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9" name="Rectangle 162"/>
          <p:cNvSpPr>
            <a:spLocks noChangeArrowheads="1"/>
          </p:cNvSpPr>
          <p:nvPr>
            <p:custDataLst>
              <p:tags r:id="rId162"/>
            </p:custDataLst>
          </p:nvPr>
        </p:nvSpPr>
        <p:spPr bwMode="auto">
          <a:xfrm>
            <a:off x="4020444" y="4807403"/>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0" name="Rectangle 166"/>
          <p:cNvSpPr>
            <a:spLocks noChangeArrowheads="1"/>
          </p:cNvSpPr>
          <p:nvPr>
            <p:custDataLst>
              <p:tags r:id="rId163"/>
            </p:custDataLst>
          </p:nvPr>
        </p:nvSpPr>
        <p:spPr bwMode="auto">
          <a:xfrm>
            <a:off x="4253701" y="3790204"/>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1" name="Rectangle 167"/>
          <p:cNvSpPr>
            <a:spLocks noChangeArrowheads="1"/>
          </p:cNvSpPr>
          <p:nvPr>
            <p:custDataLst>
              <p:tags r:id="rId164"/>
            </p:custDataLst>
          </p:nvPr>
        </p:nvSpPr>
        <p:spPr bwMode="auto">
          <a:xfrm>
            <a:off x="4323355" y="317470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2" name="Rectangle 165"/>
          <p:cNvSpPr>
            <a:spLocks noChangeArrowheads="1"/>
          </p:cNvSpPr>
          <p:nvPr>
            <p:custDataLst>
              <p:tags r:id="rId165"/>
            </p:custDataLst>
          </p:nvPr>
        </p:nvSpPr>
        <p:spPr bwMode="auto">
          <a:xfrm>
            <a:off x="4284479" y="2157501"/>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graphicFrame>
        <p:nvGraphicFramePr>
          <p:cNvPr id="11269" name="Object 168"/>
          <p:cNvGraphicFramePr>
            <a:graphicFrameLocks/>
          </p:cNvGraphicFramePr>
          <p:nvPr>
            <p:custDataLst>
              <p:tags r:id="rId166"/>
            </p:custDataLst>
            <p:extLst>
              <p:ext uri="{D42A27DB-BD31-4B8C-83A1-F6EECF244321}">
                <p14:modId xmlns:p14="http://schemas.microsoft.com/office/powerpoint/2010/main" val="1711505325"/>
              </p:ext>
            </p:extLst>
          </p:nvPr>
        </p:nvGraphicFramePr>
        <p:xfrm>
          <a:off x="3225800" y="1614488"/>
          <a:ext cx="1463675" cy="4495800"/>
        </p:xfrm>
        <a:graphic>
          <a:graphicData uri="http://schemas.openxmlformats.org/presentationml/2006/ole">
            <mc:AlternateContent xmlns:mc="http://schemas.openxmlformats.org/markup-compatibility/2006">
              <mc:Choice xmlns:v="urn:schemas-microsoft-com:vml" Requires="v">
                <p:oleObj spid="_x0000_s37896" name="Chart" r:id="rId233" imgW="1435100" imgH="4406900" progId="MSGraph.Chart.8">
                  <p:embed followColorScheme="full"/>
                </p:oleObj>
              </mc:Choice>
              <mc:Fallback>
                <p:oleObj name="Chart" r:id="rId233" imgW="1435100" imgH="4406900" progId="MSGraph.Chart.8">
                  <p:embed followColorScheme="full"/>
                  <p:pic>
                    <p:nvPicPr>
                      <p:cNvPr id="0" name=""/>
                      <p:cNvPicPr>
                        <a:picLocks noChangeArrowheads="1"/>
                      </p:cNvPicPr>
                      <p:nvPr/>
                    </p:nvPicPr>
                    <p:blipFill>
                      <a:blip r:embed="rId234"/>
                      <a:srcRect/>
                      <a:stretch>
                        <a:fillRect/>
                      </a:stretch>
                    </p:blipFill>
                    <p:spPr bwMode="auto">
                      <a:xfrm>
                        <a:off x="3225800" y="1614488"/>
                        <a:ext cx="1463675" cy="449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433" name="Freeform 251"/>
          <p:cNvSpPr>
            <a:spLocks/>
          </p:cNvSpPr>
          <p:nvPr>
            <p:custDataLst>
              <p:tags r:id="rId167"/>
            </p:custDataLst>
          </p:nvPr>
        </p:nvSpPr>
        <p:spPr bwMode="auto">
          <a:xfrm>
            <a:off x="4441603" y="1899962"/>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434" name="Freeform 248"/>
          <p:cNvSpPr>
            <a:spLocks/>
          </p:cNvSpPr>
          <p:nvPr>
            <p:custDataLst>
              <p:tags r:id="rId168"/>
            </p:custDataLst>
          </p:nvPr>
        </p:nvSpPr>
        <p:spPr bwMode="auto">
          <a:xfrm>
            <a:off x="4441603" y="1695874"/>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435" name="Freeform 249"/>
          <p:cNvSpPr>
            <a:spLocks/>
          </p:cNvSpPr>
          <p:nvPr>
            <p:custDataLst>
              <p:tags r:id="rId169"/>
            </p:custDataLst>
          </p:nvPr>
        </p:nvSpPr>
        <p:spPr bwMode="auto">
          <a:xfrm>
            <a:off x="4441603"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436" name="Freeform 250"/>
          <p:cNvSpPr>
            <a:spLocks/>
          </p:cNvSpPr>
          <p:nvPr>
            <p:custDataLst>
              <p:tags r:id="rId170"/>
            </p:custDataLst>
          </p:nvPr>
        </p:nvSpPr>
        <p:spPr bwMode="auto">
          <a:xfrm>
            <a:off x="4499917"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437" name="Freeform 246"/>
          <p:cNvSpPr>
            <a:spLocks/>
          </p:cNvSpPr>
          <p:nvPr>
            <p:custDataLst>
              <p:tags r:id="rId171"/>
            </p:custDataLst>
          </p:nvPr>
        </p:nvSpPr>
        <p:spPr bwMode="auto">
          <a:xfrm>
            <a:off x="4441603"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438" name="Freeform 247"/>
          <p:cNvSpPr>
            <a:spLocks/>
          </p:cNvSpPr>
          <p:nvPr>
            <p:custDataLst>
              <p:tags r:id="rId172"/>
            </p:custDataLst>
          </p:nvPr>
        </p:nvSpPr>
        <p:spPr bwMode="auto">
          <a:xfrm>
            <a:off x="4499917"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3296" tIns="46648" rIns="93296" bIns="46648" anchor="ctr"/>
          <a:lstStyle/>
          <a:p>
            <a:endParaRPr lang="en-US"/>
          </a:p>
        </p:txBody>
      </p:sp>
      <p:sp>
        <p:nvSpPr>
          <p:cNvPr id="11439" name="Line 185"/>
          <p:cNvSpPr>
            <a:spLocks noChangeShapeType="1"/>
          </p:cNvSpPr>
          <p:nvPr>
            <p:custDataLst>
              <p:tags r:id="rId173"/>
            </p:custDataLst>
          </p:nvPr>
        </p:nvSpPr>
        <p:spPr bwMode="auto">
          <a:xfrm flipH="1">
            <a:off x="4023684" y="5090859"/>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0" name="Line 190"/>
          <p:cNvSpPr>
            <a:spLocks noChangeShapeType="1"/>
          </p:cNvSpPr>
          <p:nvPr>
            <p:custDataLst>
              <p:tags r:id="rId174"/>
            </p:custDataLst>
          </p:nvPr>
        </p:nvSpPr>
        <p:spPr bwMode="auto">
          <a:xfrm flipH="1">
            <a:off x="4023684" y="4885151"/>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1" name="Line 187"/>
          <p:cNvSpPr>
            <a:spLocks noChangeShapeType="1"/>
          </p:cNvSpPr>
          <p:nvPr>
            <p:custDataLst>
              <p:tags r:id="rId175"/>
            </p:custDataLst>
          </p:nvPr>
        </p:nvSpPr>
        <p:spPr bwMode="auto">
          <a:xfrm>
            <a:off x="3997767" y="4476975"/>
            <a:ext cx="3725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2" name="Line 191"/>
          <p:cNvSpPr>
            <a:spLocks noChangeShapeType="1"/>
          </p:cNvSpPr>
          <p:nvPr>
            <p:custDataLst>
              <p:tags r:id="rId176"/>
            </p:custDataLst>
          </p:nvPr>
        </p:nvSpPr>
        <p:spPr bwMode="auto">
          <a:xfrm flipH="1">
            <a:off x="4023684" y="5495795"/>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3" name="Line 188"/>
          <p:cNvSpPr>
            <a:spLocks noChangeShapeType="1"/>
          </p:cNvSpPr>
          <p:nvPr>
            <p:custDataLst>
              <p:tags r:id="rId177"/>
            </p:custDataLst>
          </p:nvPr>
        </p:nvSpPr>
        <p:spPr bwMode="auto">
          <a:xfrm>
            <a:off x="4020444" y="4271268"/>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4" name="Line 189"/>
          <p:cNvSpPr>
            <a:spLocks noChangeShapeType="1"/>
          </p:cNvSpPr>
          <p:nvPr>
            <p:custDataLst>
              <p:tags r:id="rId178"/>
            </p:custDataLst>
          </p:nvPr>
        </p:nvSpPr>
        <p:spPr bwMode="auto">
          <a:xfrm>
            <a:off x="4184049" y="4065560"/>
            <a:ext cx="48595"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5" name="Line 186"/>
          <p:cNvSpPr>
            <a:spLocks noChangeShapeType="1"/>
          </p:cNvSpPr>
          <p:nvPr>
            <p:custDataLst>
              <p:tags r:id="rId179"/>
            </p:custDataLst>
          </p:nvPr>
        </p:nvSpPr>
        <p:spPr bwMode="auto">
          <a:xfrm flipH="1">
            <a:off x="4256941" y="3863092"/>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6" name="Line 184"/>
          <p:cNvSpPr>
            <a:spLocks noChangeShapeType="1"/>
          </p:cNvSpPr>
          <p:nvPr>
            <p:custDataLst>
              <p:tags r:id="rId180"/>
            </p:custDataLst>
          </p:nvPr>
        </p:nvSpPr>
        <p:spPr bwMode="auto">
          <a:xfrm>
            <a:off x="4231023" y="3660624"/>
            <a:ext cx="53455"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7" name="Line 182"/>
          <p:cNvSpPr>
            <a:spLocks noChangeShapeType="1"/>
          </p:cNvSpPr>
          <p:nvPr>
            <p:custDataLst>
              <p:tags r:id="rId181"/>
            </p:custDataLst>
          </p:nvPr>
        </p:nvSpPr>
        <p:spPr bwMode="auto">
          <a:xfrm>
            <a:off x="4286098" y="3454916"/>
            <a:ext cx="3239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8" name="Line 181"/>
          <p:cNvSpPr>
            <a:spLocks noChangeShapeType="1"/>
          </p:cNvSpPr>
          <p:nvPr>
            <p:custDataLst>
              <p:tags r:id="rId182"/>
            </p:custDataLst>
          </p:nvPr>
        </p:nvSpPr>
        <p:spPr bwMode="auto">
          <a:xfrm flipH="1">
            <a:off x="4326595" y="3249208"/>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49" name="Line 180"/>
          <p:cNvSpPr>
            <a:spLocks noChangeShapeType="1"/>
          </p:cNvSpPr>
          <p:nvPr>
            <p:custDataLst>
              <p:tags r:id="rId183"/>
            </p:custDataLst>
          </p:nvPr>
        </p:nvSpPr>
        <p:spPr bwMode="auto">
          <a:xfrm flipH="1">
            <a:off x="4334693" y="3046741"/>
            <a:ext cx="340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0" name="Line 179"/>
          <p:cNvSpPr>
            <a:spLocks noChangeShapeType="1"/>
          </p:cNvSpPr>
          <p:nvPr>
            <p:custDataLst>
              <p:tags r:id="rId184"/>
            </p:custDataLst>
          </p:nvPr>
        </p:nvSpPr>
        <p:spPr bwMode="auto">
          <a:xfrm>
            <a:off x="4316875" y="2841033"/>
            <a:ext cx="64794"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1" name="Line 178"/>
          <p:cNvSpPr>
            <a:spLocks noChangeShapeType="1"/>
          </p:cNvSpPr>
          <p:nvPr>
            <p:custDataLst>
              <p:tags r:id="rId185"/>
            </p:custDataLst>
          </p:nvPr>
        </p:nvSpPr>
        <p:spPr bwMode="auto">
          <a:xfrm flipH="1">
            <a:off x="4354131" y="2432857"/>
            <a:ext cx="92331"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2" name="Line 177"/>
          <p:cNvSpPr>
            <a:spLocks noChangeShapeType="1"/>
          </p:cNvSpPr>
          <p:nvPr>
            <p:custDataLst>
              <p:tags r:id="rId186"/>
            </p:custDataLst>
          </p:nvPr>
        </p:nvSpPr>
        <p:spPr bwMode="auto">
          <a:xfrm flipH="1">
            <a:off x="4287718" y="2230389"/>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3" name="Line 176"/>
          <p:cNvSpPr>
            <a:spLocks noChangeShapeType="1"/>
          </p:cNvSpPr>
          <p:nvPr>
            <p:custDataLst>
              <p:tags r:id="rId187"/>
            </p:custDataLst>
          </p:nvPr>
        </p:nvSpPr>
        <p:spPr bwMode="auto">
          <a:xfrm>
            <a:off x="4261801" y="2024681"/>
            <a:ext cx="103670"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4" name="Line 175"/>
          <p:cNvSpPr>
            <a:spLocks noChangeShapeType="1"/>
          </p:cNvSpPr>
          <p:nvPr>
            <p:custDataLst>
              <p:tags r:id="rId188"/>
            </p:custDataLst>
          </p:nvPr>
        </p:nvSpPr>
        <p:spPr bwMode="auto">
          <a:xfrm flipH="1">
            <a:off x="4023684" y="5701502"/>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5" name="Line 183"/>
          <p:cNvSpPr>
            <a:spLocks noChangeShapeType="1"/>
          </p:cNvSpPr>
          <p:nvPr>
            <p:custDataLst>
              <p:tags r:id="rId189"/>
            </p:custDataLst>
          </p:nvPr>
        </p:nvSpPr>
        <p:spPr bwMode="auto">
          <a:xfrm flipH="1">
            <a:off x="4023684" y="5293326"/>
            <a:ext cx="2591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lIns="93296" tIns="46648" rIns="93296" bIns="46648" anchor="ctr"/>
          <a:lstStyle/>
          <a:p>
            <a:endParaRPr lang="en-US"/>
          </a:p>
        </p:txBody>
      </p:sp>
      <p:sp>
        <p:nvSpPr>
          <p:cNvPr id="11456" name="Rectangle 201"/>
          <p:cNvSpPr>
            <a:spLocks noChangeArrowheads="1"/>
          </p:cNvSpPr>
          <p:nvPr>
            <p:custDataLst>
              <p:tags r:id="rId190"/>
            </p:custDataLst>
          </p:nvPr>
        </p:nvSpPr>
        <p:spPr bwMode="auto">
          <a:xfrm>
            <a:off x="320728" y="4783108"/>
            <a:ext cx="2526951"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2FA56245-9792-B347-84AD-BD5666B4681A}" type="datetime'Ha''nd''lin''g'' co''llec''tion /'' deliv''e''r''y       '' '">
              <a:rPr lang="en-GB" sz="1300">
                <a:cs typeface="Arial" charset="0"/>
              </a:rPr>
              <a:pPr defTabSz="913526">
                <a:buClr>
                  <a:schemeClr val="tx2"/>
                </a:buClr>
              </a:pPr>
              <a:t>Handling collection / delivery        </a:t>
            </a:fld>
            <a:endParaRPr lang="en-GB" sz="1300">
              <a:cs typeface="Arial" charset="0"/>
            </a:endParaRPr>
          </a:p>
        </p:txBody>
      </p:sp>
      <p:sp>
        <p:nvSpPr>
          <p:cNvPr id="11457" name="Rectangle 214"/>
          <p:cNvSpPr>
            <a:spLocks noChangeArrowheads="1"/>
          </p:cNvSpPr>
          <p:nvPr>
            <p:custDataLst>
              <p:tags r:id="rId191"/>
            </p:custDataLst>
          </p:nvPr>
        </p:nvSpPr>
        <p:spPr bwMode="auto">
          <a:xfrm>
            <a:off x="4049601" y="4579020"/>
            <a:ext cx="370944"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78CF5F57-87E9-BA4C-BF2B-676B65237830}" type="datetime'''''2''''''0''''''.''''3'''''''''''''''''''''''''">
              <a:rPr lang="en-GB" altLang="zh-CN" sz="1300">
                <a:ea typeface="SimSun" charset="0"/>
                <a:cs typeface="Arial" charset="0"/>
              </a:rPr>
              <a:pPr defTabSz="913526">
                <a:buClr>
                  <a:schemeClr val="tx2"/>
                </a:buClr>
              </a:pPr>
              <a:t>20.3</a:t>
            </a:fld>
            <a:endParaRPr lang="en-GB" altLang="zh-CN" sz="1300">
              <a:ea typeface="SimSun" charset="0"/>
              <a:cs typeface="Arial" charset="0"/>
            </a:endParaRPr>
          </a:p>
        </p:txBody>
      </p:sp>
      <p:sp>
        <p:nvSpPr>
          <p:cNvPr id="11458" name="Rectangle 206"/>
          <p:cNvSpPr>
            <a:spLocks noChangeArrowheads="1"/>
          </p:cNvSpPr>
          <p:nvPr>
            <p:custDataLst>
              <p:tags r:id="rId192"/>
            </p:custDataLst>
          </p:nvPr>
        </p:nvSpPr>
        <p:spPr bwMode="auto">
          <a:xfrm>
            <a:off x="320729" y="4374932"/>
            <a:ext cx="1487014"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7F7C351-DCDB-B249-B7C6-64355A3E71D5}" type="datetime'''''''Cr''''e''''''dit car''''''d'' c''''''''h''a''r''''''ges'">
              <a:rPr lang="en-GB" sz="1300">
                <a:cs typeface="Arial" charset="0"/>
              </a:rPr>
              <a:pPr defTabSz="913526">
                <a:buClr>
                  <a:schemeClr val="tx2"/>
                </a:buClr>
              </a:pPr>
              <a:t>Credit card charges</a:t>
            </a:fld>
            <a:endParaRPr lang="en-GB" sz="1300">
              <a:cs typeface="Arial" charset="0"/>
            </a:endParaRPr>
          </a:p>
        </p:txBody>
      </p:sp>
      <p:sp>
        <p:nvSpPr>
          <p:cNvPr id="11459" name="Rectangle 208"/>
          <p:cNvSpPr>
            <a:spLocks noChangeArrowheads="1"/>
          </p:cNvSpPr>
          <p:nvPr>
            <p:custDataLst>
              <p:tags r:id="rId193"/>
            </p:custDataLst>
          </p:nvPr>
        </p:nvSpPr>
        <p:spPr bwMode="auto">
          <a:xfrm>
            <a:off x="3720774" y="4374932"/>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BC5E921F-CDB1-AD4D-817E-FDC35AED2CC8}" type="datetime'''''0''''''''''''''''''.''''''''''''''''''''''''7'''''''''''''">
              <a:rPr lang="en-GB" altLang="zh-CN" sz="1300">
                <a:ea typeface="SimSun" charset="0"/>
                <a:cs typeface="Arial" charset="0"/>
              </a:rPr>
              <a:pPr algn="r" defTabSz="913526">
                <a:buClr>
                  <a:schemeClr val="tx2"/>
                </a:buClr>
              </a:pPr>
              <a:t>0.7</a:t>
            </a:fld>
            <a:endParaRPr lang="en-GB" altLang="zh-CN" sz="1300">
              <a:ea typeface="SimSun" charset="0"/>
              <a:cs typeface="Arial" charset="0"/>
            </a:endParaRPr>
          </a:p>
        </p:txBody>
      </p:sp>
      <p:sp>
        <p:nvSpPr>
          <p:cNvPr id="11460" name="Rectangle 205"/>
          <p:cNvSpPr>
            <a:spLocks noChangeArrowheads="1"/>
          </p:cNvSpPr>
          <p:nvPr>
            <p:custDataLst>
              <p:tags r:id="rId194"/>
            </p:custDataLst>
          </p:nvPr>
        </p:nvSpPr>
        <p:spPr bwMode="auto">
          <a:xfrm>
            <a:off x="320729" y="2531662"/>
            <a:ext cx="1109591"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D8BEDD6-4EFC-A84A-AA16-0F3BB58ADE1E}" type="datetime'''''''Gr''''''''o''''''ss'''''' m''''arg''''''''''''''i''n'">
              <a:rPr lang="en-GB" sz="1300" b="1">
                <a:cs typeface="Arial" charset="0"/>
              </a:rPr>
              <a:pPr defTabSz="913526">
                <a:buClr>
                  <a:schemeClr val="tx2"/>
                </a:buClr>
              </a:pPr>
              <a:t>Gross margin</a:t>
            </a:fld>
            <a:endParaRPr lang="en-GB" sz="1300" b="1">
              <a:cs typeface="Arial" charset="0"/>
            </a:endParaRPr>
          </a:p>
        </p:txBody>
      </p:sp>
      <p:sp>
        <p:nvSpPr>
          <p:cNvPr id="11461" name="Rectangle 212"/>
          <p:cNvSpPr>
            <a:spLocks noChangeArrowheads="1"/>
          </p:cNvSpPr>
          <p:nvPr>
            <p:custDataLst>
              <p:tags r:id="rId195"/>
            </p:custDataLst>
          </p:nvPr>
        </p:nvSpPr>
        <p:spPr bwMode="auto">
          <a:xfrm>
            <a:off x="4446463" y="2330814"/>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CBCBE317-EB0D-2140-AA20-6F69B8860C14}" type="datetime'''''''''''''''''''''''4''''''''''''''.''0'''''''''''''''''">
              <a:rPr lang="en-GB" altLang="zh-CN" sz="1300">
                <a:ea typeface="SimSun" charset="0"/>
                <a:cs typeface="Arial" charset="0"/>
              </a:rPr>
              <a:pPr defTabSz="913526">
                <a:buClr>
                  <a:schemeClr val="tx2"/>
                </a:buClr>
              </a:pPr>
              <a:t>4.0</a:t>
            </a:fld>
            <a:endParaRPr lang="en-GB" altLang="zh-CN" sz="1300">
              <a:ea typeface="SimSun" charset="0"/>
              <a:cs typeface="Arial" charset="0"/>
            </a:endParaRPr>
          </a:p>
        </p:txBody>
      </p:sp>
      <p:sp>
        <p:nvSpPr>
          <p:cNvPr id="11462" name="Rectangle 194"/>
          <p:cNvSpPr>
            <a:spLocks noChangeArrowheads="1"/>
          </p:cNvSpPr>
          <p:nvPr>
            <p:custDataLst>
              <p:tags r:id="rId196"/>
            </p:custDataLst>
          </p:nvPr>
        </p:nvSpPr>
        <p:spPr bwMode="auto">
          <a:xfrm>
            <a:off x="320728" y="5805166"/>
            <a:ext cx="179640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39C39877-35EE-E341-BED3-4AB4C512DEE3}" type="datetime'''Per ''or''''''''d''er'''' con''tr''i''b''''''''utio''''''n'">
              <a:rPr lang="en-GB" altLang="zh-CN" sz="1300" b="1">
                <a:ea typeface="SimSun" charset="0"/>
                <a:cs typeface="Arial" charset="0"/>
              </a:rPr>
              <a:pPr defTabSz="913526">
                <a:buClr>
                  <a:schemeClr val="tx2"/>
                </a:buClr>
              </a:pPr>
              <a:t>Per order contribution</a:t>
            </a:fld>
            <a:endParaRPr lang="en-GB" altLang="zh-CN" sz="1300" b="1">
              <a:ea typeface="SimSun" charset="0"/>
              <a:cs typeface="Arial" charset="0"/>
            </a:endParaRPr>
          </a:p>
        </p:txBody>
      </p:sp>
      <p:sp>
        <p:nvSpPr>
          <p:cNvPr id="11463" name="Rectangle 200"/>
          <p:cNvSpPr>
            <a:spLocks noChangeArrowheads="1"/>
          </p:cNvSpPr>
          <p:nvPr>
            <p:custDataLst>
              <p:tags r:id="rId197"/>
            </p:custDataLst>
          </p:nvPr>
        </p:nvSpPr>
        <p:spPr bwMode="auto">
          <a:xfrm>
            <a:off x="4049601" y="5806786"/>
            <a:ext cx="370944"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56B9427-8C93-5A49-A6D2-8429C051DD65}" type="datetime'2''''''''''''0''.''''''''''''''''''3'''''">
              <a:rPr lang="en-GB" altLang="zh-CN" sz="1300" b="1">
                <a:ea typeface="SimSun" charset="0"/>
                <a:cs typeface="Arial" charset="0"/>
              </a:rPr>
              <a:pPr defTabSz="913526">
                <a:buClr>
                  <a:schemeClr val="tx2"/>
                </a:buClr>
              </a:pPr>
              <a:t>20.3</a:t>
            </a:fld>
            <a:endParaRPr lang="en-GB" altLang="zh-CN" sz="1300" b="1">
              <a:ea typeface="SimSun" charset="0"/>
              <a:cs typeface="Arial" charset="0"/>
            </a:endParaRPr>
          </a:p>
        </p:txBody>
      </p:sp>
      <p:sp>
        <p:nvSpPr>
          <p:cNvPr id="11464" name="Rectangle 222"/>
          <p:cNvSpPr>
            <a:spLocks noChangeArrowheads="1"/>
          </p:cNvSpPr>
          <p:nvPr>
            <p:custDataLst>
              <p:tags r:id="rId198"/>
            </p:custDataLst>
          </p:nvPr>
        </p:nvSpPr>
        <p:spPr bwMode="auto">
          <a:xfrm>
            <a:off x="320729" y="5599459"/>
            <a:ext cx="753226"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C4847C2-31D4-A547-BCFC-497A5EFD5661}" type="datetime'''Va''''''n'''''''' ''c''''o''s''''''''''''''''''''''''ts'''">
              <a:rPr lang="en-GB" altLang="zh-CN" sz="1300">
                <a:ea typeface="SimSun" charset="0"/>
                <a:cs typeface="Arial" charset="0"/>
              </a:rPr>
              <a:pPr defTabSz="913526">
                <a:buClr>
                  <a:schemeClr val="tx2"/>
                </a:buClr>
              </a:pPr>
              <a:t>Van costs</a:t>
            </a:fld>
            <a:endParaRPr lang="en-GB" altLang="zh-CN" sz="1300">
              <a:ea typeface="SimSun" charset="0"/>
              <a:cs typeface="Arial" charset="0"/>
            </a:endParaRPr>
          </a:p>
        </p:txBody>
      </p:sp>
      <p:sp>
        <p:nvSpPr>
          <p:cNvPr id="11465" name="Rectangle 193"/>
          <p:cNvSpPr>
            <a:spLocks noChangeArrowheads="1"/>
          </p:cNvSpPr>
          <p:nvPr>
            <p:custDataLst>
              <p:tags r:id="rId199"/>
            </p:custDataLst>
          </p:nvPr>
        </p:nvSpPr>
        <p:spPr bwMode="auto">
          <a:xfrm>
            <a:off x="320729" y="5393750"/>
            <a:ext cx="118572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13BDB617-1EA4-8A49-BBBE-3E054ADAF8F6}" type="datetime'''Deliv''e''''''ry ''''''c''ha''''''''''''''''r''g''e'''''''">
              <a:rPr lang="en-GB" altLang="zh-CN" sz="1300">
                <a:ea typeface="SimSun" charset="0"/>
                <a:cs typeface="Arial" charset="0"/>
              </a:rPr>
              <a:pPr defTabSz="913526">
                <a:buClr>
                  <a:schemeClr val="tx2"/>
                </a:buClr>
              </a:pPr>
              <a:t>Delivery charge</a:t>
            </a:fld>
            <a:endParaRPr lang="en-GB" altLang="zh-CN" sz="1300">
              <a:ea typeface="SimSun" charset="0"/>
              <a:cs typeface="Arial" charset="0"/>
            </a:endParaRPr>
          </a:p>
        </p:txBody>
      </p:sp>
      <p:sp>
        <p:nvSpPr>
          <p:cNvPr id="11466" name="Rectangle 197"/>
          <p:cNvSpPr>
            <a:spLocks noChangeArrowheads="1"/>
          </p:cNvSpPr>
          <p:nvPr>
            <p:custDataLst>
              <p:tags r:id="rId200"/>
            </p:custDataLst>
          </p:nvPr>
        </p:nvSpPr>
        <p:spPr bwMode="auto">
          <a:xfrm>
            <a:off x="320729" y="5191283"/>
            <a:ext cx="341787"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F2D90C7-C96F-454D-93C6-904968BE8EEE}" type="datetime'''''''''''''''''''''''''F''u''''''e''''''''''l'''''''''''''''">
              <a:rPr lang="en-GB" altLang="zh-CN" sz="1300">
                <a:ea typeface="SimSun" charset="0"/>
                <a:cs typeface="Arial" charset="0"/>
              </a:rPr>
              <a:pPr defTabSz="913526">
                <a:buClr>
                  <a:schemeClr val="tx2"/>
                </a:buClr>
              </a:pPr>
              <a:t>Fuel</a:t>
            </a:fld>
            <a:endParaRPr lang="en-GB" altLang="zh-CN" sz="1300">
              <a:ea typeface="SimSun" charset="0"/>
              <a:cs typeface="Arial" charset="0"/>
            </a:endParaRPr>
          </a:p>
        </p:txBody>
      </p:sp>
      <p:sp>
        <p:nvSpPr>
          <p:cNvPr id="11467" name="Rectangle 198"/>
          <p:cNvSpPr>
            <a:spLocks noChangeArrowheads="1"/>
          </p:cNvSpPr>
          <p:nvPr>
            <p:custDataLst>
              <p:tags r:id="rId201"/>
            </p:custDataLst>
          </p:nvPr>
        </p:nvSpPr>
        <p:spPr bwMode="auto">
          <a:xfrm>
            <a:off x="320729" y="4988814"/>
            <a:ext cx="528068"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C2DC30C-287F-5840-856C-350CCDBFC498}" type="datetime'D''''''riv''''''''''''''''''''''''''''''e''''''''r'">
              <a:rPr lang="en-GB" sz="1300">
                <a:cs typeface="Arial" charset="0"/>
              </a:rPr>
              <a:pPr defTabSz="913526">
                <a:buClr>
                  <a:schemeClr val="tx2"/>
                </a:buClr>
              </a:pPr>
              <a:t>Driver</a:t>
            </a:fld>
            <a:r>
              <a:rPr lang="en-GB" sz="1300" baseline="30000">
                <a:cs typeface="Arial" charset="0"/>
              </a:rPr>
              <a:t>1</a:t>
            </a:r>
          </a:p>
        </p:txBody>
      </p:sp>
      <p:sp>
        <p:nvSpPr>
          <p:cNvPr id="11468" name="Rectangle 218"/>
          <p:cNvSpPr>
            <a:spLocks noChangeArrowheads="1"/>
          </p:cNvSpPr>
          <p:nvPr>
            <p:custDataLst>
              <p:tags r:id="rId202"/>
            </p:custDataLst>
          </p:nvPr>
        </p:nvSpPr>
        <p:spPr bwMode="auto">
          <a:xfrm>
            <a:off x="4039883" y="2738989"/>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24B7743D-C7EC-C74C-9C12-A038A7DB625D}" type="datetime'2''''''''''''''.''''''''''''''3'''''''''">
              <a:rPr lang="en-GB" altLang="zh-CN" sz="1300">
                <a:ea typeface="SimSun" charset="0"/>
                <a:cs typeface="Arial" charset="0"/>
              </a:rPr>
              <a:pPr algn="r" defTabSz="913526">
                <a:buClr>
                  <a:schemeClr val="tx2"/>
                </a:buClr>
              </a:pPr>
              <a:t>2.3</a:t>
            </a:fld>
            <a:endParaRPr lang="en-GB" altLang="zh-CN" sz="1300">
              <a:ea typeface="SimSun" charset="0"/>
              <a:cs typeface="Arial" charset="0"/>
            </a:endParaRPr>
          </a:p>
        </p:txBody>
      </p:sp>
      <p:sp>
        <p:nvSpPr>
          <p:cNvPr id="11469" name="Rectangle 203"/>
          <p:cNvSpPr>
            <a:spLocks noChangeArrowheads="1"/>
          </p:cNvSpPr>
          <p:nvPr>
            <p:custDataLst>
              <p:tags r:id="rId203"/>
            </p:custDataLst>
          </p:nvPr>
        </p:nvSpPr>
        <p:spPr bwMode="auto">
          <a:xfrm>
            <a:off x="320728" y="2738989"/>
            <a:ext cx="1232699"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C25376C5-9887-074A-9BDB-18928A8C64D6}" type="datetime'''Del''''i''ve''ry'''''''''' ''t''o'' s''t''''''''''''''''ore'">
              <a:rPr lang="en-GB" sz="1300">
                <a:cs typeface="Arial" charset="0"/>
              </a:rPr>
              <a:pPr defTabSz="913526">
                <a:buClr>
                  <a:schemeClr val="tx2"/>
                </a:buClr>
              </a:pPr>
              <a:t>Delivery to store</a:t>
            </a:fld>
            <a:endParaRPr lang="en-GB" sz="1300">
              <a:cs typeface="Arial" charset="0"/>
            </a:endParaRPr>
          </a:p>
        </p:txBody>
      </p:sp>
      <p:sp>
        <p:nvSpPr>
          <p:cNvPr id="11470" name="Rectangle 202"/>
          <p:cNvSpPr>
            <a:spLocks noChangeArrowheads="1"/>
          </p:cNvSpPr>
          <p:nvPr>
            <p:custDataLst>
              <p:tags r:id="rId204"/>
            </p:custDataLst>
          </p:nvPr>
        </p:nvSpPr>
        <p:spPr bwMode="auto">
          <a:xfrm>
            <a:off x="4368710" y="2944696"/>
            <a:ext cx="27699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8C0E3F14-2A91-2840-A42E-E05DF29C692F}" type="datetime'''''''''''''''0''''.5'''''''''''''''''''''''''''''">
              <a:rPr lang="en-GB" altLang="zh-CN" sz="1300">
                <a:ea typeface="SimSun" charset="0"/>
                <a:cs typeface="Arial" charset="0"/>
              </a:rPr>
              <a:pPr defTabSz="913526">
                <a:buClr>
                  <a:schemeClr val="tx2"/>
                </a:buClr>
              </a:pPr>
              <a:t>0.5</a:t>
            </a:fld>
            <a:endParaRPr lang="en-GB" altLang="zh-CN" sz="1300">
              <a:ea typeface="SimSun" charset="0"/>
              <a:cs typeface="Arial" charset="0"/>
            </a:endParaRPr>
          </a:p>
        </p:txBody>
      </p:sp>
      <p:sp>
        <p:nvSpPr>
          <p:cNvPr id="11471" name="Rectangle 199"/>
          <p:cNvSpPr>
            <a:spLocks noChangeArrowheads="1"/>
          </p:cNvSpPr>
          <p:nvPr>
            <p:custDataLst>
              <p:tags r:id="rId205"/>
            </p:custDataLst>
          </p:nvPr>
        </p:nvSpPr>
        <p:spPr bwMode="auto">
          <a:xfrm>
            <a:off x="320729" y="2944696"/>
            <a:ext cx="1947048"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939443AA-2E0F-4F48-B70E-DF5D49A48899}" type="datetime'Pe''''''''r'' ''o''''''rde''r marke''''ti''''n''g ''c''osts'''">
              <a:rPr lang="en-GB" sz="1300">
                <a:cs typeface="Arial" charset="0"/>
              </a:rPr>
              <a:pPr defTabSz="913526">
                <a:buClr>
                  <a:schemeClr val="tx2"/>
                </a:buClr>
              </a:pPr>
              <a:t>Per order marketing costs</a:t>
            </a:fld>
            <a:endParaRPr lang="en-GB" sz="1300">
              <a:cs typeface="Arial" charset="0"/>
            </a:endParaRPr>
          </a:p>
        </p:txBody>
      </p:sp>
      <p:sp>
        <p:nvSpPr>
          <p:cNvPr id="11472" name="Rectangle 196"/>
          <p:cNvSpPr>
            <a:spLocks noChangeArrowheads="1"/>
          </p:cNvSpPr>
          <p:nvPr>
            <p:custDataLst>
              <p:tags r:id="rId206"/>
            </p:custDataLst>
          </p:nvPr>
        </p:nvSpPr>
        <p:spPr bwMode="auto">
          <a:xfrm>
            <a:off x="320729" y="3147165"/>
            <a:ext cx="819639"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82ED63B-DEC1-E84A-9355-1A6E59B76FE5}" type="datetime'''C''''''''a''''''l''l ''''''''''c''e''''n''t''re'''''''''">
              <a:rPr lang="en-GB" sz="1300">
                <a:cs typeface="Arial" charset="0"/>
              </a:rPr>
              <a:pPr defTabSz="913526">
                <a:buClr>
                  <a:schemeClr val="tx2"/>
                </a:buClr>
              </a:pPr>
              <a:t>Call centre</a:t>
            </a:fld>
            <a:endParaRPr lang="en-GB" sz="1300">
              <a:cs typeface="Arial" charset="0"/>
            </a:endParaRPr>
          </a:p>
        </p:txBody>
      </p:sp>
      <p:sp>
        <p:nvSpPr>
          <p:cNvPr id="11473" name="Rectangle 195"/>
          <p:cNvSpPr>
            <a:spLocks noChangeArrowheads="1"/>
          </p:cNvSpPr>
          <p:nvPr>
            <p:custDataLst>
              <p:tags r:id="rId207"/>
            </p:custDataLst>
          </p:nvPr>
        </p:nvSpPr>
        <p:spPr bwMode="auto">
          <a:xfrm>
            <a:off x="4009106" y="3352872"/>
            <a:ext cx="27699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814980A1-90ED-7744-A882-A0F21A8514A7}" type="datetime'''''''''''''''''''''0''''''.''''''''''''''''''''''5'">
              <a:rPr lang="en-GB" altLang="zh-CN" sz="1300">
                <a:ea typeface="SimSun" charset="0"/>
                <a:cs typeface="Arial" charset="0"/>
              </a:rPr>
              <a:pPr algn="r" defTabSz="913526">
                <a:buClr>
                  <a:schemeClr val="tx2"/>
                </a:buClr>
              </a:pPr>
              <a:t>0.5</a:t>
            </a:fld>
            <a:endParaRPr lang="en-GB" altLang="zh-CN" sz="1300">
              <a:ea typeface="SimSun" charset="0"/>
              <a:cs typeface="Arial" charset="0"/>
            </a:endParaRPr>
          </a:p>
        </p:txBody>
      </p:sp>
      <p:sp>
        <p:nvSpPr>
          <p:cNvPr id="11474" name="Rectangle 192"/>
          <p:cNvSpPr>
            <a:spLocks noChangeArrowheads="1"/>
          </p:cNvSpPr>
          <p:nvPr>
            <p:custDataLst>
              <p:tags r:id="rId208"/>
            </p:custDataLst>
          </p:nvPr>
        </p:nvSpPr>
        <p:spPr bwMode="auto">
          <a:xfrm>
            <a:off x="320729" y="3352872"/>
            <a:ext cx="2031280"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5CA56D5-1481-EE46-8CA5-4BBC060BAC61}" type="datetime'''''''Re''''turn''s and c''''''''o''''''m''pen''s''at''ion'">
              <a:rPr lang="en-GB" sz="1300">
                <a:cs typeface="Arial" charset="0"/>
              </a:rPr>
              <a:pPr defTabSz="913526">
                <a:buClr>
                  <a:schemeClr val="tx2"/>
                </a:buClr>
              </a:pPr>
              <a:t>Returns and compensation</a:t>
            </a:fld>
            <a:endParaRPr lang="en-GB" sz="1300">
              <a:cs typeface="Arial" charset="0"/>
            </a:endParaRPr>
          </a:p>
        </p:txBody>
      </p:sp>
      <p:sp>
        <p:nvSpPr>
          <p:cNvPr id="11475" name="Rectangle 223"/>
          <p:cNvSpPr>
            <a:spLocks noChangeArrowheads="1"/>
          </p:cNvSpPr>
          <p:nvPr>
            <p:custDataLst>
              <p:tags r:id="rId209"/>
            </p:custDataLst>
          </p:nvPr>
        </p:nvSpPr>
        <p:spPr bwMode="auto">
          <a:xfrm>
            <a:off x="3954031" y="3558580"/>
            <a:ext cx="276992"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FB9B60FA-66AD-E141-80CF-51F1A8F59320}" type="datetime'''''''1''''''''''.''''''''''''''6'">
              <a:rPr lang="en-GB" altLang="zh-CN" sz="1300">
                <a:ea typeface="SimSun" charset="0"/>
                <a:cs typeface="Arial" charset="0"/>
              </a:rPr>
              <a:pPr algn="r" defTabSz="913526">
                <a:buClr>
                  <a:schemeClr val="tx2"/>
                </a:buClr>
              </a:pPr>
              <a:t>1.6</a:t>
            </a:fld>
            <a:endParaRPr lang="en-GB" altLang="zh-CN" sz="1300">
              <a:ea typeface="SimSun" charset="0"/>
              <a:cs typeface="Arial" charset="0"/>
            </a:endParaRPr>
          </a:p>
        </p:txBody>
      </p:sp>
      <p:sp>
        <p:nvSpPr>
          <p:cNvPr id="11476" name="Rectangle 204"/>
          <p:cNvSpPr>
            <a:spLocks noChangeArrowheads="1"/>
          </p:cNvSpPr>
          <p:nvPr>
            <p:custDataLst>
              <p:tags r:id="rId210"/>
            </p:custDataLst>
          </p:nvPr>
        </p:nvSpPr>
        <p:spPr bwMode="auto">
          <a:xfrm>
            <a:off x="320728" y="1715311"/>
            <a:ext cx="933028"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A8C1BF7-18CC-204E-82B6-011A7039777E}" type="datetime'''''Ba''''''''sk''''''''e''''''''t'' ''''''si''''''''ze'''">
              <a:rPr lang="en-GB" sz="1300" b="1">
                <a:cs typeface="Arial" charset="0"/>
              </a:rPr>
              <a:pPr defTabSz="913526">
                <a:buClr>
                  <a:schemeClr val="tx2"/>
                </a:buClr>
              </a:pPr>
              <a:t>Basket size</a:t>
            </a:fld>
            <a:endParaRPr lang="en-GB" sz="1300" b="1">
              <a:cs typeface="Arial" charset="0"/>
            </a:endParaRPr>
          </a:p>
        </p:txBody>
      </p:sp>
      <p:sp>
        <p:nvSpPr>
          <p:cNvPr id="11477" name="Rectangle 220"/>
          <p:cNvSpPr>
            <a:spLocks noChangeArrowheads="1"/>
          </p:cNvSpPr>
          <p:nvPr>
            <p:custDataLst>
              <p:tags r:id="rId211"/>
            </p:custDataLst>
          </p:nvPr>
        </p:nvSpPr>
        <p:spPr bwMode="auto">
          <a:xfrm>
            <a:off x="320729" y="3558580"/>
            <a:ext cx="2659778"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155EC229-7FE1-5645-B8FB-0389A7F343D9}" type="datetime'W''''a''st''a''''''ge, mar''''k''d''own ''and sh''r''inka''ge'">
              <a:rPr lang="en-GB" sz="1300">
                <a:cs typeface="Arial" charset="0"/>
              </a:rPr>
              <a:pPr defTabSz="913526">
                <a:buClr>
                  <a:schemeClr val="tx2"/>
                </a:buClr>
              </a:pPr>
              <a:t>Wastage, markdown and shrinkage</a:t>
            </a:fld>
            <a:endParaRPr lang="en-GB" sz="1300">
              <a:cs typeface="Arial" charset="0"/>
            </a:endParaRPr>
          </a:p>
        </p:txBody>
      </p:sp>
      <p:sp>
        <p:nvSpPr>
          <p:cNvPr id="11478" name="Rectangle 209"/>
          <p:cNvSpPr>
            <a:spLocks noChangeArrowheads="1"/>
          </p:cNvSpPr>
          <p:nvPr>
            <p:custDataLst>
              <p:tags r:id="rId212"/>
            </p:custDataLst>
          </p:nvPr>
        </p:nvSpPr>
        <p:spPr bwMode="auto">
          <a:xfrm>
            <a:off x="320729" y="4577399"/>
            <a:ext cx="2907614"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A847322B-05DE-9F48-92F7-3BD35BE60859}" type="datetime'''M''ar''''''gi''n bef''ore ''deliv''ery-pick''up'' c''os''ts'">
              <a:rPr lang="en-GB" sz="1300" b="1">
                <a:cs typeface="Arial" charset="0"/>
              </a:rPr>
              <a:pPr defTabSz="913526">
                <a:buClr>
                  <a:schemeClr val="tx2"/>
                </a:buClr>
              </a:pPr>
              <a:t>Margin before delivery-pickup costs</a:t>
            </a:fld>
            <a:endParaRPr lang="en-GB" sz="1300" b="1">
              <a:cs typeface="Arial" charset="0"/>
            </a:endParaRPr>
          </a:p>
        </p:txBody>
      </p:sp>
      <p:sp>
        <p:nvSpPr>
          <p:cNvPr id="11479" name="Rectangle 217"/>
          <p:cNvSpPr>
            <a:spLocks noChangeArrowheads="1"/>
          </p:cNvSpPr>
          <p:nvPr>
            <p:custDataLst>
              <p:tags r:id="rId213"/>
            </p:custDataLst>
          </p:nvPr>
        </p:nvSpPr>
        <p:spPr bwMode="auto">
          <a:xfrm>
            <a:off x="320729" y="3761048"/>
            <a:ext cx="99620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73BCEF7B-601B-F246-84DD-4047106ECF99}" type="datetime'''P''''''''''''''''i''ck''i''''''ng c''''''''o''''s''''''t''s'">
              <a:rPr lang="en-GB" sz="1300">
                <a:cs typeface="Arial" charset="0"/>
              </a:rPr>
              <a:pPr defTabSz="913526">
                <a:buClr>
                  <a:schemeClr val="tx2"/>
                </a:buClr>
              </a:pPr>
              <a:t>Picking costs</a:t>
            </a:fld>
            <a:endParaRPr lang="en-GB" sz="1300">
              <a:cs typeface="Arial" charset="0"/>
            </a:endParaRPr>
          </a:p>
        </p:txBody>
      </p:sp>
      <p:sp>
        <p:nvSpPr>
          <p:cNvPr id="11480" name="Rectangle 210"/>
          <p:cNvSpPr>
            <a:spLocks noChangeArrowheads="1"/>
          </p:cNvSpPr>
          <p:nvPr>
            <p:custDataLst>
              <p:tags r:id="rId214"/>
            </p:custDataLst>
          </p:nvPr>
        </p:nvSpPr>
        <p:spPr bwMode="auto">
          <a:xfrm>
            <a:off x="320729" y="2330814"/>
            <a:ext cx="2641960"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r>
              <a:rPr lang="en-GB" sz="1300">
                <a:cs typeface="Arial" charset="0"/>
              </a:rPr>
              <a:t>Manufacturing and supplier income</a:t>
            </a:r>
          </a:p>
        </p:txBody>
      </p:sp>
      <p:sp>
        <p:nvSpPr>
          <p:cNvPr id="11481" name="Rectangle 216"/>
          <p:cNvSpPr>
            <a:spLocks noChangeArrowheads="1"/>
          </p:cNvSpPr>
          <p:nvPr>
            <p:custDataLst>
              <p:tags r:id="rId215"/>
            </p:custDataLst>
          </p:nvPr>
        </p:nvSpPr>
        <p:spPr bwMode="auto">
          <a:xfrm>
            <a:off x="3907056" y="3963517"/>
            <a:ext cx="276993"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D112E7FB-53EE-DB43-BFB7-A4C5A76E7FC5}"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482" name="Rectangle 224"/>
          <p:cNvSpPr>
            <a:spLocks noChangeArrowheads="1"/>
          </p:cNvSpPr>
          <p:nvPr>
            <p:custDataLst>
              <p:tags r:id="rId216"/>
            </p:custDataLst>
          </p:nvPr>
        </p:nvSpPr>
        <p:spPr bwMode="auto">
          <a:xfrm>
            <a:off x="320729" y="2128345"/>
            <a:ext cx="1721891"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B199792-DB66-7048-A96E-DD75206545B7}" type="datetime'''Ma''rgi''n'''' ''''m''''''''i''''x enri''''c''hm''''''en''t'">
              <a:rPr lang="en-GB" sz="1300">
                <a:cs typeface="Arial" charset="0"/>
              </a:rPr>
              <a:pPr defTabSz="913526">
                <a:buClr>
                  <a:schemeClr val="tx2"/>
                </a:buClr>
              </a:pPr>
              <a:t>Margin mix enrichment</a:t>
            </a:fld>
            <a:endParaRPr lang="en-GB" sz="1300">
              <a:cs typeface="Arial" charset="0"/>
            </a:endParaRPr>
          </a:p>
        </p:txBody>
      </p:sp>
      <p:sp>
        <p:nvSpPr>
          <p:cNvPr id="11483" name="Rectangle 215"/>
          <p:cNvSpPr>
            <a:spLocks noChangeArrowheads="1"/>
          </p:cNvSpPr>
          <p:nvPr>
            <p:custDataLst>
              <p:tags r:id="rId217"/>
            </p:custDataLst>
          </p:nvPr>
        </p:nvSpPr>
        <p:spPr bwMode="auto">
          <a:xfrm>
            <a:off x="320729" y="3963517"/>
            <a:ext cx="1579345"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FBE8A246-F032-414B-BCD2-B880D035DFAA}" type="datetime'''R''ep''len''i''''''sh''men''''''t co''''''''''''s''ts'">
              <a:rPr lang="en-GB" sz="1300">
                <a:cs typeface="Arial" charset="0"/>
              </a:rPr>
              <a:pPr defTabSz="913526">
                <a:buClr>
                  <a:schemeClr val="tx2"/>
                </a:buClr>
              </a:pPr>
              <a:t>Replenishment costs</a:t>
            </a:fld>
            <a:endParaRPr lang="en-GB" sz="1300">
              <a:cs typeface="Arial" charset="0"/>
            </a:endParaRPr>
          </a:p>
        </p:txBody>
      </p:sp>
      <p:sp>
        <p:nvSpPr>
          <p:cNvPr id="11484" name="Rectangle 219"/>
          <p:cNvSpPr>
            <a:spLocks noChangeArrowheads="1"/>
          </p:cNvSpPr>
          <p:nvPr>
            <p:custDataLst>
              <p:tags r:id="rId218"/>
            </p:custDataLst>
          </p:nvPr>
        </p:nvSpPr>
        <p:spPr bwMode="auto">
          <a:xfrm>
            <a:off x="320729" y="1922638"/>
            <a:ext cx="508630"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66842991-D06A-2743-80AA-680BAAF15630}" type="datetime'C''''''''O''G''''''S'''''''''''''''''''''''''''''''''''''''''">
              <a:rPr lang="en-GB" altLang="zh-CN" sz="1300">
                <a:ea typeface="SimSun" charset="0"/>
                <a:cs typeface="Arial" charset="0"/>
              </a:rPr>
              <a:pPr defTabSz="913526">
                <a:buClr>
                  <a:schemeClr val="tx2"/>
                </a:buClr>
              </a:pPr>
              <a:t>COGS</a:t>
            </a:fld>
            <a:endParaRPr lang="en-GB" altLang="zh-CN" sz="1300">
              <a:ea typeface="SimSun" charset="0"/>
              <a:cs typeface="Arial" charset="0"/>
            </a:endParaRPr>
          </a:p>
        </p:txBody>
      </p:sp>
      <p:sp>
        <p:nvSpPr>
          <p:cNvPr id="11485" name="Rectangle 213"/>
          <p:cNvSpPr>
            <a:spLocks noChangeArrowheads="1"/>
          </p:cNvSpPr>
          <p:nvPr>
            <p:custDataLst>
              <p:tags r:id="rId219"/>
            </p:custDataLst>
          </p:nvPr>
        </p:nvSpPr>
        <p:spPr bwMode="auto">
          <a:xfrm>
            <a:off x="3743452" y="4169223"/>
            <a:ext cx="27699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F0CE4038-122D-DD4C-9A3B-2862B977B6A8}" type="datetime'''''4''''''''''.''''''''''''''''''''''''''''''''9'">
              <a:rPr lang="en-GB" altLang="zh-CN" sz="1300">
                <a:ea typeface="SimSun" charset="0"/>
                <a:cs typeface="Arial" charset="0"/>
              </a:rPr>
              <a:pPr algn="r" defTabSz="913526">
                <a:buClr>
                  <a:schemeClr val="tx2"/>
                </a:buClr>
              </a:pPr>
              <a:t>4.9</a:t>
            </a:fld>
            <a:endParaRPr lang="en-GB" altLang="zh-CN" sz="1300">
              <a:ea typeface="SimSun" charset="0"/>
              <a:cs typeface="Arial" charset="0"/>
            </a:endParaRPr>
          </a:p>
        </p:txBody>
      </p:sp>
      <p:sp>
        <p:nvSpPr>
          <p:cNvPr id="11486" name="Rectangle 211"/>
          <p:cNvSpPr>
            <a:spLocks noChangeArrowheads="1"/>
          </p:cNvSpPr>
          <p:nvPr>
            <p:custDataLst>
              <p:tags r:id="rId220"/>
            </p:custDataLst>
          </p:nvPr>
        </p:nvSpPr>
        <p:spPr bwMode="auto">
          <a:xfrm>
            <a:off x="320728" y="4169223"/>
            <a:ext cx="1712172"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2A31F0CE-660B-A445-BA72-65733E791EB7}" type="datetime'''''Stor''e pa''yrol''''l'' (''va''''''ri''''able)'''''''''">
              <a:rPr lang="en-GB" altLang="zh-CN" sz="1300">
                <a:ea typeface="SimSun" charset="0"/>
                <a:cs typeface="Arial" charset="0"/>
              </a:rPr>
              <a:pPr defTabSz="913526">
                <a:buClr>
                  <a:schemeClr val="tx2"/>
                </a:buClr>
              </a:pPr>
              <a:t>Store payroll (variable)</a:t>
            </a:fld>
            <a:endParaRPr lang="en-GB" altLang="zh-CN" sz="1300">
              <a:ea typeface="SimSun" charset="0"/>
              <a:cs typeface="Arial" charset="0"/>
            </a:endParaRPr>
          </a:p>
        </p:txBody>
      </p:sp>
      <p:sp>
        <p:nvSpPr>
          <p:cNvPr id="11487" name="Rectangle 207"/>
          <p:cNvSpPr>
            <a:spLocks noChangeArrowheads="1"/>
          </p:cNvSpPr>
          <p:nvPr>
            <p:custDataLst>
              <p:tags r:id="rId221"/>
            </p:custDataLst>
          </p:nvPr>
        </p:nvSpPr>
        <p:spPr bwMode="auto">
          <a:xfrm>
            <a:off x="4446463" y="2533281"/>
            <a:ext cx="370943"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AE0AC7C3-CF34-9948-8C96-DAAA74037FD6}" type="datetime'''''''''3''2''''''''.0'''''''''''''''''''''''''''''">
              <a:rPr lang="en-GB" altLang="zh-CN" sz="1300">
                <a:ea typeface="SimSun" charset="0"/>
                <a:cs typeface="Arial" charset="0"/>
              </a:rPr>
              <a:pPr defTabSz="913526">
                <a:buClr>
                  <a:schemeClr val="tx2"/>
                </a:buClr>
              </a:pPr>
              <a:t>32.0</a:t>
            </a:fld>
            <a:endParaRPr lang="en-GB" altLang="zh-CN" sz="1300">
              <a:ea typeface="SimSun" charset="0"/>
              <a:cs typeface="Arial" charset="0"/>
            </a:endParaRPr>
          </a:p>
        </p:txBody>
      </p:sp>
      <p:sp>
        <p:nvSpPr>
          <p:cNvPr id="11488" name="Rectangle 221"/>
          <p:cNvSpPr>
            <a:spLocks noChangeArrowheads="1"/>
          </p:cNvSpPr>
          <p:nvPr>
            <p:custDataLst>
              <p:tags r:id="rId222"/>
            </p:custDataLst>
          </p:nvPr>
        </p:nvSpPr>
        <p:spPr bwMode="auto">
          <a:xfrm>
            <a:off x="3890857" y="1922638"/>
            <a:ext cx="370944" cy="2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1A2CD603-FDC9-F444-A961-39119D969AE0}" type="datetime'''7''''2''''''''''.''''''''''''''''''''''''0'''''''''''">
              <a:rPr lang="en-GB" altLang="zh-CN" sz="1300">
                <a:ea typeface="SimSun" charset="0"/>
                <a:cs typeface="Arial" charset="0"/>
              </a:rPr>
              <a:pPr algn="r" defTabSz="913526">
                <a:buClr>
                  <a:schemeClr val="tx2"/>
                </a:buClr>
              </a:pPr>
              <a:t>72.0</a:t>
            </a:fld>
            <a:endParaRPr lang="en-GB" altLang="zh-CN" sz="1300">
              <a:ea typeface="SimSun" charset="0"/>
              <a:cs typeface="Arial" charset="0"/>
            </a:endParaRPr>
          </a:p>
        </p:txBody>
      </p:sp>
      <p:sp>
        <p:nvSpPr>
          <p:cNvPr id="11489" name="Rectangle 225"/>
          <p:cNvSpPr>
            <a:spLocks noChangeArrowheads="1"/>
          </p:cNvSpPr>
          <p:nvPr>
            <p:custDataLst>
              <p:tags r:id="rId223"/>
            </p:custDataLst>
          </p:nvPr>
        </p:nvSpPr>
        <p:spPr bwMode="auto">
          <a:xfrm>
            <a:off x="3307714" y="1341149"/>
            <a:ext cx="1329890" cy="2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Off-line store</a:t>
            </a:r>
          </a:p>
        </p:txBody>
      </p:sp>
      <p:sp>
        <p:nvSpPr>
          <p:cNvPr id="11490" name="Line 226"/>
          <p:cNvSpPr>
            <a:spLocks noChangeShapeType="1"/>
          </p:cNvSpPr>
          <p:nvPr>
            <p:custDataLst>
              <p:tags r:id="rId224"/>
            </p:custDataLst>
          </p:nvPr>
        </p:nvSpPr>
        <p:spPr bwMode="auto">
          <a:xfrm>
            <a:off x="3307715" y="1580871"/>
            <a:ext cx="156476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3296" tIns="46648" rIns="93296" bIns="46648"/>
          <a:lstStyle/>
          <a:p>
            <a:endParaRPr lang="en-US"/>
          </a:p>
        </p:txBody>
      </p:sp>
      <p:sp>
        <p:nvSpPr>
          <p:cNvPr id="11493" name="McK 4. Footnote"/>
          <p:cNvSpPr txBox="1">
            <a:spLocks noChangeArrowheads="1"/>
          </p:cNvSpPr>
          <p:nvPr>
            <p:custDataLst>
              <p:tags r:id="rId225"/>
            </p:custDataLst>
          </p:nvPr>
        </p:nvSpPr>
        <p:spPr bwMode="auto">
          <a:xfrm>
            <a:off x="121489" y="6203623"/>
            <a:ext cx="8722840" cy="15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US" sz="1000"/>
              <a:t>1  Assume delivery wage of £8/hour and 3 drops per hour</a:t>
            </a:r>
          </a:p>
        </p:txBody>
      </p:sp>
    </p:spTree>
    <p:extLst>
      <p:ext uri="{BB962C8B-B14F-4D97-AF65-F5344CB8AC3E}">
        <p14:creationId xmlns:p14="http://schemas.microsoft.com/office/powerpoint/2010/main" val="26393333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Decomposing ROIC into two main drivers</a:t>
            </a:r>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4020604809"/>
              </p:ext>
            </p:extLst>
          </p:nvPr>
        </p:nvGraphicFramePr>
        <p:xfrm>
          <a:off x="4422775" y="3285793"/>
          <a:ext cx="114300" cy="165100"/>
        </p:xfrm>
        <a:graphic>
          <a:graphicData uri="http://schemas.openxmlformats.org/presentationml/2006/ole">
            <mc:AlternateContent xmlns:mc="http://schemas.openxmlformats.org/markup-compatibility/2006">
              <mc:Choice xmlns:v="urn:schemas-microsoft-com:vml" Requires="v">
                <p:oleObj spid="_x0000_s20581"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422775" y="3285793"/>
                        <a:ext cx="114300" cy="1651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092784734"/>
              </p:ext>
            </p:extLst>
          </p:nvPr>
        </p:nvGraphicFramePr>
        <p:xfrm>
          <a:off x="1529454" y="1630363"/>
          <a:ext cx="2041525" cy="815975"/>
        </p:xfrm>
        <a:graphic>
          <a:graphicData uri="http://schemas.openxmlformats.org/presentationml/2006/ole">
            <mc:AlternateContent xmlns:mc="http://schemas.openxmlformats.org/markup-compatibility/2006">
              <mc:Choice xmlns:v="urn:schemas-microsoft-com:vml" Requires="v">
                <p:oleObj spid="_x0000_s20582" name="Equation" r:id="rId5" imgW="1079500" imgH="431800" progId="Equation.3">
                  <p:embed/>
                </p:oleObj>
              </mc:Choice>
              <mc:Fallback>
                <p:oleObj name="Equation" r:id="rId5" imgW="1079500" imgH="431800" progId="Equation.3">
                  <p:embed/>
                  <p:pic>
                    <p:nvPicPr>
                      <p:cNvPr id="0" name=""/>
                      <p:cNvPicPr/>
                      <p:nvPr/>
                    </p:nvPicPr>
                    <p:blipFill>
                      <a:blip r:embed="rId6"/>
                      <a:stretch>
                        <a:fillRect/>
                      </a:stretch>
                    </p:blipFill>
                    <p:spPr>
                      <a:xfrm>
                        <a:off x="1529454" y="1630363"/>
                        <a:ext cx="2041525" cy="815975"/>
                      </a:xfrm>
                      <a:prstGeom prst="rect">
                        <a:avLst/>
                      </a:prstGeom>
                    </p:spPr>
                  </p:pic>
                </p:oleObj>
              </mc:Fallback>
            </mc:AlternateContent>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692991189"/>
              </p:ext>
            </p:extLst>
          </p:nvPr>
        </p:nvGraphicFramePr>
        <p:xfrm>
          <a:off x="1371894" y="3399723"/>
          <a:ext cx="5974292" cy="1752600"/>
        </p:xfrm>
        <a:graphic>
          <a:graphicData uri="http://schemas.openxmlformats.org/drawingml/2006/table">
            <a:tbl>
              <a:tblPr firstRow="1" bandRow="1"/>
              <a:tblGrid>
                <a:gridCol w="1493573"/>
                <a:gridCol w="1493573"/>
                <a:gridCol w="1493573"/>
                <a:gridCol w="1493573"/>
              </a:tblGrid>
              <a:tr h="370840">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Profit margin</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Capital turns/year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ROIC</a:t>
                      </a:r>
                    </a:p>
                    <a:p>
                      <a:pPr algn="ctr"/>
                      <a:r>
                        <a:rPr lang="en-US" dirty="0" smtClean="0">
                          <a:solidFill>
                            <a:srgbClr val="0065CC"/>
                          </a:solidFill>
                        </a:rPr>
                        <a:t>/year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Apple</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17%</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95%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HP</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Microsoft</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31%</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0.7</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23%</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632801119"/>
              </p:ext>
            </p:extLst>
          </p:nvPr>
        </p:nvGraphicFramePr>
        <p:xfrm>
          <a:off x="3638089" y="1627188"/>
          <a:ext cx="3722688" cy="1128712"/>
        </p:xfrm>
        <a:graphic>
          <a:graphicData uri="http://schemas.openxmlformats.org/presentationml/2006/ole">
            <mc:AlternateContent xmlns:mc="http://schemas.openxmlformats.org/markup-compatibility/2006">
              <mc:Choice xmlns:v="urn:schemas-microsoft-com:vml" Requires="v">
                <p:oleObj spid="_x0000_s20583" name="Equation" r:id="rId7" imgW="1968500" imgH="596900" progId="Equation.3">
                  <p:embed/>
                </p:oleObj>
              </mc:Choice>
              <mc:Fallback>
                <p:oleObj name="Equation" r:id="rId7" imgW="1968500" imgH="596900" progId="Equation.3">
                  <p:embed/>
                  <p:pic>
                    <p:nvPicPr>
                      <p:cNvPr id="0" name=""/>
                      <p:cNvPicPr/>
                      <p:nvPr/>
                    </p:nvPicPr>
                    <p:blipFill>
                      <a:blip r:embed="rId8"/>
                      <a:stretch>
                        <a:fillRect/>
                      </a:stretch>
                    </p:blipFill>
                    <p:spPr>
                      <a:xfrm>
                        <a:off x="3638089" y="1627188"/>
                        <a:ext cx="3722688" cy="1128712"/>
                      </a:xfrm>
                      <a:prstGeom prst="rect">
                        <a:avLst/>
                      </a:prstGeom>
                    </p:spPr>
                  </p:pic>
                </p:oleObj>
              </mc:Fallback>
            </mc:AlternateContent>
          </a:graphicData>
        </a:graphic>
      </p:graphicFrame>
    </p:spTree>
    <p:extLst>
      <p:ext uri="{BB962C8B-B14F-4D97-AF65-F5344CB8AC3E}">
        <p14:creationId xmlns:p14="http://schemas.microsoft.com/office/powerpoint/2010/main" val="1416440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Count the number of “F”s in this text and write it down.</a:t>
            </a:r>
            <a:br>
              <a:rPr lang="en-US" dirty="0" smtClean="0"/>
            </a:br>
            <a:r>
              <a:rPr lang="en-US" dirty="0" smtClean="0"/>
              <a:t>(keep private--do not yell out)</a:t>
            </a:r>
            <a:endParaRPr lang="en-US" dirty="0"/>
          </a:p>
        </p:txBody>
      </p:sp>
      <p:sp>
        <p:nvSpPr>
          <p:cNvPr id="5" name="Content Placeholder 4"/>
          <p:cNvSpPr>
            <a:spLocks noGrp="1"/>
          </p:cNvSpPr>
          <p:nvPr>
            <p:ph idx="1"/>
          </p:nvPr>
        </p:nvSpPr>
        <p:spPr/>
        <p:txBody>
          <a:bodyPr/>
          <a:lstStyle/>
          <a:p>
            <a:r>
              <a:rPr lang="en-US" sz="2800" dirty="0" smtClean="0"/>
              <a:t>FINISHED FILES ARE THE RESULT OF YEARS OF SCIENTIFIC STUDY COMBINED WITH THE EXPERIENCE OF YEARS.....</a:t>
            </a:r>
          </a:p>
          <a:p>
            <a:endParaRPr lang="en-US" sz="2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graphics8.nytimes.com/images/2013/01/13/opinion/13greenhousech/13greenhousech-popup-v4.png"/>
          <p:cNvPicPr>
            <a:picLocks noChangeAspect="1" noChangeArrowheads="1"/>
          </p:cNvPicPr>
          <p:nvPr/>
        </p:nvPicPr>
        <p:blipFill>
          <a:blip r:embed="rId2" cstate="print"/>
          <a:srcRect b="58793"/>
          <a:stretch>
            <a:fillRect/>
          </a:stretch>
        </p:blipFill>
        <p:spPr bwMode="auto">
          <a:xfrm>
            <a:off x="-7364" y="1046922"/>
            <a:ext cx="8000990" cy="5797591"/>
          </a:xfrm>
          <a:prstGeom prst="rect">
            <a:avLst/>
          </a:prstGeom>
          <a:noFill/>
        </p:spPr>
      </p:pic>
      <p:sp>
        <p:nvSpPr>
          <p:cNvPr id="6" name="Title 5"/>
          <p:cNvSpPr>
            <a:spLocks noGrp="1"/>
          </p:cNvSpPr>
          <p:nvPr>
            <p:ph type="title"/>
          </p:nvPr>
        </p:nvSpPr>
        <p:spPr/>
        <p:txBody>
          <a:bodyPr/>
          <a:lstStyle/>
          <a:p>
            <a:r>
              <a:rPr lang="en-US" dirty="0" smtClean="0"/>
              <a:t>The Social Challenge behind Operational Improvement</a:t>
            </a:r>
            <a:endParaRPr lang="en-US" dirty="0"/>
          </a:p>
        </p:txBody>
      </p:sp>
      <p:sp>
        <p:nvSpPr>
          <p:cNvPr id="7" name="TextBox 6"/>
          <p:cNvSpPr txBox="1"/>
          <p:nvPr/>
        </p:nvSpPr>
        <p:spPr>
          <a:xfrm>
            <a:off x="7575486" y="6321331"/>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Social Challenge behind Operational Improvement</a:t>
            </a:r>
            <a:br>
              <a:rPr lang="en-US" dirty="0" smtClean="0"/>
            </a:br>
            <a:endParaRPr lang="en-US" dirty="0"/>
          </a:p>
        </p:txBody>
      </p:sp>
      <p:sp>
        <p:nvSpPr>
          <p:cNvPr id="7" name="TextBox 6"/>
          <p:cNvSpPr txBox="1"/>
          <p:nvPr/>
        </p:nvSpPr>
        <p:spPr>
          <a:xfrm>
            <a:off x="0" y="6334780"/>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pic>
        <p:nvPicPr>
          <p:cNvPr id="5" name="Picture 2" descr="http://graphics8.nytimes.com/images/2013/01/13/opinion/13greenhousech/13greenhousech-popup-v4.png"/>
          <p:cNvPicPr>
            <a:picLocks noChangeAspect="1" noChangeArrowheads="1"/>
          </p:cNvPicPr>
          <p:nvPr/>
        </p:nvPicPr>
        <p:blipFill>
          <a:blip r:embed="rId2" cstate="print"/>
          <a:srcRect t="43675"/>
          <a:stretch>
            <a:fillRect/>
          </a:stretch>
        </p:blipFill>
        <p:spPr bwMode="auto">
          <a:xfrm>
            <a:off x="2787445" y="576868"/>
            <a:ext cx="6356555" cy="6295872"/>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cstate="print"/>
          <a:stretch>
            <a:fillRect/>
          </a:stretch>
        </p:blipFill>
        <p:spPr>
          <a:xfrm>
            <a:off x="1373741" y="1222191"/>
            <a:ext cx="6096000" cy="4572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smtClean="0">
                <a:solidFill>
                  <a:schemeClr val="bg1"/>
                </a:solidFill>
                <a:cs typeface="Arial" pitchFamily="34" charset="0"/>
              </a:rPr>
              <a:t>Assets </a:t>
            </a:r>
            <a:r>
              <a:rPr lang="en-US" sz="1800" i="1" dirty="0">
                <a:solidFill>
                  <a:schemeClr val="bg1"/>
                </a:solidFill>
                <a:cs typeface="Arial" pitchFamily="34"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Assets </a:t>
            </a:r>
            <a:endParaRPr lang="en-US" b="1" dirty="0">
              <a:solidFill>
                <a:srgbClr val="3333CC"/>
              </a:solidFill>
              <a:cs typeface="Arial" pitchFamily="34" charset="0"/>
            </a:endParaRP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Capabilities</a:t>
            </a:r>
            <a:endParaRPr lang="en-US" b="1" dirty="0">
              <a:solidFill>
                <a:srgbClr val="3333CC"/>
              </a:solidFill>
              <a:cs typeface="Arial" pitchFamily="34" charset="0"/>
            </a:endParaRPr>
          </a:p>
        </p:txBody>
      </p:sp>
      <p:sp>
        <p:nvSpPr>
          <p:cNvPr id="37901" name="Line 13"/>
          <p:cNvSpPr>
            <a:spLocks noChangeShapeType="1"/>
          </p:cNvSpPr>
          <p:nvPr/>
        </p:nvSpPr>
        <p:spPr bwMode="auto">
          <a:xfrm>
            <a:off x="2146300" y="4198938"/>
            <a:ext cx="0" cy="595312"/>
          </a:xfrm>
          <a:prstGeom prst="line">
            <a:avLst/>
          </a:prstGeom>
          <a:noFill/>
          <a:ln w="28575" cmpd="sng">
            <a:solidFill>
              <a:schemeClr val="bg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Capabilities</a:t>
            </a:r>
            <a:endParaRPr lang="en-US" sz="1800" b="1" dirty="0">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Assets </a:t>
            </a:r>
            <a:r>
              <a:rPr lang="en-US" sz="1800" dirty="0">
                <a:solidFill>
                  <a:srgbClr val="000000"/>
                </a:solidFill>
                <a:cs typeface="Arial" pitchFamily="34" charset="0"/>
              </a:rPr>
              <a:t>&amp;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28575" cmpd="sng">
            <a:solidFill>
              <a:srgbClr val="FFFFFF"/>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Market</a:t>
            </a:r>
          </a:p>
          <a:p>
            <a:pPr algn="ctr" eaLnBrk="0" hangingPunct="0"/>
            <a:r>
              <a:rPr lang="en-US" sz="1600" i="1">
                <a:solidFill>
                  <a:srgbClr val="000000"/>
                </a:solidFill>
                <a:cs typeface="Arial" pitchFamily="34"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Resource</a:t>
            </a:r>
          </a:p>
          <a:p>
            <a:pPr algn="ctr" eaLnBrk="0" hangingPunct="0"/>
            <a:r>
              <a:rPr lang="en-US" sz="1600" i="1">
                <a:solidFill>
                  <a:srgbClr val="000000"/>
                </a:solidFill>
                <a:cs typeface="Arial" pitchFamily="34" charset="0"/>
              </a:rPr>
              <a:t>view</a:t>
            </a:r>
          </a:p>
        </p:txBody>
      </p:sp>
    </p:spTree>
    <p:extLst>
      <p:ext uri="{BB962C8B-B14F-4D97-AF65-F5344CB8AC3E}">
        <p14:creationId xmlns:p14="http://schemas.microsoft.com/office/powerpoint/2010/main" val="23952136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ROIC Tree</a:t>
            </a:r>
            <a:endParaRPr lang="en-US" dirty="0"/>
          </a:p>
        </p:txBody>
      </p:sp>
      <p:sp>
        <p:nvSpPr>
          <p:cNvPr id="4" name="Rounded Rectangle 3"/>
          <p:cNvSpPr/>
          <p:nvPr/>
        </p:nvSpPr>
        <p:spPr bwMode="auto">
          <a:xfrm>
            <a:off x="312814" y="3200415"/>
            <a:ext cx="1010653"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ROIC</a:t>
            </a:r>
          </a:p>
        </p:txBody>
      </p:sp>
      <p:grpSp>
        <p:nvGrpSpPr>
          <p:cNvPr id="35" name="Group 34"/>
          <p:cNvGrpSpPr/>
          <p:nvPr/>
        </p:nvGrpSpPr>
        <p:grpSpPr>
          <a:xfrm>
            <a:off x="818141" y="1804737"/>
            <a:ext cx="2418354" cy="3698267"/>
            <a:chOff x="818141" y="1804737"/>
            <a:chExt cx="2418354" cy="3698267"/>
          </a:xfrm>
        </p:grpSpPr>
        <p:sp>
          <p:nvSpPr>
            <p:cNvPr id="5" name="Rounded Rectangle 4"/>
            <p:cNvSpPr/>
            <p:nvPr/>
          </p:nvSpPr>
          <p:spPr bwMode="auto">
            <a:xfrm>
              <a:off x="1720514" y="180473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Return</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(NOPAT)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6" name="Rounded Rectangle 5"/>
            <p:cNvSpPr/>
            <p:nvPr/>
          </p:nvSpPr>
          <p:spPr bwMode="auto">
            <a:xfrm>
              <a:off x="1708483" y="4174981"/>
              <a:ext cx="1528012" cy="13280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Invested Capital</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a:t>
              </a:r>
              <a:r>
                <a:rPr kumimoji="0" lang="en-US" sz="1800" b="0" i="0" u="none" strike="noStrike" cap="none" normalizeH="0" dirty="0" smtClean="0">
                  <a:ln>
                    <a:noFill/>
                  </a:ln>
                  <a:solidFill>
                    <a:schemeClr val="tx1"/>
                  </a:solidFill>
                  <a:effectLst/>
                  <a:latin typeface="Helvetica" pitchFamily="34" charset="0"/>
                  <a:cs typeface="Helvetica" pitchFamily="34" charset="0"/>
                </a:rPr>
                <a:t> Assets</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18" name="Elbow Connector 17"/>
            <p:cNvCxnSpPr>
              <a:stCxn id="5" idx="1"/>
              <a:endCxn id="4" idx="0"/>
            </p:cNvCxnSpPr>
            <p:nvPr/>
          </p:nvCxnSpPr>
          <p:spPr bwMode="auto">
            <a:xfrm rot="10800000" flipV="1">
              <a:off x="818142" y="2162281"/>
              <a:ext cx="902373" cy="1038133"/>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1" name="Shape 20"/>
            <p:cNvCxnSpPr>
              <a:stCxn id="6" idx="1"/>
              <a:endCxn id="4" idx="2"/>
            </p:cNvCxnSpPr>
            <p:nvPr/>
          </p:nvCxnSpPr>
          <p:spPr bwMode="auto">
            <a:xfrm rot="10800000">
              <a:off x="818141" y="3609039"/>
              <a:ext cx="890342" cy="1229955"/>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2" name="TextBox 21"/>
            <p:cNvSpPr txBox="1"/>
            <p:nvPr/>
          </p:nvSpPr>
          <p:spPr>
            <a:xfrm>
              <a:off x="1431752" y="3176332"/>
              <a:ext cx="352982" cy="461665"/>
            </a:xfrm>
            <a:prstGeom prst="rect">
              <a:avLst/>
            </a:prstGeom>
            <a:noFill/>
          </p:spPr>
          <p:txBody>
            <a:bodyPr wrap="none" rtlCol="0">
              <a:spAutoFit/>
            </a:bodyPr>
            <a:lstStyle/>
            <a:p>
              <a:r>
                <a:rPr lang="en-US" dirty="0" smtClean="0"/>
                <a:t>÷</a:t>
              </a:r>
              <a:endParaRPr lang="en-US" dirty="0"/>
            </a:p>
          </p:txBody>
        </p:sp>
      </p:grpSp>
      <p:grpSp>
        <p:nvGrpSpPr>
          <p:cNvPr id="48" name="Group 47"/>
          <p:cNvGrpSpPr/>
          <p:nvPr/>
        </p:nvGrpSpPr>
        <p:grpSpPr>
          <a:xfrm>
            <a:off x="2466474" y="1082842"/>
            <a:ext cx="2743199" cy="1962363"/>
            <a:chOff x="2466474" y="1082842"/>
            <a:chExt cx="2743199" cy="1962363"/>
          </a:xfrm>
        </p:grpSpPr>
        <p:sp>
          <p:nvSpPr>
            <p:cNvPr id="7" name="Rounded Rectangle 6"/>
            <p:cNvSpPr/>
            <p:nvPr/>
          </p:nvSpPr>
          <p:spPr bwMode="auto">
            <a:xfrm>
              <a:off x="3717756" y="1082842"/>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Income</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(EBIT)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8" name="Rounded Rectangle 7"/>
            <p:cNvSpPr/>
            <p:nvPr/>
          </p:nvSpPr>
          <p:spPr bwMode="auto">
            <a:xfrm>
              <a:off x="3717756" y="2636582"/>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1- tax rate</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24" name="Shape 23"/>
            <p:cNvCxnSpPr>
              <a:stCxn id="7" idx="1"/>
              <a:endCxn id="5" idx="0"/>
            </p:cNvCxnSpPr>
            <p:nvPr/>
          </p:nvCxnSpPr>
          <p:spPr bwMode="auto">
            <a:xfrm rot="10800000" flipV="1">
              <a:off x="2466474" y="1593619"/>
              <a:ext cx="1251283" cy="21111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6" name="Shape 25"/>
            <p:cNvCxnSpPr>
              <a:stCxn id="8" idx="1"/>
              <a:endCxn id="5" idx="2"/>
            </p:cNvCxnSpPr>
            <p:nvPr/>
          </p:nvCxnSpPr>
          <p:spPr bwMode="auto">
            <a:xfrm rot="10800000">
              <a:off x="2466474" y="2519826"/>
              <a:ext cx="1251283" cy="321068"/>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7" name="TextBox 26"/>
            <p:cNvSpPr txBox="1"/>
            <p:nvPr/>
          </p:nvSpPr>
          <p:spPr>
            <a:xfrm>
              <a:off x="3284622" y="1949115"/>
              <a:ext cx="357790" cy="461665"/>
            </a:xfrm>
            <a:prstGeom prst="rect">
              <a:avLst/>
            </a:prstGeom>
            <a:noFill/>
          </p:spPr>
          <p:txBody>
            <a:bodyPr wrap="none" rtlCol="0">
              <a:spAutoFit/>
            </a:bodyPr>
            <a:lstStyle/>
            <a:p>
              <a:r>
                <a:rPr lang="en-US" dirty="0" smtClean="0"/>
                <a:t>×</a:t>
              </a:r>
              <a:endParaRPr lang="en-US" dirty="0"/>
            </a:p>
          </p:txBody>
        </p:sp>
      </p:grpSp>
      <p:grpSp>
        <p:nvGrpSpPr>
          <p:cNvPr id="38" name="Group 37"/>
          <p:cNvGrpSpPr/>
          <p:nvPr/>
        </p:nvGrpSpPr>
        <p:grpSpPr>
          <a:xfrm>
            <a:off x="2472490" y="3577389"/>
            <a:ext cx="2737183" cy="2701982"/>
            <a:chOff x="2472490" y="3577389"/>
            <a:chExt cx="2737183" cy="2701982"/>
          </a:xfrm>
        </p:grpSpPr>
        <p:sp>
          <p:nvSpPr>
            <p:cNvPr id="9" name="Rounded Rectangle 8"/>
            <p:cNvSpPr/>
            <p:nvPr/>
          </p:nvSpPr>
          <p:spPr bwMode="auto">
            <a:xfrm>
              <a:off x="3717756" y="3577389"/>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net WC</a:t>
              </a:r>
            </a:p>
          </p:txBody>
        </p:sp>
        <p:sp>
          <p:nvSpPr>
            <p:cNvPr id="10" name="Rounded Rectangle 9"/>
            <p:cNvSpPr/>
            <p:nvPr/>
          </p:nvSpPr>
          <p:spPr bwMode="auto">
            <a:xfrm>
              <a:off x="3717756" y="5257815"/>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Fixed Assets</a:t>
              </a:r>
            </a:p>
          </p:txBody>
        </p:sp>
        <p:cxnSp>
          <p:nvCxnSpPr>
            <p:cNvPr id="29" name="Shape 28"/>
            <p:cNvCxnSpPr>
              <a:stCxn id="9" idx="1"/>
              <a:endCxn id="6" idx="0"/>
            </p:cNvCxnSpPr>
            <p:nvPr/>
          </p:nvCxnSpPr>
          <p:spPr bwMode="auto">
            <a:xfrm rot="10800000" flipV="1">
              <a:off x="2472490" y="3934933"/>
              <a:ext cx="1245267" cy="24004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31" name="Shape 30"/>
            <p:cNvCxnSpPr>
              <a:stCxn id="10" idx="1"/>
              <a:endCxn id="6" idx="2"/>
            </p:cNvCxnSpPr>
            <p:nvPr/>
          </p:nvCxnSpPr>
          <p:spPr bwMode="auto">
            <a:xfrm rot="10800000">
              <a:off x="2472490" y="5503005"/>
              <a:ext cx="1245267" cy="265589"/>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32" name="TextBox 31"/>
            <p:cNvSpPr txBox="1"/>
            <p:nvPr/>
          </p:nvSpPr>
          <p:spPr>
            <a:xfrm>
              <a:off x="3284622" y="4632157"/>
              <a:ext cx="357790" cy="461665"/>
            </a:xfrm>
            <a:prstGeom prst="rect">
              <a:avLst/>
            </a:prstGeom>
            <a:noFill/>
          </p:spPr>
          <p:txBody>
            <a:bodyPr wrap="none" rtlCol="0">
              <a:spAutoFit/>
            </a:bodyPr>
            <a:lstStyle/>
            <a:p>
              <a:r>
                <a:rPr lang="en-US" dirty="0" smtClean="0"/>
                <a:t>+</a:t>
              </a:r>
              <a:endParaRPr lang="en-US" dirty="0"/>
            </a:p>
          </p:txBody>
        </p:sp>
      </p:grpSp>
      <p:grpSp>
        <p:nvGrpSpPr>
          <p:cNvPr id="40" name="Group 39"/>
          <p:cNvGrpSpPr/>
          <p:nvPr/>
        </p:nvGrpSpPr>
        <p:grpSpPr>
          <a:xfrm>
            <a:off x="5209673" y="625627"/>
            <a:ext cx="2081463" cy="2176595"/>
            <a:chOff x="5209673" y="625627"/>
            <a:chExt cx="2081463" cy="2176595"/>
          </a:xfrm>
        </p:grpSpPr>
        <p:sp>
          <p:nvSpPr>
            <p:cNvPr id="11" name="Rounded Rectangle 10"/>
            <p:cNvSpPr/>
            <p:nvPr/>
          </p:nvSpPr>
          <p:spPr bwMode="auto">
            <a:xfrm>
              <a:off x="5799219" y="62562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Revenue</a:t>
              </a:r>
            </a:p>
          </p:txBody>
        </p:sp>
        <p:sp>
          <p:nvSpPr>
            <p:cNvPr id="12" name="Rounded Rectangle 11"/>
            <p:cNvSpPr/>
            <p:nvPr/>
          </p:nvSpPr>
          <p:spPr bwMode="auto">
            <a:xfrm>
              <a:off x="5799219" y="1780666"/>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Expense OPEX</a:t>
              </a:r>
            </a:p>
          </p:txBody>
        </p:sp>
        <p:cxnSp>
          <p:nvCxnSpPr>
            <p:cNvPr id="34" name="Elbow Connector 33"/>
            <p:cNvCxnSpPr>
              <a:stCxn id="11" idx="1"/>
              <a:endCxn id="7" idx="3"/>
            </p:cNvCxnSpPr>
            <p:nvPr/>
          </p:nvCxnSpPr>
          <p:spPr bwMode="auto">
            <a:xfrm rot="10800000" flipV="1">
              <a:off x="5209673" y="983172"/>
              <a:ext cx="589546" cy="610448"/>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36" name="Elbow Connector 35"/>
            <p:cNvCxnSpPr>
              <a:stCxn id="12" idx="1"/>
              <a:endCxn id="7" idx="3"/>
            </p:cNvCxnSpPr>
            <p:nvPr/>
          </p:nvCxnSpPr>
          <p:spPr bwMode="auto">
            <a:xfrm rot="10800000">
              <a:off x="5209673" y="1593620"/>
              <a:ext cx="589546" cy="69782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37" name="TextBox 36"/>
            <p:cNvSpPr txBox="1"/>
            <p:nvPr/>
          </p:nvSpPr>
          <p:spPr>
            <a:xfrm>
              <a:off x="5642811" y="1371599"/>
              <a:ext cx="287258" cy="461665"/>
            </a:xfrm>
            <a:prstGeom prst="rect">
              <a:avLst/>
            </a:prstGeom>
            <a:noFill/>
          </p:spPr>
          <p:txBody>
            <a:bodyPr wrap="none" rtlCol="0">
              <a:spAutoFit/>
            </a:bodyPr>
            <a:lstStyle/>
            <a:p>
              <a:r>
                <a:rPr lang="en-US" dirty="0" smtClean="0"/>
                <a:t>-</a:t>
              </a:r>
              <a:endParaRPr lang="en-US" dirty="0"/>
            </a:p>
          </p:txBody>
        </p:sp>
      </p:grpSp>
      <p:grpSp>
        <p:nvGrpSpPr>
          <p:cNvPr id="44" name="Group 43"/>
          <p:cNvGrpSpPr/>
          <p:nvPr/>
        </p:nvGrpSpPr>
        <p:grpSpPr>
          <a:xfrm>
            <a:off x="5209673" y="3109820"/>
            <a:ext cx="2081463" cy="1713712"/>
            <a:chOff x="5209673" y="3109820"/>
            <a:chExt cx="2081463" cy="1713712"/>
          </a:xfrm>
        </p:grpSpPr>
        <p:sp>
          <p:nvSpPr>
            <p:cNvPr id="13" name="Rounded Rectangle 12"/>
            <p:cNvSpPr/>
            <p:nvPr/>
          </p:nvSpPr>
          <p:spPr bwMode="auto">
            <a:xfrm>
              <a:off x="5799219" y="3109820"/>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assets</a:t>
              </a:r>
            </a:p>
          </p:txBody>
        </p:sp>
        <p:sp>
          <p:nvSpPr>
            <p:cNvPr id="14" name="Rounded Rectangle 13"/>
            <p:cNvSpPr/>
            <p:nvPr/>
          </p:nvSpPr>
          <p:spPr bwMode="auto">
            <a:xfrm>
              <a:off x="5799219" y="4108443"/>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liabilities</a:t>
              </a:r>
            </a:p>
          </p:txBody>
        </p:sp>
        <p:cxnSp>
          <p:nvCxnSpPr>
            <p:cNvPr id="39" name="Elbow Connector 38"/>
            <p:cNvCxnSpPr>
              <a:stCxn id="13" idx="1"/>
              <a:endCxn id="9" idx="3"/>
            </p:cNvCxnSpPr>
            <p:nvPr/>
          </p:nvCxnSpPr>
          <p:spPr bwMode="auto">
            <a:xfrm rot="10800000" flipV="1">
              <a:off x="5209673" y="3467364"/>
              <a:ext cx="589546" cy="467569"/>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1" name="Elbow Connector 40"/>
            <p:cNvCxnSpPr>
              <a:stCxn id="14" idx="1"/>
              <a:endCxn id="9" idx="3"/>
            </p:cNvCxnSpPr>
            <p:nvPr/>
          </p:nvCxnSpPr>
          <p:spPr bwMode="auto">
            <a:xfrm rot="10800000">
              <a:off x="5209673" y="3934934"/>
              <a:ext cx="589546" cy="53105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42" name="TextBox 41"/>
            <p:cNvSpPr txBox="1"/>
            <p:nvPr/>
          </p:nvSpPr>
          <p:spPr>
            <a:xfrm>
              <a:off x="5642811" y="3741820"/>
              <a:ext cx="287258" cy="461665"/>
            </a:xfrm>
            <a:prstGeom prst="rect">
              <a:avLst/>
            </a:prstGeom>
            <a:noFill/>
          </p:spPr>
          <p:txBody>
            <a:bodyPr wrap="none" rtlCol="0">
              <a:spAutoFit/>
            </a:bodyPr>
            <a:lstStyle/>
            <a:p>
              <a:r>
                <a:rPr lang="en-US" dirty="0" smtClean="0"/>
                <a:t>-</a:t>
              </a:r>
              <a:endParaRPr lang="en-US" dirty="0"/>
            </a:p>
          </p:txBody>
        </p:sp>
      </p:grpSp>
      <p:grpSp>
        <p:nvGrpSpPr>
          <p:cNvPr id="46" name="Group 45"/>
          <p:cNvGrpSpPr/>
          <p:nvPr/>
        </p:nvGrpSpPr>
        <p:grpSpPr>
          <a:xfrm>
            <a:off x="5209673" y="5179258"/>
            <a:ext cx="2081463" cy="1359116"/>
            <a:chOff x="5209673" y="5179258"/>
            <a:chExt cx="2081463" cy="1359116"/>
          </a:xfrm>
        </p:grpSpPr>
        <p:sp>
          <p:nvSpPr>
            <p:cNvPr id="15" name="Rounded Rectangle 14"/>
            <p:cNvSpPr/>
            <p:nvPr/>
          </p:nvSpPr>
          <p:spPr bwMode="auto">
            <a:xfrm>
              <a:off x="5799219" y="5179258"/>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PPE</a:t>
              </a:r>
            </a:p>
          </p:txBody>
        </p:sp>
        <p:sp>
          <p:nvSpPr>
            <p:cNvPr id="16" name="Rounded Rectangle 15"/>
            <p:cNvSpPr/>
            <p:nvPr/>
          </p:nvSpPr>
          <p:spPr bwMode="auto">
            <a:xfrm>
              <a:off x="5799219" y="5823285"/>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Goodwill,</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other</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43" name="TextBox 42"/>
            <p:cNvSpPr txBox="1"/>
            <p:nvPr/>
          </p:nvSpPr>
          <p:spPr>
            <a:xfrm>
              <a:off x="5498433" y="5510462"/>
              <a:ext cx="357790" cy="461665"/>
            </a:xfrm>
            <a:prstGeom prst="rect">
              <a:avLst/>
            </a:prstGeom>
            <a:noFill/>
          </p:spPr>
          <p:txBody>
            <a:bodyPr wrap="none" rtlCol="0">
              <a:spAutoFit/>
            </a:bodyPr>
            <a:lstStyle/>
            <a:p>
              <a:r>
                <a:rPr lang="en-US" dirty="0" smtClean="0"/>
                <a:t>+</a:t>
              </a:r>
              <a:endParaRPr lang="en-US" dirty="0"/>
            </a:p>
          </p:txBody>
        </p:sp>
        <p:cxnSp>
          <p:nvCxnSpPr>
            <p:cNvPr id="45" name="Elbow Connector 44"/>
            <p:cNvCxnSpPr>
              <a:stCxn id="15" idx="1"/>
              <a:endCxn id="10" idx="3"/>
            </p:cNvCxnSpPr>
            <p:nvPr/>
          </p:nvCxnSpPr>
          <p:spPr bwMode="auto">
            <a:xfrm rot="10800000" flipV="1">
              <a:off x="5209673" y="5383569"/>
              <a:ext cx="589546" cy="385023"/>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7" name="Elbow Connector 46"/>
            <p:cNvCxnSpPr>
              <a:stCxn id="16" idx="1"/>
              <a:endCxn id="10" idx="3"/>
            </p:cNvCxnSpPr>
            <p:nvPr/>
          </p:nvCxnSpPr>
          <p:spPr bwMode="auto">
            <a:xfrm rot="10800000">
              <a:off x="5209673" y="5768594"/>
              <a:ext cx="589546" cy="412237"/>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 name="Object 121" hidden="1"/>
          <p:cNvGraphicFramePr>
            <a:graphicFrameLocks noChangeAspect="1"/>
          </p:cNvGraphicFramePr>
          <p:nvPr>
            <p:custDataLst>
              <p:tags r:id="rId2"/>
            </p:custDataLst>
            <p:extLst>
              <p:ext uri="{D42A27DB-BD31-4B8C-83A1-F6EECF244321}">
                <p14:modId xmlns:p14="http://schemas.microsoft.com/office/powerpoint/2010/main" val="2190935950"/>
              </p:ext>
            </p:extLst>
          </p:nvPr>
        </p:nvGraphicFramePr>
        <p:xfrm>
          <a:off x="1622" y="1622"/>
          <a:ext cx="1619" cy="1619"/>
        </p:xfrm>
        <a:graphic>
          <a:graphicData uri="http://schemas.openxmlformats.org/presentationml/2006/ole">
            <mc:AlternateContent xmlns:mc="http://schemas.openxmlformats.org/markup-compatibility/2006">
              <mc:Choice xmlns:v="urn:schemas-microsoft-com:vml" Requires="v">
                <p:oleObj spid="_x0000_s17453"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1622" y="1622"/>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Tree</a:t>
            </a:r>
          </a:p>
        </p:txBody>
      </p:sp>
      <p:sp>
        <p:nvSpPr>
          <p:cNvPr id="4" name="Rectangle 3"/>
          <p:cNvSpPr/>
          <p:nvPr/>
        </p:nvSpPr>
        <p:spPr bwMode="auto">
          <a:xfrm>
            <a:off x="1093555" y="3056881"/>
            <a:ext cx="670348" cy="401956"/>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spAutoFit/>
          </a:bodyPr>
          <a:lstStyle/>
          <a:p>
            <a:pPr defTabSz="914206"/>
            <a:r>
              <a:rPr lang="en-US" sz="1600" b="1" dirty="0">
                <a:solidFill>
                  <a:srgbClr val="0988A8"/>
                </a:solidFill>
                <a:latin typeface="Arial"/>
                <a:ea typeface="ＭＳ Ｐゴシック"/>
                <a:cs typeface="Helvetica" pitchFamily="34" charset="0"/>
              </a:rPr>
              <a:t>ROIC</a:t>
            </a:r>
          </a:p>
        </p:txBody>
      </p:sp>
      <p:sp>
        <p:nvSpPr>
          <p:cNvPr id="13" name="Rectangle 12"/>
          <p:cNvSpPr>
            <a:spLocks/>
          </p:cNvSpPr>
          <p:nvPr/>
        </p:nvSpPr>
        <p:spPr bwMode="auto">
          <a:xfrm>
            <a:off x="6453765" y="2684000"/>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assets</a:t>
            </a:r>
          </a:p>
        </p:txBody>
      </p:sp>
      <p:sp>
        <p:nvSpPr>
          <p:cNvPr id="14" name="Rectangle 13"/>
          <p:cNvSpPr>
            <a:spLocks/>
          </p:cNvSpPr>
          <p:nvPr/>
        </p:nvSpPr>
        <p:spPr bwMode="auto">
          <a:xfrm>
            <a:off x="6453765" y="3673078"/>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liabilities</a:t>
            </a:r>
          </a:p>
        </p:txBody>
      </p:sp>
      <p:cxnSp>
        <p:nvCxnSpPr>
          <p:cNvPr id="39" name="Elbow Connector 38"/>
          <p:cNvCxnSpPr>
            <a:stCxn id="13" idx="1"/>
            <a:endCxn id="9" idx="3"/>
          </p:cNvCxnSpPr>
          <p:nvPr/>
        </p:nvCxnSpPr>
        <p:spPr bwMode="auto">
          <a:xfrm rot="10800000" flipV="1">
            <a:off x="6068507" y="3010588"/>
            <a:ext cx="385258" cy="494541"/>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1" name="Elbow Connector 40"/>
          <p:cNvCxnSpPr>
            <a:stCxn id="14" idx="1"/>
            <a:endCxn id="9" idx="3"/>
          </p:cNvCxnSpPr>
          <p:nvPr/>
        </p:nvCxnSpPr>
        <p:spPr bwMode="auto">
          <a:xfrm rot="10800000">
            <a:off x="6068507" y="3505131"/>
            <a:ext cx="385258" cy="49453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15" name="Rectangle 14"/>
          <p:cNvSpPr>
            <a:spLocks/>
          </p:cNvSpPr>
          <p:nvPr/>
        </p:nvSpPr>
        <p:spPr bwMode="auto">
          <a:xfrm>
            <a:off x="6453765" y="466215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PPE</a:t>
            </a:r>
          </a:p>
        </p:txBody>
      </p:sp>
      <p:sp>
        <p:nvSpPr>
          <p:cNvPr id="16" name="Rectangle 15"/>
          <p:cNvSpPr>
            <a:spLocks/>
          </p:cNvSpPr>
          <p:nvPr/>
        </p:nvSpPr>
        <p:spPr bwMode="auto">
          <a:xfrm>
            <a:off x="6453765" y="565123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Goodwill,</a:t>
            </a:r>
          </a:p>
          <a:p>
            <a:pPr defTabSz="914206"/>
            <a:r>
              <a:rPr lang="en-US" sz="1600" dirty="0">
                <a:solidFill>
                  <a:srgbClr val="000000"/>
                </a:solidFill>
                <a:latin typeface="Arial"/>
                <a:ea typeface="ＭＳ Ｐゴシック"/>
                <a:cs typeface="Helvetica" pitchFamily="34" charset="0"/>
              </a:rPr>
              <a:t>other</a:t>
            </a:r>
          </a:p>
        </p:txBody>
      </p:sp>
      <p:cxnSp>
        <p:nvCxnSpPr>
          <p:cNvPr id="45" name="Elbow Connector 44"/>
          <p:cNvCxnSpPr>
            <a:stCxn id="15" idx="1"/>
            <a:endCxn id="10" idx="3"/>
          </p:cNvCxnSpPr>
          <p:nvPr/>
        </p:nvCxnSpPr>
        <p:spPr bwMode="auto">
          <a:xfrm rot="10800000" flipV="1">
            <a:off x="6068507" y="4988744"/>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7" name="Elbow Connector 46"/>
          <p:cNvCxnSpPr>
            <a:stCxn id="16" idx="1"/>
            <a:endCxn id="10" idx="3"/>
          </p:cNvCxnSpPr>
          <p:nvPr/>
        </p:nvCxnSpPr>
        <p:spPr bwMode="auto">
          <a:xfrm rot="10800000">
            <a:off x="6068507" y="5483288"/>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20" name="Group 19"/>
          <p:cNvGrpSpPr/>
          <p:nvPr/>
        </p:nvGrpSpPr>
        <p:grpSpPr>
          <a:xfrm>
            <a:off x="6068506" y="705844"/>
            <a:ext cx="1981940" cy="1642256"/>
            <a:chOff x="5947347" y="691792"/>
            <a:chExt cx="1942370" cy="1609563"/>
          </a:xfrm>
        </p:grpSpPr>
        <p:sp>
          <p:nvSpPr>
            <p:cNvPr id="11" name="Rectangle 10"/>
            <p:cNvSpPr>
              <a:spLocks/>
            </p:cNvSpPr>
            <p:nvPr/>
          </p:nvSpPr>
          <p:spPr bwMode="auto">
            <a:xfrm>
              <a:off x="6324914" y="691792"/>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Operating Revenue</a:t>
              </a:r>
            </a:p>
          </p:txBody>
        </p:sp>
        <p:sp>
          <p:nvSpPr>
            <p:cNvPr id="12" name="Rectangle 11"/>
            <p:cNvSpPr>
              <a:spLocks/>
            </p:cNvSpPr>
            <p:nvPr/>
          </p:nvSpPr>
          <p:spPr bwMode="auto">
            <a:xfrm>
              <a:off x="6324915" y="1661180"/>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Expense OPEX</a:t>
              </a:r>
            </a:p>
          </p:txBody>
        </p:sp>
        <p:cxnSp>
          <p:nvCxnSpPr>
            <p:cNvPr id="34" name="Elbow Connector 33"/>
            <p:cNvCxnSpPr>
              <a:stCxn id="11" idx="1"/>
              <a:endCxn id="7" idx="3"/>
            </p:cNvCxnSpPr>
            <p:nvPr/>
          </p:nvCxnSpPr>
          <p:spPr bwMode="auto">
            <a:xfrm rot="10800000" flipV="1">
              <a:off x="5947348" y="1011880"/>
              <a:ext cx="377567"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6" name="Elbow Connector 35"/>
            <p:cNvCxnSpPr>
              <a:stCxn id="12" idx="1"/>
              <a:endCxn id="7" idx="3"/>
            </p:cNvCxnSpPr>
            <p:nvPr/>
          </p:nvCxnSpPr>
          <p:spPr bwMode="auto">
            <a:xfrm rot="10800000">
              <a:off x="5947347" y="1496574"/>
              <a:ext cx="377568"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97" name="Group 96"/>
            <p:cNvGrpSpPr>
              <a:grpSpLocks/>
            </p:cNvGrpSpPr>
            <p:nvPr/>
          </p:nvGrpSpPr>
          <p:grpSpPr>
            <a:xfrm>
              <a:off x="7011303" y="1400562"/>
              <a:ext cx="192024" cy="192024"/>
              <a:chOff x="5047016" y="4288473"/>
              <a:chExt cx="274320" cy="274320"/>
            </a:xfrm>
          </p:grpSpPr>
          <p:sp>
            <p:nvSpPr>
              <p:cNvPr id="98" name="Oval 75"/>
              <p:cNvSpPr>
                <a:spLocks noChangeAspect="1" noChangeArrowheads="1"/>
              </p:cNvSpPr>
              <p:nvPr>
                <p:custDataLst>
                  <p:tags r:id="rId13"/>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99" name="Rectangle 66"/>
              <p:cNvSpPr>
                <a:spLocks noChangeArrowheads="1"/>
              </p:cNvSpPr>
              <p:nvPr>
                <p:custDataLst>
                  <p:tags r:id="rId14"/>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3" name="Group 2"/>
          <p:cNvGrpSpPr/>
          <p:nvPr/>
        </p:nvGrpSpPr>
        <p:grpSpPr>
          <a:xfrm>
            <a:off x="1763904" y="1694922"/>
            <a:ext cx="2116946" cy="3125874"/>
            <a:chOff x="1728687" y="1661180"/>
            <a:chExt cx="2074681" cy="3063646"/>
          </a:xfrm>
        </p:grpSpPr>
        <p:sp>
          <p:nvSpPr>
            <p:cNvPr id="5" name="Rectangle 4"/>
            <p:cNvSpPr>
              <a:spLocks/>
            </p:cNvSpPr>
            <p:nvPr/>
          </p:nvSpPr>
          <p:spPr bwMode="auto">
            <a:xfrm>
              <a:off x="2106251" y="1661180"/>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Return</a:t>
              </a:r>
            </a:p>
            <a:p>
              <a:pPr defTabSz="914206"/>
              <a:r>
                <a:rPr lang="en-US" sz="1600" dirty="0">
                  <a:solidFill>
                    <a:srgbClr val="000000"/>
                  </a:solidFill>
                  <a:latin typeface="Arial"/>
                  <a:ea typeface="ＭＳ Ｐゴシック"/>
                  <a:cs typeface="Helvetica" pitchFamily="34" charset="0"/>
                </a:rPr>
                <a:t>(NOPAT)</a:t>
              </a:r>
            </a:p>
          </p:txBody>
        </p:sp>
        <p:sp>
          <p:nvSpPr>
            <p:cNvPr id="6" name="Rectangle 5"/>
            <p:cNvSpPr>
              <a:spLocks/>
            </p:cNvSpPr>
            <p:nvPr/>
          </p:nvSpPr>
          <p:spPr bwMode="auto">
            <a:xfrm>
              <a:off x="2106251" y="4084651"/>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Invested Capital</a:t>
              </a:r>
            </a:p>
            <a:p>
              <a:pPr defTabSz="914206"/>
              <a:r>
                <a:rPr lang="en-US" sz="1600" dirty="0">
                  <a:solidFill>
                    <a:srgbClr val="000000"/>
                  </a:solidFill>
                  <a:latin typeface="Arial"/>
                  <a:ea typeface="ＭＳ Ｐゴシック"/>
                  <a:cs typeface="Helvetica" pitchFamily="34" charset="0"/>
                </a:rPr>
                <a:t>Operating Assets</a:t>
              </a:r>
            </a:p>
          </p:txBody>
        </p:sp>
        <p:cxnSp>
          <p:nvCxnSpPr>
            <p:cNvPr id="18" name="Elbow Connector 17"/>
            <p:cNvCxnSpPr>
              <a:stCxn id="5" idx="1"/>
              <a:endCxn id="4" idx="3"/>
            </p:cNvCxnSpPr>
            <p:nvPr/>
          </p:nvCxnSpPr>
          <p:spPr bwMode="auto">
            <a:xfrm rot="10800000" flipV="1">
              <a:off x="1728687" y="1981267"/>
              <a:ext cx="377565" cy="1211735"/>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1" name="Shape 20"/>
            <p:cNvCxnSpPr>
              <a:stCxn id="6" idx="1"/>
              <a:endCxn id="4" idx="3"/>
            </p:cNvCxnSpPr>
            <p:nvPr/>
          </p:nvCxnSpPr>
          <p:spPr bwMode="auto">
            <a:xfrm rot="10800000">
              <a:off x="1728687" y="3193003"/>
              <a:ext cx="377565" cy="1211736"/>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06" name="Group 105"/>
            <p:cNvGrpSpPr>
              <a:grpSpLocks/>
            </p:cNvGrpSpPr>
            <p:nvPr/>
          </p:nvGrpSpPr>
          <p:grpSpPr>
            <a:xfrm>
              <a:off x="2858797" y="3096991"/>
              <a:ext cx="192024" cy="192024"/>
              <a:chOff x="4501959" y="4677252"/>
              <a:chExt cx="274320" cy="274320"/>
            </a:xfrm>
          </p:grpSpPr>
          <p:sp>
            <p:nvSpPr>
              <p:cNvPr id="107" name="Oval 75"/>
              <p:cNvSpPr>
                <a:spLocks noChangeAspect="1" noChangeArrowheads="1"/>
              </p:cNvSpPr>
              <p:nvPr>
                <p:custDataLst>
                  <p:tags r:id="rId11"/>
                </p:custDataLst>
              </p:nvPr>
            </p:nvSpPr>
            <p:spPr bwMode="gray">
              <a:xfrm>
                <a:off x="4501959" y="4677252"/>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08" name="Freeform 62"/>
              <p:cNvSpPr>
                <a:spLocks noEditPoints="1"/>
              </p:cNvSpPr>
              <p:nvPr>
                <p:custDataLst>
                  <p:tags r:id="rId12"/>
                </p:custDataLst>
              </p:nvPr>
            </p:nvSpPr>
            <p:spPr bwMode="auto">
              <a:xfrm>
                <a:off x="4543107" y="4733932"/>
                <a:ext cx="192024" cy="160961"/>
              </a:xfrm>
              <a:custGeom>
                <a:avLst/>
                <a:gdLst>
                  <a:gd name="T0" fmla="*/ 81 w 205"/>
                  <a:gd name="T1" fmla="*/ 128 h 171"/>
                  <a:gd name="T2" fmla="*/ 124 w 205"/>
                  <a:gd name="T3" fmla="*/ 128 h 171"/>
                  <a:gd name="T4" fmla="*/ 124 w 205"/>
                  <a:gd name="T5" fmla="*/ 171 h 171"/>
                  <a:gd name="T6" fmla="*/ 81 w 205"/>
                  <a:gd name="T7" fmla="*/ 171 h 171"/>
                  <a:gd name="T8" fmla="*/ 81 w 205"/>
                  <a:gd name="T9" fmla="*/ 128 h 171"/>
                  <a:gd name="T10" fmla="*/ 0 w 205"/>
                  <a:gd name="T11" fmla="*/ 69 h 171"/>
                  <a:gd name="T12" fmla="*/ 205 w 205"/>
                  <a:gd name="T13" fmla="*/ 69 h 171"/>
                  <a:gd name="T14" fmla="*/ 205 w 205"/>
                  <a:gd name="T15" fmla="*/ 103 h 171"/>
                  <a:gd name="T16" fmla="*/ 0 w 205"/>
                  <a:gd name="T17" fmla="*/ 103 h 171"/>
                  <a:gd name="T18" fmla="*/ 0 w 205"/>
                  <a:gd name="T19" fmla="*/ 69 h 171"/>
                  <a:gd name="T20" fmla="*/ 81 w 205"/>
                  <a:gd name="T21" fmla="*/ 0 h 171"/>
                  <a:gd name="T22" fmla="*/ 124 w 205"/>
                  <a:gd name="T23" fmla="*/ 0 h 171"/>
                  <a:gd name="T24" fmla="*/ 124 w 205"/>
                  <a:gd name="T25" fmla="*/ 44 h 171"/>
                  <a:gd name="T26" fmla="*/ 81 w 205"/>
                  <a:gd name="T27" fmla="*/ 44 h 171"/>
                  <a:gd name="T28" fmla="*/ 81 w 205"/>
                  <a:gd name="T2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171">
                    <a:moveTo>
                      <a:pt x="81" y="128"/>
                    </a:moveTo>
                    <a:lnTo>
                      <a:pt x="124" y="128"/>
                    </a:lnTo>
                    <a:lnTo>
                      <a:pt x="124" y="171"/>
                    </a:lnTo>
                    <a:lnTo>
                      <a:pt x="81" y="171"/>
                    </a:lnTo>
                    <a:lnTo>
                      <a:pt x="81" y="128"/>
                    </a:lnTo>
                    <a:close/>
                    <a:moveTo>
                      <a:pt x="0" y="69"/>
                    </a:moveTo>
                    <a:lnTo>
                      <a:pt x="205" y="69"/>
                    </a:lnTo>
                    <a:lnTo>
                      <a:pt x="205" y="103"/>
                    </a:lnTo>
                    <a:lnTo>
                      <a:pt x="0" y="103"/>
                    </a:lnTo>
                    <a:lnTo>
                      <a:pt x="0" y="69"/>
                    </a:lnTo>
                    <a:close/>
                    <a:moveTo>
                      <a:pt x="81" y="0"/>
                    </a:moveTo>
                    <a:lnTo>
                      <a:pt x="124" y="0"/>
                    </a:lnTo>
                    <a:lnTo>
                      <a:pt x="124" y="44"/>
                    </a:lnTo>
                    <a:lnTo>
                      <a:pt x="81" y="44"/>
                    </a:lnTo>
                    <a:lnTo>
                      <a:pt x="8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09" name="Group 108"/>
          <p:cNvGrpSpPr>
            <a:grpSpLocks/>
          </p:cNvGrpSpPr>
          <p:nvPr/>
        </p:nvGrpSpPr>
        <p:grpSpPr>
          <a:xfrm>
            <a:off x="7154137" y="3407166"/>
            <a:ext cx="195936" cy="195924"/>
            <a:chOff x="5047016" y="4288473"/>
            <a:chExt cx="274320" cy="274320"/>
          </a:xfrm>
        </p:grpSpPr>
        <p:sp>
          <p:nvSpPr>
            <p:cNvPr id="110" name="Oval 75"/>
            <p:cNvSpPr>
              <a:spLocks noChangeAspect="1" noChangeArrowheads="1"/>
            </p:cNvSpPr>
            <p:nvPr>
              <p:custDataLst>
                <p:tags r:id="rId9"/>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1" name="Rectangle 66"/>
            <p:cNvSpPr>
              <a:spLocks noChangeArrowheads="1"/>
            </p:cNvSpPr>
            <p:nvPr>
              <p:custDataLst>
                <p:tags r:id="rId10"/>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12" name="Group 111"/>
          <p:cNvGrpSpPr>
            <a:grpSpLocks/>
          </p:cNvGrpSpPr>
          <p:nvPr/>
        </p:nvGrpSpPr>
        <p:grpSpPr>
          <a:xfrm>
            <a:off x="7154137" y="5385323"/>
            <a:ext cx="195936" cy="195924"/>
            <a:chOff x="4501959" y="4288473"/>
            <a:chExt cx="274320" cy="274320"/>
          </a:xfrm>
        </p:grpSpPr>
        <p:sp>
          <p:nvSpPr>
            <p:cNvPr id="113" name="Oval 75"/>
            <p:cNvSpPr>
              <a:spLocks noChangeAspect="1" noChangeArrowheads="1"/>
            </p:cNvSpPr>
            <p:nvPr>
              <p:custDataLst>
                <p:tags r:id="rId7"/>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4" name="Freeform 56"/>
            <p:cNvSpPr>
              <a:spLocks/>
            </p:cNvSpPr>
            <p:nvPr>
              <p:custDataLst>
                <p:tags r:id="rId8"/>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9" name="Group 18"/>
          <p:cNvGrpSpPr/>
          <p:nvPr/>
        </p:nvGrpSpPr>
        <p:grpSpPr>
          <a:xfrm>
            <a:off x="3880850" y="3308153"/>
            <a:ext cx="2187657" cy="2501723"/>
            <a:chOff x="3803368" y="3242294"/>
            <a:chExt cx="2143980" cy="2451920"/>
          </a:xfrm>
        </p:grpSpPr>
        <p:sp>
          <p:nvSpPr>
            <p:cNvPr id="9" name="Rectangle 8"/>
            <p:cNvSpPr>
              <a:spLocks/>
            </p:cNvSpPr>
            <p:nvPr/>
          </p:nvSpPr>
          <p:spPr bwMode="auto">
            <a:xfrm>
              <a:off x="4180934" y="3242294"/>
              <a:ext cx="1766414" cy="386111"/>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net WC</a:t>
              </a:r>
            </a:p>
          </p:txBody>
        </p:sp>
        <p:sp>
          <p:nvSpPr>
            <p:cNvPr id="10" name="Rectangle 9"/>
            <p:cNvSpPr/>
            <p:nvPr/>
          </p:nvSpPr>
          <p:spPr bwMode="auto">
            <a:xfrm>
              <a:off x="4180934" y="5054039"/>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Fixed Assets</a:t>
              </a:r>
            </a:p>
          </p:txBody>
        </p:sp>
        <p:cxnSp>
          <p:nvCxnSpPr>
            <p:cNvPr id="29" name="Shape 28"/>
            <p:cNvCxnSpPr>
              <a:stCxn id="9" idx="1"/>
              <a:endCxn id="6" idx="3"/>
            </p:cNvCxnSpPr>
            <p:nvPr/>
          </p:nvCxnSpPr>
          <p:spPr bwMode="auto">
            <a:xfrm rot="10800000" flipV="1">
              <a:off x="3803368" y="3435349"/>
              <a:ext cx="377566" cy="96938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1" name="Shape 30"/>
            <p:cNvCxnSpPr>
              <a:stCxn id="10" idx="1"/>
              <a:endCxn id="6" idx="3"/>
            </p:cNvCxnSpPr>
            <p:nvPr/>
          </p:nvCxnSpPr>
          <p:spPr bwMode="auto">
            <a:xfrm rot="10800000">
              <a:off x="3803368" y="4404739"/>
              <a:ext cx="377566" cy="969388"/>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15" name="Group 114"/>
            <p:cNvGrpSpPr>
              <a:grpSpLocks/>
            </p:cNvGrpSpPr>
            <p:nvPr/>
          </p:nvGrpSpPr>
          <p:grpSpPr>
            <a:xfrm>
              <a:off x="4968128" y="4308726"/>
              <a:ext cx="192024" cy="192024"/>
              <a:chOff x="4501959" y="4288473"/>
              <a:chExt cx="274320" cy="274320"/>
            </a:xfrm>
          </p:grpSpPr>
          <p:sp>
            <p:nvSpPr>
              <p:cNvPr id="116" name="Oval 75"/>
              <p:cNvSpPr>
                <a:spLocks noChangeAspect="1" noChangeArrowheads="1"/>
              </p:cNvSpPr>
              <p:nvPr>
                <p:custDataLst>
                  <p:tags r:id="rId5"/>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7" name="Freeform 56"/>
              <p:cNvSpPr>
                <a:spLocks/>
              </p:cNvSpPr>
              <p:nvPr>
                <p:custDataLst>
                  <p:tags r:id="rId6"/>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7" name="Group 16"/>
          <p:cNvGrpSpPr/>
          <p:nvPr/>
        </p:nvGrpSpPr>
        <p:grpSpPr>
          <a:xfrm>
            <a:off x="3880852" y="1200383"/>
            <a:ext cx="2187656" cy="1642256"/>
            <a:chOff x="3803368" y="1176486"/>
            <a:chExt cx="2143979" cy="1609563"/>
          </a:xfrm>
        </p:grpSpPr>
        <p:cxnSp>
          <p:nvCxnSpPr>
            <p:cNvPr id="24" name="Shape 23"/>
            <p:cNvCxnSpPr>
              <a:stCxn id="7" idx="1"/>
              <a:endCxn id="5" idx="3"/>
            </p:cNvCxnSpPr>
            <p:nvPr/>
          </p:nvCxnSpPr>
          <p:spPr bwMode="auto">
            <a:xfrm rot="10800000" flipV="1">
              <a:off x="3803368" y="1496574"/>
              <a:ext cx="377566"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6" name="Shape 25"/>
            <p:cNvCxnSpPr>
              <a:stCxn id="8" idx="1"/>
              <a:endCxn id="5" idx="3"/>
            </p:cNvCxnSpPr>
            <p:nvPr/>
          </p:nvCxnSpPr>
          <p:spPr bwMode="auto">
            <a:xfrm rot="10800000">
              <a:off x="3803369" y="1981268"/>
              <a:ext cx="377565"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7" name="Rectangle 6"/>
            <p:cNvSpPr/>
            <p:nvPr/>
          </p:nvSpPr>
          <p:spPr bwMode="auto">
            <a:xfrm>
              <a:off x="4180934" y="1176486"/>
              <a:ext cx="1766413"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Income</a:t>
              </a:r>
            </a:p>
            <a:p>
              <a:pPr defTabSz="914206"/>
              <a:r>
                <a:rPr lang="en-US" sz="1600" dirty="0">
                  <a:solidFill>
                    <a:srgbClr val="000000"/>
                  </a:solidFill>
                  <a:latin typeface="Arial"/>
                  <a:ea typeface="ＭＳ Ｐゴシック"/>
                  <a:cs typeface="Helvetica" pitchFamily="34" charset="0"/>
                </a:rPr>
                <a:t>(EBIT)</a:t>
              </a:r>
            </a:p>
          </p:txBody>
        </p:sp>
        <p:sp>
          <p:nvSpPr>
            <p:cNvPr id="8" name="Rectangle 7"/>
            <p:cNvSpPr>
              <a:spLocks/>
            </p:cNvSpPr>
            <p:nvPr/>
          </p:nvSpPr>
          <p:spPr bwMode="auto">
            <a:xfrm>
              <a:off x="4180933" y="2145874"/>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1- tax rate</a:t>
              </a:r>
            </a:p>
          </p:txBody>
        </p:sp>
        <p:grpSp>
          <p:nvGrpSpPr>
            <p:cNvPr id="118" name="Group 117"/>
            <p:cNvGrpSpPr>
              <a:grpSpLocks/>
            </p:cNvGrpSpPr>
            <p:nvPr/>
          </p:nvGrpSpPr>
          <p:grpSpPr>
            <a:xfrm>
              <a:off x="4968128" y="1885256"/>
              <a:ext cx="192024" cy="192024"/>
              <a:chOff x="5128847" y="821233"/>
              <a:chExt cx="2402484" cy="2402484"/>
            </a:xfrm>
          </p:grpSpPr>
          <p:sp>
            <p:nvSpPr>
              <p:cNvPr id="119" name="Oval 75"/>
              <p:cNvSpPr>
                <a:spLocks noChangeAspect="1" noChangeArrowheads="1"/>
              </p:cNvSpPr>
              <p:nvPr>
                <p:custDataLst>
                  <p:tags r:id="rId3"/>
                </p:custDataLst>
              </p:nvPr>
            </p:nvSpPr>
            <p:spPr bwMode="gray">
              <a:xfrm>
                <a:off x="5128847" y="821233"/>
                <a:ext cx="2402484" cy="2402484"/>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20" name="Freeform 67"/>
              <p:cNvSpPr>
                <a:spLocks/>
              </p:cNvSpPr>
              <p:nvPr>
                <p:custDataLst>
                  <p:tags r:id="rId4"/>
                </p:custDataLst>
              </p:nvPr>
            </p:nvSpPr>
            <p:spPr bwMode="auto">
              <a:xfrm>
                <a:off x="5640246" y="1332632"/>
                <a:ext cx="1379686" cy="1379686"/>
              </a:xfrm>
              <a:custGeom>
                <a:avLst/>
                <a:gdLst>
                  <a:gd name="T0" fmla="*/ 25 w 184"/>
                  <a:gd name="T1" fmla="*/ 0 h 184"/>
                  <a:gd name="T2" fmla="*/ 92 w 184"/>
                  <a:gd name="T3" fmla="*/ 67 h 184"/>
                  <a:gd name="T4" fmla="*/ 158 w 184"/>
                  <a:gd name="T5" fmla="*/ 0 h 184"/>
                  <a:gd name="T6" fmla="*/ 183 w 184"/>
                  <a:gd name="T7" fmla="*/ 26 h 184"/>
                  <a:gd name="T8" fmla="*/ 117 w 184"/>
                  <a:gd name="T9" fmla="*/ 91 h 184"/>
                  <a:gd name="T10" fmla="*/ 184 w 184"/>
                  <a:gd name="T11" fmla="*/ 158 h 184"/>
                  <a:gd name="T12" fmla="*/ 158 w 184"/>
                  <a:gd name="T13" fmla="*/ 184 h 184"/>
                  <a:gd name="T14" fmla="*/ 92 w 184"/>
                  <a:gd name="T15" fmla="*/ 118 h 184"/>
                  <a:gd name="T16" fmla="*/ 25 w 184"/>
                  <a:gd name="T17" fmla="*/ 184 h 184"/>
                  <a:gd name="T18" fmla="*/ 0 w 184"/>
                  <a:gd name="T19" fmla="*/ 158 h 184"/>
                  <a:gd name="T20" fmla="*/ 66 w 184"/>
                  <a:gd name="T21" fmla="*/ 91 h 184"/>
                  <a:gd name="T22" fmla="*/ 0 w 184"/>
                  <a:gd name="T23" fmla="*/ 26 h 184"/>
                  <a:gd name="T24" fmla="*/ 25 w 18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25" y="0"/>
                    </a:moveTo>
                    <a:lnTo>
                      <a:pt x="92" y="67"/>
                    </a:lnTo>
                    <a:lnTo>
                      <a:pt x="158" y="0"/>
                    </a:lnTo>
                    <a:lnTo>
                      <a:pt x="183" y="26"/>
                    </a:lnTo>
                    <a:lnTo>
                      <a:pt x="117" y="91"/>
                    </a:lnTo>
                    <a:lnTo>
                      <a:pt x="184" y="158"/>
                    </a:lnTo>
                    <a:lnTo>
                      <a:pt x="158" y="184"/>
                    </a:lnTo>
                    <a:lnTo>
                      <a:pt x="92" y="118"/>
                    </a:lnTo>
                    <a:lnTo>
                      <a:pt x="25" y="184"/>
                    </a:lnTo>
                    <a:lnTo>
                      <a:pt x="0" y="158"/>
                    </a:lnTo>
                    <a:lnTo>
                      <a:pt x="66" y="91"/>
                    </a:lnTo>
                    <a:lnTo>
                      <a:pt x="0" y="26"/>
                    </a:lnTo>
                    <a:lnTo>
                      <a:pt x="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spTree>
    <p:extLst>
      <p:ext uri="{BB962C8B-B14F-4D97-AF65-F5344CB8AC3E}">
        <p14:creationId xmlns:p14="http://schemas.microsoft.com/office/powerpoint/2010/main" val="6908160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Grp="1" noChangeAspect="1"/>
          </p:cNvGraphicFramePr>
          <p:nvPr>
            <p:ph type="body" idx="4294967295"/>
          </p:nvPr>
        </p:nvGraphicFramePr>
        <p:xfrm>
          <a:off x="582613" y="1216025"/>
          <a:ext cx="7832725" cy="4841875"/>
        </p:xfrm>
        <a:graphic>
          <a:graphicData uri="http://schemas.openxmlformats.org/presentationml/2006/ole">
            <mc:AlternateContent xmlns:mc="http://schemas.openxmlformats.org/markup-compatibility/2006">
              <mc:Choice xmlns:v="urn:schemas-microsoft-com:vml" Requires="v">
                <p:oleObj spid="_x0000_s1098" name="Bitmap Image" r:id="rId4" imgW="3838449" imgH="2876490" progId="PBrush">
                  <p:embed/>
                </p:oleObj>
              </mc:Choice>
              <mc:Fallback>
                <p:oleObj name="Bitmap Image" r:id="rId4" imgW="3838449" imgH="2876490" progId="PBrush">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1216025"/>
                        <a:ext cx="7832725" cy="484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mc:AlternateContent xmlns:mc="http://schemas.openxmlformats.org/markup-compatibility/2006">
                  <mc:Choice xmlns:v="urn:schemas-microsoft-com:vml" Requires="v">
                    <p:oleObj spid="_x0000_s2296" name="Clip" r:id="rId4" imgW="1610640" imgH="1040400" progId="">
                      <p:embed/>
                    </p:oleObj>
                  </mc:Choice>
                  <mc:Fallback>
                    <p:oleObj name="Clip" r:id="rId4" imgW="1610640" imgH="1040400" progId="">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 y="113"/>
                            <a:ext cx="1014" cy="655"/>
                          </a:xfrm>
                          <a:prstGeom prst="rect">
                            <a:avLst/>
                          </a:prstGeom>
                          <a:solidFill>
                            <a:srgbClr val="EAEAEA"/>
                          </a:solidFill>
                        </p:spPr>
                      </p:pic>
                    </p:oleObj>
                  </mc:Fallback>
                </mc:AlternateContent>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mc:AlternateContent xmlns:mc="http://schemas.openxmlformats.org/markup-compatibility/2006">
                <mc:Choice xmlns:v="urn:schemas-microsoft-com:vml" Requires="v">
                  <p:oleObj spid="_x0000_s2297" name="Clip" r:id="rId6" imgW="3212280" imgH="3935520" progId="">
                    <p:embed/>
                  </p:oleObj>
                </mc:Choice>
                <mc:Fallback>
                  <p:oleObj name="Clip" r:id="rId6" imgW="3212280" imgH="3935520" progId="">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2" y="1062"/>
                          <a:ext cx="621" cy="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8"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9"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mc:AlternateContent xmlns:mc="http://schemas.openxmlformats.org/markup-compatibility/2006">
                <mc:Choice xmlns:v="urn:schemas-microsoft-com:vml" Requires="v">
                  <p:oleObj spid="_x0000_s2298" name="Clip" r:id="rId10" imgW="4582440" imgH="1874160" progId="">
                    <p:embed/>
                  </p:oleObj>
                </mc:Choice>
                <mc:Fallback>
                  <p:oleObj name="Clip" r:id="rId10" imgW="4582440" imgH="1874160" progId="">
                    <p:embed/>
                    <p:pic>
                      <p:nvPicPr>
                        <p:cNvPr id="0"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114"/>
                          <a:ext cx="1248" cy="5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8"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12"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mc:AlternateContent xmlns:mc="http://schemas.openxmlformats.org/markup-compatibility/2006">
                    <mc:Choice xmlns:v="urn:schemas-microsoft-com:vml" Requires="v">
                      <p:oleObj spid="_x0000_s2299" name="Clip" r:id="rId13" imgW="1295640" imgH="3934080" progId="">
                        <p:embed/>
                      </p:oleObj>
                    </mc:Choice>
                    <mc:Fallback>
                      <p:oleObj name="Clip" r:id="rId13" imgW="1295640" imgH="3934080" progId="">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88" y="2784"/>
                              <a:ext cx="352" cy="10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62" name="Picture 33" descr="EQX7C"/>
                <p:cNvPicPr>
                  <a:picLocks noChangeAspect="1" noChangeArrowheads="1"/>
                </p:cNvPicPr>
                <p:nvPr/>
              </p:nvPicPr>
              <p:blipFill>
                <a:blip r:embed="rId15"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3" cstate="print"/>
          <a:stretch>
            <a:fillRect/>
          </a:stretch>
        </p:blipFill>
        <p:spPr>
          <a:xfrm>
            <a:off x="5589605" y="1063926"/>
            <a:ext cx="3022600" cy="571500"/>
          </a:xfrm>
          <a:prstGeom prst="rect">
            <a:avLst/>
          </a:prstGeom>
        </p:spPr>
      </p:pic>
    </p:spTree>
    <p:extLst>
      <p:ext uri="{BB962C8B-B14F-4D97-AF65-F5344CB8AC3E}">
        <p14:creationId xmlns:p14="http://schemas.microsoft.com/office/powerpoint/2010/main" val="360357851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62448826"/>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mc:AlternateContent xmlns:mc="http://schemas.openxmlformats.org/markup-compatibility/2006">
              <mc:Choice xmlns:v="urn:schemas-microsoft-com:vml" Requires="v">
                <p:oleObj spid="_x0000_s3146" name="Chart" r:id="rId4" imgW="8839200" imgH="4686424" progId="MSGraph.Chart.8">
                  <p:embed followColorScheme="full"/>
                </p:oleObj>
              </mc:Choice>
              <mc:Fallback>
                <p:oleObj name="Chart" r:id="rId4" imgW="8839200" imgH="4686424"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50850"/>
                        <a:ext cx="8839200" cy="468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6"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xmlns:p14="http://schemas.microsoft.com/office/powerpoint/2010/mai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114425"/>
          <a:ext cx="8229600" cy="1112520"/>
        </p:xfrm>
        <a:graphic>
          <a:graphicData uri="http://schemas.openxmlformats.org/drawingml/2006/table">
            <a:tbl>
              <a:tblPr firstRow="1" bandRow="1">
                <a:tableStyleId>{F5AB1C69-6EDB-4FF4-983F-18BD219EF322}</a:tableStyleId>
              </a:tblPr>
              <a:tblGrid>
                <a:gridCol w="4114800"/>
                <a:gridCol w="41148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Text Placeholder 10"/>
          <p:cNvSpPr>
            <a:spLocks noGrp="1"/>
          </p:cNvSpPr>
          <p:nvPr>
            <p:ph type="body" sz="half" idx="2"/>
          </p:nvPr>
        </p:nvSpPr>
        <p:spPr/>
        <p:txBody>
          <a:bodyPr/>
          <a:lstStyle/>
          <a:p>
            <a:r>
              <a:rPr lang="en-US" dirty="0" smtClean="0"/>
              <a:t>Productivity = Output / Input [during a given period]</a:t>
            </a:r>
          </a:p>
          <a:p>
            <a:pPr lvl="1"/>
            <a:r>
              <a:rPr lang="en-US" dirty="0" smtClean="0"/>
              <a:t>Labor Productivity = Revenue / Labor Cost</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i_dCpWvVk6M8ctvNcLUP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TQG1v4p6q06Faw5ow1QT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9EckrqDzkyVTcHihgnM8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JoASFJYRlUuNIARj0cSIm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yrCD6_vosUWW.7POYniEo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sid5yNXPzEGHsxHR3gfxu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7lMrZ.ePlU.OD_w_sg3fI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mcXiWfRbzE2T4V9W9tJHU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02LtyixykkiBWx_bEfJcX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EBmak.mfHEmaQTjyqdpNSg"/>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0q242MXvG06mivYMDS8zF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3o4NZ_HdFUS0FUNkXwWni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zFqV9N2q06QDW6cMsKHe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b_GOCTR5OEOqlaDbDjOKD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l0qMWE..w0.KHIl4F8dCE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ehOMnSkF5UuBE8gYSMesd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jm5TELADkkmMulAVBA4qf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5567Mw_9kqqWuGTBemet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_p4oKtIIcUCY7a39eX20j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aFm_0QXDfEeTz2BdIpgIKA"/>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FZymsMV2rU6ieroPLnwU5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LANZY3.saECZmqbmmStyZ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Di_UANaKYEyPWgjjZ5FVS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8Y7B.ORkqkeeQy7I_6iu6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e2GkB2AFEKHFx3UHVFT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MRttdMUvlUOXepaN1bCO4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fTZScEs.KUqEOnO1br728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s3UKi4LCWESWA5rqh9WnF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_HHXw.sZ206gHOy84pLxT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QzJOEQZ2B0.1LgXJAn1qEA"/>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Zd2MqFKOGEmRdMEIYRmT9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l4L_mx0__kunkGAmT2bzF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7G6iTPWU28QYbC8e2ZS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4bGtSt_n0ka9JgtcNFdod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bjo43Hjs0KB2TfFFyzoe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MUjUpZFJgke8JsdqQ.3TG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PXHEQkuPJUyHKSpFNEK.J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9cOfnZsYm0ShD.Fv17Pav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N5W_VOs.G0yj9rfSmi7xY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u.QLZZHvRkmH311JeUyLPQ"/>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I9wS.jFhA0azgkNOUih05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GBxGBG2JVUSla3LGw7hDR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8TsE18KmokiEPIhObPWj1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bzjC9xyMvECycYHaE64FR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UAqeMCdJt0esQ4pcmlaPX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nj_livXgGU2a802bGzqwA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FlCZAfH.HESDK0Rer9RlP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IodgtUo7YkWwAUWb20TFw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N9nw31d5fkW96EyGPg3nZ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DyL.VCeR2kmuVdCriF9HSg"/>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1Wl5mUPze0Cs8jUY.3hF5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ezNS8cssY06AwymIr8Tqw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ySuvp9oEaUyoHpMxFGFG2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suon5rQk7kq_UzL.tOU45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XD6xO09o6EWPsLBi4UsHd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zOzQQocCdkm_HHh7WNB_o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ntN5aDefKk.3RIvwmdcNm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lnrXhugAV0u.djBZSBbyz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TJwqYH.XukCwrWQ53mX_w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jQcu23DrGkeA4x5k00Rvxg"/>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D.jr3EWZrE6eAbfhSZGYx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x890GWCCvUSUwYcnaHIUq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EMEo0.W2s0m3z_XFIiil7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98Q74tzYnkqKT.x2Yq5Oq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5_yLQFN.7EqJfnsWX_Fme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VXjVD8gnYUechek.iU3R4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IpPQPM9IsUS9QR3R7fLVW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eUIiYGLSEmTPlDNypYgj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wwj76uT_F0uyc1SjdbKos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SVLhnAwpbE2pdTFbf2B1t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xfWCvKHO1EulQ9KqUA3ff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5qmdZVZOTEaKI1z7rIHLG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ajTjLrzHBEGu8AhFeSmCc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z9g608Dh702cz3c0i8XvN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RL9_DvrpxESvzrRFIbqLC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q1HKShOGf0awNR3hSxHz3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cZ9IGxTDW0mkgYO7yt1A4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X66D_D6AHUqR2CDauBMDI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xR10HZPAe0WInLJRQIOvJ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zXnaFH.xdUaPLdu9vpAMy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JP.NxCAIkODDeGTX6hkJ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SPSKZ6G3r0CLM6vcRU7RO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fT4PjyNoy0aFgpeYwAW98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9ghH.13.sEKrSvatPQffx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qe4dJcVcfUSyFGrOGnlfD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cqGldHH6cU.rZcdw8JOcT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AtLc94V0FE.zW_Mda43Fl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GI8mR.CVhke6iE0qsFu5u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DqqiOrZnlE2ktO4x060Ny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7PmNbhapeUaIx429fNmSU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m.SvPGIzikmrXZk9c9Fqx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SV.YjLW40uBW6mFZEIWW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WKvE6nX0DU67xy83fS8lH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5k_mgvwz_0Cz92oN.ZSNE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VVzL6brXyUCD3B8Nulku2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JL1c_N.sO06QFcBrnxmy4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hhCTlr9i0UmpSxXvn9rZN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kQPRnvceFUST4W5e3ne7V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a62bVUWzAUCejI2oHhZIH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XHosr_k1CUO0ZnwNQvMTx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vf_.uIQV9kSUhXAnQMhBF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qko35MkuVUmaHdQLer4oCw"/>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bnbU4llPeUG3AMKADHEkU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JXdYaHHlnkOdvTBwCITtyA"/>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aO7A4Lg9iUCb_sE9Up7G4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y.A3INe8kUaq4sxJzAJcN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Nzmypw8tOUaCen1VIUr57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ppOSXlz7E2pnPkmNZ4hz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tii36jWzJ0KdSZYcpTTOH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JlgHGM188Eue3AQYzGzAo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p1Ad3j9rikSZWTZU1H0ZD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Wuc.Zfold0yNhaTL_pNEH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pfAo2aXmIEmcJNcJzusBp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tni5dLMHu0ub4KYt5O.pi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EGLGdnGS7EqMNgZ6.1euw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ZjSu60yvokSu.hfhGKDke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aGUl9m7S8kmUBaGukz4lj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yDJSKpYT8Ui_Qy024O2q5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7ODgNJJASUWpy.P3fzTi2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WDZyOwSM90W7WfQYrAnvs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BHrywTgtd0GThHN3dZo4y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9FjoWc5sTUa4sRSaaG1h3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_TAL2KhjECrz7Z5epUQW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IlawFJqHukqlGNBIY2Lm9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OxmdMfTkRk.KoPNO_upCr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cV12ROiJSECxXFXZ.iibr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o6BBHltpNkK9V6opMeQSq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FS7YaEBr50eTsvEMVMOHK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S05Alb_b6UOa3E1HVK2tQ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alYHbu2.60yHhZJmfXpKj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OQJgFZ5620OJX2LOZ9Yor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nU1Xca8Dtk.FcBsu0Es8_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iwyb.LDJh0m26ZzplpIj9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30.xml><?xml version="1.0" encoding="utf-8"?>
<p:tagLst xmlns:a="http://schemas.openxmlformats.org/drawingml/2006/main" xmlns:r="http://schemas.openxmlformats.org/officeDocument/2006/relationships" xmlns:p="http://schemas.openxmlformats.org/presentationml/2006/main">
  <p:tag name="RESIZE" val="Yes"/>
  <p:tag name="THINKCELLSHAPEDONOTDELETE" val="pZTnE0_t3aEKnUhwgthC5l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192yeoKrk0.zExChPktDR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YsGcdxN8ykG8FBGMLPKYc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V1eVAOhQ0UqaHD_CAAvTI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qBdbtDR8F0yKDDbAgFXTW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m6ncWFxTFE2Z2ZCpd4l5q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82To6zfg5EaFruuF0L1RI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R.cOJ.o3zkepXHNwYDFsh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6uqeYpH0lkOIULSo8AIB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1qlCg6mQEEKjKNdjIgkKr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IsxGqzY1BUOhonwkHanBy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kIq2OBhHHUaOuQt.QmVbq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33xbAAGUUqfqrxnynF6n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QC9CM7b7kawy4lCuWaGQ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2PFK7pCcXUiWLVlUAUzj1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UJKV0DBVXUuI35utCCbR2Q"/>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RIi9SuaCFEWhXZGUeg2xc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DmwAueGZSk2CeIp6ulhZF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IDwOEiqog0OQlgrU_JzfG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zRYEKr2.vEWKxTOHtbosT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2mKhWJ9hwUGoOBNPbyu2J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T9WXXIAVzE6VTR..Lsc76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IJ7kmPGgzEyav7g14wcOj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KA0_nX7Q1EyE1myRNWn7_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cBbDLCMPoU6VlnkFuv2NU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w_gWmiIXj0yTIghVEhVIlA"/>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qiECWhAOGUKFmtQq4GQHX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2_wiUT2jFkye25F1_aAI2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ayprL10NcU2HWRyxnmNcf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V6DauBxwVkmydjgMkY0QN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xTgTRGSWNkuBjsmoR_oR9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CZD3RAVCQUqetfDYOuCnN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t8dIOXc1y0u8gS3OFSZ4T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qSTsQAJjWkWjABB7Yvlp3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fB5ZHBFneUWIVRbbB5z15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se7KFq0Q8E.ctxxoFbR.h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W.qh7dmI0U.uZPg2IXYkM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4OsFij7wU0e8XWdqQHa4p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WeZTW5GyRkmlKb2AoQgtZ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3nmQOXac1kSJYQxq_GUA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cl4XxMUhkkW.KEa7sk0vTA"/>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D5aOWu.h_Eqhe4eMFYFTV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4_ICKhn7S0ae9uFN.StKS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d6Ao4_T60u1yG42fhR_6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tlN.ZfQXDEKNFojmIf1GOw"/>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e4jJ6ggHBUKqqh9LAAlFj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pWmB8HG1qkGa48omTsw17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bvyp_gYok.pvXQg4i7yC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3c7Fd37Qa0SCBNMB6LV4v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afn2Asfdg0qY58gX2IM15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plpfJ1gUMkqKJBWfGPtEU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UH2Mzy.ecUSyVEzr0qwS4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shdLabG_TUeBF.mKmd7m8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Z8gzhnQm3kGb4S7iidGYn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6dETl_0W1Uqsm8QWFjtMzQ"/>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tXDqqb7PqE.zxDkDj9b3R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4uFZ2xiRrEOrr6rO39trt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3Kpl2uetGEWcgXU5Aqj91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DaDJOGNO9E2zWKeF5GmI7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WY3BRzYr5k2Crb.ZJESiq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Ak2S.gkIW0.85c7OyS26S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JwZ6PIgzR0CFMRf7tYzpyQ"/>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P28wajtC.0SAtBjOG11SA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kEz.9DNyzEmN9ssxay4yt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EY7Wvglly0S4YMB8jmH6l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NLENzGSgrUCuzcNxYjEug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H16uU72z.EWriPeGewdUN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eJ2P0HTpmU6G0_jjsCSAy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j37Qqi8Cm0CPayWHbtIhA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hYUd9GrGeE6x_fEeFBMzPg"/>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P3NBuIcyIUS7FHATVlrlh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b2gTNGdOsUmTtV.8vl_XS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adp7SHDAbUKBiFla8KnpG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ETk.KmVIAUKae4jzILI7a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EN.1UffBfkmd10EcCe4Ca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BLZqIHcSfk.R9pMJ5mqYv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htDxgJpnZEuB5Bt90.vIZ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8aIp.1KUf0amqbc78chNW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Wb9aPcNfV06fhqIDxBXGr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DI3X6wMJlEyXgpx0gddNI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bXkyvPHPUkG0L3ofKb2e5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TkTzYl_VzkumBO7QtXe9l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eapCQV_uHEe6br3N4oMcRg"/>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J1yRP3HbMEud3xaT8hWcOw"/>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UTfhMIWAckSkxM_0_J04t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no1D87qgN0i8uOV6ECpaH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JGU4uNzOBUC17y_7SNgDt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3e.eHEZUbEmSTaZWtEaFj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X3cAjxHxJ0mGDBADaSQXDw"/>
</p:tagLst>
</file>

<file path=ppt/tags/tag318.xml><?xml version="1.0" encoding="utf-8"?>
<p:tagLst xmlns:a="http://schemas.openxmlformats.org/drawingml/2006/main" xmlns:r="http://schemas.openxmlformats.org/officeDocument/2006/relationships" xmlns:p="http://schemas.openxmlformats.org/presentationml/2006/main">
  <p:tag name="RESIZE" val="Yes"/>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RESIZE" val="Yes"/>
  <p:tag name="THINKCELLSHAPEDONOTDELETE" val="pY4ss2jJdyEWDc5R.b30wQ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OXAYQs.6tkCZrKckDnDsk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fzC_uwynGkSu5A7G0QbKU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DuHKF79ue06StyT1CUsk4w"/>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hrUnDr748UuF_VnvriS5k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9C8Muzo86EqXOfUXZfXVL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28gZGqeSUke0VDaH6VVL0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_F2TGpsCUy6NzV1F.GdN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QdzX07m6Y0OTZPYuKngDi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BhuRoChbB0uGLrcm4ceNd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2IOtCc7KkWFnswE19cZm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QCO5eN7DEk6X8b09bC7ux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sRcfWycozEqY99AAKrxaH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ama6R2Y4h0.1wzzeSYBOH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aywQB_bFWEaQlzT5hPaNe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YEjsTC80TU65VT9LIchhk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4Eq_RF6I6EiFYgob77ShmA"/>
</p:tagLst>
</file>

<file path=ppt/tags/tag54.xml><?xml version="1.0" encoding="utf-8"?>
<p:tagLst xmlns:a="http://schemas.openxmlformats.org/drawingml/2006/main" xmlns:r="http://schemas.openxmlformats.org/officeDocument/2006/relationships" xmlns:p="http://schemas.openxmlformats.org/presentationml/2006/main">
  <p:tag name="RESIZE" val="Yes"/>
  <p:tag name="THINKCELLSHAPEDONOTDELETE" val="pBHL8EQ6ZdkSOuOOtEdhkv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twl8ZAIohEmJFOx8Vi0oX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P5qUragHFkCbf9QKdW9PV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GgOYISyyE2WKiHF5C1PQ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n4_zy_b9EmeRzjMAtuVJw"/>
</p:tagLst>
</file>

<file path=ppt/tags/tag59.xml><?xml version="1.0" encoding="utf-8"?>
<p:tagLst xmlns:a="http://schemas.openxmlformats.org/drawingml/2006/main" xmlns:r="http://schemas.openxmlformats.org/officeDocument/2006/relationships" xmlns:p="http://schemas.openxmlformats.org/presentationml/2006/main">
  <p:tag name="NAME" val="Rectangle"/>
  <p:tag name="THINKCELLSHAPEDONOTDELETE" val="pjZ_DKqYKqkCq2dgAFamfwQ"/>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Rectangle"/>
  <p:tag name="THINKCELLSHAPEDONOTDELETE" val="pTFErK_wOIk2RWGQ7gMQoSw"/>
</p:tagLst>
</file>

<file path=ppt/tags/tag61.xml><?xml version="1.0" encoding="utf-8"?>
<p:tagLst xmlns:a="http://schemas.openxmlformats.org/drawingml/2006/main" xmlns:r="http://schemas.openxmlformats.org/officeDocument/2006/relationships" xmlns:p="http://schemas.openxmlformats.org/presentationml/2006/main">
  <p:tag name="NAME" val="Rectangle"/>
  <p:tag name="THINKCELLSHAPEDONOTDELETE" val="pSROa.0XW7EOiQCi9t9Qd6w"/>
</p:tagLst>
</file>

<file path=ppt/tags/tag62.xml><?xml version="1.0" encoding="utf-8"?>
<p:tagLst xmlns:a="http://schemas.openxmlformats.org/drawingml/2006/main" xmlns:r="http://schemas.openxmlformats.org/officeDocument/2006/relationships" xmlns:p="http://schemas.openxmlformats.org/presentationml/2006/main">
  <p:tag name="NAME" val="Rectangle"/>
  <p:tag name="THINKCELLSHAPEDONOTDELETE" val="p6b8gS1dAmkecwE.VSwrnhw"/>
</p:tagLst>
</file>

<file path=ppt/tags/tag63.xml><?xml version="1.0" encoding="utf-8"?>
<p:tagLst xmlns:a="http://schemas.openxmlformats.org/drawingml/2006/main" xmlns:r="http://schemas.openxmlformats.org/officeDocument/2006/relationships" xmlns:p="http://schemas.openxmlformats.org/presentationml/2006/main">
  <p:tag name="NAME" val="RectangleShape"/>
</p:tagLst>
</file>

<file path=ppt/tags/tag64.xml><?xml version="1.0" encoding="utf-8"?>
<p:tagLst xmlns:a="http://schemas.openxmlformats.org/drawingml/2006/main" xmlns:r="http://schemas.openxmlformats.org/officeDocument/2006/relationships" xmlns:p="http://schemas.openxmlformats.org/presentationml/2006/main">
  <p:tag name="NAME" val="RectangleText"/>
</p:tagLst>
</file>

<file path=ppt/tags/tag65.xml><?xml version="1.0" encoding="utf-8"?>
<p:tagLst xmlns:a="http://schemas.openxmlformats.org/drawingml/2006/main" xmlns:r="http://schemas.openxmlformats.org/officeDocument/2006/relationships" xmlns:p="http://schemas.openxmlformats.org/presentationml/2006/main">
  <p:tag name="NAME" val="RectangleShape"/>
</p:tagLst>
</file>

<file path=ppt/tags/tag66.xml><?xml version="1.0" encoding="utf-8"?>
<p:tagLst xmlns:a="http://schemas.openxmlformats.org/drawingml/2006/main" xmlns:r="http://schemas.openxmlformats.org/officeDocument/2006/relationships" xmlns:p="http://schemas.openxmlformats.org/presentationml/2006/main">
  <p:tag name="NAME" val="RectangleText"/>
</p:tagLst>
</file>

<file path=ppt/tags/tag67.xml><?xml version="1.0" encoding="utf-8"?>
<p:tagLst xmlns:a="http://schemas.openxmlformats.org/drawingml/2006/main" xmlns:r="http://schemas.openxmlformats.org/officeDocument/2006/relationships" xmlns:p="http://schemas.openxmlformats.org/presentationml/2006/main">
  <p:tag name="NAME" val="RectangleShape"/>
</p:tagLst>
</file>

<file path=ppt/tags/tag68.xml><?xml version="1.0" encoding="utf-8"?>
<p:tagLst xmlns:a="http://schemas.openxmlformats.org/drawingml/2006/main" xmlns:r="http://schemas.openxmlformats.org/officeDocument/2006/relationships" xmlns:p="http://schemas.openxmlformats.org/presentationml/2006/main">
  <p:tag name="NAME" val="RectangleText"/>
</p:tagLst>
</file>

<file path=ppt/tags/tag69.xml><?xml version="1.0" encoding="utf-8"?>
<p:tagLst xmlns:a="http://schemas.openxmlformats.org/drawingml/2006/main" xmlns:r="http://schemas.openxmlformats.org/officeDocument/2006/relationships" xmlns:p="http://schemas.openxmlformats.org/presentationml/2006/main">
  <p:tag name="NAME" val="RectangleShape"/>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NAME" val="RectangleText"/>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yaBoitadAEGJGSo7IDrqZ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6UA5lMKYRkaNqRhTXC0qr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M8wtmaxwyE2iJnrbrHiJo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Nq_EH1OJFk6CZfGuYl90Qw"/>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t9xfK8P_n0q2PnZTaXjY2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2DjFGVE1lEqURoxReUw_o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TM4RoL1gtk6iPtSlxqp7C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ikwt732BL0ODZjGZabKw8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VTFDNjjjrkGW7YU62dbgT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3LV5hnM7N02Whxco7oBo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lPcyozVfl0mFZKs4KgDy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HNUAQy2.wU.AicD3TE4VQ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5uiPnTYhU0GMMZX.XMTMp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oOM5AGQvD02KXmrO9WLVvg"/>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ZPpRG7E6BE6VdzmpGCRfM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Ckjxovdl106Xx7qvKNY5rw"/>
</p:tagLst>
</file>

<file path=ppt/tags/tag97.xml><?xml version="1.0" encoding="utf-8"?>
<p:tagLst xmlns:a="http://schemas.openxmlformats.org/drawingml/2006/main" xmlns:r="http://schemas.openxmlformats.org/officeDocument/2006/relationships" xmlns:p="http://schemas.openxmlformats.org/presentationml/2006/main">
  <p:tag name="RESIZE" val="Yes"/>
  <p:tag name="THINKCELLSHAPEDONOTDELETE" val="pO9A1R3LdG06lsiAwEz68O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0xytAdFmC0.9A5dUW8.hE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Y_2E8kzK6kWtS..Qy57NBA"/>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Kellog_CF_ZZO579">
  <a:themeElements>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12892</TotalTime>
  <Words>11559</Words>
  <Application>Microsoft Macintosh PowerPoint</Application>
  <PresentationFormat>On-screen Show (4:3)</PresentationFormat>
  <Paragraphs>1904</Paragraphs>
  <Slides>94</Slides>
  <Notes>77</Notes>
  <HiddenSlides>0</HiddenSlides>
  <MMClips>1</MMClips>
  <ScaleCrop>false</ScaleCrop>
  <HeadingPairs>
    <vt:vector size="6" baseType="variant">
      <vt:variant>
        <vt:lpstr>Theme</vt:lpstr>
      </vt:variant>
      <vt:variant>
        <vt:i4>6</vt:i4>
      </vt:variant>
      <vt:variant>
        <vt:lpstr>Embedded OLE Servers</vt:lpstr>
      </vt:variant>
      <vt:variant>
        <vt:i4>7</vt:i4>
      </vt:variant>
      <vt:variant>
        <vt:lpstr>Slide Titles</vt:lpstr>
      </vt:variant>
      <vt:variant>
        <vt:i4>94</vt:i4>
      </vt:variant>
    </vt:vector>
  </HeadingPairs>
  <TitlesOfParts>
    <vt:vector size="107" baseType="lpstr">
      <vt:lpstr>Cachon_Slide_Template</vt:lpstr>
      <vt:lpstr>1_Cachon_Slide_Template</vt:lpstr>
      <vt:lpstr>1_Office Theme</vt:lpstr>
      <vt:lpstr>2_Cachon_Slide_Template</vt:lpstr>
      <vt:lpstr>Kellog_CF_ZZO579</vt:lpstr>
      <vt:lpstr>Office Theme</vt:lpstr>
      <vt:lpstr>think-cell Slide</vt:lpstr>
      <vt:lpstr>Equation</vt:lpstr>
      <vt:lpstr>Worksheet</vt:lpstr>
      <vt:lpstr>Bitmap Image</vt:lpstr>
      <vt:lpstr>Clip</vt:lpstr>
      <vt:lpstr>Chart</vt:lpstr>
      <vt:lpstr>Microsoft Graph Chart</vt:lpstr>
      <vt:lpstr>PowerPoint Presentation</vt:lpstr>
      <vt:lpstr>Operating System Design Roadmap  </vt:lpstr>
      <vt:lpstr>Sustaining Initiatives for Operational Turnaround</vt:lpstr>
      <vt:lpstr>  External View &amp; Operations Forensics</vt:lpstr>
      <vt:lpstr>Decomposing ROIC into two main drivers</vt:lpstr>
      <vt:lpstr>ROIC Tree</vt:lpstr>
      <vt:lpstr>How to build a ROIC tree  </vt:lpstr>
      <vt:lpstr>Example</vt:lpstr>
      <vt:lpstr>Comparing US Airways and Southwest</vt:lpstr>
      <vt:lpstr>Comparing US Airways and Southwest</vt:lpstr>
      <vt:lpstr>Comparing US Airways and Southwest</vt:lpstr>
      <vt:lpstr>2011</vt:lpstr>
      <vt:lpstr>Mafia Restaurant Chain Example</vt:lpstr>
      <vt:lpstr>Mafia Financial Statements</vt:lpstr>
      <vt:lpstr>Initial ROIC Tree</vt:lpstr>
      <vt:lpstr>Mafia Operational Metrics</vt:lpstr>
      <vt:lpstr>ROIC Tree (cont’d)</vt:lpstr>
      <vt:lpstr>Questions</vt:lpstr>
      <vt:lpstr>ROA Tree for a Casino</vt:lpstr>
      <vt:lpstr>Gaming Industry</vt:lpstr>
      <vt:lpstr>Operations Forensics Value Analysis with ROIC</vt:lpstr>
      <vt:lpstr>External investment view: ROIC tree  Linking Financial and Operational Flows</vt:lpstr>
      <vt:lpstr>Peapod  Cost to Serve is increasing in scale</vt:lpstr>
      <vt:lpstr>Operations strategy  &amp; Principle of value maximization</vt:lpstr>
      <vt:lpstr>Tool to Tailor Operations:  Strategic Operational Audit</vt:lpstr>
      <vt:lpstr>E-grocer operational business model</vt:lpstr>
      <vt:lpstr>Creating Mass Customized Service through Industrialized Intimacy</vt:lpstr>
      <vt:lpstr>Mass Customization:  Utilizing IT smartly is a common theme</vt:lpstr>
      <vt:lpstr>External investment view: ROIC tree  Digging deeper…</vt:lpstr>
      <vt:lpstr>External investment view: ROIC tree  and deeper…: 8 layers deep reveal operational metrics</vt:lpstr>
      <vt:lpstr>“Could” Cost to Serve:  estimating Peapod’s cost to fill an average order</vt:lpstr>
      <vt:lpstr>“Could” Cost to Serve:  estimating Peapod’s cost to fill an average order(cont’d)</vt:lpstr>
      <vt:lpstr>ROIC  Optimistic projection with 2001 throughput</vt:lpstr>
      <vt:lpstr>ROIC  Estimate with current demand and productivity gains</vt:lpstr>
      <vt:lpstr>ROIC and productivity drivers - impact of SPH and P&amp;PPH on estimated current situation</vt:lpstr>
      <vt:lpstr>ROIC and profit drivers – impact of SPH and basket size on estimated current situation</vt:lpstr>
      <vt:lpstr>Current challenges in operating strategies:</vt:lpstr>
      <vt:lpstr>PowerPoint Presentation</vt:lpstr>
      <vt:lpstr>Regional Overviews</vt:lpstr>
      <vt:lpstr>PowerPoint Presentation</vt:lpstr>
      <vt:lpstr>PowerPoint Presentation</vt:lpstr>
      <vt:lpstr>PowerPoint Presentation</vt:lpstr>
      <vt:lpstr>PowerPoint Presentation</vt:lpstr>
      <vt:lpstr>PowerPoint Presentation</vt:lpstr>
      <vt:lpstr>Learning Points:   External View &amp; Operations Forensics (Peapod)</vt:lpstr>
      <vt:lpstr>Dedicated warehouses can use different degrees of automation</vt:lpstr>
      <vt:lpstr>Example – Carrefour Drive</vt:lpstr>
      <vt:lpstr>Illustration of best practices</vt:lpstr>
      <vt:lpstr> Delivery has a much lower margin than in-store sales given the per order handling costs</vt:lpstr>
      <vt:lpstr>Count the number of “F”s in this text and write it down. (keep private--do not yell out)</vt:lpstr>
      <vt:lpstr>The Social Challenge behind Operational Improvement</vt:lpstr>
      <vt:lpstr>The Social Challenge behind Operational Improvement </vt:lpstr>
      <vt:lpstr>How improve Pick &amp; Pack?  Capacity Type: People vs Robots</vt:lpstr>
      <vt:lpstr>Profitability of mass-customized service: estimating Peapod’s profit per average order</vt:lpstr>
      <vt:lpstr>Cost to Serve of mass-customized service:  estimating Peapod’s cost to fill an average order</vt:lpstr>
      <vt:lpstr>Strategic Decisions in Operations</vt:lpstr>
      <vt:lpstr>Tool to Tailor Operations:  Strategic Operational Audit</vt:lpstr>
      <vt:lpstr>Extra Slides</vt:lpstr>
      <vt:lpstr>Generic ROIC Tree</vt:lpstr>
      <vt:lpstr>PowerPoint Presentation</vt:lpstr>
      <vt:lpstr>PowerPoint Presentation</vt:lpstr>
      <vt:lpstr>Process Technology &amp; Network Structure   Dedicated Fast-Pick Center</vt:lpstr>
      <vt:lpstr>Process Technology &amp; Network Structure  1. In-store picking (Tesco and early Peapod)</vt:lpstr>
      <vt:lpstr>Process Technology &amp; Network Structure   2. Centralized Fulfillment center (DC)</vt:lpstr>
      <vt:lpstr>Process Technology &amp; Network Structure   Centralized &amp; Automated DC: Webvan</vt:lpstr>
      <vt:lpstr>Cost to Serve analysis depends on the processing network structure. Qualitative comparison:</vt:lpstr>
      <vt:lpstr>Cost to Serve analysis   depends on resource allocation.  </vt:lpstr>
      <vt:lpstr>Is mass customized grocery service viable?</vt:lpstr>
      <vt:lpstr>PowerPoint Presentation</vt:lpstr>
      <vt:lpstr>PowerPoint Presentation</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PowerPoint Presentation</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PowerPoint Presentation</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Van Mieghem</cp:lastModifiedBy>
  <cp:revision>478</cp:revision>
  <cp:lastPrinted>2014-11-04T22:01:16Z</cp:lastPrinted>
  <dcterms:created xsi:type="dcterms:W3CDTF">1998-09-22T23:11:58Z</dcterms:created>
  <dcterms:modified xsi:type="dcterms:W3CDTF">2015-02-22T13:41:38Z</dcterms:modified>
</cp:coreProperties>
</file>