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995" r:id="rId2"/>
  </p:sldMasterIdLst>
  <p:notesMasterIdLst>
    <p:notesMasterId r:id="rId17"/>
  </p:notesMasterIdLst>
  <p:handoutMasterIdLst>
    <p:handoutMasterId r:id="rId18"/>
  </p:handoutMasterIdLst>
  <p:sldIdLst>
    <p:sldId id="551" r:id="rId3"/>
    <p:sldId id="563" r:id="rId4"/>
    <p:sldId id="564" r:id="rId5"/>
    <p:sldId id="565" r:id="rId6"/>
    <p:sldId id="566" r:id="rId7"/>
    <p:sldId id="567" r:id="rId8"/>
    <p:sldId id="568" r:id="rId9"/>
    <p:sldId id="569" r:id="rId10"/>
    <p:sldId id="570" r:id="rId11"/>
    <p:sldId id="573" r:id="rId12"/>
    <p:sldId id="572" r:id="rId13"/>
    <p:sldId id="552" r:id="rId14"/>
    <p:sldId id="574" r:id="rId15"/>
    <p:sldId id="571" r:id="rId16"/>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clrMode="gray"/>
  <p:clrMru>
    <a:srgbClr val="CCFF66"/>
    <a:srgbClr val="FFFF00"/>
    <a:srgbClr val="EAEAEA"/>
    <a:srgbClr val="CCFFCC"/>
    <a:srgbClr val="FFCC99"/>
    <a:srgbClr val="FFFFCC"/>
    <a:srgbClr val="FF3300"/>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inimized">
    <p:restoredLeft sz="22753" autoAdjust="0"/>
    <p:restoredTop sz="94973" autoAdjust="0"/>
  </p:normalViewPr>
  <p:slideViewPr>
    <p:cSldViewPr snapToGrid="0">
      <p:cViewPr varScale="1">
        <p:scale>
          <a:sx n="140" d="100"/>
          <a:sy n="140" d="100"/>
        </p:scale>
        <p:origin x="-2488" y="-104"/>
      </p:cViewPr>
      <p:guideLst>
        <p:guide orient="horz" pos="2057"/>
        <p:guide pos="316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74" d="100"/>
          <a:sy n="74" d="100"/>
        </p:scale>
        <p:origin x="-3408"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notesMaster" Target="notesMasters/notesMaster1.xml"/><Relationship Id="rId18" Type="http://schemas.openxmlformats.org/officeDocument/2006/relationships/handoutMaster" Target="handoutMasters/handout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gadallon:Dropbox:Teaching:Neuvotella%20SimCase%20Version:Neuvotella_Should%20Cost_Solution%20Set_021412_1900%20old.xlsx" TargetMode="External"/></Relationships>
</file>

<file path=ppt/charts/_rels/chart2.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oleObject" Target="Macintosh%20HD:Users:janvanmieghem:Documents:OneDrive:3MyTeach:454:1_454_2015Winter:2015_Neuvotella_SCoutcomes.xlsx" TargetMode="External"/></Relationships>
</file>

<file path=ppt/charts/_rels/chart3.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oleObject" Target="Macintosh%20HD:Users:janvanmieghem:Documents:OneDrive:3MyTeach:454:1_454_2015Winter:2015_Neuvotella_SCoutcome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TRATE Net Profits vs. Neuvotella Should Cost</a:t>
            </a:r>
          </a:p>
        </c:rich>
      </c:tx>
      <c:layout/>
      <c:overlay val="1"/>
    </c:title>
    <c:autoTitleDeleted val="0"/>
    <c:plotArea>
      <c:layout>
        <c:manualLayout>
          <c:layoutTarget val="inner"/>
          <c:xMode val="edge"/>
          <c:yMode val="edge"/>
          <c:x val="0.081139204455977"/>
          <c:y val="0.155070477644649"/>
          <c:w val="0.885756592943231"/>
          <c:h val="0.63211933702985"/>
        </c:manualLayout>
      </c:layout>
      <c:lineChart>
        <c:grouping val="standard"/>
        <c:varyColors val="0"/>
        <c:ser>
          <c:idx val="0"/>
          <c:order val="0"/>
          <c:tx>
            <c:v>Actual Spend</c:v>
          </c:tx>
          <c:spPr>
            <a:ln>
              <a:solidFill>
                <a:srgbClr val="FF0000"/>
              </a:solidFill>
            </a:ln>
          </c:spPr>
          <c:marker>
            <c:symbol val="none"/>
          </c:marker>
          <c:dLbls>
            <c:dLbl>
              <c:idx val="0"/>
              <c:layout/>
              <c:tx>
                <c:strRef>
                  <c:f>'3. Negotiation'!$D$16</c:f>
                  <c:strCache>
                    <c:ptCount val="1"/>
                    <c:pt idx="0">
                      <c:v>10%</c:v>
                    </c:pt>
                  </c:strCache>
                </c:strRef>
              </c:tx>
              <c:dLblPos val="t"/>
              <c:showLegendKey val="0"/>
              <c:showVal val="1"/>
              <c:showCatName val="0"/>
              <c:showSerName val="0"/>
              <c:showPercent val="0"/>
              <c:showBubbleSize val="0"/>
            </c:dLbl>
            <c:dLbl>
              <c:idx val="1"/>
              <c:layout/>
              <c:tx>
                <c:strRef>
                  <c:f>'3. Negotiation'!$E$16</c:f>
                  <c:strCache>
                    <c:ptCount val="1"/>
                    <c:pt idx="0">
                      <c:v>8%</c:v>
                    </c:pt>
                  </c:strCache>
                </c:strRef>
              </c:tx>
              <c:dLblPos val="t"/>
              <c:showLegendKey val="0"/>
              <c:showVal val="1"/>
              <c:showCatName val="0"/>
              <c:showSerName val="0"/>
              <c:showPercent val="0"/>
              <c:showBubbleSize val="0"/>
            </c:dLbl>
            <c:dLbl>
              <c:idx val="2"/>
              <c:layout/>
              <c:tx>
                <c:strRef>
                  <c:f>'3. Negotiation'!$F$16</c:f>
                  <c:strCache>
                    <c:ptCount val="1"/>
                    <c:pt idx="0">
                      <c:v>18%</c:v>
                    </c:pt>
                  </c:strCache>
                </c:strRef>
              </c:tx>
              <c:dLblPos val="t"/>
              <c:showLegendKey val="0"/>
              <c:showVal val="1"/>
              <c:showCatName val="0"/>
              <c:showSerName val="0"/>
              <c:showPercent val="0"/>
              <c:showBubbleSize val="0"/>
            </c:dLbl>
            <c:dLbl>
              <c:idx val="3"/>
              <c:layout/>
              <c:tx>
                <c:strRef>
                  <c:f>'3. Negotiation'!$G$16</c:f>
                  <c:strCache>
                    <c:ptCount val="1"/>
                    <c:pt idx="0">
                      <c:v>8%</c:v>
                    </c:pt>
                  </c:strCache>
                </c:strRef>
              </c:tx>
              <c:dLblPos val="t"/>
              <c:showLegendKey val="0"/>
              <c:showVal val="1"/>
              <c:showCatName val="0"/>
              <c:showSerName val="0"/>
              <c:showPercent val="0"/>
              <c:showBubbleSize val="0"/>
            </c:dLbl>
            <c:dLbl>
              <c:idx val="4"/>
              <c:layout/>
              <c:tx>
                <c:strRef>
                  <c:f>'3. Negotiation'!$H$16</c:f>
                  <c:strCache>
                    <c:ptCount val="1"/>
                    <c:pt idx="0">
                      <c:v>6%</c:v>
                    </c:pt>
                  </c:strCache>
                </c:strRef>
              </c:tx>
              <c:dLblPos val="t"/>
              <c:showLegendKey val="0"/>
              <c:showVal val="1"/>
              <c:showCatName val="0"/>
              <c:showSerName val="0"/>
              <c:showPercent val="0"/>
              <c:showBubbleSize val="0"/>
            </c:dLbl>
            <c:dLbl>
              <c:idx val="5"/>
              <c:layout/>
              <c:tx>
                <c:strRef>
                  <c:f>'3. Negotiation'!$I$16</c:f>
                  <c:strCache>
                    <c:ptCount val="1"/>
                    <c:pt idx="0">
                      <c:v>48%</c:v>
                    </c:pt>
                  </c:strCache>
                </c:strRef>
              </c:tx>
              <c:dLblPos val="t"/>
              <c:showLegendKey val="0"/>
              <c:showVal val="1"/>
              <c:showCatName val="0"/>
              <c:showSerName val="0"/>
              <c:showPercent val="0"/>
              <c:showBubbleSize val="0"/>
            </c:dLbl>
            <c:dLbl>
              <c:idx val="6"/>
              <c:layout/>
              <c:tx>
                <c:strRef>
                  <c:f>'3. Negotiation'!$J$16</c:f>
                  <c:strCache>
                    <c:ptCount val="1"/>
                    <c:pt idx="0">
                      <c:v>48%</c:v>
                    </c:pt>
                  </c:strCache>
                </c:strRef>
              </c:tx>
              <c:dLblPos val="t"/>
              <c:showLegendKey val="0"/>
              <c:showVal val="1"/>
              <c:showCatName val="0"/>
              <c:showSerName val="0"/>
              <c:showPercent val="0"/>
              <c:showBubbleSize val="0"/>
            </c:dLbl>
            <c:dLbl>
              <c:idx val="7"/>
              <c:layout/>
              <c:tx>
                <c:strRef>
                  <c:f>'3. Negotiation'!$K$16</c:f>
                  <c:strCache>
                    <c:ptCount val="1"/>
                    <c:pt idx="0">
                      <c:v>48%</c:v>
                    </c:pt>
                  </c:strCache>
                </c:strRef>
              </c:tx>
              <c:dLblPos val="t"/>
              <c:showLegendKey val="0"/>
              <c:showVal val="1"/>
              <c:showCatName val="0"/>
              <c:showSerName val="0"/>
              <c:showPercent val="0"/>
              <c:showBubbleSize val="0"/>
            </c:dLbl>
            <c:dLblPos val="t"/>
            <c:showLegendKey val="0"/>
            <c:showVal val="1"/>
            <c:showCatName val="0"/>
            <c:showSerName val="0"/>
            <c:showPercent val="0"/>
            <c:showBubbleSize val="0"/>
            <c:showLeaderLines val="0"/>
          </c:dLbls>
          <c:cat>
            <c:numRef>
              <c:f>'3. Negotiation'!$D$8:$K$8</c:f>
              <c:numCache>
                <c:formatCode>General</c:formatCode>
                <c:ptCount val="8"/>
                <c:pt idx="0">
                  <c:v>2007.0</c:v>
                </c:pt>
                <c:pt idx="1">
                  <c:v>2008.0</c:v>
                </c:pt>
                <c:pt idx="2">
                  <c:v>2009.0</c:v>
                </c:pt>
                <c:pt idx="3">
                  <c:v>2010.0</c:v>
                </c:pt>
                <c:pt idx="4">
                  <c:v>2011.0</c:v>
                </c:pt>
                <c:pt idx="5">
                  <c:v>2012.0</c:v>
                </c:pt>
                <c:pt idx="6">
                  <c:v>2013.0</c:v>
                </c:pt>
                <c:pt idx="7">
                  <c:v>2014.0</c:v>
                </c:pt>
              </c:numCache>
            </c:numRef>
          </c:cat>
          <c:val>
            <c:numRef>
              <c:f>'3. Negotiation'!$D$9:$K$9</c:f>
              <c:numCache>
                <c:formatCode>_("$"* #,##0_);_("$"* \(#,##0\);_("$"* "-"??_);_(@_)</c:formatCode>
                <c:ptCount val="8"/>
                <c:pt idx="0">
                  <c:v>2.1539738416911E6</c:v>
                </c:pt>
                <c:pt idx="1">
                  <c:v>3.71490045520085E6</c:v>
                </c:pt>
                <c:pt idx="2">
                  <c:v>3.57394410620753E6</c:v>
                </c:pt>
                <c:pt idx="3">
                  <c:v>3.85714113428571E6</c:v>
                </c:pt>
                <c:pt idx="4">
                  <c:v>3.88975044555146E6</c:v>
                </c:pt>
                <c:pt idx="5">
                  <c:v>5.13742679846654E6</c:v>
                </c:pt>
                <c:pt idx="6">
                  <c:v>5.38448507596583E6</c:v>
                </c:pt>
                <c:pt idx="7">
                  <c:v>5.07972322066617E6</c:v>
                </c:pt>
              </c:numCache>
            </c:numRef>
          </c:val>
          <c:smooth val="0"/>
        </c:ser>
        <c:ser>
          <c:idx val="1"/>
          <c:order val="1"/>
          <c:tx>
            <c:v>Should Cost @ TRATE Mark-Up = 0%</c:v>
          </c:tx>
          <c:spPr>
            <a:ln>
              <a:solidFill>
                <a:schemeClr val="accent5"/>
              </a:solidFill>
            </a:ln>
          </c:spPr>
          <c:marker>
            <c:symbol val="none"/>
          </c:marker>
          <c:cat>
            <c:numRef>
              <c:f>'3. Negotiation'!$D$8:$K$8</c:f>
              <c:numCache>
                <c:formatCode>General</c:formatCode>
                <c:ptCount val="8"/>
                <c:pt idx="0">
                  <c:v>2007.0</c:v>
                </c:pt>
                <c:pt idx="1">
                  <c:v>2008.0</c:v>
                </c:pt>
                <c:pt idx="2">
                  <c:v>2009.0</c:v>
                </c:pt>
                <c:pt idx="3">
                  <c:v>2010.0</c:v>
                </c:pt>
                <c:pt idx="4">
                  <c:v>2011.0</c:v>
                </c:pt>
                <c:pt idx="5">
                  <c:v>2012.0</c:v>
                </c:pt>
                <c:pt idx="6">
                  <c:v>2013.0</c:v>
                </c:pt>
                <c:pt idx="7">
                  <c:v>2014.0</c:v>
                </c:pt>
              </c:numCache>
            </c:numRef>
          </c:cat>
          <c:val>
            <c:numRef>
              <c:f>'3. Negotiation'!$D$10:$K$10</c:f>
              <c:numCache>
                <c:formatCode>_("$"* #,##0_);_("$"* \(#,##0\);_("$"* "-"??_);_(@_)</c:formatCode>
                <c:ptCount val="8"/>
                <c:pt idx="0">
                  <c:v>1.95336894688676E6</c:v>
                </c:pt>
                <c:pt idx="1">
                  <c:v>3.42912084286025E6</c:v>
                </c:pt>
                <c:pt idx="2">
                  <c:v>3.03399693993934E6</c:v>
                </c:pt>
                <c:pt idx="3">
                  <c:v>3.56248777423704E6</c:v>
                </c:pt>
                <c:pt idx="4">
                  <c:v>3.6704484197765E6</c:v>
                </c:pt>
                <c:pt idx="5">
                  <c:v>3.46270103921715E6</c:v>
                </c:pt>
                <c:pt idx="6">
                  <c:v>3.62922194312557E6</c:v>
                </c:pt>
                <c:pt idx="7">
                  <c:v>3.42380798114467E6</c:v>
                </c:pt>
              </c:numCache>
            </c:numRef>
          </c:val>
          <c:smooth val="0"/>
        </c:ser>
        <c:ser>
          <c:idx val="2"/>
          <c:order val="2"/>
          <c:tx>
            <c:v>Should Cost @ TRATE  Mark-Up = 10%</c:v>
          </c:tx>
          <c:spPr>
            <a:ln>
              <a:solidFill>
                <a:schemeClr val="accent1"/>
              </a:solidFill>
            </a:ln>
          </c:spPr>
          <c:marker>
            <c:symbol val="none"/>
          </c:marker>
          <c:cat>
            <c:numRef>
              <c:f>'3. Negotiation'!$D$8:$K$8</c:f>
              <c:numCache>
                <c:formatCode>General</c:formatCode>
                <c:ptCount val="8"/>
                <c:pt idx="0">
                  <c:v>2007.0</c:v>
                </c:pt>
                <c:pt idx="1">
                  <c:v>2008.0</c:v>
                </c:pt>
                <c:pt idx="2">
                  <c:v>2009.0</c:v>
                </c:pt>
                <c:pt idx="3">
                  <c:v>2010.0</c:v>
                </c:pt>
                <c:pt idx="4">
                  <c:v>2011.0</c:v>
                </c:pt>
                <c:pt idx="5">
                  <c:v>2012.0</c:v>
                </c:pt>
                <c:pt idx="6">
                  <c:v>2013.0</c:v>
                </c:pt>
                <c:pt idx="7">
                  <c:v>2014.0</c:v>
                </c:pt>
              </c:numCache>
            </c:numRef>
          </c:cat>
          <c:val>
            <c:numRef>
              <c:f>'3. Negotiation'!$D$11:$K$11</c:f>
              <c:numCache>
                <c:formatCode>_("$"* #,##0_);_("$"* \(#,##0\);_("$"* "-"??_);_(@_)</c:formatCode>
                <c:ptCount val="8"/>
                <c:pt idx="0">
                  <c:v>2.14870584157543E6</c:v>
                </c:pt>
                <c:pt idx="1">
                  <c:v>3.77203292714627E6</c:v>
                </c:pt>
                <c:pt idx="2">
                  <c:v>3.33739663393327E6</c:v>
                </c:pt>
                <c:pt idx="3">
                  <c:v>3.91873655166075E6</c:v>
                </c:pt>
                <c:pt idx="4">
                  <c:v>4.03749326175415E6</c:v>
                </c:pt>
                <c:pt idx="5">
                  <c:v>3.80897114313887E6</c:v>
                </c:pt>
                <c:pt idx="6">
                  <c:v>3.99214413743813E6</c:v>
                </c:pt>
                <c:pt idx="7">
                  <c:v>3.76618877925913E6</c:v>
                </c:pt>
              </c:numCache>
            </c:numRef>
          </c:val>
          <c:smooth val="0"/>
        </c:ser>
        <c:ser>
          <c:idx val="3"/>
          <c:order val="3"/>
          <c:tx>
            <c:v>Should Cost @ TRATE Mark-Up = 25%</c:v>
          </c:tx>
          <c:spPr>
            <a:ln>
              <a:solidFill>
                <a:schemeClr val="tx2"/>
              </a:solidFill>
            </a:ln>
          </c:spPr>
          <c:marker>
            <c:symbol val="none"/>
          </c:marker>
          <c:cat>
            <c:numRef>
              <c:f>'3. Negotiation'!$D$8:$K$8</c:f>
              <c:numCache>
                <c:formatCode>General</c:formatCode>
                <c:ptCount val="8"/>
                <c:pt idx="0">
                  <c:v>2007.0</c:v>
                </c:pt>
                <c:pt idx="1">
                  <c:v>2008.0</c:v>
                </c:pt>
                <c:pt idx="2">
                  <c:v>2009.0</c:v>
                </c:pt>
                <c:pt idx="3">
                  <c:v>2010.0</c:v>
                </c:pt>
                <c:pt idx="4">
                  <c:v>2011.0</c:v>
                </c:pt>
                <c:pt idx="5">
                  <c:v>2012.0</c:v>
                </c:pt>
                <c:pt idx="6">
                  <c:v>2013.0</c:v>
                </c:pt>
                <c:pt idx="7">
                  <c:v>2014.0</c:v>
                </c:pt>
              </c:numCache>
            </c:numRef>
          </c:cat>
          <c:val>
            <c:numRef>
              <c:f>'3. Negotiation'!$D$12:$K$12</c:f>
              <c:numCache>
                <c:formatCode>_("$"* #,##0_);_("$"* \(#,##0\);_("$"* "-"??_);_(@_)</c:formatCode>
                <c:ptCount val="8"/>
                <c:pt idx="0">
                  <c:v>2.44171118360845E6</c:v>
                </c:pt>
                <c:pt idx="1">
                  <c:v>4.28640105357531E6</c:v>
                </c:pt>
                <c:pt idx="2">
                  <c:v>3.79249617492417E6</c:v>
                </c:pt>
                <c:pt idx="3">
                  <c:v>4.4531097177963E6</c:v>
                </c:pt>
                <c:pt idx="4">
                  <c:v>4.58806052472063E6</c:v>
                </c:pt>
                <c:pt idx="5">
                  <c:v>4.32837629902144E6</c:v>
                </c:pt>
                <c:pt idx="6">
                  <c:v>4.53652742890697E6</c:v>
                </c:pt>
                <c:pt idx="7">
                  <c:v>4.27975997643083E6</c:v>
                </c:pt>
              </c:numCache>
            </c:numRef>
          </c:val>
          <c:smooth val="0"/>
        </c:ser>
        <c:dLbls>
          <c:showLegendKey val="0"/>
          <c:showVal val="0"/>
          <c:showCatName val="0"/>
          <c:showSerName val="0"/>
          <c:showPercent val="0"/>
          <c:showBubbleSize val="0"/>
        </c:dLbls>
        <c:marker val="1"/>
        <c:smooth val="0"/>
        <c:axId val="-2093164984"/>
        <c:axId val="-2093493384"/>
      </c:lineChart>
      <c:catAx>
        <c:axId val="-2093164984"/>
        <c:scaling>
          <c:orientation val="minMax"/>
        </c:scaling>
        <c:delete val="0"/>
        <c:axPos val="b"/>
        <c:numFmt formatCode="General" sourceLinked="1"/>
        <c:majorTickMark val="none"/>
        <c:minorTickMark val="none"/>
        <c:tickLblPos val="nextTo"/>
        <c:crossAx val="-2093493384"/>
        <c:crosses val="autoZero"/>
        <c:auto val="1"/>
        <c:lblAlgn val="ctr"/>
        <c:lblOffset val="100"/>
        <c:noMultiLvlLbl val="0"/>
      </c:catAx>
      <c:valAx>
        <c:axId val="-2093493384"/>
        <c:scaling>
          <c:orientation val="minMax"/>
          <c:max val="6.000001E6"/>
          <c:min val="1.000001E6"/>
        </c:scaling>
        <c:delete val="0"/>
        <c:axPos val="l"/>
        <c:numFmt formatCode="_(&quot;$&quot;* #,##0_);_(&quot;$&quot;* \(#,##0\);_(&quot;$&quot;* &quot;-&quot;??_);_(@_)" sourceLinked="1"/>
        <c:majorTickMark val="none"/>
        <c:minorTickMark val="none"/>
        <c:tickLblPos val="nextTo"/>
        <c:spPr>
          <a:ln w="9525">
            <a:noFill/>
          </a:ln>
        </c:spPr>
        <c:crossAx val="-2093164984"/>
        <c:crosses val="autoZero"/>
        <c:crossBetween val="between"/>
        <c:dispUnits>
          <c:builtInUnit val="millions"/>
          <c:dispUnitsLbl>
            <c:layout>
              <c:manualLayout>
                <c:xMode val="edge"/>
                <c:yMode val="edge"/>
                <c:x val="0.0194575405701709"/>
                <c:y val="0.397350586444718"/>
              </c:manualLayout>
            </c:layout>
            <c:tx>
              <c:rich>
                <a:bodyPr/>
                <a:lstStyle/>
                <a:p>
                  <a:pPr>
                    <a:defRPr/>
                  </a:pPr>
                  <a:r>
                    <a:rPr lang="en-US"/>
                    <a:t> $MM USD</a:t>
                  </a:r>
                </a:p>
              </c:rich>
            </c:tx>
          </c:dispUnitsLbl>
        </c:dispUnits>
      </c:valAx>
      <c:spPr>
        <a:ln>
          <a:solidFill>
            <a:schemeClr val="tx1"/>
          </a:solidFill>
        </a:ln>
      </c:spPr>
    </c:plotArea>
    <c:legend>
      <c:legendPos val="b"/>
      <c:layout>
        <c:manualLayout>
          <c:xMode val="edge"/>
          <c:yMode val="edge"/>
          <c:x val="0.0883011644829433"/>
          <c:y val="0.858983001976591"/>
          <c:w val="0.833165555117291"/>
          <c:h val="0.120210781715759"/>
        </c:manualLayout>
      </c:layout>
      <c:overlay val="0"/>
    </c:legend>
    <c:plotVisOnly val="1"/>
    <c:dispBlanksAs val="gap"/>
    <c:showDLblsOverMax val="0"/>
  </c:chart>
  <c:txPr>
    <a:bodyPr/>
    <a:lstStyle/>
    <a:p>
      <a:pPr>
        <a:defRPr>
          <a:latin typeface="Optima"/>
          <a:cs typeface="Optima"/>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a:pPr>
            <a:r>
              <a:rPr lang="en-US"/>
              <a:t>Supply Chain</a:t>
            </a:r>
            <a:r>
              <a:rPr lang="en-US" baseline="0"/>
              <a:t> Surplus</a:t>
            </a:r>
          </a:p>
          <a:p>
            <a:pPr>
              <a:defRPr/>
            </a:pPr>
            <a:r>
              <a:rPr lang="en-US" baseline="0"/>
              <a:t>Negotiated Splits</a:t>
            </a:r>
            <a:endParaRPr lang="en-US"/>
          </a:p>
        </c:rich>
      </c:tx>
      <c:layout/>
      <c:overlay val="0"/>
    </c:title>
    <c:autoTitleDeleted val="0"/>
    <c:plotArea>
      <c:layout>
        <c:manualLayout>
          <c:layoutTarget val="inner"/>
          <c:xMode val="edge"/>
          <c:yMode val="edge"/>
          <c:x val="0.114230159134409"/>
          <c:y val="0.180562225884732"/>
          <c:w val="0.798327032257748"/>
          <c:h val="0.719089741609666"/>
        </c:manualLayout>
      </c:layout>
      <c:barChart>
        <c:barDir val="col"/>
        <c:grouping val="stacked"/>
        <c:varyColors val="0"/>
        <c:ser>
          <c:idx val="0"/>
          <c:order val="0"/>
          <c:tx>
            <c:strRef>
              <c:f>Sheet1!$B$15</c:f>
              <c:strCache>
                <c:ptCount val="1"/>
                <c:pt idx="0">
                  <c:v>Seller</c:v>
                </c:pt>
              </c:strCache>
            </c:strRef>
          </c:tx>
          <c:invertIfNegative val="0"/>
          <c:cat>
            <c:strRef>
              <c:f>Sheet1!$A$16:$A$21</c:f>
              <c:strCache>
                <c:ptCount val="6"/>
                <c:pt idx="0">
                  <c:v>Groups 62-7&amp;8</c:v>
                </c:pt>
                <c:pt idx="1">
                  <c:v>Groups 62-1&amp;2</c:v>
                </c:pt>
                <c:pt idx="2">
                  <c:v>Groups 62-9A&amp;9B</c:v>
                </c:pt>
                <c:pt idx="3">
                  <c:v>Groups 62-10&amp;12</c:v>
                </c:pt>
                <c:pt idx="4">
                  <c:v>Groups 62-5&amp;6</c:v>
                </c:pt>
                <c:pt idx="5">
                  <c:v>Groups 62-3&amp;4</c:v>
                </c:pt>
              </c:strCache>
            </c:strRef>
          </c:cat>
          <c:val>
            <c:numRef>
              <c:f>Sheet1!$B$16:$B$21</c:f>
              <c:numCache>
                <c:formatCode>General</c:formatCode>
                <c:ptCount val="6"/>
                <c:pt idx="0">
                  <c:v>1314.0</c:v>
                </c:pt>
                <c:pt idx="1">
                  <c:v>1818.0</c:v>
                </c:pt>
                <c:pt idx="2">
                  <c:v>1952.0</c:v>
                </c:pt>
                <c:pt idx="3">
                  <c:v>2197.0</c:v>
                </c:pt>
                <c:pt idx="4">
                  <c:v>2287.0</c:v>
                </c:pt>
                <c:pt idx="5">
                  <c:v>3023.0</c:v>
                </c:pt>
              </c:numCache>
            </c:numRef>
          </c:val>
        </c:ser>
        <c:ser>
          <c:idx val="1"/>
          <c:order val="1"/>
          <c:tx>
            <c:strRef>
              <c:f>Sheet1!$C$15</c:f>
              <c:strCache>
                <c:ptCount val="1"/>
                <c:pt idx="0">
                  <c:v>Buyer</c:v>
                </c:pt>
              </c:strCache>
            </c:strRef>
          </c:tx>
          <c:spPr>
            <a:solidFill>
              <a:schemeClr val="accent6"/>
            </a:solidFill>
          </c:spPr>
          <c:invertIfNegative val="0"/>
          <c:cat>
            <c:strRef>
              <c:f>Sheet1!$A$16:$A$21</c:f>
              <c:strCache>
                <c:ptCount val="6"/>
                <c:pt idx="0">
                  <c:v>Groups 62-7&amp;8</c:v>
                </c:pt>
                <c:pt idx="1">
                  <c:v>Groups 62-1&amp;2</c:v>
                </c:pt>
                <c:pt idx="2">
                  <c:v>Groups 62-9A&amp;9B</c:v>
                </c:pt>
                <c:pt idx="3">
                  <c:v>Groups 62-10&amp;12</c:v>
                </c:pt>
                <c:pt idx="4">
                  <c:v>Groups 62-5&amp;6</c:v>
                </c:pt>
                <c:pt idx="5">
                  <c:v>Groups 62-3&amp;4</c:v>
                </c:pt>
              </c:strCache>
            </c:strRef>
          </c:cat>
          <c:val>
            <c:numRef>
              <c:f>Sheet1!$C$16:$C$21</c:f>
              <c:numCache>
                <c:formatCode>General</c:formatCode>
                <c:ptCount val="6"/>
                <c:pt idx="0">
                  <c:v>1801.0</c:v>
                </c:pt>
                <c:pt idx="1">
                  <c:v>1285.0</c:v>
                </c:pt>
                <c:pt idx="2">
                  <c:v>1077.0</c:v>
                </c:pt>
                <c:pt idx="3">
                  <c:v>957.0</c:v>
                </c:pt>
                <c:pt idx="4">
                  <c:v>191.0</c:v>
                </c:pt>
                <c:pt idx="5">
                  <c:v>93.0</c:v>
                </c:pt>
              </c:numCache>
            </c:numRef>
          </c:val>
        </c:ser>
        <c:dLbls>
          <c:showLegendKey val="0"/>
          <c:showVal val="0"/>
          <c:showCatName val="0"/>
          <c:showSerName val="0"/>
          <c:showPercent val="0"/>
          <c:showBubbleSize val="0"/>
        </c:dLbls>
        <c:gapWidth val="150"/>
        <c:overlap val="100"/>
        <c:axId val="-2091804184"/>
        <c:axId val="-2091881848"/>
      </c:barChart>
      <c:catAx>
        <c:axId val="-2091804184"/>
        <c:scaling>
          <c:orientation val="minMax"/>
        </c:scaling>
        <c:delete val="0"/>
        <c:axPos val="b"/>
        <c:majorTickMark val="out"/>
        <c:minorTickMark val="none"/>
        <c:tickLblPos val="nextTo"/>
        <c:crossAx val="-2091881848"/>
        <c:crosses val="autoZero"/>
        <c:auto val="1"/>
        <c:lblAlgn val="ctr"/>
        <c:lblOffset val="100"/>
        <c:noMultiLvlLbl val="0"/>
      </c:catAx>
      <c:valAx>
        <c:axId val="-2091881848"/>
        <c:scaling>
          <c:orientation val="minMax"/>
        </c:scaling>
        <c:delete val="0"/>
        <c:axPos val="l"/>
        <c:majorGridlines/>
        <c:title>
          <c:tx>
            <c:rich>
              <a:bodyPr rot="0" vert="horz"/>
              <a:lstStyle/>
              <a:p>
                <a:pPr>
                  <a:defRPr/>
                </a:pPr>
                <a:r>
                  <a:rPr lang="en-US"/>
                  <a:t>$ (000)</a:t>
                </a:r>
              </a:p>
            </c:rich>
          </c:tx>
          <c:layout>
            <c:manualLayout>
              <c:xMode val="edge"/>
              <c:yMode val="edge"/>
              <c:x val="0.0634615384615384"/>
              <c:y val="0.127523190987988"/>
            </c:manualLayout>
          </c:layout>
          <c:overlay val="0"/>
        </c:title>
        <c:numFmt formatCode="General" sourceLinked="1"/>
        <c:majorTickMark val="out"/>
        <c:minorTickMark val="none"/>
        <c:tickLblPos val="nextTo"/>
        <c:crossAx val="-2091804184"/>
        <c:crosses val="autoZero"/>
        <c:crossBetween val="between"/>
      </c:valAx>
    </c:plotArea>
    <c:legend>
      <c:legendPos val="r"/>
      <c:layout>
        <c:manualLayout>
          <c:xMode val="edge"/>
          <c:yMode val="edge"/>
          <c:x val="0.726089824450228"/>
          <c:y val="0.0540142217294994"/>
          <c:w val="0.0989531399005543"/>
          <c:h val="0.107923081642713"/>
        </c:manualLayout>
      </c:layout>
      <c:overlay val="0"/>
    </c:legend>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a:pPr>
            <a:r>
              <a:rPr lang="en-US"/>
              <a:t>Seller's Bargaining Power</a:t>
            </a:r>
          </a:p>
        </c:rich>
      </c:tx>
      <c:layout/>
      <c:overlay val="0"/>
    </c:title>
    <c:autoTitleDeleted val="0"/>
    <c:plotArea>
      <c:layout/>
      <c:lineChart>
        <c:grouping val="standard"/>
        <c:varyColors val="0"/>
        <c:ser>
          <c:idx val="0"/>
          <c:order val="0"/>
          <c:tx>
            <c:strRef>
              <c:f>Sheet1!$D$15</c:f>
              <c:strCache>
                <c:ptCount val="1"/>
                <c:pt idx="0">
                  <c:v>Bargaining Power</c:v>
                </c:pt>
              </c:strCache>
            </c:strRef>
          </c:tx>
          <c:dLbls>
            <c:showLegendKey val="0"/>
            <c:showVal val="1"/>
            <c:showCatName val="0"/>
            <c:showSerName val="0"/>
            <c:showPercent val="0"/>
            <c:showBubbleSize val="0"/>
            <c:showLeaderLines val="0"/>
          </c:dLbls>
          <c:cat>
            <c:strRef>
              <c:f>Sheet1!$A$16:$A$21</c:f>
              <c:strCache>
                <c:ptCount val="6"/>
                <c:pt idx="0">
                  <c:v>Groups 62-7&amp;8</c:v>
                </c:pt>
                <c:pt idx="1">
                  <c:v>Groups 62-1&amp;2</c:v>
                </c:pt>
                <c:pt idx="2">
                  <c:v>Groups 62-9A&amp;9B</c:v>
                </c:pt>
                <c:pt idx="3">
                  <c:v>Groups 62-10&amp;12</c:v>
                </c:pt>
                <c:pt idx="4">
                  <c:v>Groups 62-5&amp;6</c:v>
                </c:pt>
                <c:pt idx="5">
                  <c:v>Groups 62-3&amp;4</c:v>
                </c:pt>
              </c:strCache>
            </c:strRef>
          </c:cat>
          <c:val>
            <c:numRef>
              <c:f>Sheet1!$D$16:$D$21</c:f>
              <c:numCache>
                <c:formatCode>0.00</c:formatCode>
                <c:ptCount val="6"/>
                <c:pt idx="0">
                  <c:v>-0.190666666666667</c:v>
                </c:pt>
                <c:pt idx="1">
                  <c:v>0.145333333333333</c:v>
                </c:pt>
                <c:pt idx="2">
                  <c:v>0.234666666666667</c:v>
                </c:pt>
                <c:pt idx="3">
                  <c:v>0.398</c:v>
                </c:pt>
                <c:pt idx="4">
                  <c:v>0.458</c:v>
                </c:pt>
                <c:pt idx="5">
                  <c:v>0.948666666666667</c:v>
                </c:pt>
              </c:numCache>
            </c:numRef>
          </c:val>
          <c:smooth val="0"/>
        </c:ser>
        <c:dLbls>
          <c:showLegendKey val="0"/>
          <c:showVal val="0"/>
          <c:showCatName val="0"/>
          <c:showSerName val="0"/>
          <c:showPercent val="0"/>
          <c:showBubbleSize val="0"/>
        </c:dLbls>
        <c:marker val="1"/>
        <c:smooth val="0"/>
        <c:axId val="-2091443864"/>
        <c:axId val="-2094855656"/>
      </c:lineChart>
      <c:catAx>
        <c:axId val="-2091443864"/>
        <c:scaling>
          <c:orientation val="minMax"/>
        </c:scaling>
        <c:delete val="0"/>
        <c:axPos val="b"/>
        <c:majorTickMark val="out"/>
        <c:minorTickMark val="none"/>
        <c:tickLblPos val="nextTo"/>
        <c:crossAx val="-2094855656"/>
        <c:crosses val="autoZero"/>
        <c:auto val="1"/>
        <c:lblAlgn val="ctr"/>
        <c:lblOffset val="100"/>
        <c:noMultiLvlLbl val="0"/>
      </c:catAx>
      <c:valAx>
        <c:axId val="-2094855656"/>
        <c:scaling>
          <c:orientation val="minMax"/>
          <c:max val="1.0"/>
        </c:scaling>
        <c:delete val="0"/>
        <c:axPos val="l"/>
        <c:majorGridlines/>
        <c:numFmt formatCode="0.00" sourceLinked="1"/>
        <c:majorTickMark val="out"/>
        <c:minorTickMark val="none"/>
        <c:tickLblPos val="nextTo"/>
        <c:crossAx val="-2091443864"/>
        <c:crosses val="autoZero"/>
        <c:crossBetween val="between"/>
      </c:valAx>
      <c:spPr>
        <a:solidFill>
          <a:schemeClr val="accent6">
            <a:lumMod val="20000"/>
            <a:lumOff val="80000"/>
          </a:schemeClr>
        </a:solidFill>
      </c:spPr>
    </c:plotArea>
    <c:plotVisOnly val="1"/>
    <c:dispBlanksAs val="gap"/>
    <c:showDLblsOverMax val="0"/>
  </c:chart>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1" y="2"/>
            <a:ext cx="5460141" cy="30742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defTabSz="931610" eaLnBrk="0" hangingPunct="0">
              <a:defRPr sz="900"/>
            </a:lvl1pPr>
          </a:lstStyle>
          <a:p>
            <a:pPr>
              <a:defRPr/>
            </a:pPr>
            <a:endParaRPr lang="en-US" dirty="0"/>
          </a:p>
        </p:txBody>
      </p:sp>
      <p:sp>
        <p:nvSpPr>
          <p:cNvPr id="28675" name="Rectangle 3"/>
          <p:cNvSpPr>
            <a:spLocks noGrp="1" noChangeArrowheads="1"/>
          </p:cNvSpPr>
          <p:nvPr>
            <p:ph type="dt" sz="quarter" idx="1"/>
          </p:nvPr>
        </p:nvSpPr>
        <p:spPr bwMode="auto">
          <a:xfrm>
            <a:off x="5654874" y="2"/>
            <a:ext cx="1355526" cy="30742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algn="r" defTabSz="931610" eaLnBrk="0" hangingPunct="0">
              <a:defRPr sz="900"/>
            </a:lvl1pPr>
          </a:lstStyle>
          <a:p>
            <a:pPr>
              <a:defRPr/>
            </a:pPr>
            <a:fld id="{7184BFB6-6976-154F-8178-007D0F76CB28}" type="datetime1">
              <a:rPr lang="en-US" smtClean="0"/>
              <a:t>3/1/15</a:t>
            </a:fld>
            <a:endParaRPr lang="en-US"/>
          </a:p>
        </p:txBody>
      </p:sp>
      <p:sp>
        <p:nvSpPr>
          <p:cNvPr id="28676" name="Rectangle 4"/>
          <p:cNvSpPr>
            <a:spLocks noGrp="1" noChangeArrowheads="1"/>
          </p:cNvSpPr>
          <p:nvPr>
            <p:ph type="ftr" sz="quarter" idx="2"/>
          </p:nvPr>
        </p:nvSpPr>
        <p:spPr bwMode="auto">
          <a:xfrm>
            <a:off x="1" y="8972075"/>
            <a:ext cx="5743112" cy="31971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defTabSz="931610" eaLnBrk="0" hangingPunct="0">
              <a:defRPr sz="900"/>
            </a:lvl1pPr>
          </a:lstStyle>
          <a:p>
            <a:pPr>
              <a:defRPr/>
            </a:pPr>
            <a:r>
              <a:rPr lang="en-US" smtClean="0"/>
              <a:t>Operations Strategy   © Van Mieghem</a:t>
            </a:r>
            <a:endParaRPr lang="en-US"/>
          </a:p>
        </p:txBody>
      </p:sp>
    </p:spTree>
    <p:extLst>
      <p:ext uri="{BB962C8B-B14F-4D97-AF65-F5344CB8AC3E}">
        <p14:creationId xmlns:p14="http://schemas.microsoft.com/office/powerpoint/2010/main" val="253215382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038145" cy="22749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defTabSz="931610" eaLnBrk="0" hangingPunct="0">
              <a:defRPr sz="800"/>
            </a:lvl1pPr>
          </a:lstStyle>
          <a:p>
            <a:pPr>
              <a:defRPr/>
            </a:pPr>
            <a:endParaRPr lang="en-US"/>
          </a:p>
        </p:txBody>
      </p:sp>
      <p:sp>
        <p:nvSpPr>
          <p:cNvPr id="4099" name="Rectangle 3"/>
          <p:cNvSpPr>
            <a:spLocks noGrp="1" noChangeArrowheads="1"/>
          </p:cNvSpPr>
          <p:nvPr>
            <p:ph type="dt" idx="1"/>
          </p:nvPr>
        </p:nvSpPr>
        <p:spPr bwMode="auto">
          <a:xfrm>
            <a:off x="3972259" y="0"/>
            <a:ext cx="3038144" cy="22749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algn="r" defTabSz="931610" eaLnBrk="0" hangingPunct="0">
              <a:defRPr sz="800"/>
            </a:lvl1pPr>
          </a:lstStyle>
          <a:p>
            <a:pPr>
              <a:defRPr/>
            </a:pPr>
            <a:fld id="{6EA467AB-386F-A245-AC83-D139F2DFC6B5}" type="datetime1">
              <a:rPr lang="en-US" smtClean="0"/>
              <a:t>3/1/15</a:t>
            </a:fld>
            <a:endParaRPr lang="en-US"/>
          </a:p>
        </p:txBody>
      </p:sp>
      <p:sp>
        <p:nvSpPr>
          <p:cNvPr id="34820" name="Rectangle 4"/>
          <p:cNvSpPr>
            <a:spLocks noGrp="1" noRot="1" noChangeAspect="1" noChangeArrowheads="1" noTextEdit="1"/>
          </p:cNvSpPr>
          <p:nvPr>
            <p:ph type="sldImg" idx="2"/>
          </p:nvPr>
        </p:nvSpPr>
        <p:spPr bwMode="auto">
          <a:xfrm>
            <a:off x="293688" y="319088"/>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51026" y="3895020"/>
            <a:ext cx="6508353" cy="5080126"/>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050466"/>
            <a:ext cx="3038145" cy="24593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defTabSz="931610" eaLnBrk="0" hangingPunct="0">
              <a:defRPr sz="800"/>
            </a:lvl1pPr>
          </a:lstStyle>
          <a:p>
            <a:pPr>
              <a:defRPr/>
            </a:pPr>
            <a:r>
              <a:rPr lang="en-US" smtClean="0"/>
              <a:t>Operations Strategy   © Van Mieghem</a:t>
            </a:r>
            <a:endParaRPr lang="en-US"/>
          </a:p>
        </p:txBody>
      </p:sp>
      <p:sp>
        <p:nvSpPr>
          <p:cNvPr id="4103" name="Rectangle 7"/>
          <p:cNvSpPr>
            <a:spLocks noGrp="1" noChangeArrowheads="1"/>
          </p:cNvSpPr>
          <p:nvPr>
            <p:ph type="sldNum" sz="quarter" idx="5"/>
          </p:nvPr>
        </p:nvSpPr>
        <p:spPr bwMode="auto">
          <a:xfrm>
            <a:off x="3972259" y="9050466"/>
            <a:ext cx="3038144" cy="24593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algn="r" defTabSz="931610" eaLnBrk="0" hangingPunct="0">
              <a:defRPr sz="800"/>
            </a:lvl1pPr>
          </a:lstStyle>
          <a:p>
            <a:pPr>
              <a:defRPr/>
            </a:pPr>
            <a:fld id="{5B8AE1A4-7F09-45E4-A651-E4D9F1245998}" type="slidenum">
              <a:rPr lang="en-US"/>
              <a:pPr>
                <a:defRPr/>
              </a:pPr>
              <a:t>‹#›</a:t>
            </a:fld>
            <a:endParaRPr lang="en-US"/>
          </a:p>
        </p:txBody>
      </p:sp>
    </p:spTree>
    <p:extLst>
      <p:ext uri="{BB962C8B-B14F-4D97-AF65-F5344CB8AC3E}">
        <p14:creationId xmlns:p14="http://schemas.microsoft.com/office/powerpoint/2010/main" val="2627415561"/>
      </p:ext>
    </p:extLst>
  </p:cSld>
  <p:clrMap bg1="lt1" tx1="dk1" bg2="lt2" tx2="dk2" accent1="accent1" accent2="accent2" accent3="accent3" accent4="accent4" accent5="accent5" accent6="accent6" hlink="hlink" folHlink="folHlink"/>
  <p:hf sldNum="0" hdr="0"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6"/>
          <p:cNvSpPr>
            <a:spLocks noGrp="1" noChangeArrowheads="1"/>
          </p:cNvSpPr>
          <p:nvPr>
            <p:ph type="ftr" sz="quarter" idx="4"/>
          </p:nvPr>
        </p:nvSpPr>
        <p:spPr>
          <a:noFill/>
        </p:spPr>
        <p:txBody>
          <a:bodyPr/>
          <a:lstStyle/>
          <a:p>
            <a:pPr defTabSz="930397"/>
            <a:r>
              <a:rPr lang="en-US" smtClean="0">
                <a:solidFill>
                  <a:prstClr val="black"/>
                </a:solidFill>
              </a:rPr>
              <a:t>Operations Strategy   © Van Mieghem</a:t>
            </a:r>
            <a:endParaRPr lang="en-US" dirty="0" smtClean="0">
              <a:solidFill>
                <a:prstClr val="black"/>
              </a:solidFill>
            </a:endParaRPr>
          </a:p>
        </p:txBody>
      </p:sp>
      <p:sp>
        <p:nvSpPr>
          <p:cNvPr id="29701" name="Notes Placeholder 8"/>
          <p:cNvSpPr>
            <a:spLocks noGrp="1"/>
          </p:cNvSpPr>
          <p:nvPr>
            <p:ph type="body" idx="1"/>
          </p:nvPr>
        </p:nvSpPr>
        <p:spPr>
          <a:ln/>
        </p:spPr>
        <p:txBody>
          <a:bodyPr/>
          <a:lstStyle/>
          <a:p>
            <a:pPr>
              <a:defRPr/>
            </a:pPr>
            <a:r>
              <a:rPr lang="en-US" dirty="0" smtClean="0"/>
              <a:t>2015 Week 8B: Feb 27, 2015  (1.5hr day class): </a:t>
            </a:r>
          </a:p>
          <a:p>
            <a:pPr marL="171450" indent="-171450">
              <a:buFont typeface="Arial"/>
              <a:buChar char="•"/>
              <a:defRPr/>
            </a:pPr>
            <a:r>
              <a:rPr lang="en-US" dirty="0" smtClean="0"/>
              <a:t>Negotiating: </a:t>
            </a:r>
            <a:r>
              <a:rPr lang="en-US" dirty="0" err="1" smtClean="0"/>
              <a:t>Neuvotella</a:t>
            </a:r>
            <a:endParaRPr lang="en-US" dirty="0" smtClean="0"/>
          </a:p>
          <a:p>
            <a:pPr marL="171450" indent="-171450">
              <a:buFont typeface="Arial"/>
              <a:buChar char="•"/>
              <a:defRPr/>
            </a:pPr>
            <a:endParaRPr lang="en-US" dirty="0" smtClean="0"/>
          </a:p>
          <a:p>
            <a:pPr>
              <a:defRPr/>
            </a:pPr>
            <a:r>
              <a:rPr lang="en-US" dirty="0" smtClean="0"/>
              <a:t>9A: March 3 (1.5 </a:t>
            </a:r>
            <a:r>
              <a:rPr lang="en-US" dirty="0" err="1" smtClean="0"/>
              <a:t>hr</a:t>
            </a:r>
            <a:r>
              <a:rPr lang="en-US" dirty="0" smtClean="0"/>
              <a:t> day class):</a:t>
            </a:r>
          </a:p>
          <a:p>
            <a:pPr lvl="0">
              <a:buFont typeface="Arial" pitchFamily="34" charset="0"/>
              <a:buChar char="•"/>
            </a:pPr>
            <a:r>
              <a:rPr lang="en-US" baseline="0" dirty="0" smtClean="0"/>
              <a:t>Capstone Part II: debrief and insights.</a:t>
            </a:r>
          </a:p>
          <a:p>
            <a:pPr lvl="0">
              <a:buFont typeface="Arial" pitchFamily="34" charset="0"/>
              <a:buChar char="•"/>
            </a:pPr>
            <a:r>
              <a:rPr lang="en-US" baseline="0" dirty="0" smtClean="0"/>
              <a:t>TCO (</a:t>
            </a:r>
            <a:r>
              <a:rPr lang="en-US" baseline="0" dirty="0" err="1" smtClean="0"/>
              <a:t>GenPower</a:t>
            </a:r>
            <a:r>
              <a:rPr lang="en-US" baseline="0" dirty="0" smtClean="0"/>
              <a:t>) and/or Contracts (Bose)</a:t>
            </a:r>
          </a:p>
          <a:p>
            <a:pPr>
              <a:defRPr/>
            </a:pPr>
            <a:endParaRPr lang="en-US" dirty="0" smtClean="0"/>
          </a:p>
          <a:p>
            <a:pPr>
              <a:defRPr/>
            </a:pPr>
            <a:endParaRPr lang="en-US" dirty="0" smtClean="0"/>
          </a:p>
          <a:p>
            <a:pPr>
              <a:defRPr/>
            </a:pPr>
            <a:r>
              <a:rPr lang="en-US" dirty="0" smtClean="0"/>
              <a:t>2014 Week 9A: March 4 (1.5hr day class): </a:t>
            </a:r>
          </a:p>
          <a:p>
            <a:pPr marL="171450" indent="-171450">
              <a:buFont typeface="Arial"/>
              <a:buChar char="•"/>
              <a:defRPr/>
            </a:pPr>
            <a:r>
              <a:rPr lang="en-US" dirty="0" smtClean="0"/>
              <a:t>Negotiating: </a:t>
            </a:r>
            <a:r>
              <a:rPr lang="en-US" dirty="0" err="1" smtClean="0"/>
              <a:t>Neuvotella</a:t>
            </a:r>
            <a:endParaRPr lang="en-US" dirty="0" smtClean="0"/>
          </a:p>
          <a:p>
            <a:pPr marL="171450" indent="-171450">
              <a:buFont typeface="Arial"/>
              <a:buChar char="•"/>
              <a:defRPr/>
            </a:pPr>
            <a:endParaRPr lang="en-US" dirty="0" smtClean="0"/>
          </a:p>
          <a:p>
            <a:pPr>
              <a:defRPr/>
            </a:pPr>
            <a:r>
              <a:rPr lang="en-US" dirty="0" smtClean="0"/>
              <a:t>9B: March 7 (1.5 </a:t>
            </a:r>
            <a:r>
              <a:rPr lang="en-US" dirty="0" err="1" smtClean="0"/>
              <a:t>hr</a:t>
            </a:r>
            <a:r>
              <a:rPr lang="en-US" dirty="0" smtClean="0"/>
              <a:t> day class):</a:t>
            </a:r>
          </a:p>
          <a:p>
            <a:pPr lvl="0">
              <a:buFont typeface="Arial" pitchFamily="34" charset="0"/>
              <a:buChar char="•"/>
            </a:pPr>
            <a:r>
              <a:rPr lang="en-US" baseline="0" dirty="0" smtClean="0"/>
              <a:t>Wichita: linking sourcing to modularity to comp positioning</a:t>
            </a:r>
          </a:p>
          <a:p>
            <a:pPr lvl="0">
              <a:buFont typeface="Arial" pitchFamily="34" charset="0"/>
              <a:buChar char="•"/>
            </a:pPr>
            <a:r>
              <a:rPr lang="en-US" baseline="0" dirty="0" smtClean="0"/>
              <a:t>Capstone Part I: debrief and insights.</a:t>
            </a:r>
          </a:p>
          <a:p>
            <a:pPr lvl="0">
              <a:buFont typeface="Arial" pitchFamily="34" charset="0"/>
              <a:buChar char="•"/>
            </a:pPr>
            <a:r>
              <a:rPr lang="en-US" baseline="0" dirty="0" smtClean="0"/>
              <a:t>Acquisition &amp; Turnaround: MGP case</a:t>
            </a:r>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ea typeface="ＭＳ Ｐゴシック" charset="-128"/>
                <a:cs typeface="ＭＳ Ｐゴシック" charset="-128"/>
              </a:rPr>
              <a:t>I can do 8,</a:t>
            </a:r>
            <a:r>
              <a:rPr lang="en-US" b="1" baseline="0" dirty="0" smtClean="0">
                <a:ea typeface="ＭＳ Ｐゴシック" charset="-128"/>
                <a:cs typeface="ＭＳ Ｐゴシック" charset="-128"/>
              </a:rPr>
              <a:t> up to 10 groups, 5 </a:t>
            </a:r>
            <a:r>
              <a:rPr lang="en-US" b="1" baseline="0" dirty="0" err="1" smtClean="0">
                <a:ea typeface="ＭＳ Ｐゴシック" charset="-128"/>
                <a:cs typeface="ＭＳ Ｐゴシック" charset="-128"/>
              </a:rPr>
              <a:t>negotations</a:t>
            </a:r>
            <a:r>
              <a:rPr lang="en-US" b="1" baseline="0" dirty="0" smtClean="0">
                <a:ea typeface="ＭＳ Ｐゴシック" charset="-128"/>
                <a:cs typeface="ＭＳ Ｐゴシック" charset="-128"/>
              </a:rPr>
              <a:t> in one room</a:t>
            </a:r>
          </a:p>
          <a:p>
            <a:r>
              <a:rPr lang="en-US" b="1" dirty="0" smtClean="0">
                <a:ea typeface="ＭＳ Ｐゴシック" charset="-128"/>
                <a:cs typeface="ＭＳ Ｐゴシック" charset="-128"/>
              </a:rPr>
              <a:t>Use two rooms for large classes</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770970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2372942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to remind everyone how it works…</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832735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 back, and reconstruct up to the prices up to 2011</a:t>
            </a:r>
            <a:r>
              <a:rPr lang="en-US" baseline="0" dirty="0" smtClean="0"/>
              <a:t> + then project 2012-2014:</a:t>
            </a:r>
          </a:p>
          <a:p>
            <a:endParaRPr lang="en-US" baseline="0" dirty="0" smtClean="0"/>
          </a:p>
          <a:p>
            <a:pPr marL="171450" indent="-171450">
              <a:buFontTx/>
              <a:buChar char="-"/>
            </a:pPr>
            <a:r>
              <a:rPr lang="en-US" baseline="0" dirty="0" smtClean="0"/>
              <a:t>What was their Margin? &gt; Point: there were no losses in the past; it’s not about recouping.</a:t>
            </a:r>
          </a:p>
          <a:p>
            <a:pPr marL="171450" indent="-171450">
              <a:buFontTx/>
              <a:buChar char="-"/>
            </a:pPr>
            <a:r>
              <a:rPr lang="en-US" baseline="0" dirty="0" smtClean="0"/>
              <a:t>If we accept the wholesale price increase, what will be their margin?</a:t>
            </a:r>
          </a:p>
          <a:p>
            <a:pPr marL="171450" indent="-171450">
              <a:buFontTx/>
              <a:buChar char="-"/>
            </a:pPr>
            <a:endParaRPr lang="en-US" baseline="0" dirty="0" smtClean="0"/>
          </a:p>
          <a:p>
            <a:pPr marL="0" indent="0">
              <a:buFontTx/>
              <a:buNone/>
            </a:pPr>
            <a:r>
              <a:rPr lang="en-US" baseline="0" dirty="0" smtClean="0"/>
              <a:t>(The only lines that really matter are red and green; the black is what claimed.)</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4670391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spend most of the time on this slide.</a:t>
            </a:r>
          </a:p>
          <a:p>
            <a:endParaRPr lang="en-US" baseline="0" dirty="0" smtClean="0"/>
          </a:p>
          <a:p>
            <a:r>
              <a:rPr lang="en-US" baseline="0" dirty="0" smtClean="0"/>
              <a:t>This is to try to establish:</a:t>
            </a:r>
          </a:p>
          <a:p>
            <a:pPr marL="228600" indent="-228600">
              <a:buAutoNum type="arabicPeriod"/>
            </a:pPr>
            <a:r>
              <a:rPr lang="en-US" baseline="0" dirty="0" smtClean="0"/>
              <a:t>You want to understand your BATNA and the other side’s BATNA.</a:t>
            </a:r>
          </a:p>
          <a:p>
            <a:pPr marL="228600" indent="-228600">
              <a:buAutoNum type="arabicPeriod"/>
            </a:pPr>
            <a:r>
              <a:rPr lang="en-US" baseline="0" dirty="0" smtClean="0"/>
              <a:t>This slide also tries to answer: If the only leverage you have “I don’t extend the contract for one year” (if that is your BATNA) and what if you extend to 3 years (another BATNA).</a:t>
            </a:r>
          </a:p>
          <a:p>
            <a:pPr marL="228600" indent="-228600">
              <a:buAutoNum type="arabicPeriod"/>
            </a:pPr>
            <a:endParaRPr lang="en-US" baseline="0" dirty="0" smtClean="0"/>
          </a:p>
          <a:p>
            <a:pPr marL="0" indent="0">
              <a:buNone/>
            </a:pPr>
            <a:r>
              <a:rPr lang="en-US" baseline="0" dirty="0" smtClean="0"/>
              <a:t>In a sense, there are two reservation levels: yours and theirs.</a:t>
            </a:r>
          </a:p>
          <a:p>
            <a:pPr marL="0" indent="0">
              <a:buNone/>
            </a:pPr>
            <a:endParaRPr lang="en-US" baseline="0" dirty="0" smtClean="0"/>
          </a:p>
          <a:p>
            <a:pPr marL="0" indent="0">
              <a:buNone/>
            </a:pPr>
            <a:r>
              <a:rPr lang="en-US" baseline="0" dirty="0" smtClean="0"/>
              <a:t>If you take actual prices now and only go for one year (2012), then T is guaranteed $1.6M and N looses $.6M (and would then go out of business).</a:t>
            </a:r>
          </a:p>
          <a:p>
            <a:pPr marL="0" indent="0">
              <a:buNone/>
            </a:pPr>
            <a:r>
              <a:rPr lang="en-US" baseline="0" dirty="0" smtClean="0"/>
              <a:t>If you extend contract for 3 years, the total pie goes up by a factor of 3 and the markup that T needs to make same $1.6M is 16% = this is </a:t>
            </a:r>
            <a:r>
              <a:rPr lang="en-US" baseline="0" dirty="0" err="1" smtClean="0"/>
              <a:t>Trate’s</a:t>
            </a:r>
            <a:r>
              <a:rPr lang="en-US" baseline="0" dirty="0" smtClean="0"/>
              <a:t> reservation value.  So they should never agree to anything below that.</a:t>
            </a:r>
          </a:p>
          <a:p>
            <a:pPr marL="0" indent="0">
              <a:buNone/>
            </a:pPr>
            <a:endParaRPr lang="en-US" baseline="0" dirty="0" smtClean="0"/>
          </a:p>
          <a:p>
            <a:pPr marL="0" indent="0">
              <a:buNone/>
            </a:pPr>
            <a:endParaRPr lang="en-US" baseline="0" dirty="0" smtClean="0"/>
          </a:p>
          <a:p>
            <a:pPr marL="0" indent="0">
              <a:buNone/>
            </a:pPr>
            <a:r>
              <a:rPr lang="en-US" baseline="0" dirty="0" smtClean="0"/>
              <a:t>For </a:t>
            </a:r>
            <a:r>
              <a:rPr lang="en-US" baseline="0" dirty="0" err="1" smtClean="0"/>
              <a:t>Neuvotella</a:t>
            </a:r>
            <a:r>
              <a:rPr lang="en-US" baseline="0" dirty="0" smtClean="0"/>
              <a:t>, the numbers were such that if they accept anything above 30% they would loose on every product.  So they should not agree to anything above 30%.</a:t>
            </a:r>
          </a:p>
          <a:p>
            <a:pPr marL="0" indent="0">
              <a:buNone/>
            </a:pPr>
            <a:endParaRPr lang="en-US" baseline="0" dirty="0" smtClean="0"/>
          </a:p>
          <a:p>
            <a:pPr marL="0" indent="0">
              <a:buNone/>
            </a:pPr>
            <a:r>
              <a:rPr lang="en-US" baseline="0" dirty="0" smtClean="0"/>
              <a:t>So, the negotiation zone is 16% (markup above should cost! Not above previous prices!!!) to 30%.</a:t>
            </a:r>
          </a:p>
          <a:p>
            <a:pPr marL="0" indent="0">
              <a:buNone/>
            </a:pPr>
            <a:endParaRPr lang="en-US" baseline="0" dirty="0" smtClean="0"/>
          </a:p>
          <a:p>
            <a:pPr marL="0" indent="0">
              <a:buNone/>
            </a:pPr>
            <a:r>
              <a:rPr lang="en-US" baseline="0" dirty="0" smtClean="0"/>
              <a:t>So </a:t>
            </a:r>
            <a:r>
              <a:rPr lang="en-US" baseline="0" dirty="0" err="1" smtClean="0"/>
              <a:t>Neuvotella’s</a:t>
            </a:r>
            <a:r>
              <a:rPr lang="en-US" baseline="0" dirty="0" smtClean="0"/>
              <a:t> task is to change the negotiation away from increase from last price, to increase above should-cost!!!!!!!!!</a:t>
            </a:r>
          </a:p>
          <a:p>
            <a:pPr marL="0" indent="0">
              <a:buNone/>
            </a:pPr>
            <a:endParaRPr lang="en-US" baseline="0" dirty="0" smtClean="0"/>
          </a:p>
          <a:p>
            <a:pPr marL="0" indent="0">
              <a:buNone/>
            </a:pPr>
            <a:endParaRPr lang="en-US" baseline="0" dirty="0" smtClean="0"/>
          </a:p>
          <a:p>
            <a:pPr marL="0" indent="0">
              <a:buNone/>
            </a:pPr>
            <a:r>
              <a:rPr lang="en-US" baseline="0" dirty="0" smtClean="0"/>
              <a:t>Then discuss the actual division of surplus: why?  Typical factors:</a:t>
            </a:r>
          </a:p>
          <a:p>
            <a:pPr marL="228600" indent="-228600">
              <a:buAutoNum type="arabicPeriod"/>
            </a:pPr>
            <a:r>
              <a:rPr lang="en-US" baseline="0" dirty="0" smtClean="0"/>
              <a:t>Preparation</a:t>
            </a:r>
          </a:p>
          <a:p>
            <a:pPr marL="228600" indent="-228600">
              <a:buAutoNum type="arabicPeriod"/>
            </a:pPr>
            <a:r>
              <a:rPr lang="en-US" baseline="0" dirty="0" smtClean="0"/>
              <a:t>Nash Bargaining solution: </a:t>
            </a:r>
          </a:p>
          <a:p>
            <a:pPr marL="685800" lvl="1" indent="-228600">
              <a:buAutoNum type="arabicPeriod"/>
            </a:pPr>
            <a:r>
              <a:rPr lang="en-US" baseline="0" dirty="0" smtClean="0"/>
              <a:t>You are guaranteed to get $1.6, and could get up to $3.1.  So there is $1.5M to divide.</a:t>
            </a:r>
          </a:p>
          <a:p>
            <a:pPr marL="685800" lvl="1" indent="-228600">
              <a:buAutoNum type="arabicPeriod"/>
            </a:pPr>
            <a:r>
              <a:rPr lang="en-US" baseline="0" dirty="0" smtClean="0"/>
              <a:t>The division depends on the Nash bargaining power of each party’s.</a:t>
            </a:r>
          </a:p>
          <a:p>
            <a:pPr marL="685800" lvl="1" indent="-228600">
              <a:buAutoNum type="arabicPeriod"/>
            </a:pPr>
            <a:r>
              <a:rPr lang="en-US" baseline="0" dirty="0" smtClean="0"/>
              <a:t>We can use this to elicit each party’s bargaining power (theta) &gt; this is driven by attitude and preparation.</a:t>
            </a:r>
          </a:p>
          <a:p>
            <a:pPr marL="457200" lvl="1" indent="0">
              <a:buNone/>
            </a:pPr>
            <a:endParaRPr lang="en-US" baseline="0" dirty="0" smtClean="0"/>
          </a:p>
          <a:p>
            <a:pPr marL="628650" lvl="1" indent="-171450">
              <a:buFont typeface="Wingdings" charset="0"/>
              <a:buChar char="Ø"/>
            </a:pPr>
            <a:r>
              <a:rPr lang="en-US" baseline="0" dirty="0" smtClean="0"/>
              <a:t>Can you find this back in </a:t>
            </a:r>
            <a:r>
              <a:rPr lang="en-US" baseline="0" dirty="0" err="1" smtClean="0"/>
              <a:t>SimClass</a:t>
            </a:r>
            <a:r>
              <a:rPr lang="en-US" baseline="0" dirty="0" smtClean="0"/>
              <a:t> data?</a:t>
            </a:r>
          </a:p>
          <a:p>
            <a:pPr marL="628650" lvl="1" indent="-171450">
              <a:buFont typeface="Wingdings" charset="0"/>
              <a:buChar char="Ø"/>
            </a:pPr>
            <a:r>
              <a:rPr lang="en-US" baseline="0" dirty="0" smtClean="0"/>
              <a:t>Look at teams with worst and best </a:t>
            </a:r>
            <a:r>
              <a:rPr lang="en-US" baseline="0" dirty="0" err="1" smtClean="0"/>
              <a:t>Neuvotella</a:t>
            </a:r>
            <a:r>
              <a:rPr lang="en-US" baseline="0" dirty="0" smtClean="0"/>
              <a:t> (ex post negotiation), then go back to verify whether the best team also had the lowest acceptable price increase (in-advance).  This was the case for </a:t>
            </a:r>
            <a:r>
              <a:rPr lang="en-US" baseline="0" dirty="0" err="1" smtClean="0"/>
              <a:t>Margareth</a:t>
            </a:r>
            <a:r>
              <a:rPr lang="en-US" baseline="0" dirty="0" smtClean="0"/>
              <a:t>.</a:t>
            </a:r>
          </a:p>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6579830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6"/>
          <p:cNvSpPr>
            <a:spLocks noGrp="1" noChangeArrowheads="1"/>
          </p:cNvSpPr>
          <p:nvPr>
            <p:ph type="ftr" sz="quarter" idx="4"/>
          </p:nvPr>
        </p:nvSpPr>
        <p:spPr>
          <a:noFill/>
        </p:spPr>
        <p:txBody>
          <a:bodyPr/>
          <a:lstStyle/>
          <a:p>
            <a:pPr defTabSz="942364"/>
            <a:r>
              <a:rPr lang="en-US" smtClean="0"/>
              <a:t>Operations Strategy   © Van Mieghem</a:t>
            </a:r>
            <a:endParaRPr lang="en-US" dirty="0" smtClean="0"/>
          </a:p>
        </p:txBody>
      </p:sp>
      <p:sp>
        <p:nvSpPr>
          <p:cNvPr id="56326" name="Rectangle 2"/>
          <p:cNvSpPr>
            <a:spLocks noGrp="1" noRot="1" noChangeAspect="1" noChangeArrowheads="1" noTextEdit="1"/>
          </p:cNvSpPr>
          <p:nvPr>
            <p:ph type="sldImg"/>
          </p:nvPr>
        </p:nvSpPr>
        <p:spPr>
          <a:ln/>
        </p:spPr>
      </p:sp>
      <p:sp>
        <p:nvSpPr>
          <p:cNvPr id="56327" name="Rectangle 3"/>
          <p:cNvSpPr>
            <a:spLocks noGrp="1" noChangeArrowheads="1"/>
          </p:cNvSpPr>
          <p:nvPr>
            <p:ph type="body" idx="1"/>
          </p:nvPr>
        </p:nvSpPr>
        <p:spPr>
          <a:noFill/>
          <a:ln/>
        </p:spPr>
        <p:txBody>
          <a:bodyPr/>
          <a:lstStyle/>
          <a:p>
            <a:pPr marL="189697" indent="-189697"/>
            <a:r>
              <a:rPr lang="en-US" dirty="0" smtClean="0"/>
              <a:t>Examples:</a:t>
            </a:r>
          </a:p>
          <a:p>
            <a:pPr marL="189697" indent="-189697">
              <a:buFontTx/>
              <a:buAutoNum type="arabicPeriod"/>
            </a:pPr>
            <a:r>
              <a:rPr lang="en-US" dirty="0" smtClean="0"/>
              <a:t>unleveraged purchasing: buying office supplies</a:t>
            </a:r>
          </a:p>
          <a:p>
            <a:pPr marL="189697" indent="-189697">
              <a:buFontTx/>
              <a:buAutoNum type="arabicPeriod"/>
            </a:pPr>
            <a:r>
              <a:rPr lang="en-US" dirty="0" smtClean="0"/>
              <a:t>Darwinian rivalry: Lopez at GM</a:t>
            </a:r>
          </a:p>
          <a:p>
            <a:pPr marL="189697" indent="-189697">
              <a:buFontTx/>
              <a:buAutoNum type="arabicPeriod"/>
            </a:pPr>
            <a:r>
              <a:rPr lang="en-US" dirty="0" smtClean="0"/>
              <a:t>trust-based partnership: Kellogg w/partner schools; Nissan before the arrival of Carlos </a:t>
            </a:r>
            <a:r>
              <a:rPr lang="en-US" dirty="0" err="1" smtClean="0"/>
              <a:t>Ghosn</a:t>
            </a:r>
            <a:r>
              <a:rPr lang="en-US" dirty="0" smtClean="0"/>
              <a:t>. (there was fear of upsetting a supplier/partner.); JVM with Bertsimas (v. Prentice Hall)</a:t>
            </a:r>
          </a:p>
          <a:p>
            <a:pPr marL="189697" indent="-189697">
              <a:buFontTx/>
              <a:buAutoNum type="arabicPeriod"/>
            </a:pPr>
            <a:r>
              <a:rPr lang="en-US" dirty="0" smtClean="0"/>
              <a:t>balanced sourcing: Sun</a:t>
            </a:r>
          </a:p>
          <a:p>
            <a:pPr marL="189697" indent="-189697">
              <a:buFontTx/>
              <a:buAutoNum type="arabicPeriod"/>
            </a:pPr>
            <a:endParaRPr lang="en-US" dirty="0" smtClean="0"/>
          </a:p>
          <a:p>
            <a:pPr marL="189697" indent="-189697"/>
            <a:r>
              <a:rPr lang="en-US" dirty="0" smtClean="0"/>
              <a:t>How do we get to balanced sourcing?  </a:t>
            </a:r>
          </a:p>
          <a:p>
            <a:pPr marL="189697" indent="-189697">
              <a:buFontTx/>
              <a:buChar char="•"/>
            </a:pPr>
            <a:r>
              <a:rPr lang="en-US" dirty="0" smtClean="0"/>
              <a:t>This clearly presumes good make/buy decision analysis (framework), but then predominantly is about good SRM, a relatively new term.</a:t>
            </a:r>
          </a:p>
          <a:p>
            <a:pPr marL="189697" indent="-189697">
              <a:buFontTx/>
              <a:buChar char="•"/>
            </a:pPr>
            <a:r>
              <a:rPr lang="en-US" dirty="0" smtClean="0"/>
              <a:t>Some actions are summarized on my old “relationship” slide: Supply partnerships require</a:t>
            </a:r>
          </a:p>
          <a:p>
            <a:pPr marL="647110" lvl="1" indent="-189697">
              <a:buFontTx/>
              <a:buChar char="•"/>
            </a:pPr>
            <a:r>
              <a:rPr lang="en-US" dirty="0" smtClean="0"/>
              <a:t>Closeness (intimacy) &amp; trust</a:t>
            </a:r>
          </a:p>
          <a:p>
            <a:pPr marL="647110" lvl="1" indent="-189697">
              <a:buFontTx/>
              <a:buChar char="•"/>
            </a:pPr>
            <a:r>
              <a:rPr lang="en-US" dirty="0" smtClean="0"/>
              <a:t>Long term expectations (but not necessarily permanent)</a:t>
            </a:r>
          </a:p>
          <a:p>
            <a:pPr marL="647110" lvl="1" indent="-189697">
              <a:buFontTx/>
              <a:buChar char="•"/>
            </a:pPr>
            <a:r>
              <a:rPr lang="en-US" dirty="0" smtClean="0"/>
              <a:t>Joint learning, problem solving, and coordination of activities (Need information transparency)</a:t>
            </a:r>
          </a:p>
          <a:p>
            <a:pPr marL="647110" lvl="1" indent="-189697">
              <a:buFontTx/>
              <a:buChar char="•"/>
            </a:pPr>
            <a:r>
              <a:rPr lang="en-US" dirty="0" smtClean="0"/>
              <a:t>Share gains</a:t>
            </a:r>
          </a:p>
          <a:p>
            <a:pPr marL="647110" lvl="1" indent="-189697">
              <a:buFontTx/>
              <a:buChar char="•"/>
            </a:pPr>
            <a:r>
              <a:rPr lang="en-US" b="1" dirty="0" smtClean="0"/>
              <a:t>FEW </a:t>
            </a:r>
            <a:r>
              <a:rPr lang="en-US" dirty="0" smtClean="0"/>
              <a:t>relationships: To maintain intimacy; </a:t>
            </a:r>
            <a:r>
              <a:rPr lang="en-US" b="1" dirty="0" smtClean="0"/>
              <a:t>Not </a:t>
            </a:r>
            <a:r>
              <a:rPr lang="en-US" dirty="0" smtClean="0"/>
              <a:t>necessarily </a:t>
            </a:r>
            <a:r>
              <a:rPr lang="en-US" i="1" dirty="0" smtClean="0"/>
              <a:t>single sourcing </a:t>
            </a:r>
            <a:r>
              <a:rPr lang="en-US" dirty="0" smtClean="0"/>
              <a:t>by buyer or </a:t>
            </a:r>
            <a:r>
              <a:rPr lang="en-US" i="1" dirty="0" smtClean="0"/>
              <a:t>exclusivity </a:t>
            </a:r>
            <a:r>
              <a:rPr lang="en-US" dirty="0" smtClean="0"/>
              <a:t>by supplier</a:t>
            </a:r>
          </a:p>
          <a:p>
            <a:pPr marL="647110" lvl="1" indent="-189697">
              <a:buFontTx/>
              <a:buChar char="•"/>
            </a:pPr>
            <a:r>
              <a:rPr lang="en-US" b="1" dirty="0" smtClean="0"/>
              <a:t>DEDICATED </a:t>
            </a:r>
            <a:r>
              <a:rPr lang="en-US" dirty="0" smtClean="0"/>
              <a:t>assets (asset specificity): To demonstrate commitment to partnership</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spend most of the time on this slide.</a:t>
            </a:r>
          </a:p>
          <a:p>
            <a:endParaRPr lang="en-US" baseline="0" dirty="0" smtClean="0"/>
          </a:p>
          <a:p>
            <a:r>
              <a:rPr lang="en-US" baseline="0" dirty="0" smtClean="0"/>
              <a:t>This is to try to establish:</a:t>
            </a:r>
          </a:p>
          <a:p>
            <a:pPr marL="228600" indent="-228600">
              <a:buAutoNum type="arabicPeriod"/>
            </a:pPr>
            <a:r>
              <a:rPr lang="en-US" baseline="0" dirty="0" smtClean="0"/>
              <a:t>You want to understand your BATNA and the other side’s BATNA.</a:t>
            </a:r>
          </a:p>
          <a:p>
            <a:pPr marL="228600" indent="-228600">
              <a:buAutoNum type="arabicPeriod"/>
            </a:pPr>
            <a:r>
              <a:rPr lang="en-US" baseline="0" dirty="0" smtClean="0"/>
              <a:t>This slide also tries to answer: If the only leverage you have “I don’t extend the contract for one year” (if that is your BATNA) and what if you extend to 3 years (another BATNA).</a:t>
            </a:r>
          </a:p>
          <a:p>
            <a:pPr marL="228600" indent="-228600">
              <a:buAutoNum type="arabicPeriod"/>
            </a:pPr>
            <a:endParaRPr lang="en-US" baseline="0" dirty="0" smtClean="0"/>
          </a:p>
          <a:p>
            <a:pPr marL="0" indent="0">
              <a:buNone/>
            </a:pPr>
            <a:r>
              <a:rPr lang="en-US" baseline="0" dirty="0" smtClean="0"/>
              <a:t>In a sense, there are two reservation levels: yours and theirs.</a:t>
            </a:r>
          </a:p>
          <a:p>
            <a:pPr marL="0" indent="0">
              <a:buNone/>
            </a:pPr>
            <a:endParaRPr lang="en-US" baseline="0" dirty="0" smtClean="0"/>
          </a:p>
          <a:p>
            <a:pPr marL="0" indent="0">
              <a:buNone/>
            </a:pPr>
            <a:r>
              <a:rPr lang="en-US" baseline="0" dirty="0" smtClean="0"/>
              <a:t>If you take actual prices now and only go for one year (2012), then T is guaranteed $1.6M and N looses $.6M (and would then go out of business).</a:t>
            </a:r>
          </a:p>
          <a:p>
            <a:pPr marL="0" indent="0">
              <a:buNone/>
            </a:pPr>
            <a:r>
              <a:rPr lang="en-US" baseline="0" dirty="0" smtClean="0"/>
              <a:t>If you extend contract for 3 years, the total pie goes up by a factor of 3 and the markup that T needs to make same $1.6M is 16% = this is </a:t>
            </a:r>
            <a:r>
              <a:rPr lang="en-US" baseline="0" dirty="0" err="1" smtClean="0"/>
              <a:t>Trate’s</a:t>
            </a:r>
            <a:r>
              <a:rPr lang="en-US" baseline="0" dirty="0" smtClean="0"/>
              <a:t> reservation value.  So they should never agree to anything below that.</a:t>
            </a:r>
          </a:p>
          <a:p>
            <a:pPr marL="0" indent="0">
              <a:buNone/>
            </a:pPr>
            <a:endParaRPr lang="en-US" baseline="0" dirty="0" smtClean="0"/>
          </a:p>
          <a:p>
            <a:pPr marL="0" indent="0">
              <a:buNone/>
            </a:pPr>
            <a:endParaRPr lang="en-US" baseline="0" dirty="0" smtClean="0"/>
          </a:p>
          <a:p>
            <a:pPr marL="0" indent="0">
              <a:buNone/>
            </a:pPr>
            <a:r>
              <a:rPr lang="en-US" baseline="0" dirty="0" smtClean="0"/>
              <a:t>For </a:t>
            </a:r>
            <a:r>
              <a:rPr lang="en-US" baseline="0" dirty="0" err="1" smtClean="0"/>
              <a:t>Neuvotella</a:t>
            </a:r>
            <a:r>
              <a:rPr lang="en-US" baseline="0" dirty="0" smtClean="0"/>
              <a:t>, the numbers were such that if they accept anything above 30% they would loose on every product.  So they should not agree to anything above 30%.</a:t>
            </a:r>
          </a:p>
          <a:p>
            <a:pPr marL="0" indent="0">
              <a:buNone/>
            </a:pPr>
            <a:endParaRPr lang="en-US" baseline="0" dirty="0" smtClean="0"/>
          </a:p>
          <a:p>
            <a:pPr marL="0" indent="0">
              <a:buNone/>
            </a:pPr>
            <a:r>
              <a:rPr lang="en-US" baseline="0" dirty="0" smtClean="0"/>
              <a:t>So, the negotiation zone is 16% (markup above should cost! Not above previous prices!!!) to 30%.</a:t>
            </a:r>
          </a:p>
          <a:p>
            <a:pPr marL="0" indent="0">
              <a:buNone/>
            </a:pPr>
            <a:endParaRPr lang="en-US" baseline="0" dirty="0" smtClean="0"/>
          </a:p>
          <a:p>
            <a:pPr marL="0" indent="0">
              <a:buNone/>
            </a:pPr>
            <a:r>
              <a:rPr lang="en-US" baseline="0" dirty="0" smtClean="0"/>
              <a:t>So </a:t>
            </a:r>
            <a:r>
              <a:rPr lang="en-US" baseline="0" dirty="0" err="1" smtClean="0"/>
              <a:t>Neuvotella’s</a:t>
            </a:r>
            <a:r>
              <a:rPr lang="en-US" baseline="0" dirty="0" smtClean="0"/>
              <a:t> task is to change the negotiation away from increase from last price, to increase above should-cost!!!!!!!!!</a:t>
            </a:r>
          </a:p>
          <a:p>
            <a:pPr marL="0" indent="0">
              <a:buNone/>
            </a:pPr>
            <a:endParaRPr lang="en-US" baseline="0" dirty="0" smtClean="0"/>
          </a:p>
          <a:p>
            <a:pPr marL="0" indent="0">
              <a:buNone/>
            </a:pPr>
            <a:endParaRPr lang="en-US" baseline="0" dirty="0" smtClean="0"/>
          </a:p>
          <a:p>
            <a:pPr marL="0" indent="0">
              <a:buNone/>
            </a:pPr>
            <a:r>
              <a:rPr lang="en-US" baseline="0" dirty="0" smtClean="0"/>
              <a:t>Then discuss the actual division of surplus: why?  Typical factors:</a:t>
            </a:r>
          </a:p>
          <a:p>
            <a:pPr marL="228600" indent="-228600">
              <a:buAutoNum type="arabicPeriod"/>
            </a:pPr>
            <a:r>
              <a:rPr lang="en-US" baseline="0" dirty="0" smtClean="0"/>
              <a:t>Preparation</a:t>
            </a:r>
          </a:p>
          <a:p>
            <a:pPr marL="228600" indent="-228600">
              <a:buAutoNum type="arabicPeriod"/>
            </a:pPr>
            <a:r>
              <a:rPr lang="en-US" baseline="0" dirty="0" smtClean="0"/>
              <a:t>Nash Bargaining solution: </a:t>
            </a:r>
          </a:p>
          <a:p>
            <a:pPr marL="685800" lvl="1" indent="-228600">
              <a:buAutoNum type="arabicPeriod"/>
            </a:pPr>
            <a:r>
              <a:rPr lang="en-US" baseline="0" dirty="0" smtClean="0"/>
              <a:t>You are guaranteed to get $1.6, and could get up to $3.1.  So there is $1.5M to divide.</a:t>
            </a:r>
          </a:p>
          <a:p>
            <a:pPr marL="685800" lvl="1" indent="-228600">
              <a:buAutoNum type="arabicPeriod"/>
            </a:pPr>
            <a:r>
              <a:rPr lang="en-US" baseline="0" dirty="0" smtClean="0"/>
              <a:t>The division depends on the Nash bargaining power of each party’s.</a:t>
            </a:r>
          </a:p>
          <a:p>
            <a:pPr marL="685800" lvl="1" indent="-228600">
              <a:buAutoNum type="arabicPeriod"/>
            </a:pPr>
            <a:r>
              <a:rPr lang="en-US" baseline="0" dirty="0" smtClean="0"/>
              <a:t>We can use this to elicit each party’s bargaining power (theta) &gt; this is driven by attitude and preparation.</a:t>
            </a:r>
          </a:p>
          <a:p>
            <a:pPr marL="457200" lvl="1" indent="0">
              <a:buNone/>
            </a:pPr>
            <a:endParaRPr lang="en-US" baseline="0" dirty="0" smtClean="0"/>
          </a:p>
          <a:p>
            <a:pPr marL="628650" lvl="1" indent="-171450">
              <a:buFont typeface="Wingdings" charset="0"/>
              <a:buChar char="Ø"/>
            </a:pPr>
            <a:r>
              <a:rPr lang="en-US" baseline="0" dirty="0" smtClean="0"/>
              <a:t>Can you find this back in </a:t>
            </a:r>
            <a:r>
              <a:rPr lang="en-US" baseline="0" dirty="0" err="1" smtClean="0"/>
              <a:t>SimClass</a:t>
            </a:r>
            <a:r>
              <a:rPr lang="en-US" baseline="0" dirty="0" smtClean="0"/>
              <a:t> data?</a:t>
            </a:r>
          </a:p>
          <a:p>
            <a:pPr marL="628650" lvl="1" indent="-171450">
              <a:buFont typeface="Wingdings" charset="0"/>
              <a:buChar char="Ø"/>
            </a:pPr>
            <a:r>
              <a:rPr lang="en-US" baseline="0" dirty="0" smtClean="0"/>
              <a:t>Look at teams with worst and best </a:t>
            </a:r>
            <a:r>
              <a:rPr lang="en-US" baseline="0" dirty="0" err="1" smtClean="0"/>
              <a:t>Neuvotella</a:t>
            </a:r>
            <a:r>
              <a:rPr lang="en-US" baseline="0" dirty="0" smtClean="0"/>
              <a:t> (ex post negotiation), then go back to verify whether the best team also had the lowest acceptable price increase (in-advance).  This was the case for </a:t>
            </a:r>
            <a:r>
              <a:rPr lang="en-US" baseline="0" dirty="0" err="1" smtClean="0"/>
              <a:t>Margareth</a:t>
            </a:r>
            <a:r>
              <a:rPr lang="en-US" baseline="0" dirty="0" smtClean="0"/>
              <a:t>.</a:t>
            </a:r>
          </a:p>
          <a:p>
            <a:pPr marL="628650" lvl="1" indent="-171450">
              <a:buFont typeface="Wingdings" charset="0"/>
              <a:buChar char="Ø"/>
            </a:pPr>
            <a:endParaRPr lang="en-US" baseline="0" dirty="0" smtClean="0"/>
          </a:p>
          <a:p>
            <a:pPr marL="0" indent="0">
              <a:buNone/>
            </a:pP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433041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tags" Target="../tags/tag2.xml"/><Relationship Id="rId3"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Slide Number Placeholder 4"/>
          <p:cNvSpPr>
            <a:spLocks noGrp="1"/>
          </p:cNvSpPr>
          <p:nvPr>
            <p:ph type="sldNum" sz="quarter" idx="11"/>
          </p:nvPr>
        </p:nvSpPr>
        <p:spPr>
          <a:xfrm>
            <a:off x="6921500" y="6572250"/>
            <a:ext cx="2133600" cy="234950"/>
          </a:xfrm>
          <a:prstGeom prst="rect">
            <a:avLst/>
          </a:prstGeom>
        </p:spPr>
        <p:txBody>
          <a:bodyPr/>
          <a:lstStyle>
            <a:lvl1pPr>
              <a:defRPr/>
            </a:lvl1pPr>
          </a:lstStyle>
          <a:p>
            <a:pPr>
              <a:defRPr/>
            </a:pPr>
            <a:fld id="{9E350160-6AA3-4D2C-B7B2-A0BEC35750D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grpSp>
        <p:nvGrpSpPr>
          <p:cNvPr id="2" name="McK Title Elements"/>
          <p:cNvGrpSpPr>
            <a:grpSpLocks/>
          </p:cNvGrpSpPr>
          <p:nvPr>
            <p:custDataLst>
              <p:tags r:id="rId1"/>
            </p:custDataLst>
          </p:nvPr>
        </p:nvGrpSpPr>
        <p:grpSpPr bwMode="auto">
          <a:xfrm>
            <a:off x="2897188" y="2333625"/>
            <a:ext cx="4570412" cy="4017963"/>
            <a:chOff x="2007" y="1666"/>
            <a:chExt cx="3167" cy="2869"/>
          </a:xfrm>
        </p:grpSpPr>
        <p:sp>
          <p:nvSpPr>
            <p:cNvPr id="5" name="McK Confidential" hidden="1"/>
            <p:cNvSpPr>
              <a:spLocks noChangeArrowheads="1"/>
            </p:cNvSpPr>
            <p:nvPr/>
          </p:nvSpPr>
          <p:spPr bwMode="auto">
            <a:xfrm>
              <a:off x="2007" y="1666"/>
              <a:ext cx="1762" cy="143"/>
            </a:xfrm>
            <a:prstGeom prst="rect">
              <a:avLst/>
            </a:prstGeom>
            <a:noFill/>
            <a:ln w="9525">
              <a:noFill/>
              <a:miter lim="800000"/>
              <a:headEnd/>
              <a:tailEnd/>
            </a:ln>
          </p:spPr>
          <p:txBody>
            <a:bodyPr lIns="0" tIns="0" rIns="0" bIns="0">
              <a:spAutoFit/>
            </a:bodyPr>
            <a:lstStyle/>
            <a:p>
              <a:pPr defTabSz="995363" eaLnBrk="0" hangingPunct="0"/>
              <a:r>
                <a:rPr lang="en-US" sz="1300">
                  <a:solidFill>
                    <a:srgbClr val="000000"/>
                  </a:solidFill>
                  <a:latin typeface="Arial" pitchFamily="34" charset="0"/>
                </a:rPr>
                <a:t>CONFIDENTIAL</a:t>
              </a:r>
            </a:p>
          </p:txBody>
        </p:sp>
        <p:sp>
          <p:nvSpPr>
            <p:cNvPr id="6" name="McK Disclaimer" hidden="1"/>
            <p:cNvSpPr>
              <a:spLocks noChangeArrowheads="1"/>
            </p:cNvSpPr>
            <p:nvPr>
              <p:custDataLst>
                <p:tags r:id="rId2"/>
              </p:custDataLst>
            </p:nvPr>
          </p:nvSpPr>
          <p:spPr bwMode="auto">
            <a:xfrm>
              <a:off x="2007" y="4096"/>
              <a:ext cx="2303" cy="439"/>
            </a:xfrm>
            <a:prstGeom prst="rect">
              <a:avLst/>
            </a:prstGeom>
            <a:noFill/>
            <a:ln w="9525">
              <a:noFill/>
              <a:miter lim="800000"/>
              <a:headEnd/>
              <a:tailEnd/>
            </a:ln>
          </p:spPr>
          <p:txBody>
            <a:bodyPr lIns="0" tIns="0" rIns="0" bIns="0">
              <a:spAutoFit/>
            </a:bodyPr>
            <a:lstStyle/>
            <a:p>
              <a:pPr defTabSz="995363" eaLnBrk="0" hangingPunct="0"/>
              <a:r>
                <a:rPr lang="en-US" sz="800">
                  <a:solidFill>
                    <a:srgbClr val="000000"/>
                  </a:solidFill>
                  <a:latin typeface="Arial" pitchFamily="34" charset="0"/>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sp>
          <p:nvSpPr>
            <p:cNvPr id="7" name="McK Document" hidden="1"/>
            <p:cNvSpPr>
              <a:spLocks noChangeArrowheads="1"/>
            </p:cNvSpPr>
            <p:nvPr/>
          </p:nvSpPr>
          <p:spPr bwMode="auto">
            <a:xfrm>
              <a:off x="2007" y="3372"/>
              <a:ext cx="3167" cy="134"/>
            </a:xfrm>
            <a:prstGeom prst="rect">
              <a:avLst/>
            </a:prstGeom>
            <a:noFill/>
            <a:ln w="9525">
              <a:noFill/>
              <a:miter lim="800000"/>
              <a:headEnd/>
              <a:tailEnd/>
            </a:ln>
          </p:spPr>
          <p:txBody>
            <a:bodyPr lIns="0" tIns="0" rIns="0" bIns="0"/>
            <a:lstStyle/>
            <a:p>
              <a:pPr eaLnBrk="0" hangingPunct="0"/>
              <a:r>
                <a:rPr lang="en-US" sz="1300">
                  <a:solidFill>
                    <a:srgbClr val="000000"/>
                  </a:solidFill>
                  <a:latin typeface="Arial" pitchFamily="34" charset="0"/>
                </a:rPr>
                <a:t>Document</a:t>
              </a:r>
            </a:p>
          </p:txBody>
        </p:sp>
        <p:sp>
          <p:nvSpPr>
            <p:cNvPr id="8" name="McK Date" hidden="1"/>
            <p:cNvSpPr txBox="1">
              <a:spLocks noChangeArrowheads="1"/>
            </p:cNvSpPr>
            <p:nvPr/>
          </p:nvSpPr>
          <p:spPr bwMode="auto">
            <a:xfrm>
              <a:off x="2007" y="3544"/>
              <a:ext cx="316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lIns="0" tIns="0" rIns="0" bIns="0"/>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a:spcBef>
                  <a:spcPct val="50000"/>
                </a:spcBef>
                <a:defRPr/>
              </a:pPr>
              <a:r>
                <a:rPr lang="en-US" sz="1300" b="0" smtClean="0">
                  <a:solidFill>
                    <a:srgbClr val="000000"/>
                  </a:solidFill>
                  <a:latin typeface="Arial" charset="0"/>
                </a:rPr>
                <a:t>Date</a:t>
              </a:r>
            </a:p>
          </p:txBody>
        </p:sp>
      </p:grpSp>
      <p:sp>
        <p:nvSpPr>
          <p:cNvPr id="6146" name="Rectangle 2"/>
          <p:cNvSpPr>
            <a:spLocks noGrp="1" noChangeArrowheads="1"/>
          </p:cNvSpPr>
          <p:nvPr>
            <p:ph type="ctrTitle"/>
          </p:nvPr>
        </p:nvSpPr>
        <p:spPr>
          <a:xfrm>
            <a:off x="2896467" y="2829486"/>
            <a:ext cx="4570556" cy="338554"/>
          </a:xfrm>
        </p:spPr>
        <p:txBody>
          <a:bodyPr/>
          <a:lstStyle>
            <a:lvl1pPr>
              <a:defRPr sz="2200" b="0"/>
            </a:lvl1pPr>
          </a:lstStyle>
          <a:p>
            <a:r>
              <a:rPr lang="en-US"/>
              <a:t>Click to edit Master title style</a:t>
            </a:r>
          </a:p>
        </p:txBody>
      </p:sp>
      <p:sp>
        <p:nvSpPr>
          <p:cNvPr id="6147" name="Rectangle 3"/>
          <p:cNvSpPr>
            <a:spLocks noGrp="1" noChangeArrowheads="1"/>
          </p:cNvSpPr>
          <p:nvPr>
            <p:ph type="subTitle" idx="1"/>
          </p:nvPr>
        </p:nvSpPr>
        <p:spPr>
          <a:xfrm>
            <a:off x="2896467" y="3875835"/>
            <a:ext cx="4570556" cy="200055"/>
          </a:xfrm>
        </p:spPr>
        <p:txBody>
          <a:bodyPr/>
          <a:lstStyle>
            <a:lvl1pPr>
              <a:defRPr sz="13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30.xml"/><Relationship Id="rId12" Type="http://schemas.openxmlformats.org/officeDocument/2006/relationships/slideLayout" Target="../slideLayouts/slideLayout31.xml"/><Relationship Id="rId13" Type="http://schemas.openxmlformats.org/officeDocument/2006/relationships/slideLayout" Target="../slideLayouts/slideLayout32.xml"/><Relationship Id="rId14" Type="http://schemas.openxmlformats.org/officeDocument/2006/relationships/slideLayout" Target="../slideLayouts/slideLayout33.xml"/><Relationship Id="rId15" Type="http://schemas.openxmlformats.org/officeDocument/2006/relationships/theme" Target="../theme/theme2.xml"/><Relationship Id="rId1" Type="http://schemas.openxmlformats.org/officeDocument/2006/relationships/slideLayout" Target="../slideLayouts/slideLayout20.xml"/><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slideLayout" Target="../slideLayouts/slideLayout23.xml"/><Relationship Id="rId5" Type="http://schemas.openxmlformats.org/officeDocument/2006/relationships/slideLayout" Target="../slideLayouts/slideLayout24.xml"/><Relationship Id="rId6" Type="http://schemas.openxmlformats.org/officeDocument/2006/relationships/slideLayout" Target="../slideLayouts/slideLayout25.xml"/><Relationship Id="rId7" Type="http://schemas.openxmlformats.org/officeDocument/2006/relationships/slideLayout" Target="../slideLayouts/slideLayout26.xml"/><Relationship Id="rId8" Type="http://schemas.openxmlformats.org/officeDocument/2006/relationships/slideLayout" Target="../slideLayouts/slideLayout27.xml"/><Relationship Id="rId9" Type="http://schemas.openxmlformats.org/officeDocument/2006/relationships/slideLayout" Target="../slideLayouts/slideLayout28.xml"/><Relationship Id="rId10"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 id="2147483994" r:id="rId19"/>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BA6E0341-8F28-4ABE-BD9A-D0A05A3BA49E}"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a:solidFill>
                  <a:srgbClr val="3333CC"/>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96" r:id="rId1"/>
    <p:sldLayoutId id="2147483997" r:id="rId2"/>
    <p:sldLayoutId id="2147483998" r:id="rId3"/>
    <p:sldLayoutId id="2147483999" r:id="rId4"/>
    <p:sldLayoutId id="2147484000" r:id="rId5"/>
    <p:sldLayoutId id="2147484001" r:id="rId6"/>
    <p:sldLayoutId id="2147484002" r:id="rId7"/>
    <p:sldLayoutId id="2147484003" r:id="rId8"/>
    <p:sldLayoutId id="2147484004" r:id="rId9"/>
    <p:sldLayoutId id="2147484005" r:id="rId10"/>
    <p:sldLayoutId id="2147484006" r:id="rId11"/>
    <p:sldLayoutId id="2147484007" r:id="rId12"/>
    <p:sldLayoutId id="2147484008" r:id="rId13"/>
    <p:sldLayoutId id="2147484009" r:id="rId14"/>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2.xml"/><Relationship Id="rId3" Type="http://schemas.openxmlformats.org/officeDocument/2006/relationships/chart" Target="../charts/char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image" Target="../media/image6.png"/><Relationship Id="rId1" Type="http://schemas.openxmlformats.org/officeDocument/2006/relationships/slideLayout" Target="../slideLayouts/slideLayout16.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1" dirty="0">
                <a:solidFill>
                  <a:srgbClr val="FFFFFF"/>
                </a:solidFill>
                <a:latin typeface="Garamond" pitchFamily="18" charset="0"/>
              </a:rPr>
              <a:t>Operations Strategy</a:t>
            </a:r>
          </a:p>
          <a:p>
            <a:pPr algn="ctr" eaLnBrk="0" hangingPunct="0">
              <a:spcBef>
                <a:spcPct val="50000"/>
              </a:spcBef>
            </a:pPr>
            <a:r>
              <a:rPr lang="en-US" sz="3600" b="1" dirty="0">
                <a:solidFill>
                  <a:srgbClr val="FF3300"/>
                </a:solidFill>
                <a:latin typeface="Garamond" pitchFamily="18" charset="0"/>
              </a:rPr>
              <a:t>Strategic </a:t>
            </a:r>
            <a:r>
              <a:rPr lang="en-US" sz="3600" b="1" dirty="0" smtClean="0">
                <a:solidFill>
                  <a:srgbClr val="FF3300"/>
                </a:solidFill>
                <a:latin typeface="Garamond" pitchFamily="18" charset="0"/>
              </a:rPr>
              <a:t>Sourcing</a:t>
            </a:r>
            <a:endParaRPr lang="en-US" sz="3600" b="1" dirty="0">
              <a:solidFill>
                <a:srgbClr val="FF3300"/>
              </a:solidFill>
              <a:latin typeface="Garamond" pitchFamily="18" charset="0"/>
            </a:endParaRP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Tools and hallmarks of world class approaches: </a:t>
            </a:r>
          </a:p>
          <a:p>
            <a:pPr marL="800100" lvl="1" indent="-342900" eaLnBrk="1" hangingPunct="1">
              <a:buClr>
                <a:srgbClr val="FF3300"/>
              </a:buClr>
              <a:buFont typeface="+mj-lt"/>
              <a:buAutoNum type="arabicPeriod"/>
            </a:pPr>
            <a:r>
              <a:rPr lang="en-US" dirty="0" smtClean="0">
                <a:solidFill>
                  <a:schemeClr val="bg1"/>
                </a:solidFill>
              </a:rPr>
              <a:t>TCO &amp; Supplier economics : </a:t>
            </a:r>
            <a:r>
              <a:rPr lang="en-US" i="1" dirty="0" err="1" smtClean="0">
                <a:solidFill>
                  <a:schemeClr val="bg1"/>
                </a:solidFill>
              </a:rPr>
              <a:t>GenPower</a:t>
            </a:r>
            <a:endParaRPr lang="en-US" dirty="0" smtClean="0">
              <a:solidFill>
                <a:schemeClr val="bg1"/>
              </a:solidFill>
            </a:endParaRPr>
          </a:p>
          <a:p>
            <a:pPr marL="800100" lvl="1" indent="-342900" eaLnBrk="1" hangingPunct="1">
              <a:buClr>
                <a:srgbClr val="FF3300"/>
              </a:buClr>
              <a:buFont typeface="+mj-lt"/>
              <a:buAutoNum type="arabicPeriod"/>
            </a:pPr>
            <a:r>
              <a:rPr lang="en-US" dirty="0" smtClean="0">
                <a:solidFill>
                  <a:schemeClr val="bg1"/>
                </a:solidFill>
              </a:rPr>
              <a:t>Negotiating &amp; Contracting: </a:t>
            </a:r>
            <a:r>
              <a:rPr lang="en-US" i="1" dirty="0" err="1" smtClean="0">
                <a:solidFill>
                  <a:schemeClr val="bg1"/>
                </a:solidFill>
              </a:rPr>
              <a:t>Neuvotella</a:t>
            </a:r>
            <a:r>
              <a:rPr lang="en-US" i="1" dirty="0" smtClean="0">
                <a:solidFill>
                  <a:schemeClr val="bg1"/>
                </a:solidFill>
              </a:rPr>
              <a:t>-Trade</a:t>
            </a:r>
            <a:endParaRPr lang="en-US" i="1" dirty="0">
              <a:solidFill>
                <a:schemeClr val="bg1"/>
              </a:solidFill>
            </a:endParaRPr>
          </a:p>
          <a:p>
            <a:pPr marL="800100" lvl="1" indent="-342900" eaLnBrk="1" hangingPunct="1">
              <a:buClr>
                <a:srgbClr val="FF3300"/>
              </a:buClr>
              <a:buFont typeface="+mj-lt"/>
              <a:buAutoNum type="arabicPeriod"/>
            </a:pPr>
            <a:r>
              <a:rPr lang="en-US" dirty="0">
                <a:solidFill>
                  <a:schemeClr val="bg1"/>
                </a:solidFill>
              </a:rPr>
              <a:t>M</a:t>
            </a:r>
            <a:r>
              <a:rPr lang="en-US" dirty="0" smtClean="0">
                <a:solidFill>
                  <a:schemeClr val="bg1"/>
                </a:solidFill>
              </a:rPr>
              <a:t>ulti-sourcing: </a:t>
            </a:r>
            <a:r>
              <a:rPr lang="en-US" i="1" dirty="0" smtClean="0">
                <a:solidFill>
                  <a:schemeClr val="bg1"/>
                </a:solidFill>
              </a:rPr>
              <a:t>Mexico-China</a:t>
            </a:r>
            <a:endParaRPr lang="en-US" dirty="0" smtClean="0">
              <a:solidFill>
                <a:schemeClr val="bg1"/>
              </a:solidFill>
            </a:endParaRPr>
          </a:p>
          <a:p>
            <a:pPr marL="0" indent="0" eaLnBrk="1" hangingPunct="1">
              <a:buClr>
                <a:srgbClr val="FF3300"/>
              </a:buClr>
              <a:buNone/>
            </a:pPr>
            <a:endParaRPr lang="en-US" dirty="0" smtClean="0">
              <a:solidFill>
                <a:schemeClr val="bg1"/>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Long Term Contract and Supply Chain Surplus </a:t>
            </a:r>
          </a:p>
        </p:txBody>
      </p:sp>
      <p:pic>
        <p:nvPicPr>
          <p:cNvPr id="14" name="Picture 13"/>
          <p:cNvPicPr>
            <a:picLocks noChangeAspect="1"/>
          </p:cNvPicPr>
          <p:nvPr/>
        </p:nvPicPr>
        <p:blipFill>
          <a:blip r:embed="rId3"/>
          <a:stretch>
            <a:fillRect/>
          </a:stretch>
        </p:blipFill>
        <p:spPr>
          <a:xfrm>
            <a:off x="199040" y="1009045"/>
            <a:ext cx="8733220" cy="5579116"/>
          </a:xfrm>
          <a:prstGeom prst="rect">
            <a:avLst/>
          </a:prstGeom>
        </p:spPr>
      </p:pic>
    </p:spTree>
    <p:extLst>
      <p:ext uri="{BB962C8B-B14F-4D97-AF65-F5344CB8AC3E}">
        <p14:creationId xmlns:p14="http://schemas.microsoft.com/office/powerpoint/2010/main" val="36807031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descr="Screen Shot 2013-11-18 at 11.23.2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19363"/>
            <a:ext cx="9144000" cy="2466474"/>
          </a:xfrm>
          <a:prstGeom prst="rect">
            <a:avLst/>
          </a:prstGeom>
        </p:spPr>
      </p:pic>
    </p:spTree>
    <p:extLst>
      <p:ext uri="{BB962C8B-B14F-4D97-AF65-F5344CB8AC3E}">
        <p14:creationId xmlns:p14="http://schemas.microsoft.com/office/powerpoint/2010/main" val="240692462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136"/>
          <p:cNvSpPr>
            <a:spLocks noGrp="1" noChangeArrowheads="1"/>
          </p:cNvSpPr>
          <p:nvPr>
            <p:ph type="title"/>
          </p:nvPr>
        </p:nvSpPr>
        <p:spPr>
          <a:xfrm>
            <a:off x="381000" y="7938"/>
            <a:ext cx="8763000" cy="955675"/>
          </a:xfrm>
          <a:noFill/>
        </p:spPr>
        <p:txBody>
          <a:bodyPr/>
          <a:lstStyle/>
          <a:p>
            <a:pPr eaLnBrk="1" hangingPunct="1"/>
            <a:r>
              <a:rPr lang="en-US" b="1" dirty="0" smtClean="0">
                <a:latin typeface="Albertus Extra Bold"/>
              </a:rPr>
              <a:t>Negotiating &amp; Balanced Sourcing</a:t>
            </a:r>
            <a:r>
              <a:rPr lang="en-US" dirty="0" smtClean="0"/>
              <a:t/>
            </a:r>
            <a:br>
              <a:rPr lang="en-US" dirty="0" smtClean="0"/>
            </a:br>
            <a:r>
              <a:rPr lang="en-US" dirty="0" smtClean="0"/>
              <a:t>Negotiating the parameters of the outsourcing relationship</a:t>
            </a:r>
          </a:p>
        </p:txBody>
      </p:sp>
      <p:graphicFrame>
        <p:nvGraphicFramePr>
          <p:cNvPr id="333988" name="Group 164"/>
          <p:cNvGraphicFramePr>
            <a:graphicFrameLocks noGrp="1"/>
          </p:cNvGraphicFramePr>
          <p:nvPr>
            <p:ph sz="half" idx="2"/>
          </p:nvPr>
        </p:nvGraphicFramePr>
        <p:xfrm>
          <a:off x="1265238" y="1624013"/>
          <a:ext cx="7527925" cy="3632264"/>
        </p:xfrm>
        <a:graphic>
          <a:graphicData uri="http://schemas.openxmlformats.org/drawingml/2006/table">
            <a:tbl>
              <a:tblPr/>
              <a:tblGrid>
                <a:gridCol w="3811587"/>
                <a:gridCol w="3716338"/>
              </a:tblGrid>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Trust-based partnerships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Balanced Sourcing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2795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May not provide clear incentive to drive improvement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Assumes supplier goal congruence</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Supplier may capture all value creation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Fully leverages supplier capabilities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Drives improvement at both customer and supplier</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customer capability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Unleveraged Purchasing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Darwinian Rivalry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50018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Typifies the clerical mentality of traditional purchasing</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Focuses on price rather than total cost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Leaves lots of money on the table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purchasing clout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Eliminates supplier lethargy but may instill resentment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Does not drive synergistic improvement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sp>
        <p:nvSpPr>
          <p:cNvPr id="16404" name="Text Box 183"/>
          <p:cNvSpPr txBox="1">
            <a:spLocks noChangeArrowheads="1"/>
          </p:cNvSpPr>
          <p:nvPr/>
        </p:nvSpPr>
        <p:spPr bwMode="auto">
          <a:xfrm>
            <a:off x="3257550" y="5410200"/>
            <a:ext cx="3598863"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competitive pricing</a:t>
            </a:r>
          </a:p>
        </p:txBody>
      </p:sp>
      <p:sp>
        <p:nvSpPr>
          <p:cNvPr id="16405" name="Text Box 184"/>
          <p:cNvSpPr txBox="1">
            <a:spLocks noChangeArrowheads="1"/>
          </p:cNvSpPr>
          <p:nvPr/>
        </p:nvSpPr>
        <p:spPr bwMode="auto">
          <a:xfrm>
            <a:off x="2190750" y="5403850"/>
            <a:ext cx="487363"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6" name="Text Box 185"/>
          <p:cNvSpPr txBox="1">
            <a:spLocks noChangeArrowheads="1"/>
          </p:cNvSpPr>
          <p:nvPr/>
        </p:nvSpPr>
        <p:spPr bwMode="auto">
          <a:xfrm>
            <a:off x="7064375" y="5403850"/>
            <a:ext cx="566738"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
        <p:nvSpPr>
          <p:cNvPr id="16407" name="Text Box 186"/>
          <p:cNvSpPr txBox="1">
            <a:spLocks noChangeArrowheads="1"/>
          </p:cNvSpPr>
          <p:nvPr/>
        </p:nvSpPr>
        <p:spPr bwMode="auto">
          <a:xfrm rot="-5400000">
            <a:off x="-1476375" y="3490913"/>
            <a:ext cx="4083050"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cooperative relationship</a:t>
            </a:r>
          </a:p>
        </p:txBody>
      </p:sp>
      <p:sp>
        <p:nvSpPr>
          <p:cNvPr id="16408" name="Text Box 187"/>
          <p:cNvSpPr txBox="1">
            <a:spLocks noChangeArrowheads="1"/>
          </p:cNvSpPr>
          <p:nvPr/>
        </p:nvSpPr>
        <p:spPr bwMode="auto">
          <a:xfrm>
            <a:off x="696913" y="4887913"/>
            <a:ext cx="487362"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9" name="Text Box 188"/>
          <p:cNvSpPr txBox="1">
            <a:spLocks noChangeArrowheads="1"/>
          </p:cNvSpPr>
          <p:nvPr/>
        </p:nvSpPr>
        <p:spPr bwMode="auto">
          <a:xfrm>
            <a:off x="690563" y="1662113"/>
            <a:ext cx="566737"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3988"/>
                                        </p:tgtEl>
                                        <p:attrNameLst>
                                          <p:attrName>style.visibility</p:attrName>
                                        </p:attrNameLst>
                                      </p:cBhvr>
                                      <p:to>
                                        <p:strVal val="visible"/>
                                      </p:to>
                                    </p:set>
                                    <p:anim calcmode="lin" valueType="num">
                                      <p:cBhvr additive="base">
                                        <p:cTn id="7" dur="500" fill="hold"/>
                                        <p:tgtEl>
                                          <p:spTgt spid="333988"/>
                                        </p:tgtEl>
                                        <p:attrNameLst>
                                          <p:attrName>ppt_x</p:attrName>
                                        </p:attrNameLst>
                                      </p:cBhvr>
                                      <p:tavLst>
                                        <p:tav tm="0">
                                          <p:val>
                                            <p:strVal val="0-#ppt_w/2"/>
                                          </p:val>
                                        </p:tav>
                                        <p:tav tm="100000">
                                          <p:val>
                                            <p:strVal val="#ppt_x"/>
                                          </p:val>
                                        </p:tav>
                                      </p:tavLst>
                                    </p:anim>
                                    <p:anim calcmode="lin" valueType="num">
                                      <p:cBhvr additive="base">
                                        <p:cTn id="8" dur="500" fill="hold"/>
                                        <p:tgtEl>
                                          <p:spTgt spid="3339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Supply Chain Surplus and Nash Bargaining Power</a:t>
            </a:r>
            <a:endParaRPr lang="en-US" dirty="0"/>
          </a:p>
        </p:txBody>
      </p:sp>
      <p:graphicFrame>
        <p:nvGraphicFramePr>
          <p:cNvPr id="6" name="Chart 5"/>
          <p:cNvGraphicFramePr>
            <a:graphicFrameLocks/>
          </p:cNvGraphicFramePr>
          <p:nvPr>
            <p:extLst>
              <p:ext uri="{D42A27DB-BD31-4B8C-83A1-F6EECF244321}">
                <p14:modId xmlns:p14="http://schemas.microsoft.com/office/powerpoint/2010/main" val="309795618"/>
              </p:ext>
            </p:extLst>
          </p:nvPr>
        </p:nvGraphicFramePr>
        <p:xfrm>
          <a:off x="1" y="1254125"/>
          <a:ext cx="5030787" cy="472657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p:cNvGraphicFramePr>
            <a:graphicFrameLocks/>
          </p:cNvGraphicFramePr>
          <p:nvPr>
            <p:extLst>
              <p:ext uri="{D42A27DB-BD31-4B8C-83A1-F6EECF244321}">
                <p14:modId xmlns:p14="http://schemas.microsoft.com/office/powerpoint/2010/main" val="1672268325"/>
              </p:ext>
            </p:extLst>
          </p:nvPr>
        </p:nvGraphicFramePr>
        <p:xfrm>
          <a:off x="4816467" y="1461038"/>
          <a:ext cx="4423121" cy="460158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98987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bwMode="auto">
          <a:xfrm>
            <a:off x="4660900" y="4572000"/>
            <a:ext cx="1270000" cy="406400"/>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
        <p:nvSpPr>
          <p:cNvPr id="6" name="Oval 5"/>
          <p:cNvSpPr/>
          <p:nvPr/>
        </p:nvSpPr>
        <p:spPr bwMode="auto">
          <a:xfrm>
            <a:off x="8001000" y="3213100"/>
            <a:ext cx="1270000" cy="406400"/>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
        <p:nvSpPr>
          <p:cNvPr id="2" name="Title 1"/>
          <p:cNvSpPr>
            <a:spLocks noGrp="1"/>
          </p:cNvSpPr>
          <p:nvPr>
            <p:ph type="title"/>
          </p:nvPr>
        </p:nvSpPr>
        <p:spPr/>
        <p:txBody>
          <a:bodyPr/>
          <a:lstStyle/>
          <a:p>
            <a:r>
              <a:rPr lang="en-US" dirty="0" smtClean="0"/>
              <a:t>Long Term Contract and Supply Chain Surplus </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487639435"/>
              </p:ext>
            </p:extLst>
          </p:nvPr>
        </p:nvGraphicFramePr>
        <p:xfrm>
          <a:off x="144078" y="1296800"/>
          <a:ext cx="8662986" cy="4630443"/>
        </p:xfrm>
        <a:graphic>
          <a:graphicData uri="http://schemas.openxmlformats.org/drawingml/2006/table">
            <a:tbl>
              <a:tblPr/>
              <a:tblGrid>
                <a:gridCol w="1843087"/>
                <a:gridCol w="1968500"/>
                <a:gridCol w="1524000"/>
                <a:gridCol w="1333500"/>
                <a:gridCol w="961578"/>
                <a:gridCol w="1032321"/>
              </a:tblGrid>
              <a:tr h="332736">
                <a:tc>
                  <a:txBody>
                    <a:bodyPr/>
                    <a:lstStyle/>
                    <a:p>
                      <a:pPr algn="l" fontAlgn="b"/>
                      <a:endParaRPr lang="en-US" sz="1400" b="0" i="0" u="none" strike="noStrike" dirty="0">
                        <a:solidFill>
                          <a:srgbClr val="000000"/>
                        </a:solidFill>
                        <a:effectLst/>
                        <a:latin typeface="Calibri"/>
                      </a:endParaRPr>
                    </a:p>
                  </a:txBody>
                  <a:tcPr marL="0" marR="0" marT="0" marB="0">
                    <a:lnL>
                      <a:noFill/>
                    </a:lnL>
                    <a:lnR w="12700" cap="flat" cmpd="sng" algn="ctr">
                      <a:solidFill>
                        <a:srgbClr val="FFFFF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tcPr>
                </a:tc>
                <a:tc>
                  <a:txBody>
                    <a:bodyPr/>
                    <a:lstStyle/>
                    <a:p>
                      <a:pPr algn="ctr" fontAlgn="ctr"/>
                      <a:r>
                        <a:rPr lang="en-US" sz="1400" b="1" i="0" u="none" strike="noStrike" dirty="0">
                          <a:solidFill>
                            <a:srgbClr val="FFFFFF"/>
                          </a:solidFill>
                          <a:effectLst/>
                          <a:latin typeface="Calibri"/>
                        </a:rPr>
                        <a:t>Mark </a:t>
                      </a:r>
                      <a:r>
                        <a:rPr lang="en-US" sz="1400" b="1" i="0" u="none" strike="noStrike" dirty="0" smtClean="0">
                          <a:solidFill>
                            <a:srgbClr val="FFFFFF"/>
                          </a:solidFill>
                          <a:effectLst/>
                          <a:latin typeface="Calibri"/>
                        </a:rPr>
                        <a:t>– Up</a:t>
                      </a:r>
                    </a:p>
                    <a:p>
                      <a:pPr algn="ctr" fontAlgn="ctr"/>
                      <a:r>
                        <a:rPr lang="en-US" sz="1400" b="1" i="0" u="none" strike="noStrike" dirty="0" smtClean="0">
                          <a:solidFill>
                            <a:srgbClr val="FFFFFF"/>
                          </a:solidFill>
                          <a:effectLst/>
                          <a:latin typeface="Calibri"/>
                        </a:rPr>
                        <a:t>(above should-cost)</a:t>
                      </a:r>
                      <a:endParaRPr lang="en-US" sz="1400" b="1" i="0" u="none" strike="noStrike" dirty="0">
                        <a:solidFill>
                          <a:srgbClr val="FFFFFF"/>
                        </a:solidFill>
                        <a:effectLst/>
                        <a:latin typeface="Calibri"/>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003399"/>
                    </a:solidFill>
                  </a:tcPr>
                </a:tc>
                <a:tc>
                  <a:txBody>
                    <a:bodyPr/>
                    <a:lstStyle/>
                    <a:p>
                      <a:pPr algn="ctr" fontAlgn="ctr"/>
                      <a:r>
                        <a:rPr lang="en-US" sz="1400" b="1" i="0" u="none" strike="noStrike">
                          <a:solidFill>
                            <a:srgbClr val="FFFFFF"/>
                          </a:solidFill>
                          <a:effectLst/>
                          <a:latin typeface="Calibri"/>
                        </a:rPr>
                        <a:t>2012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1A0C7"/>
                    </a:solidFill>
                  </a:tcPr>
                </a:tc>
                <a:tc>
                  <a:txBody>
                    <a:bodyPr/>
                    <a:lstStyle/>
                    <a:p>
                      <a:pPr algn="ctr" fontAlgn="ctr"/>
                      <a:r>
                        <a:rPr lang="en-US" sz="1400" b="1" i="0" u="none" strike="noStrike">
                          <a:solidFill>
                            <a:srgbClr val="FFFFFF"/>
                          </a:solidFill>
                          <a:effectLst/>
                          <a:latin typeface="Calibri"/>
                        </a:rPr>
                        <a:t>2013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1A0C7"/>
                    </a:solidFill>
                  </a:tcPr>
                </a:tc>
                <a:tc>
                  <a:txBody>
                    <a:bodyPr/>
                    <a:lstStyle/>
                    <a:p>
                      <a:pPr algn="ctr" fontAlgn="ctr"/>
                      <a:r>
                        <a:rPr lang="en-US" sz="1400" b="1" i="0" u="none" strike="noStrike">
                          <a:solidFill>
                            <a:srgbClr val="FFFFFF"/>
                          </a:solidFill>
                          <a:effectLst/>
                          <a:latin typeface="Calibri"/>
                        </a:rPr>
                        <a:t>2014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1A0C7"/>
                    </a:solidFill>
                  </a:tcPr>
                </a:tc>
                <a:tc>
                  <a:txBody>
                    <a:bodyPr/>
                    <a:lstStyle/>
                    <a:p>
                      <a:pPr algn="ctr" fontAlgn="ctr"/>
                      <a:r>
                        <a:rPr lang="en-US" sz="1400" b="1" i="0" u="none" strike="noStrike">
                          <a:solidFill>
                            <a:srgbClr val="000000"/>
                          </a:solidFill>
                          <a:effectLst/>
                          <a:latin typeface="Calibri"/>
                        </a:rPr>
                        <a:t>Total Over 2012-2014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FF0000"/>
                    </a:solidFill>
                  </a:tcPr>
                </a:tc>
              </a:tr>
              <a:tr h="295765">
                <a:tc>
                  <a:txBody>
                    <a:bodyPr/>
                    <a:lstStyle/>
                    <a:p>
                      <a:pPr algn="ctr" fontAlgn="b"/>
                      <a:r>
                        <a:rPr lang="en-US" sz="1400" b="1" i="0" u="none" strike="noStrike" dirty="0" err="1">
                          <a:solidFill>
                            <a:srgbClr val="000000"/>
                          </a:solidFill>
                          <a:effectLst/>
                          <a:latin typeface="Calibri"/>
                        </a:rPr>
                        <a:t>Neuvotella</a:t>
                      </a:r>
                      <a:r>
                        <a:rPr lang="en-US" sz="1400" b="1" i="0" u="none" strike="noStrike" dirty="0">
                          <a:solidFill>
                            <a:srgbClr val="000000"/>
                          </a:solidFill>
                          <a:effectLst/>
                          <a:latin typeface="Calibri"/>
                        </a:rPr>
                        <a:t> Actual Spend (initial </a:t>
                      </a:r>
                      <a:r>
                        <a:rPr lang="en-US" sz="1400" b="1" i="0" u="none" strike="noStrike" dirty="0" smtClean="0">
                          <a:solidFill>
                            <a:srgbClr val="000000"/>
                          </a:solidFill>
                          <a:effectLst/>
                          <a:latin typeface="Calibri"/>
                        </a:rPr>
                        <a:t>suggested </a:t>
                      </a:r>
                      <a:r>
                        <a:rPr lang="en-US" sz="1400" b="1" i="0" u="none" strike="noStrike" dirty="0">
                          <a:solidFill>
                            <a:srgbClr val="000000"/>
                          </a:solidFill>
                          <a:effectLst/>
                          <a:latin typeface="Calibri"/>
                        </a:rPr>
                        <a:t>price)</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EEECE1"/>
                    </a:solidFill>
                  </a:tcPr>
                </a:tc>
                <a:tc>
                  <a:txBody>
                    <a:bodyPr/>
                    <a:lstStyle/>
                    <a:p>
                      <a:pPr algn="ctr" fontAlgn="b"/>
                      <a:r>
                        <a:rPr lang="en-US" sz="1400" b="0" i="0" u="none" strike="noStrike">
                          <a:solidFill>
                            <a:srgbClr val="000000"/>
                          </a:solidFill>
                          <a:effectLst/>
                          <a:latin typeface="Calibri"/>
                        </a:rPr>
                        <a:t>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$5,137,427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$5,384,485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$5,079,723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$15,601,635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rowSpan="4">
                  <a:txBody>
                    <a:bodyPr/>
                    <a:lstStyle/>
                    <a:p>
                      <a:pPr algn="ctr" fontAlgn="ctr"/>
                      <a:r>
                        <a:rPr lang="en-US" sz="1400" b="1" i="0" u="none" strike="noStrike" dirty="0">
                          <a:solidFill>
                            <a:srgbClr val="000000"/>
                          </a:solidFill>
                          <a:effectLst/>
                          <a:latin typeface="Calibri"/>
                        </a:rPr>
                        <a:t>TRATE Net Profit</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EEECE1"/>
                    </a:solidFill>
                  </a:tcPr>
                </a:tc>
                <a:tc>
                  <a:txBody>
                    <a:bodyPr/>
                    <a:lstStyle/>
                    <a:p>
                      <a:pPr algn="ctr" fontAlgn="b"/>
                      <a:r>
                        <a:rPr lang="en-US" sz="1400" b="0" i="0" u="none" strike="noStrike" dirty="0">
                          <a:solidFill>
                            <a:srgbClr val="000000"/>
                          </a:solidFill>
                          <a:effectLst/>
                          <a:latin typeface="Calibri"/>
                        </a:rPr>
                        <a:t>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vMerge="1">
                  <a:txBody>
                    <a:bodyPr/>
                    <a:lstStyle/>
                    <a:p>
                      <a:endParaRPr lang="en-US"/>
                    </a:p>
                  </a:txBody>
                  <a:tcPr/>
                </a:tc>
                <a:tc>
                  <a:txBody>
                    <a:bodyPr/>
                    <a:lstStyle/>
                    <a:p>
                      <a:pPr algn="ctr" fontAlgn="b"/>
                      <a:r>
                        <a:rPr lang="en-US" sz="1400" b="0" i="0" u="none" strike="noStrike" dirty="0">
                          <a:solidFill>
                            <a:srgbClr val="000000"/>
                          </a:solidFill>
                          <a:effectLst/>
                          <a:latin typeface="Calibri"/>
                        </a:rPr>
                        <a:t>10%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r" fontAlgn="b"/>
                      <a:r>
                        <a:rPr lang="en-US" sz="1400" b="0" i="0" u="none" strike="noStrike">
                          <a:solidFill>
                            <a:srgbClr val="000000"/>
                          </a:solidFill>
                          <a:effectLst/>
                          <a:latin typeface="Calibri"/>
                        </a:rPr>
                        <a:t> $346,270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$362,922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$342,381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$1,051,573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vMerge="1">
                  <a:txBody>
                    <a:bodyPr/>
                    <a:lstStyle/>
                    <a:p>
                      <a:endParaRPr lang="en-US"/>
                    </a:p>
                  </a:txBody>
                  <a:tcPr/>
                </a:tc>
                <a:tc>
                  <a:txBody>
                    <a:bodyPr/>
                    <a:lstStyle/>
                    <a:p>
                      <a:pPr algn="ctr" fontAlgn="b"/>
                      <a:r>
                        <a:rPr lang="en-US" sz="1400" b="1" i="0" u="none" strike="noStrike" dirty="0">
                          <a:solidFill>
                            <a:srgbClr val="000000"/>
                          </a:solidFill>
                          <a:effectLst/>
                          <a:latin typeface="Calibri"/>
                        </a:rPr>
                        <a:t>16%</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r" fontAlgn="b"/>
                      <a:r>
                        <a:rPr lang="en-US" sz="1400" b="1" i="0" u="none" strike="noStrike" dirty="0">
                          <a:solidFill>
                            <a:srgbClr val="000000"/>
                          </a:solidFill>
                          <a:effectLst/>
                          <a:latin typeface="Calibri"/>
                        </a:rPr>
                        <a:t> $554,032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$580,676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$547,809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$1,682,517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vMerge="1">
                  <a:txBody>
                    <a:bodyPr/>
                    <a:lstStyle/>
                    <a:p>
                      <a:endParaRPr lang="en-US"/>
                    </a:p>
                  </a:txBody>
                  <a:tcPr/>
                </a:tc>
                <a:tc>
                  <a:txBody>
                    <a:bodyPr/>
                    <a:lstStyle/>
                    <a:p>
                      <a:pPr algn="ctr" fontAlgn="b"/>
                      <a:r>
                        <a:rPr lang="en-US" sz="1400" b="0" i="0" u="none" strike="noStrike" dirty="0">
                          <a:solidFill>
                            <a:srgbClr val="000000"/>
                          </a:solidFill>
                          <a:effectLst/>
                          <a:latin typeface="Calibri"/>
                        </a:rPr>
                        <a:t>Initial Suggested Price</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en-US" sz="1400" b="0" i="0" u="none" strike="noStrike">
                          <a:solidFill>
                            <a:srgbClr val="000000"/>
                          </a:solidFill>
                          <a:effectLst/>
                          <a:latin typeface="Arial"/>
                        </a:rPr>
                        <a:t> $1,674,726 </a:t>
                      </a:r>
                    </a:p>
                  </a:txBody>
                  <a:tcPr marL="0" marR="0" marT="0"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a:noFill/>
                    </a:lnB>
                  </a:tcPr>
                </a:tc>
                <a:tc>
                  <a:txBody>
                    <a:bodyPr/>
                    <a:lstStyle/>
                    <a:p>
                      <a:pPr algn="r" fontAlgn="b"/>
                      <a:r>
                        <a:rPr lang="en-US" sz="1400" b="0" i="0" u="none" strike="noStrike">
                          <a:solidFill>
                            <a:srgbClr val="000000"/>
                          </a:solidFill>
                          <a:effectLst/>
                          <a:latin typeface="Arial"/>
                        </a:rPr>
                        <a:t> $-   </a:t>
                      </a:r>
                    </a:p>
                  </a:txBody>
                  <a:tcPr marL="0" marR="0" marT="0" marB="0" anchor="b">
                    <a:lnL>
                      <a:noFill/>
                    </a:lnL>
                    <a:lnR>
                      <a:noFill/>
                    </a:lnR>
                    <a:lnT w="6350" cap="flat" cmpd="sng" algn="ctr">
                      <a:solidFill>
                        <a:srgbClr val="BFBFBF"/>
                      </a:solidFill>
                      <a:prstDash val="solid"/>
                      <a:round/>
                      <a:headEnd type="none" w="med" len="med"/>
                      <a:tailEnd type="none" w="med" len="med"/>
                    </a:lnT>
                    <a:lnB>
                      <a:noFill/>
                    </a:lnB>
                  </a:tcPr>
                </a:tc>
                <a:tc>
                  <a:txBody>
                    <a:bodyPr/>
                    <a:lstStyle/>
                    <a:p>
                      <a:pPr algn="r" fontAlgn="b"/>
                      <a:r>
                        <a:rPr lang="en-US" sz="1400" b="0" i="0" u="none" strike="noStrike">
                          <a:solidFill>
                            <a:srgbClr val="000000"/>
                          </a:solidFill>
                          <a:effectLst/>
                          <a:latin typeface="Arial"/>
                        </a:rPr>
                        <a:t> $-   </a:t>
                      </a:r>
                    </a:p>
                  </a:txBody>
                  <a:tcPr marL="0" marR="0" marT="0" marB="0" anchor="b">
                    <a:lnL>
                      <a:noFill/>
                    </a:lnL>
                    <a:lnR>
                      <a:noFill/>
                    </a:lnR>
                    <a:lnT w="6350" cap="flat" cmpd="sng" algn="ctr">
                      <a:solidFill>
                        <a:srgbClr val="BFBFBF"/>
                      </a:solidFill>
                      <a:prstDash val="solid"/>
                      <a:round/>
                      <a:headEnd type="none" w="med" len="med"/>
                      <a:tailEnd type="none" w="med" len="med"/>
                    </a:lnT>
                    <a:lnB>
                      <a:noFill/>
                    </a:lnB>
                  </a:tcPr>
                </a:tc>
                <a:tc>
                  <a:txBody>
                    <a:bodyPr/>
                    <a:lstStyle/>
                    <a:p>
                      <a:pPr algn="r" fontAlgn="b"/>
                      <a:r>
                        <a:rPr lang="en-US" sz="1400" b="0" i="0" u="none" strike="noStrike">
                          <a:solidFill>
                            <a:srgbClr val="000000"/>
                          </a:solidFill>
                          <a:effectLst/>
                          <a:latin typeface="Calibri"/>
                        </a:rPr>
                        <a:t> $1,674,726 </a:t>
                      </a:r>
                    </a:p>
                  </a:txBody>
                  <a:tcPr marL="0" marR="0" marT="0" marB="0" anchor="b">
                    <a:lnL>
                      <a:noFill/>
                    </a:lnL>
                    <a:lnR>
                      <a:noFill/>
                    </a:lnR>
                    <a:lnT>
                      <a:noFill/>
                    </a:lnT>
                    <a:lnB>
                      <a:noFill/>
                    </a:lnB>
                  </a:tcPr>
                </a:tc>
              </a:tr>
              <a:tr h="343364">
                <a:tc>
                  <a:txBody>
                    <a:bodyPr/>
                    <a:lstStyle/>
                    <a:p>
                      <a:pPr algn="ctr" fontAlgn="ctr"/>
                      <a:r>
                        <a:rPr lang="en-US" sz="1400" b="1" i="0" u="none" strike="noStrike">
                          <a:solidFill>
                            <a:srgbClr val="000000"/>
                          </a:solidFill>
                          <a:effectLst/>
                          <a:latin typeface="Calibri"/>
                        </a:rPr>
                        <a:t> </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a:noFill/>
                    </a:lnB>
                    <a:solidFill>
                      <a:srgbClr val="EEECE1"/>
                    </a:solidFill>
                  </a:tcPr>
                </a:tc>
                <a:tc>
                  <a:txBody>
                    <a:bodyPr/>
                    <a:lstStyle/>
                    <a:p>
                      <a:pPr algn="ctr" fontAlgn="b"/>
                      <a:r>
                        <a:rPr lang="en-US" sz="1400" b="0" i="0" u="none" strike="noStrike">
                          <a:solidFill>
                            <a:srgbClr val="000000"/>
                          </a:solidFill>
                          <a:effectLst/>
                          <a:latin typeface="Calibri"/>
                        </a:rPr>
                        <a:t>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FBFBF"/>
                    </a:solidFill>
                  </a:tcPr>
                </a:tc>
                <a:tc>
                  <a:txBody>
                    <a:bodyPr/>
                    <a:lstStyle/>
                    <a:p>
                      <a:pPr algn="r" fontAlgn="b"/>
                      <a:r>
                        <a:rPr lang="en-US" sz="1400" b="0" i="0" u="none" strike="noStrike">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$1,088,767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$1,027,142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$3,154,719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a:txBody>
                    <a:bodyPr/>
                    <a:lstStyle/>
                    <a:p>
                      <a:pPr algn="ctr" fontAlgn="ctr"/>
                      <a:r>
                        <a:rPr lang="en-US" sz="1400" b="1" i="0" u="none" strike="noStrike">
                          <a:solidFill>
                            <a:srgbClr val="000000"/>
                          </a:solidFill>
                          <a:effectLst/>
                          <a:latin typeface="Calibri"/>
                        </a:rPr>
                        <a:t>Neuvotella Profit</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EEECE1"/>
                    </a:solidFill>
                  </a:tcPr>
                </a:tc>
                <a:tc>
                  <a:txBody>
                    <a:bodyPr/>
                    <a:lstStyle/>
                    <a:p>
                      <a:pPr algn="ctr" fontAlgn="b"/>
                      <a:r>
                        <a:rPr lang="en-US" sz="1400" b="0" i="0" u="none" strike="noStrike">
                          <a:solidFill>
                            <a:srgbClr val="000000"/>
                          </a:solidFill>
                          <a:effectLst/>
                          <a:latin typeface="Calibri"/>
                        </a:rPr>
                        <a:t>10%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BFBFBF"/>
                    </a:solidFill>
                  </a:tcPr>
                </a:tc>
                <a:tc>
                  <a:txBody>
                    <a:bodyPr/>
                    <a:lstStyle/>
                    <a:p>
                      <a:pPr algn="r" fontAlgn="b"/>
                      <a:r>
                        <a:rPr lang="en-US" sz="1400" b="0" i="0" u="none" strike="noStrike">
                          <a:solidFill>
                            <a:srgbClr val="000000"/>
                          </a:solidFill>
                          <a:effectLst/>
                          <a:latin typeface="Calibri"/>
                        </a:rPr>
                        <a:t> $692,540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$725,844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$684,762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$2,103,146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a:txBody>
                    <a:bodyPr/>
                    <a:lstStyle/>
                    <a:p>
                      <a:pPr algn="ctr" fontAlgn="ctr"/>
                      <a:r>
                        <a:rPr lang="en-US" sz="1400" b="1" i="0" u="none" strike="noStrike">
                          <a:solidFill>
                            <a:srgbClr val="000000"/>
                          </a:solidFill>
                          <a:effectLst/>
                          <a:latin typeface="Calibri"/>
                        </a:rPr>
                        <a:t> </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EEECE1"/>
                    </a:solidFill>
                  </a:tcPr>
                </a:tc>
                <a:tc>
                  <a:txBody>
                    <a:bodyPr/>
                    <a:lstStyle/>
                    <a:p>
                      <a:pPr algn="ctr" fontAlgn="b"/>
                      <a:r>
                        <a:rPr lang="en-US" sz="1400" b="1" i="0" u="none" strike="noStrike" dirty="0">
                          <a:solidFill>
                            <a:srgbClr val="000000"/>
                          </a:solidFill>
                          <a:effectLst/>
                          <a:latin typeface="Calibri"/>
                        </a:rPr>
                        <a:t>16%</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BFBFBF"/>
                    </a:solidFill>
                  </a:tcPr>
                </a:tc>
                <a:tc>
                  <a:txBody>
                    <a:bodyPr/>
                    <a:lstStyle/>
                    <a:p>
                      <a:pPr algn="r" fontAlgn="b"/>
                      <a:r>
                        <a:rPr lang="en-US" sz="1400" b="1" i="0" u="none" strike="noStrike">
                          <a:solidFill>
                            <a:srgbClr val="000000"/>
                          </a:solidFill>
                          <a:effectLst/>
                          <a:latin typeface="Calibri"/>
                        </a:rPr>
                        <a:t> $484,778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$508,091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$479,333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$1,472,202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a:txBody>
                    <a:bodyPr/>
                    <a:lstStyle/>
                    <a:p>
                      <a:pPr algn="ctr" fontAlgn="ctr"/>
                      <a:r>
                        <a:rPr lang="en-US" sz="1400" b="1" i="0" u="none" strike="noStrike">
                          <a:solidFill>
                            <a:srgbClr val="000000"/>
                          </a:solidFill>
                          <a:effectLst/>
                          <a:latin typeface="Calibri"/>
                        </a:rPr>
                        <a:t> </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solidFill>
                      <a:srgbClr val="EEECE1"/>
                    </a:solidFill>
                  </a:tcPr>
                </a:tc>
                <a:tc>
                  <a:txBody>
                    <a:bodyPr/>
                    <a:lstStyle/>
                    <a:p>
                      <a:pPr algn="ctr" fontAlgn="b"/>
                      <a:r>
                        <a:rPr lang="en-US" sz="1400" b="0" i="0" u="none" strike="noStrike" dirty="0">
                          <a:solidFill>
                            <a:srgbClr val="000000"/>
                          </a:solidFill>
                          <a:effectLst/>
                          <a:latin typeface="Calibri"/>
                        </a:rPr>
                        <a:t>Initial Suggested Price</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BFBFBF"/>
                    </a:solidFill>
                  </a:tcPr>
                </a:tc>
                <a:tc>
                  <a:txBody>
                    <a:bodyPr/>
                    <a:lstStyle/>
                    <a:p>
                      <a:pPr algn="r" fontAlgn="b"/>
                      <a:r>
                        <a:rPr lang="en-US" sz="1400" b="0" i="0" u="none" strike="noStrike" dirty="0">
                          <a:solidFill>
                            <a:srgbClr val="000000"/>
                          </a:solidFill>
                          <a:effectLst/>
                          <a:latin typeface="Calibri"/>
                        </a:rPr>
                        <a:t> $(635,915)</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smtClean="0">
                          <a:solidFill>
                            <a:srgbClr val="000000"/>
                          </a:solidFill>
                          <a:effectLst/>
                          <a:latin typeface="Calibri"/>
                        </a:rPr>
                        <a:t>   </a:t>
                      </a:r>
                      <a:endParaRPr lang="en-US" sz="1400" b="0" i="0" u="none" strike="noStrike" dirty="0">
                        <a:solidFill>
                          <a:srgbClr val="000000"/>
                        </a:solidFill>
                        <a:effectLst/>
                        <a:latin typeface="Calibri"/>
                      </a:endParaRP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a:t>
                      </a:r>
                      <a:r>
                        <a:rPr lang="en-US" sz="1400" b="0" i="0" u="none" strike="noStrike" dirty="0" smtClean="0">
                          <a:solidFill>
                            <a:srgbClr val="000000"/>
                          </a:solidFill>
                          <a:effectLst/>
                          <a:latin typeface="Calibri"/>
                        </a:rPr>
                        <a:t>$ (635,915)</a:t>
                      </a:r>
                      <a:endParaRPr lang="en-US" sz="1400" b="0" i="0" u="none" strike="noStrike" dirty="0">
                        <a:solidFill>
                          <a:srgbClr val="000000"/>
                        </a:solidFill>
                        <a:effectLst/>
                        <a:latin typeface="Calibri"/>
                      </a:endParaRP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rowSpan="3">
                  <a:txBody>
                    <a:bodyPr/>
                    <a:lstStyle/>
                    <a:p>
                      <a:pPr algn="ctr" fontAlgn="ctr"/>
                      <a:r>
                        <a:rPr lang="en-US" sz="1400" b="1" i="0" u="none" strike="noStrike">
                          <a:solidFill>
                            <a:srgbClr val="000000"/>
                          </a:solidFill>
                          <a:effectLst/>
                          <a:latin typeface="Calibri"/>
                        </a:rPr>
                        <a:t>Supply Chain Surplus</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EEECE1"/>
                    </a:solidFill>
                  </a:tcPr>
                </a:tc>
                <a:tc>
                  <a:txBody>
                    <a:bodyPr/>
                    <a:lstStyle/>
                    <a:p>
                      <a:pPr algn="ctr" fontAlgn="b"/>
                      <a:r>
                        <a:rPr lang="en-US" sz="1400" b="0" i="0" u="none" strike="noStrike">
                          <a:solidFill>
                            <a:srgbClr val="000000"/>
                          </a:solidFill>
                          <a:effectLst/>
                          <a:latin typeface="Calibri"/>
                        </a:rPr>
                        <a:t>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solidFill>
                      <a:srgbClr val="BFBFBF"/>
                    </a:solidFill>
                  </a:tcPr>
                </a:tc>
                <a:tc>
                  <a:txBody>
                    <a:bodyPr/>
                    <a:lstStyle/>
                    <a:p>
                      <a:pPr algn="ctr" fontAlgn="b"/>
                      <a:r>
                        <a:rPr lang="en-US" sz="1400" b="0" i="0" u="none" strike="noStrike">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$1,088,767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$1,027,142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$3,154,719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vMerge="1">
                  <a:txBody>
                    <a:bodyPr/>
                    <a:lstStyle/>
                    <a:p>
                      <a:endParaRPr lang="en-US"/>
                    </a:p>
                  </a:txBody>
                  <a:tcPr/>
                </a:tc>
                <a:tc>
                  <a:txBody>
                    <a:bodyPr/>
                    <a:lstStyle/>
                    <a:p>
                      <a:pPr algn="ctr" fontAlgn="b"/>
                      <a:r>
                        <a:rPr lang="en-US" sz="1400" b="0" i="0" u="none" strike="noStrike" dirty="0">
                          <a:solidFill>
                            <a:srgbClr val="000000"/>
                          </a:solidFill>
                          <a:effectLst/>
                          <a:latin typeface="Calibri"/>
                        </a:rPr>
                        <a:t>10%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ctr" fontAlgn="b"/>
                      <a:r>
                        <a:rPr lang="en-US" sz="1400" b="0" i="0" u="none" strike="noStrike">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$1,088,767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$1,027,142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$3,154,719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vMerge="1">
                  <a:txBody>
                    <a:bodyPr/>
                    <a:lstStyle/>
                    <a:p>
                      <a:endParaRPr lang="en-US"/>
                    </a:p>
                  </a:txBody>
                  <a:tcPr/>
                </a:tc>
                <a:tc>
                  <a:txBody>
                    <a:bodyPr/>
                    <a:lstStyle/>
                    <a:p>
                      <a:pPr algn="ctr" fontAlgn="b"/>
                      <a:r>
                        <a:rPr lang="en-US" sz="1400" b="0" i="0" u="none" strike="noStrike">
                          <a:solidFill>
                            <a:srgbClr val="000000"/>
                          </a:solidFill>
                          <a:effectLst/>
                          <a:latin typeface="Calibri"/>
                        </a:rPr>
                        <a:t>Initial Suggested Price</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r>
                        <a:rPr lang="en-US" sz="1400" b="0" i="0" u="none" strike="noStrike">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bl>
          </a:graphicData>
        </a:graphic>
      </p:graphicFrame>
    </p:spTree>
    <p:extLst>
      <p:ext uri="{BB962C8B-B14F-4D97-AF65-F5344CB8AC3E}">
        <p14:creationId xmlns:p14="http://schemas.microsoft.com/office/powerpoint/2010/main" val="281129386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Negotiation Case: </a:t>
            </a:r>
            <a:r>
              <a:rPr lang="en-US" dirty="0" err="1" smtClean="0"/>
              <a:t>Neuvotella-Trate</a:t>
            </a:r>
            <a:endParaRPr lang="en-US" dirty="0"/>
          </a:p>
        </p:txBody>
      </p:sp>
      <p:sp>
        <p:nvSpPr>
          <p:cNvPr id="3" name="Text Placeholder 2"/>
          <p:cNvSpPr>
            <a:spLocks noGrp="1"/>
          </p:cNvSpPr>
          <p:nvPr>
            <p:ph type="body" sz="half" idx="1"/>
          </p:nvPr>
        </p:nvSpPr>
        <p:spPr>
          <a:xfrm>
            <a:off x="455612" y="1114425"/>
            <a:ext cx="8574087" cy="5273675"/>
          </a:xfrm>
        </p:spPr>
        <p:txBody>
          <a:bodyPr/>
          <a:lstStyle/>
          <a:p>
            <a:pPr marL="0" indent="0">
              <a:buNone/>
            </a:pPr>
            <a:r>
              <a:rPr lang="en-US" b="1" dirty="0" smtClean="0"/>
              <a:t>20min	</a:t>
            </a:r>
            <a:r>
              <a:rPr lang="en-US" dirty="0" smtClean="0"/>
              <a:t>Negotiations:</a:t>
            </a:r>
          </a:p>
          <a:p>
            <a:pPr marL="0" indent="0">
              <a:buNone/>
            </a:pPr>
            <a:r>
              <a:rPr lang="en-US" dirty="0"/>
              <a:t>	</a:t>
            </a:r>
            <a:r>
              <a:rPr lang="en-US" dirty="0" smtClean="0"/>
              <a:t>Group 1 </a:t>
            </a:r>
            <a:r>
              <a:rPr lang="en-US" dirty="0"/>
              <a:t>–</a:t>
            </a:r>
            <a:r>
              <a:rPr lang="en-US" dirty="0" smtClean="0"/>
              <a:t> Group 2 (back right classroom corner)</a:t>
            </a:r>
          </a:p>
          <a:p>
            <a:pPr marL="0" indent="0">
              <a:buNone/>
            </a:pPr>
            <a:r>
              <a:rPr lang="en-US" dirty="0"/>
              <a:t>	</a:t>
            </a:r>
            <a:r>
              <a:rPr lang="en-US" dirty="0" smtClean="0"/>
              <a:t>Group 3 – Group 4  etc.	</a:t>
            </a:r>
          </a:p>
          <a:p>
            <a:pPr marL="0" indent="0">
              <a:buNone/>
            </a:pPr>
            <a:r>
              <a:rPr lang="en-US" dirty="0"/>
              <a:t>	</a:t>
            </a:r>
            <a:r>
              <a:rPr lang="en-US" dirty="0" smtClean="0"/>
              <a:t>… </a:t>
            </a:r>
          </a:p>
          <a:p>
            <a:pPr marL="0" indent="0">
              <a:buNone/>
            </a:pPr>
            <a:r>
              <a:rPr lang="en-US" b="1" dirty="0" smtClean="0"/>
              <a:t>15min	</a:t>
            </a:r>
            <a:r>
              <a:rPr lang="en-US" dirty="0" smtClean="0"/>
              <a:t>Submit </a:t>
            </a:r>
            <a:r>
              <a:rPr lang="en-US" dirty="0"/>
              <a:t>answer to Post-Negotiation </a:t>
            </a:r>
            <a:r>
              <a:rPr lang="en-US" dirty="0" smtClean="0"/>
              <a:t>questions on </a:t>
            </a:r>
            <a:r>
              <a:rPr lang="en-US" dirty="0" err="1" smtClean="0"/>
              <a:t>ForClass</a:t>
            </a:r>
            <a:r>
              <a:rPr lang="en-US" dirty="0" smtClean="0"/>
              <a:t>.</a:t>
            </a: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smtClean="0"/>
          </a:p>
          <a:p>
            <a:pPr marL="0" indent="0">
              <a:buNone/>
            </a:pPr>
            <a:r>
              <a:rPr lang="en-US" dirty="0" smtClean="0"/>
              <a:t> </a:t>
            </a:r>
          </a:p>
          <a:p>
            <a:pPr marL="0" indent="0">
              <a:buNone/>
            </a:pPr>
            <a:endParaRPr lang="en-US" dirty="0" smtClean="0"/>
          </a:p>
        </p:txBody>
      </p:sp>
    </p:spTree>
    <p:extLst>
      <p:ext uri="{BB962C8B-B14F-4D97-AF65-F5344CB8AC3E}">
        <p14:creationId xmlns:p14="http://schemas.microsoft.com/office/powerpoint/2010/main" val="258061429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real situation</a:t>
            </a:r>
            <a:endParaRPr lang="en-US" dirty="0"/>
          </a:p>
        </p:txBody>
      </p:sp>
      <p:pic>
        <p:nvPicPr>
          <p:cNvPr id="5" name="Picture 4" descr="Screen Shot 2013-11-18 at 9.33.16 PM.png"/>
          <p:cNvPicPr>
            <a:picLocks noChangeAspect="1"/>
          </p:cNvPicPr>
          <p:nvPr/>
        </p:nvPicPr>
        <p:blipFill rotWithShape="1">
          <a:blip r:embed="rId3">
            <a:extLst>
              <a:ext uri="{28A0092B-C50C-407E-A947-70E740481C1C}">
                <a14:useLocalDpi xmlns:a14="http://schemas.microsoft.com/office/drawing/2010/main" val="0"/>
              </a:ext>
            </a:extLst>
          </a:blip>
          <a:srcRect t="8853" b="-104"/>
          <a:stretch/>
        </p:blipFill>
        <p:spPr>
          <a:xfrm>
            <a:off x="0" y="1015147"/>
            <a:ext cx="9144000" cy="4745736"/>
          </a:xfrm>
          <a:prstGeom prst="rect">
            <a:avLst/>
          </a:prstGeom>
        </p:spPr>
      </p:pic>
    </p:spTree>
    <p:extLst>
      <p:ext uri="{BB962C8B-B14F-4D97-AF65-F5344CB8AC3E}">
        <p14:creationId xmlns:p14="http://schemas.microsoft.com/office/powerpoint/2010/main" val="206848016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3-11-18 at 9.37.3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733274" cy="6629399"/>
          </a:xfrm>
          <a:prstGeom prst="rect">
            <a:avLst/>
          </a:prstGeom>
        </p:spPr>
      </p:pic>
    </p:spTree>
    <p:extLst>
      <p:ext uri="{BB962C8B-B14F-4D97-AF65-F5344CB8AC3E}">
        <p14:creationId xmlns:p14="http://schemas.microsoft.com/office/powerpoint/2010/main" val="369420782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1-18 at 9.43.4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65606"/>
            <a:ext cx="9144000" cy="4612389"/>
          </a:xfrm>
          <a:prstGeom prst="rect">
            <a:avLst/>
          </a:prstGeom>
        </p:spPr>
      </p:pic>
    </p:spTree>
    <p:extLst>
      <p:ext uri="{BB962C8B-B14F-4D97-AF65-F5344CB8AC3E}">
        <p14:creationId xmlns:p14="http://schemas.microsoft.com/office/powerpoint/2010/main" val="410284638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3-11-18 at 9.50.4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41101"/>
            <a:ext cx="9144000" cy="4313499"/>
          </a:xfrm>
          <a:prstGeom prst="rect">
            <a:avLst/>
          </a:prstGeom>
        </p:spPr>
      </p:pic>
    </p:spTree>
    <p:extLst>
      <p:ext uri="{BB962C8B-B14F-4D97-AF65-F5344CB8AC3E}">
        <p14:creationId xmlns:p14="http://schemas.microsoft.com/office/powerpoint/2010/main" val="327158248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1-18 at 9.55.4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93438"/>
            <a:ext cx="9144000" cy="2245324"/>
          </a:xfrm>
          <a:prstGeom prst="rect">
            <a:avLst/>
          </a:prstGeom>
        </p:spPr>
      </p:pic>
    </p:spTree>
    <p:extLst>
      <p:ext uri="{BB962C8B-B14F-4D97-AF65-F5344CB8AC3E}">
        <p14:creationId xmlns:p14="http://schemas.microsoft.com/office/powerpoint/2010/main" val="339336724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Supplier Economics: </a:t>
            </a:r>
            <a:br>
              <a:rPr lang="en-US" dirty="0" smtClean="0"/>
            </a:br>
            <a:r>
              <a:rPr lang="en-US" dirty="0"/>
              <a:t>	</a:t>
            </a:r>
            <a:r>
              <a:rPr lang="en-US" dirty="0" smtClean="0"/>
              <a:t>Should- Cost Model</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057638040"/>
              </p:ext>
            </p:extLst>
          </p:nvPr>
        </p:nvGraphicFramePr>
        <p:xfrm>
          <a:off x="303213" y="1399355"/>
          <a:ext cx="8345487" cy="4320644"/>
        </p:xfrm>
        <a:graphic>
          <a:graphicData uri="http://schemas.openxmlformats.org/drawingml/2006/table">
            <a:tbl>
              <a:tblPr/>
              <a:tblGrid>
                <a:gridCol w="2476971"/>
                <a:gridCol w="914574"/>
                <a:gridCol w="914574"/>
                <a:gridCol w="914574"/>
                <a:gridCol w="914574"/>
                <a:gridCol w="1105110"/>
                <a:gridCol w="1105110"/>
              </a:tblGrid>
              <a:tr h="198046">
                <a:tc>
                  <a:txBody>
                    <a:bodyPr/>
                    <a:lstStyle/>
                    <a:p>
                      <a:pPr algn="l" fontAlgn="b"/>
                      <a:r>
                        <a:rPr lang="en-US" sz="1600" b="1" i="0" u="none" strike="noStrike" dirty="0">
                          <a:solidFill>
                            <a:srgbClr val="000000"/>
                          </a:solidFill>
                          <a:effectLst/>
                          <a:latin typeface="Calibri"/>
                        </a:rPr>
                        <a:t>Healer A</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r>
              <a:tr h="386415">
                <a:tc>
                  <a:txBody>
                    <a:bodyPr/>
                    <a:lstStyle/>
                    <a:p>
                      <a:pPr algn="ctr" fontAlgn="ctr"/>
                      <a:r>
                        <a:rPr lang="en-US" sz="1600" b="1" i="0" u="none" strike="noStrike" dirty="0">
                          <a:solidFill>
                            <a:srgbClr val="000000"/>
                          </a:solidFill>
                          <a:effectLst/>
                          <a:latin typeface="Calibri"/>
                        </a:rPr>
                        <a:t> </a:t>
                      </a:r>
                    </a:p>
                  </a:txBody>
                  <a:tcPr marL="12526" marR="12526" marT="12526"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1" i="0" u="none" strike="noStrike">
                          <a:solidFill>
                            <a:srgbClr val="000000"/>
                          </a:solidFill>
                          <a:effectLst/>
                          <a:latin typeface="Calibri"/>
                        </a:rPr>
                        <a:t>Weight</a:t>
                      </a:r>
                    </a:p>
                  </a:txBody>
                  <a:tcPr marL="12526" marR="12526" marT="12526"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ctr"/>
                      <a:r>
                        <a:rPr lang="en-US" sz="1600" b="1" i="0" u="none" strike="noStrike">
                          <a:solidFill>
                            <a:srgbClr val="000000"/>
                          </a:solidFill>
                          <a:effectLst/>
                          <a:latin typeface="Calibri"/>
                        </a:rPr>
                        <a:t> Usage  </a:t>
                      </a:r>
                    </a:p>
                  </a:txBody>
                  <a:tcPr marL="12526" marR="12526" marT="12526"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ctr"/>
                      <a:r>
                        <a:rPr lang="en-US" sz="1600" b="1" i="0" u="none" strike="noStrike">
                          <a:solidFill>
                            <a:srgbClr val="000000"/>
                          </a:solidFill>
                          <a:effectLst/>
                          <a:latin typeface="Calibri"/>
                        </a:rPr>
                        <a:t> Wasteage </a:t>
                      </a:r>
                    </a:p>
                  </a:txBody>
                  <a:tcPr marL="12526" marR="12526" marT="12526"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ctr"/>
                      <a:r>
                        <a:rPr lang="en-US" sz="1600" b="1" i="0" u="none" strike="noStrike">
                          <a:solidFill>
                            <a:srgbClr val="000000"/>
                          </a:solidFill>
                          <a:effectLst/>
                          <a:latin typeface="Calibri"/>
                        </a:rPr>
                        <a:t> Net Usage </a:t>
                      </a:r>
                    </a:p>
                  </a:txBody>
                  <a:tcPr marL="12526" marR="12526" marT="12526" marB="0" anchor="ctr">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ctr"/>
                      <a:r>
                        <a:rPr lang="en-US" sz="1600" b="1" i="0" u="none" strike="noStrike">
                          <a:solidFill>
                            <a:srgbClr val="000000"/>
                          </a:solidFill>
                          <a:effectLst/>
                          <a:latin typeface="Calibri"/>
                        </a:rPr>
                        <a:t> Price 2007 </a:t>
                      </a:r>
                    </a:p>
                  </a:txBody>
                  <a:tcPr marL="12526" marR="12526" marT="12526" marB="0" anchor="ctr">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ctr"/>
                      <a:r>
                        <a:rPr lang="en-US" sz="1600" b="1" i="0" u="none" strike="noStrike">
                          <a:solidFill>
                            <a:srgbClr val="000000"/>
                          </a:solidFill>
                          <a:effectLst/>
                          <a:latin typeface="Calibri"/>
                        </a:rPr>
                        <a:t>Price Cont. 2007</a:t>
                      </a:r>
                    </a:p>
                  </a:txBody>
                  <a:tcPr marL="12526" marR="12526" marT="12526" marB="0" anchor="ctr">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r>
              <a:tr h="386415">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600" b="1" i="0" u="none" strike="noStrike">
                          <a:solidFill>
                            <a:srgbClr val="000000"/>
                          </a:solidFill>
                          <a:effectLst/>
                          <a:latin typeface="Calibri"/>
                        </a:rPr>
                        <a:t>kg</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b"/>
                      <a:r>
                        <a:rPr lang="en-US" sz="1600" b="1" i="0" u="none" strike="noStrike">
                          <a:solidFill>
                            <a:srgbClr val="000000"/>
                          </a:solidFill>
                          <a:effectLst/>
                          <a:latin typeface="Calibri"/>
                        </a:rPr>
                        <a:t> kg/kg Helper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b"/>
                      <a:r>
                        <a:rPr lang="en-US" sz="1600" b="1" i="0" u="none" strike="noStrike">
                          <a:solidFill>
                            <a:srgbClr val="000000"/>
                          </a:solidFill>
                          <a:effectLst/>
                          <a:latin typeface="Calibri"/>
                        </a:rPr>
                        <a:t> %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b"/>
                      <a:r>
                        <a:rPr lang="en-US" sz="1600" b="1" i="0" u="none" strike="noStrike">
                          <a:solidFill>
                            <a:srgbClr val="000000"/>
                          </a:solidFill>
                          <a:effectLst/>
                          <a:latin typeface="Calibri"/>
                        </a:rPr>
                        <a:t> kg/kg Helper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b"/>
                      <a:r>
                        <a:rPr lang="en-US" sz="1600" b="1" i="0" u="none" strike="noStrike">
                          <a:solidFill>
                            <a:srgbClr val="000000"/>
                          </a:solidFill>
                          <a:effectLst/>
                          <a:latin typeface="Calibri"/>
                        </a:rPr>
                        <a:t> $/kg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b"/>
                      <a:r>
                        <a:rPr lang="en-US" sz="1600" b="1" i="0" u="none" strike="noStrike">
                          <a:solidFill>
                            <a:srgbClr val="000000"/>
                          </a:solidFill>
                          <a:effectLst/>
                          <a:latin typeface="Calibri"/>
                        </a:rPr>
                        <a:t>$</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r>
              <a:tr h="198046">
                <a:tc>
                  <a:txBody>
                    <a:bodyPr/>
                    <a:lstStyle/>
                    <a:p>
                      <a:pPr algn="l" fontAlgn="b"/>
                      <a:r>
                        <a:rPr lang="en-US" sz="1600" b="1" i="0" u="none" strike="noStrike">
                          <a:solidFill>
                            <a:srgbClr val="000000"/>
                          </a:solidFill>
                          <a:effectLst/>
                          <a:latin typeface="Calibri"/>
                        </a:rPr>
                        <a:t>Raw Material</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1" i="0" u="sng"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0" i="0" u="none" strike="noStrike">
                          <a:solidFill>
                            <a:srgbClr val="000000"/>
                          </a:solidFill>
                          <a:effectLst/>
                          <a:latin typeface="Calibri"/>
                        </a:rPr>
                        <a:t>Component 1</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a:rPr>
                        <a:t>0.0015</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CD5B4"/>
                    </a:solidFill>
                  </a:tcPr>
                </a:tc>
                <a:tc>
                  <a:txBody>
                    <a:bodyPr/>
                    <a:lstStyle/>
                    <a:p>
                      <a:pPr algn="r" fontAlgn="b"/>
                      <a:r>
                        <a:rPr lang="en-US" sz="1600" b="0" i="0" u="none" strike="noStrike">
                          <a:solidFill>
                            <a:srgbClr val="000000"/>
                          </a:solidFill>
                          <a:effectLst/>
                          <a:latin typeface="Calibri"/>
                        </a:rPr>
                        <a:t> 0.47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10%</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0.52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2.20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1.14 </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0" i="0" u="none" strike="noStrike">
                          <a:solidFill>
                            <a:srgbClr val="000000"/>
                          </a:solidFill>
                          <a:effectLst/>
                          <a:latin typeface="Calibri"/>
                        </a:rPr>
                        <a:t>Component 2</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a:rPr>
                        <a:t>0.0000</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CD5B4"/>
                    </a:solidFill>
                  </a:tcPr>
                </a:tc>
                <a:tc>
                  <a:txBody>
                    <a:bodyPr/>
                    <a:lstStyle/>
                    <a:p>
                      <a:pPr algn="r" fontAlgn="b"/>
                      <a:r>
                        <a:rPr lang="en-US" sz="1600" b="0" i="0" u="none" strike="noStrike">
                          <a:solidFill>
                            <a:srgbClr val="000000"/>
                          </a:solidFill>
                          <a:effectLst/>
                          <a:latin typeface="Calibri"/>
                        </a:rPr>
                        <a:t> -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10%</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1.72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   </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0" i="0" u="none" strike="noStrike">
                          <a:solidFill>
                            <a:srgbClr val="000000"/>
                          </a:solidFill>
                          <a:effectLst/>
                          <a:latin typeface="Calibri"/>
                        </a:rPr>
                        <a:t>Component 3</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a:rPr>
                        <a:t>0.0000</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CD5B4"/>
                    </a:solidFill>
                  </a:tcPr>
                </a:tc>
                <a:tc>
                  <a:txBody>
                    <a:bodyPr/>
                    <a:lstStyle/>
                    <a:p>
                      <a:pPr algn="r" fontAlgn="b"/>
                      <a:r>
                        <a:rPr lang="en-US" sz="1600" b="0" i="0" u="none" strike="noStrike">
                          <a:solidFill>
                            <a:srgbClr val="000000"/>
                          </a:solidFill>
                          <a:effectLst/>
                          <a:latin typeface="Calibri"/>
                        </a:rPr>
                        <a:t> -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10%</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1.82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   </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0" i="0" u="none" strike="noStrike">
                          <a:solidFill>
                            <a:srgbClr val="000000"/>
                          </a:solidFill>
                          <a:effectLst/>
                          <a:latin typeface="Calibri"/>
                        </a:rPr>
                        <a:t>Component 4</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a:rPr>
                        <a:t>0.0017</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CD5B4"/>
                    </a:solidFill>
                  </a:tcPr>
                </a:tc>
                <a:tc>
                  <a:txBody>
                    <a:bodyPr/>
                    <a:lstStyle/>
                    <a:p>
                      <a:pPr algn="r" fontAlgn="b"/>
                      <a:r>
                        <a:rPr lang="en-US" sz="1600" b="0" i="0" u="none" strike="noStrike">
                          <a:solidFill>
                            <a:srgbClr val="000000"/>
                          </a:solidFill>
                          <a:effectLst/>
                          <a:latin typeface="Calibri"/>
                        </a:rPr>
                        <a:t> 0.53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10%</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0.58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1.65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0.96 </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386415">
                <a:tc>
                  <a:txBody>
                    <a:bodyPr/>
                    <a:lstStyle/>
                    <a:p>
                      <a:pPr algn="l" fontAlgn="b"/>
                      <a:endParaRPr lang="en-US" sz="1600" b="1" i="0" u="none" strike="noStrike" dirty="0" smtClean="0">
                        <a:solidFill>
                          <a:srgbClr val="000000"/>
                        </a:solidFill>
                        <a:effectLst/>
                        <a:latin typeface="Calibri"/>
                      </a:endParaRPr>
                    </a:p>
                    <a:p>
                      <a:pPr algn="l" fontAlgn="b"/>
                      <a:r>
                        <a:rPr lang="en-US" sz="1600" b="1" i="0" u="none" strike="noStrike" dirty="0" smtClean="0">
                          <a:solidFill>
                            <a:srgbClr val="000000"/>
                          </a:solidFill>
                          <a:effectLst/>
                          <a:latin typeface="Calibri"/>
                        </a:rPr>
                        <a:t>Total </a:t>
                      </a:r>
                      <a:r>
                        <a:rPr lang="en-US" sz="1600" b="1" i="0" u="none" strike="noStrike" dirty="0">
                          <a:solidFill>
                            <a:srgbClr val="000000"/>
                          </a:solidFill>
                          <a:effectLst/>
                          <a:latin typeface="Calibri"/>
                        </a:rPr>
                        <a:t>Raw Material</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1" i="0" u="sng"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1" i="0" u="none" strike="noStrike" dirty="0" smtClean="0">
                          <a:solidFill>
                            <a:srgbClr val="000000"/>
                          </a:solidFill>
                          <a:effectLst/>
                          <a:latin typeface="Calibri"/>
                        </a:rPr>
                        <a:t>              </a:t>
                      </a:r>
                    </a:p>
                    <a:p>
                      <a:pPr algn="ctr" fontAlgn="ctr"/>
                      <a:r>
                        <a:rPr lang="en-US" sz="1600" b="1" i="0" u="none" strike="noStrike" dirty="0" smtClean="0">
                          <a:solidFill>
                            <a:srgbClr val="000000"/>
                          </a:solidFill>
                          <a:effectLst/>
                          <a:latin typeface="Calibri"/>
                        </a:rPr>
                        <a:t>               </a:t>
                      </a:r>
                      <a:r>
                        <a:rPr lang="en-US" sz="1600" b="1" i="0" u="none" strike="noStrike" dirty="0">
                          <a:solidFill>
                            <a:srgbClr val="000000"/>
                          </a:solidFill>
                          <a:effectLst/>
                          <a:latin typeface="Calibri"/>
                        </a:rPr>
                        <a:t>2.10 </a:t>
                      </a:r>
                    </a:p>
                  </a:txBody>
                  <a:tcPr marL="12526" marR="12526" marT="12526" marB="0" anchor="ctr">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1" i="0" u="none" strike="noStrike" dirty="0">
                          <a:solidFill>
                            <a:srgbClr val="000000"/>
                          </a:solidFill>
                          <a:effectLst/>
                          <a:latin typeface="Calibri"/>
                        </a:rPr>
                        <a:t>Conversion Costs</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5.55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CD5B4"/>
                    </a:solidFill>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1" i="0" u="none" strike="noStrike" dirty="0">
                          <a:solidFill>
                            <a:srgbClr val="000000"/>
                          </a:solidFill>
                          <a:effectLst/>
                          <a:latin typeface="Calibri"/>
                        </a:rPr>
                        <a:t> </a:t>
                      </a:r>
                      <a:r>
                        <a:rPr lang="en-US" sz="1600" b="1" i="0" u="none" strike="noStrike" dirty="0" smtClean="0">
                          <a:solidFill>
                            <a:srgbClr val="000000"/>
                          </a:solidFill>
                          <a:effectLst/>
                          <a:latin typeface="Calibri"/>
                        </a:rPr>
                        <a:t>              5.55 </a:t>
                      </a:r>
                      <a:endParaRPr lang="en-US" sz="1600" b="1" i="0" u="none" strike="noStrike" dirty="0">
                        <a:solidFill>
                          <a:srgbClr val="000000"/>
                        </a:solidFill>
                        <a:effectLst/>
                        <a:latin typeface="Calibri"/>
                      </a:endParaRPr>
                    </a:p>
                  </a:txBody>
                  <a:tcPr marL="12526" marR="12526" marT="12526" marB="0" anchor="ctr">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1" i="0" u="none" strike="noStrike">
                          <a:solidFill>
                            <a:srgbClr val="000000"/>
                          </a:solidFill>
                          <a:effectLst/>
                          <a:latin typeface="Calibri"/>
                        </a:rPr>
                        <a:t>Logistics Costs</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1" i="0" u="sng"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ctr"/>
                      <a:r>
                        <a:rPr lang="en-US" sz="1600" b="1" i="0" u="none" strike="noStrike" dirty="0">
                          <a:solidFill>
                            <a:srgbClr val="000000"/>
                          </a:solidFill>
                          <a:effectLst/>
                          <a:latin typeface="Calibri"/>
                        </a:rPr>
                        <a:t> 0.23 </a:t>
                      </a:r>
                    </a:p>
                  </a:txBody>
                  <a:tcPr marL="12526" marR="12526" marT="12526" marB="0" anchor="ctr">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1" i="0" u="none" strike="noStrike">
                          <a:solidFill>
                            <a:srgbClr val="000000"/>
                          </a:solidFill>
                          <a:effectLst/>
                          <a:latin typeface="Calibri"/>
                        </a:rPr>
                        <a:t>Overheads</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1" i="0" u="sng"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1"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ctr"/>
                      <a:r>
                        <a:rPr lang="en-US" sz="1600" b="1" i="0" u="none" strike="noStrike" dirty="0">
                          <a:solidFill>
                            <a:srgbClr val="000000"/>
                          </a:solidFill>
                          <a:effectLst/>
                          <a:latin typeface="Calibri"/>
                        </a:rPr>
                        <a:t>$1.00 </a:t>
                      </a:r>
                    </a:p>
                  </a:txBody>
                  <a:tcPr marL="12526" marR="12526" marT="12526" marB="0" anchor="ctr">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8046">
                <a:tc>
                  <a:txBody>
                    <a:bodyPr/>
                    <a:lstStyle/>
                    <a:p>
                      <a:pPr algn="l" fontAlgn="b"/>
                      <a:r>
                        <a:rPr lang="en-US" sz="1600" b="1" i="0" u="none" strike="noStrike" dirty="0">
                          <a:solidFill>
                            <a:srgbClr val="3366FF"/>
                          </a:solidFill>
                          <a:effectLst/>
                          <a:latin typeface="Calibri"/>
                        </a:rPr>
                        <a:t>Total Should Cost</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600" b="1" i="0" u="none" strike="noStrike" dirty="0">
                          <a:solidFill>
                            <a:srgbClr val="3366FF"/>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600" b="0" i="0" u="none" strike="noStrike" dirty="0">
                          <a:solidFill>
                            <a:srgbClr val="3366FF"/>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600" b="0" i="0" u="none" strike="noStrike" dirty="0">
                          <a:solidFill>
                            <a:srgbClr val="3366FF"/>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600" b="0" i="0" u="none" strike="noStrike" dirty="0">
                          <a:solidFill>
                            <a:srgbClr val="3366FF"/>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600" b="0" i="0" u="none" strike="noStrike" dirty="0">
                          <a:solidFill>
                            <a:srgbClr val="3366FF"/>
                          </a:solidFill>
                          <a:effectLst/>
                          <a:latin typeface="Calibri"/>
                        </a:rPr>
                        <a:t>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1600" b="1" i="0" u="none" strike="noStrike" dirty="0">
                          <a:solidFill>
                            <a:srgbClr val="3366FF"/>
                          </a:solidFill>
                          <a:effectLst/>
                          <a:latin typeface="Calibri"/>
                        </a:rPr>
                        <a:t> 8.88 </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bl>
          </a:graphicData>
        </a:graphic>
      </p:graphicFrame>
      <p:sp>
        <p:nvSpPr>
          <p:cNvPr id="6" name="TextBox 5"/>
          <p:cNvSpPr txBox="1"/>
          <p:nvPr/>
        </p:nvSpPr>
        <p:spPr>
          <a:xfrm>
            <a:off x="6223001" y="5842337"/>
            <a:ext cx="3073400" cy="1015663"/>
          </a:xfrm>
          <a:prstGeom prst="rect">
            <a:avLst/>
          </a:prstGeom>
          <a:noFill/>
        </p:spPr>
        <p:txBody>
          <a:bodyPr wrap="square" rtlCol="0">
            <a:spAutoFit/>
          </a:bodyPr>
          <a:lstStyle/>
          <a:p>
            <a:r>
              <a:rPr lang="en-US" sz="1200" dirty="0">
                <a:latin typeface="Optima"/>
                <a:cs typeface="Optima"/>
              </a:rPr>
              <a:t>Total should-cost per kg: Sum of raw materials (with waste), processing, logistics, overheads </a:t>
            </a:r>
          </a:p>
          <a:p>
            <a:endParaRPr lang="en-US" dirty="0"/>
          </a:p>
        </p:txBody>
      </p:sp>
    </p:spTree>
    <p:extLst>
      <p:ext uri="{BB962C8B-B14F-4D97-AF65-F5344CB8AC3E}">
        <p14:creationId xmlns:p14="http://schemas.microsoft.com/office/powerpoint/2010/main" val="28982497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Supplier Economics: </a:t>
            </a:r>
            <a:br>
              <a:rPr lang="en-US" dirty="0"/>
            </a:br>
            <a:r>
              <a:rPr lang="en-US" dirty="0"/>
              <a:t>	</a:t>
            </a:r>
            <a:r>
              <a:rPr lang="en-US" dirty="0" smtClean="0"/>
              <a:t>Should</a:t>
            </a:r>
            <a:r>
              <a:rPr lang="en-US" dirty="0"/>
              <a:t>-Cost Model Output </a:t>
            </a:r>
          </a:p>
        </p:txBody>
      </p:sp>
      <p:graphicFrame>
        <p:nvGraphicFramePr>
          <p:cNvPr id="7" name="Chart 6"/>
          <p:cNvGraphicFramePr>
            <a:graphicFrameLocks/>
          </p:cNvGraphicFramePr>
          <p:nvPr>
            <p:extLst>
              <p:ext uri="{D42A27DB-BD31-4B8C-83A1-F6EECF244321}">
                <p14:modId xmlns:p14="http://schemas.microsoft.com/office/powerpoint/2010/main" val="2829409355"/>
              </p:ext>
            </p:extLst>
          </p:nvPr>
        </p:nvGraphicFramePr>
        <p:xfrm>
          <a:off x="555626" y="1423191"/>
          <a:ext cx="8372474" cy="3529809"/>
        </p:xfrm>
        <a:graphic>
          <a:graphicData uri="http://schemas.openxmlformats.org/drawingml/2006/chart">
            <c:chart xmlns:c="http://schemas.openxmlformats.org/drawingml/2006/chart" xmlns:r="http://schemas.openxmlformats.org/officeDocument/2006/relationships" r:id="rId3"/>
          </a:graphicData>
        </a:graphic>
      </p:graphicFrame>
      <p:pic>
        <p:nvPicPr>
          <p:cNvPr id="8" name="Picture 7" descr="Screen Shot 2013-11-18 at 10.51.33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 y="5143500"/>
            <a:ext cx="9067800" cy="1219200"/>
          </a:xfrm>
          <a:prstGeom prst="rect">
            <a:avLst/>
          </a:prstGeom>
        </p:spPr>
      </p:pic>
    </p:spTree>
    <p:extLst>
      <p:ext uri="{BB962C8B-B14F-4D97-AF65-F5344CB8AC3E}">
        <p14:creationId xmlns:p14="http://schemas.microsoft.com/office/powerpoint/2010/main" val="1983968432"/>
      </p:ext>
    </p:extLst>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LTOP" val=" 208.25"/>
  <p:tag name="LLEFT" val=" 250.875"/>
</p:tagLst>
</file>

<file path=ppt/tags/tag2.xml><?xml version="1.0" encoding="utf-8"?>
<p:tagLst xmlns:a="http://schemas.openxmlformats.org/drawingml/2006/main" xmlns:r="http://schemas.openxmlformats.org/officeDocument/2006/relationships" xmlns:p="http://schemas.openxmlformats.org/presentationml/2006/main">
  <p:tag name="NAME" val="McK Disclaimer"/>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18950</TotalTime>
  <Words>1720</Words>
  <Application>Microsoft Macintosh PowerPoint</Application>
  <PresentationFormat>On-screen Show (4:3)</PresentationFormat>
  <Paragraphs>329</Paragraphs>
  <Slides>14</Slides>
  <Notes>8</Notes>
  <HiddenSlides>0</HiddenSlides>
  <MMClips>0</MMClips>
  <ScaleCrop>false</ScaleCrop>
  <HeadingPairs>
    <vt:vector size="4" baseType="variant">
      <vt:variant>
        <vt:lpstr>Theme</vt:lpstr>
      </vt:variant>
      <vt:variant>
        <vt:i4>2</vt:i4>
      </vt:variant>
      <vt:variant>
        <vt:lpstr>Slide Titles</vt:lpstr>
      </vt:variant>
      <vt:variant>
        <vt:i4>14</vt:i4>
      </vt:variant>
    </vt:vector>
  </HeadingPairs>
  <TitlesOfParts>
    <vt:vector size="16" baseType="lpstr">
      <vt:lpstr>Cachon_Slide_Template</vt:lpstr>
      <vt:lpstr>1_Cachon_Slide_Template</vt:lpstr>
      <vt:lpstr>PowerPoint Presentation</vt:lpstr>
      <vt:lpstr>Negotiation Case: Neuvotella-Trate</vt:lpstr>
      <vt:lpstr>The real situation</vt:lpstr>
      <vt:lpstr>PowerPoint Presentation</vt:lpstr>
      <vt:lpstr>PowerPoint Presentation</vt:lpstr>
      <vt:lpstr>PowerPoint Presentation</vt:lpstr>
      <vt:lpstr>PowerPoint Presentation</vt:lpstr>
      <vt:lpstr>Supplier Economics:   Should- Cost Model</vt:lpstr>
      <vt:lpstr>Supplier Economics:   Should-Cost Model Output </vt:lpstr>
      <vt:lpstr>Long Term Contract and Supply Chain Surplus </vt:lpstr>
      <vt:lpstr>PowerPoint Presentation</vt:lpstr>
      <vt:lpstr>Negotiating &amp; Balanced Sourcing Negotiating the parameters of the outsourcing relationship</vt:lpstr>
      <vt:lpstr>Supply Chain Surplus and Nash Bargaining Power</vt:lpstr>
      <vt:lpstr>Long Term Contract and Supply Chain Surplus </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Van Mieghem</cp:lastModifiedBy>
  <cp:revision>636</cp:revision>
  <cp:lastPrinted>2015-02-27T14:10:15Z</cp:lastPrinted>
  <dcterms:created xsi:type="dcterms:W3CDTF">1998-09-22T23:11:58Z</dcterms:created>
  <dcterms:modified xsi:type="dcterms:W3CDTF">2015-03-03T20:44:23Z</dcterms:modified>
</cp:coreProperties>
</file>