
<file path=[Content_Types].xml><?xml version="1.0" encoding="utf-8"?>
<Types xmlns="http://schemas.openxmlformats.org/package/2006/content-types">
  <Default Extension="xml" ContentType="application/xml"/>
  <Default Extension="wmf" ContentType="image/x-wmf"/>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embeddings/oleObject3.bin" ContentType="application/vnd.openxmlformats-officedocument.oleObject"/>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tags/tag5.xml" ContentType="application/vnd.openxmlformats-officedocument.presentationml.tags+xml"/>
  <Override PartName="/ppt/charts/chart2.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0.xml" ContentType="application/vnd.openxmlformats-officedocument.presentationml.tags+xml"/>
  <Override PartName="/ppt/notesSlides/notesSlide34.xml" ContentType="application/vnd.openxmlformats-officedocument.presentationml.notesSlide+xml"/>
  <Override PartName="/ppt/tags/tag11.xml" ContentType="application/vnd.openxmlformats-officedocument.presentationml.tags+xml"/>
  <Override PartName="/ppt/notesSlides/notesSlide35.xml" ContentType="application/vnd.openxmlformats-officedocument.presentationml.notesSlide+xml"/>
  <Override PartName="/ppt/tags/tag1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embeddings/oleObject4.bin" ContentType="application/vnd.openxmlformats-officedocument.oleObject"/>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embeddings/oleObject5.bin" ContentType="application/vnd.openxmlformats-officedocument.oleObject"/>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embeddings/oleObject6.bin" ContentType="application/vnd.openxmlformats-officedocument.oleObject"/>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embeddings/oleObject7.bin" ContentType="application/vnd.openxmlformats-officedocument.oleObject"/>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911" r:id="rId2"/>
    <p:sldMasterId id="2147483925" r:id="rId3"/>
    <p:sldMasterId id="2147483939" r:id="rId4"/>
    <p:sldMasterId id="2147483945" r:id="rId5"/>
  </p:sldMasterIdLst>
  <p:notesMasterIdLst>
    <p:notesMasterId r:id="rId71"/>
  </p:notesMasterIdLst>
  <p:handoutMasterIdLst>
    <p:handoutMasterId r:id="rId72"/>
  </p:handoutMasterIdLst>
  <p:sldIdLst>
    <p:sldId id="448" r:id="rId6"/>
    <p:sldId id="446" r:id="rId7"/>
    <p:sldId id="447" r:id="rId8"/>
    <p:sldId id="449" r:id="rId9"/>
    <p:sldId id="450" r:id="rId10"/>
    <p:sldId id="451" r:id="rId11"/>
    <p:sldId id="452" r:id="rId12"/>
    <p:sldId id="453" r:id="rId13"/>
    <p:sldId id="454" r:id="rId14"/>
    <p:sldId id="374" r:id="rId15"/>
    <p:sldId id="443" r:id="rId16"/>
    <p:sldId id="435" r:id="rId17"/>
    <p:sldId id="390" r:id="rId18"/>
    <p:sldId id="436" r:id="rId19"/>
    <p:sldId id="376" r:id="rId20"/>
    <p:sldId id="377" r:id="rId21"/>
    <p:sldId id="388" r:id="rId22"/>
    <p:sldId id="445" r:id="rId23"/>
    <p:sldId id="444" r:id="rId24"/>
    <p:sldId id="393" r:id="rId25"/>
    <p:sldId id="394" r:id="rId26"/>
    <p:sldId id="421" r:id="rId27"/>
    <p:sldId id="422" r:id="rId28"/>
    <p:sldId id="423" r:id="rId29"/>
    <p:sldId id="424" r:id="rId30"/>
    <p:sldId id="425" r:id="rId31"/>
    <p:sldId id="426" r:id="rId32"/>
    <p:sldId id="430" r:id="rId33"/>
    <p:sldId id="431" r:id="rId34"/>
    <p:sldId id="432" r:id="rId35"/>
    <p:sldId id="389" r:id="rId36"/>
    <p:sldId id="381" r:id="rId37"/>
    <p:sldId id="433" r:id="rId38"/>
    <p:sldId id="437" r:id="rId39"/>
    <p:sldId id="408" r:id="rId40"/>
    <p:sldId id="409" r:id="rId41"/>
    <p:sldId id="438" r:id="rId42"/>
    <p:sldId id="410" r:id="rId43"/>
    <p:sldId id="439" r:id="rId44"/>
    <p:sldId id="440" r:id="rId45"/>
    <p:sldId id="411" r:id="rId46"/>
    <p:sldId id="412" r:id="rId47"/>
    <p:sldId id="413" r:id="rId48"/>
    <p:sldId id="414" r:id="rId49"/>
    <p:sldId id="420" r:id="rId50"/>
    <p:sldId id="441" r:id="rId51"/>
    <p:sldId id="442" r:id="rId52"/>
    <p:sldId id="415" r:id="rId53"/>
    <p:sldId id="416" r:id="rId54"/>
    <p:sldId id="378" r:id="rId55"/>
    <p:sldId id="379" r:id="rId56"/>
    <p:sldId id="380" r:id="rId57"/>
    <p:sldId id="386" r:id="rId58"/>
    <p:sldId id="383" r:id="rId59"/>
    <p:sldId id="384" r:id="rId60"/>
    <p:sldId id="382" r:id="rId61"/>
    <p:sldId id="399" r:id="rId62"/>
    <p:sldId id="427" r:id="rId63"/>
    <p:sldId id="428" r:id="rId64"/>
    <p:sldId id="429" r:id="rId65"/>
    <p:sldId id="396" r:id="rId66"/>
    <p:sldId id="405" r:id="rId67"/>
    <p:sldId id="434" r:id="rId68"/>
    <p:sldId id="375" r:id="rId69"/>
    <p:sldId id="419" r:id="rId7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4" autoAdjust="0"/>
    <p:restoredTop sz="63073" autoAdjust="0"/>
  </p:normalViewPr>
  <p:slideViewPr>
    <p:cSldViewPr snapToGrid="0">
      <p:cViewPr varScale="1">
        <p:scale>
          <a:sx n="85" d="100"/>
          <a:sy n="85" d="100"/>
        </p:scale>
        <p:origin x="-2360" y="-120"/>
      </p:cViewPr>
      <p:guideLst>
        <p:guide orient="horz" pos="2153"/>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70" Type="http://schemas.openxmlformats.org/officeDocument/2006/relationships/slide" Target="slides/slide65.xml"/><Relationship Id="rId71" Type="http://schemas.openxmlformats.org/officeDocument/2006/relationships/notesMaster" Target="notesMasters/notesMaster1.xml"/><Relationship Id="rId72" Type="http://schemas.openxmlformats.org/officeDocument/2006/relationships/handoutMaster" Target="handoutMasters/handoutMaster1.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73" Type="http://schemas.openxmlformats.org/officeDocument/2006/relationships/printerSettings" Target="printerSettings/printerSettings1.bin"/><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slide" Target="slides/slide9.xml"/><Relationship Id="rId3" Type="http://schemas.openxmlformats.org/officeDocument/2006/relationships/slide" Target="slides/slide4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Demand Forecast + </a:t>
            </a:r>
            <a:r>
              <a:rPr lang="en-US" baseline="0"/>
              <a:t>Actual Sales to 2001</a:t>
            </a:r>
          </a:p>
        </c:rich>
      </c:tx>
      <c:layout/>
      <c:overlay val="0"/>
    </c:title>
    <c:autoTitleDeleted val="0"/>
    <c:plotArea>
      <c:layout/>
      <c:lineChart>
        <c:grouping val="standard"/>
        <c:varyColors val="0"/>
        <c:ser>
          <c:idx val="0"/>
          <c:order val="0"/>
          <c:tx>
            <c:strRef>
              <c:f>Sheet2!$C$2</c:f>
              <c:strCache>
                <c:ptCount val="1"/>
                <c:pt idx="0">
                  <c:v>Optimistic</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Sheet2!$D$2:$M$2</c:f>
              <c:numCache>
                <c:formatCode>0</c:formatCode>
                <c:ptCount val="10"/>
                <c:pt idx="0">
                  <c:v>157.3775</c:v>
                </c:pt>
                <c:pt idx="1">
                  <c:v>180.984125</c:v>
                </c:pt>
                <c:pt idx="2">
                  <c:v>208.13174375</c:v>
                </c:pt>
                <c:pt idx="3">
                  <c:v>239.3515053125002</c:v>
                </c:pt>
                <c:pt idx="4">
                  <c:v>275.254231109375</c:v>
                </c:pt>
                <c:pt idx="5">
                  <c:v>316.5423657757813</c:v>
                </c:pt>
                <c:pt idx="6">
                  <c:v>364.0237206421482</c:v>
                </c:pt>
                <c:pt idx="7">
                  <c:v>418.6272787384702</c:v>
                </c:pt>
                <c:pt idx="8">
                  <c:v>481.4213705492395</c:v>
                </c:pt>
                <c:pt idx="9">
                  <c:v>553.634576131628</c:v>
                </c:pt>
              </c:numCache>
            </c:numRef>
          </c:val>
          <c:smooth val="0"/>
        </c:ser>
        <c:ser>
          <c:idx val="1"/>
          <c:order val="1"/>
          <c:tx>
            <c:strRef>
              <c:f>Sheet2!$C$3</c:f>
              <c:strCache>
                <c:ptCount val="1"/>
                <c:pt idx="0">
                  <c:v>Expected</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Sheet2!$D$3:$M$3</c:f>
              <c:numCache>
                <c:formatCode>0</c:formatCode>
                <c:ptCount val="10"/>
                <c:pt idx="0">
                  <c:v>150.535</c:v>
                </c:pt>
                <c:pt idx="1">
                  <c:v>165.5885</c:v>
                </c:pt>
                <c:pt idx="2">
                  <c:v>182.14735</c:v>
                </c:pt>
                <c:pt idx="3">
                  <c:v>200.362085</c:v>
                </c:pt>
                <c:pt idx="4">
                  <c:v>220.3982935000003</c:v>
                </c:pt>
                <c:pt idx="5">
                  <c:v>242.4381228500004</c:v>
                </c:pt>
                <c:pt idx="6">
                  <c:v>266.6819351350001</c:v>
                </c:pt>
                <c:pt idx="7">
                  <c:v>293.3501286484992</c:v>
                </c:pt>
                <c:pt idx="8">
                  <c:v>322.6851415133508</c:v>
                </c:pt>
                <c:pt idx="9">
                  <c:v>354.9536556646852</c:v>
                </c:pt>
              </c:numCache>
            </c:numRef>
          </c:val>
          <c:smooth val="0"/>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Sheet2!$D$4:$M$4</c:f>
              <c:numCache>
                <c:formatCode>0</c:formatCode>
                <c:ptCount val="10"/>
                <c:pt idx="0">
                  <c:v>150.535</c:v>
                </c:pt>
                <c:pt idx="1">
                  <c:v>165.5885</c:v>
                </c:pt>
                <c:pt idx="2">
                  <c:v>182.14735</c:v>
                </c:pt>
                <c:pt idx="3">
                  <c:v>191.2547175</c:v>
                </c:pt>
                <c:pt idx="4">
                  <c:v>191.2547175</c:v>
                </c:pt>
                <c:pt idx="5">
                  <c:v>181.691981625</c:v>
                </c:pt>
                <c:pt idx="6">
                  <c:v>163.5227834625</c:v>
                </c:pt>
                <c:pt idx="7">
                  <c:v>155.346644289375</c:v>
                </c:pt>
                <c:pt idx="8">
                  <c:v>155.346644289375</c:v>
                </c:pt>
                <c:pt idx="9">
                  <c:v>163.1139765038435</c:v>
                </c:pt>
              </c:numCache>
            </c:numRef>
          </c:val>
          <c:smooth val="0"/>
        </c:ser>
        <c:ser>
          <c:idx val="3"/>
          <c:order val="3"/>
          <c:tx>
            <c:strRef>
              <c:f>Sheet2!$C$5</c:f>
              <c:strCache>
                <c:ptCount val="1"/>
                <c:pt idx="0">
                  <c:v>Disaster</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Sheet2!$D$5:$M$5</c:f>
              <c:numCache>
                <c:formatCode>0</c:formatCode>
                <c:ptCount val="10"/>
                <c:pt idx="0">
                  <c:v>150.535</c:v>
                </c:pt>
                <c:pt idx="1">
                  <c:v>165.5885</c:v>
                </c:pt>
                <c:pt idx="2">
                  <c:v>115.9119500000002</c:v>
                </c:pt>
                <c:pt idx="3">
                  <c:v>127.503145</c:v>
                </c:pt>
                <c:pt idx="4">
                  <c:v>140.2534595</c:v>
                </c:pt>
                <c:pt idx="5">
                  <c:v>154.27880545</c:v>
                </c:pt>
                <c:pt idx="6">
                  <c:v>169.7066859949997</c:v>
                </c:pt>
                <c:pt idx="7">
                  <c:v>186.6773545944999</c:v>
                </c:pt>
                <c:pt idx="8">
                  <c:v>205.3450900539501</c:v>
                </c:pt>
                <c:pt idx="9">
                  <c:v>225.8795990593449</c:v>
                </c:pt>
              </c:numCache>
            </c:numRef>
          </c:val>
          <c:smooth val="0"/>
        </c:ser>
        <c:ser>
          <c:idx val="4"/>
          <c:order val="4"/>
          <c:tx>
            <c:strRef>
              <c:f>Sheet2!$C$6</c:f>
              <c:strCache>
                <c:ptCount val="1"/>
                <c:pt idx="0">
                  <c:v>Actual Sales</c:v>
                </c:pt>
              </c:strCache>
            </c:strRef>
          </c:tx>
          <c:spPr>
            <a:ln w="73025">
              <a:solidFill>
                <a:srgbClr val="FF0000"/>
              </a:solidFill>
            </a:ln>
          </c:spPr>
          <c:marker>
            <c:symbol val="none"/>
          </c:marker>
          <c:dLbls>
            <c:txPr>
              <a:bodyPr/>
              <a:lstStyle/>
              <a:p>
                <a:pPr>
                  <a:defRPr sz="2000" b="1" i="0" baseline="0">
                    <a:solidFill>
                      <a:srgbClr val="FF0000"/>
                    </a:solidFill>
                  </a:defRPr>
                </a:pPr>
                <a:endParaRPr lang="en-US"/>
              </a:p>
            </c:txPr>
            <c:dLblPos val="t"/>
            <c:showLegendKey val="0"/>
            <c:showVal val="1"/>
            <c:showCatName val="0"/>
            <c:showSerName val="0"/>
            <c:showPercent val="0"/>
            <c:showBubbleSize val="0"/>
            <c:showLeaderLines val="0"/>
          </c:dLbls>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Sheet2!$D$6:$M$6</c:f>
              <c:numCache>
                <c:formatCode>General</c:formatCode>
                <c:ptCount val="10"/>
                <c:pt idx="0">
                  <c:v>132.0</c:v>
                </c:pt>
                <c:pt idx="1">
                  <c:v>151.0</c:v>
                </c:pt>
                <c:pt idx="2">
                  <c:v>177.0</c:v>
                </c:pt>
                <c:pt idx="3">
                  <c:v>205.0</c:v>
                </c:pt>
                <c:pt idx="4">
                  <c:v>234.0</c:v>
                </c:pt>
              </c:numCache>
            </c:numRef>
          </c:val>
          <c:smooth val="0"/>
        </c:ser>
        <c:dLbls>
          <c:showLegendKey val="0"/>
          <c:showVal val="0"/>
          <c:showCatName val="0"/>
          <c:showSerName val="0"/>
          <c:showPercent val="0"/>
          <c:showBubbleSize val="0"/>
        </c:dLbls>
        <c:marker val="1"/>
        <c:smooth val="0"/>
        <c:axId val="2146543416"/>
        <c:axId val="2146536632"/>
      </c:lineChart>
      <c:catAx>
        <c:axId val="2146543416"/>
        <c:scaling>
          <c:orientation val="minMax"/>
        </c:scaling>
        <c:delete val="0"/>
        <c:axPos val="b"/>
        <c:numFmt formatCode="General" sourceLinked="1"/>
        <c:majorTickMark val="none"/>
        <c:minorTickMark val="none"/>
        <c:tickLblPos val="nextTo"/>
        <c:crossAx val="2146536632"/>
        <c:crosses val="autoZero"/>
        <c:auto val="1"/>
        <c:lblAlgn val="ctr"/>
        <c:lblOffset val="100"/>
        <c:noMultiLvlLbl val="0"/>
      </c:catAx>
      <c:valAx>
        <c:axId val="2146536632"/>
        <c:scaling>
          <c:orientation val="minMax"/>
          <c:max val="400.0"/>
          <c:min val="100.0"/>
        </c:scaling>
        <c:delete val="0"/>
        <c:axPos val="l"/>
        <c:majorGridlines/>
        <c:title>
          <c:tx>
            <c:rich>
              <a:bodyPr/>
              <a:lstStyle/>
              <a:p>
                <a:pPr>
                  <a:defRPr/>
                </a:pPr>
                <a:r>
                  <a:rPr lang="en-US"/>
                  <a:t>Motorcycle units</a:t>
                </a:r>
              </a:p>
            </c:rich>
          </c:tx>
          <c:layout/>
          <c:overlay val="0"/>
        </c:title>
        <c:numFmt formatCode="0" sourceLinked="1"/>
        <c:majorTickMark val="none"/>
        <c:minorTickMark val="none"/>
        <c:tickLblPos val="nextTo"/>
        <c:crossAx val="2146543416"/>
        <c:crosses val="autoZero"/>
        <c:crossBetween val="between"/>
      </c:valAx>
      <c:spPr>
        <a:solidFill>
          <a:srgbClr val="FFFFCC"/>
        </a:solidFill>
      </c:spPr>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xVal>
            <c:numRef>
              <c:f>'Actual Shipments'!$B$2:$Y$2</c:f>
              <c:numCache>
                <c:formatCode>General</c:formatCode>
                <c:ptCount val="24"/>
                <c:pt idx="0">
                  <c:v>2009.0</c:v>
                </c:pt>
                <c:pt idx="1">
                  <c:v>2008.0</c:v>
                </c:pt>
                <c:pt idx="2">
                  <c:v>2007.0</c:v>
                </c:pt>
                <c:pt idx="3">
                  <c:v>2006.0</c:v>
                </c:pt>
                <c:pt idx="4">
                  <c:v>2005.0</c:v>
                </c:pt>
                <c:pt idx="5">
                  <c:v>2004.0</c:v>
                </c:pt>
                <c:pt idx="6">
                  <c:v>2003.0</c:v>
                </c:pt>
                <c:pt idx="7">
                  <c:v>2002.0</c:v>
                </c:pt>
                <c:pt idx="8">
                  <c:v>2001.0</c:v>
                </c:pt>
                <c:pt idx="9">
                  <c:v>2000.0</c:v>
                </c:pt>
                <c:pt idx="10">
                  <c:v>1999.0</c:v>
                </c:pt>
                <c:pt idx="11">
                  <c:v>1998.0</c:v>
                </c:pt>
                <c:pt idx="12">
                  <c:v>1997.0</c:v>
                </c:pt>
                <c:pt idx="13">
                  <c:v>1996.0</c:v>
                </c:pt>
                <c:pt idx="14">
                  <c:v>1995.0</c:v>
                </c:pt>
                <c:pt idx="15">
                  <c:v>1994.0</c:v>
                </c:pt>
                <c:pt idx="16">
                  <c:v>1993.0</c:v>
                </c:pt>
                <c:pt idx="17">
                  <c:v>1992.0</c:v>
                </c:pt>
                <c:pt idx="18">
                  <c:v>1991.0</c:v>
                </c:pt>
                <c:pt idx="19">
                  <c:v>1990.0</c:v>
                </c:pt>
                <c:pt idx="20">
                  <c:v>1989.0</c:v>
                </c:pt>
                <c:pt idx="21">
                  <c:v>1988.0</c:v>
                </c:pt>
                <c:pt idx="22">
                  <c:v>1987.0</c:v>
                </c:pt>
                <c:pt idx="23">
                  <c:v>1986.0</c:v>
                </c:pt>
              </c:numCache>
            </c:numRef>
          </c:xVal>
          <c:yVal>
            <c:numRef>
              <c:f>'Actual Shipments'!$B$6:$Y$6</c:f>
              <c:numCache>
                <c:formatCode>#,##0</c:formatCode>
                <c:ptCount val="24"/>
                <c:pt idx="0">
                  <c:v>223023.0</c:v>
                </c:pt>
                <c:pt idx="1">
                  <c:v>303479.0</c:v>
                </c:pt>
                <c:pt idx="2">
                  <c:v>330619.0</c:v>
                </c:pt>
                <c:pt idx="3">
                  <c:v>349196.0</c:v>
                </c:pt>
                <c:pt idx="4">
                  <c:v>329017.0</c:v>
                </c:pt>
                <c:pt idx="5">
                  <c:v>317289.0</c:v>
                </c:pt>
                <c:pt idx="6">
                  <c:v>291147.0</c:v>
                </c:pt>
                <c:pt idx="7">
                  <c:v>263653.0</c:v>
                </c:pt>
                <c:pt idx="8">
                  <c:v>234461.0</c:v>
                </c:pt>
                <c:pt idx="9">
                  <c:v>204592.0</c:v>
                </c:pt>
                <c:pt idx="10">
                  <c:v>177187.0</c:v>
                </c:pt>
                <c:pt idx="11">
                  <c:v>150818.0</c:v>
                </c:pt>
                <c:pt idx="12">
                  <c:v>132285.0</c:v>
                </c:pt>
                <c:pt idx="13">
                  <c:v>118771.0</c:v>
                </c:pt>
                <c:pt idx="14">
                  <c:v>105104.0</c:v>
                </c:pt>
                <c:pt idx="15">
                  <c:v>95811.0</c:v>
                </c:pt>
                <c:pt idx="16">
                  <c:v>81696.0</c:v>
                </c:pt>
                <c:pt idx="17">
                  <c:v>76495.0</c:v>
                </c:pt>
                <c:pt idx="18">
                  <c:v>68626.0</c:v>
                </c:pt>
                <c:pt idx="19">
                  <c:v>62458.0</c:v>
                </c:pt>
                <c:pt idx="20">
                  <c:v>58925.0</c:v>
                </c:pt>
                <c:pt idx="21">
                  <c:v>50517.0</c:v>
                </c:pt>
                <c:pt idx="22">
                  <c:v>43315.0</c:v>
                </c:pt>
                <c:pt idx="23">
                  <c:v>36735.0</c:v>
                </c:pt>
              </c:numCache>
            </c:numRef>
          </c:yVal>
          <c:smooth val="1"/>
        </c:ser>
        <c:dLbls>
          <c:showLegendKey val="0"/>
          <c:showVal val="0"/>
          <c:showCatName val="0"/>
          <c:showSerName val="0"/>
          <c:showPercent val="0"/>
          <c:showBubbleSize val="0"/>
        </c:dLbls>
        <c:axId val="-2129104952"/>
        <c:axId val="-2129593240"/>
      </c:scatterChart>
      <c:valAx>
        <c:axId val="-2129104952"/>
        <c:scaling>
          <c:orientation val="minMax"/>
          <c:max val="2010.0"/>
          <c:min val="1985.0"/>
        </c:scaling>
        <c:delete val="0"/>
        <c:axPos val="b"/>
        <c:numFmt formatCode="General" sourceLinked="1"/>
        <c:majorTickMark val="out"/>
        <c:minorTickMark val="none"/>
        <c:tickLblPos val="nextTo"/>
        <c:crossAx val="-2129593240"/>
        <c:crosses val="autoZero"/>
        <c:crossBetween val="midCat"/>
      </c:valAx>
      <c:valAx>
        <c:axId val="-2129593240"/>
        <c:scaling>
          <c:orientation val="minMax"/>
        </c:scaling>
        <c:delete val="0"/>
        <c:axPos val="l"/>
        <c:majorGridlines/>
        <c:numFmt formatCode="#,##0" sourceLinked="1"/>
        <c:majorTickMark val="out"/>
        <c:minorTickMark val="none"/>
        <c:tickLblPos val="nextTo"/>
        <c:crossAx val="-2129104952"/>
        <c:crosses val="autoZero"/>
        <c:crossBetween val="midCat"/>
      </c:valAx>
      <c:spPr>
        <a:solidFill>
          <a:srgbClr val="FFFFCC"/>
        </a:solidFill>
      </c:spPr>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6A2CEA1-D85E-3440-9CCC-08EBAA4B445E}" type="presOf" srcId="{A6050017-4627-1046-91F9-BE61E63E2B87}" destId="{B2A598CA-E01C-EA4D-AF57-58AA130F86BB}" srcOrd="0" destOrd="0" presId="urn:microsoft.com/office/officeart/2005/8/layout/hierarchy3"/>
    <dgm:cxn modelId="{91B46B9A-C48C-5040-B07A-E62DB4F681FD}" type="presOf" srcId="{74D98060-DF5B-0E42-8AFD-16543B12F129}" destId="{C6218F86-024F-4948-9A71-07873295F8F7}" srcOrd="0" destOrd="0" presId="urn:microsoft.com/office/officeart/2005/8/layout/hierarchy3"/>
    <dgm:cxn modelId="{8DAE031A-B6BC-7243-B4EC-124D1D272439}" type="presOf" srcId="{63D2F082-266F-184D-A49D-358C5183BC8A}" destId="{1FFFC7EC-A81F-AA48-B99B-CA28E75B3E13}" srcOrd="0" destOrd="0" presId="urn:microsoft.com/office/officeart/2005/8/layout/hierarchy3"/>
    <dgm:cxn modelId="{6758BE36-C3D5-534B-8855-F11A89545FF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C472A532-D919-034A-B93E-0D86B92D3A98}" type="presOf" srcId="{0B54B403-BB53-A345-8D96-7DE1B368B6C4}" destId="{A7080424-24AB-FB49-802F-0652DA83456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74E3A0C-A42D-5D48-B589-C790AE1C5E5F}" type="presOf" srcId="{A6050017-4627-1046-91F9-BE61E63E2B87}" destId="{73923B88-FA0D-E446-B111-E3391D8B830D}" srcOrd="1" destOrd="0" presId="urn:microsoft.com/office/officeart/2005/8/layout/hierarchy3"/>
    <dgm:cxn modelId="{88F49D4A-22A0-0440-89E4-A278FA8822B2}" type="presOf" srcId="{57F3D74B-0913-F448-8EB1-4139BD6FBB08}" destId="{D1854B1F-16F4-2D49-B757-F5D3344522C3}" srcOrd="0" destOrd="0" presId="urn:microsoft.com/office/officeart/2005/8/layout/hierarchy3"/>
    <dgm:cxn modelId="{09A9BDF0-DC45-A243-9C2A-40603B86D8EE}" type="presOf" srcId="{0F9C6387-CD5C-7749-833F-050223EE49AD}" destId="{F0A8EC69-BB29-F24E-8EEB-C8D77A64F0DD}" srcOrd="0" destOrd="0" presId="urn:microsoft.com/office/officeart/2005/8/layout/hierarchy3"/>
    <dgm:cxn modelId="{F705731D-5471-594C-9ADE-0963F2CE6D6E}" type="presOf" srcId="{4B9F5014-71E0-EB4C-866C-E60F1A445CE4}" destId="{FF0311D4-0090-8D49-BB17-7957B401B1CB}" srcOrd="0" destOrd="0" presId="urn:microsoft.com/office/officeart/2005/8/layout/hierarchy3"/>
    <dgm:cxn modelId="{5750F65B-2598-4644-BC10-FD3414A531AF}" type="presOf" srcId="{8100DE8C-7478-8D4D-B3B6-619586BA7F36}" destId="{3A427E2D-A230-1647-8183-F69FAEDA4286}" srcOrd="0" destOrd="0" presId="urn:microsoft.com/office/officeart/2005/8/layout/hierarchy3"/>
    <dgm:cxn modelId="{DB82D1E6-0363-EA4C-8C15-2A24FBAB6EAD}" type="presOf" srcId="{A754A459-373A-914C-A914-4E10C1F4C92F}" destId="{5218F9E1-55F7-FC40-8950-10BC2CAE1DFB}" srcOrd="0" destOrd="0" presId="urn:microsoft.com/office/officeart/2005/8/layout/hierarchy3"/>
    <dgm:cxn modelId="{C02F1406-0BAF-D744-BD3B-267E61E363F0}" type="presParOf" srcId="{5218F9E1-55F7-FC40-8950-10BC2CAE1DFB}" destId="{13BB28D3-3859-6A46-878D-956473BB375A}" srcOrd="0" destOrd="0" presId="urn:microsoft.com/office/officeart/2005/8/layout/hierarchy3"/>
    <dgm:cxn modelId="{47D40420-3653-4E43-A703-2A7F5BCA946A}" type="presParOf" srcId="{13BB28D3-3859-6A46-878D-956473BB375A}" destId="{AA394669-19B6-2A4A-9707-CED23257B1DC}" srcOrd="0" destOrd="0" presId="urn:microsoft.com/office/officeart/2005/8/layout/hierarchy3"/>
    <dgm:cxn modelId="{3311ABA5-AFB3-6143-8F16-551C739B7997}" type="presParOf" srcId="{AA394669-19B6-2A4A-9707-CED23257B1DC}" destId="{B2A598CA-E01C-EA4D-AF57-58AA130F86BB}" srcOrd="0" destOrd="0" presId="urn:microsoft.com/office/officeart/2005/8/layout/hierarchy3"/>
    <dgm:cxn modelId="{F2F858CB-A218-0543-A404-616835CD2242}" type="presParOf" srcId="{AA394669-19B6-2A4A-9707-CED23257B1DC}" destId="{73923B88-FA0D-E446-B111-E3391D8B830D}" srcOrd="1" destOrd="0" presId="urn:microsoft.com/office/officeart/2005/8/layout/hierarchy3"/>
    <dgm:cxn modelId="{F37227E1-844C-F647-9783-7B4A56F395B4}" type="presParOf" srcId="{13BB28D3-3859-6A46-878D-956473BB375A}" destId="{048CFE8E-233E-9C40-B940-5E1A11DB1958}" srcOrd="1" destOrd="0" presId="urn:microsoft.com/office/officeart/2005/8/layout/hierarchy3"/>
    <dgm:cxn modelId="{B5424AFA-7899-E642-8AB9-18FB608147C2}" type="presParOf" srcId="{048CFE8E-233E-9C40-B940-5E1A11DB1958}" destId="{A7080424-24AB-FB49-802F-0652DA834566}" srcOrd="0" destOrd="0" presId="urn:microsoft.com/office/officeart/2005/8/layout/hierarchy3"/>
    <dgm:cxn modelId="{B7B3E041-5F12-DC4F-BFB2-11CE9D062487}" type="presParOf" srcId="{048CFE8E-233E-9C40-B940-5E1A11DB1958}" destId="{E34A735B-C5BC-334C-B04C-4D409F37EE4C}" srcOrd="1" destOrd="0" presId="urn:microsoft.com/office/officeart/2005/8/layout/hierarchy3"/>
    <dgm:cxn modelId="{D59572C5-98CB-684F-9686-A3139D8C8C42}" type="presParOf" srcId="{048CFE8E-233E-9C40-B940-5E1A11DB1958}" destId="{F0A8EC69-BB29-F24E-8EEB-C8D77A64F0DD}" srcOrd="2" destOrd="0" presId="urn:microsoft.com/office/officeart/2005/8/layout/hierarchy3"/>
    <dgm:cxn modelId="{9AE0E095-08D6-054B-B588-01FFB2BFFDCE}" type="presParOf" srcId="{048CFE8E-233E-9C40-B940-5E1A11DB1958}" destId="{3A427E2D-A230-1647-8183-F69FAEDA4286}" srcOrd="3" destOrd="0" presId="urn:microsoft.com/office/officeart/2005/8/layout/hierarchy3"/>
    <dgm:cxn modelId="{DF5D6175-A024-2F40-81B1-772338E9ECF0}" type="presParOf" srcId="{048CFE8E-233E-9C40-B940-5E1A11DB1958}" destId="{FF0311D4-0090-8D49-BB17-7957B401B1CB}" srcOrd="4" destOrd="0" presId="urn:microsoft.com/office/officeart/2005/8/layout/hierarchy3"/>
    <dgm:cxn modelId="{40EDF551-5467-1B4F-A668-A62CA530F632}" type="presParOf" srcId="{048CFE8E-233E-9C40-B940-5E1A11DB1958}" destId="{1FFFC7EC-A81F-AA48-B99B-CA28E75B3E13}" srcOrd="5" destOrd="0" presId="urn:microsoft.com/office/officeart/2005/8/layout/hierarchy3"/>
    <dgm:cxn modelId="{422B57D8-56CE-074D-AFD1-421B3004E753}" type="presParOf" srcId="{048CFE8E-233E-9C40-B940-5E1A11DB1958}" destId="{C6218F86-024F-4948-9A71-07873295F8F7}" srcOrd="6" destOrd="0" presId="urn:microsoft.com/office/officeart/2005/8/layout/hierarchy3"/>
    <dgm:cxn modelId="{47FDE631-A908-AD4F-A5F9-4D8230970E2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26C48630-CB00-B94C-BAA3-6EF8B1C5CE49}" type="presOf" srcId="{D407CFE4-E8FB-E245-AFDB-410BA6680B55}" destId="{8550BC7D-E478-6C47-BCD8-EB8C32D6A8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EB9CBF08-0E12-7948-B70A-8C981F65A42F}"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1116B03F-3ABB-3E48-8570-3E360BC69129}" type="presOf" srcId="{183C4D7A-51E5-9D4A-8722-B033BB650077}" destId="{A2D8B243-9861-CB4C-9DC9-4D3970B797C1}" srcOrd="0" destOrd="0" presId="urn:microsoft.com/office/officeart/2005/8/layout/equation1"/>
    <dgm:cxn modelId="{D9E738CF-7EE1-3240-9C14-E3FA45EECD98}"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6302EBC4-85F8-2240-8433-E8458489178A}" type="presOf" srcId="{F32F0913-A3AF-1446-B5C2-B320E756F7AD}" destId="{43B7E150-48FC-BF4A-9779-A59569998339}" srcOrd="0" destOrd="0" presId="urn:microsoft.com/office/officeart/2005/8/layout/equation1"/>
    <dgm:cxn modelId="{CD3171F1-E588-0844-8977-094CA2824EA3}"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B1DF7A1-CEBA-8041-80E1-987455B3711D}" type="presOf" srcId="{C17C9D10-EE76-7640-A94C-D94C87A3F6C3}" destId="{A9C6362F-FD2C-A44B-8412-4E042722523A}" srcOrd="0" destOrd="0" presId="urn:microsoft.com/office/officeart/2005/8/layout/equation1"/>
    <dgm:cxn modelId="{9E80DA9B-59B8-2641-9497-C7CBBC5903CC}" type="presOf" srcId="{E5FC7AF9-8C95-6A4C-A8DE-6C8A4D1F9430}" destId="{8C6BBD0A-341D-F448-AE4B-11C0CE9949B8}" srcOrd="0" destOrd="0" presId="urn:microsoft.com/office/officeart/2005/8/layout/equation1"/>
    <dgm:cxn modelId="{988536E3-DE95-C04B-A28B-BF6BE7A13359}" type="presParOf" srcId="{53655511-3EA9-E24B-ADA6-7E53EB5D5B44}" destId="{0472C170-12DA-B143-AD1C-711D1168B5FF}" srcOrd="0" destOrd="0" presId="urn:microsoft.com/office/officeart/2005/8/layout/equation1"/>
    <dgm:cxn modelId="{F0D16F62-308C-0849-B5A2-0FBD6CB409AF}" type="presParOf" srcId="{53655511-3EA9-E24B-ADA6-7E53EB5D5B44}" destId="{0A08B234-ABF7-DB43-A58C-B3C0794EAE49}" srcOrd="1" destOrd="0" presId="urn:microsoft.com/office/officeart/2005/8/layout/equation1"/>
    <dgm:cxn modelId="{37698655-EE8A-2742-90FB-2A8C9C619164}" type="presParOf" srcId="{53655511-3EA9-E24B-ADA6-7E53EB5D5B44}" destId="{A2D8B243-9861-CB4C-9DC9-4D3970B797C1}" srcOrd="2" destOrd="0" presId="urn:microsoft.com/office/officeart/2005/8/layout/equation1"/>
    <dgm:cxn modelId="{EE2CC8FE-17A8-F24A-A783-5CA5484D59CC}" type="presParOf" srcId="{53655511-3EA9-E24B-ADA6-7E53EB5D5B44}" destId="{EDB500EE-8294-3F4B-8417-8BE8023C1D35}" srcOrd="3" destOrd="0" presId="urn:microsoft.com/office/officeart/2005/8/layout/equation1"/>
    <dgm:cxn modelId="{5460587B-D324-0448-A185-60ADC679B520}" type="presParOf" srcId="{53655511-3EA9-E24B-ADA6-7E53EB5D5B44}" destId="{A9C6362F-FD2C-A44B-8412-4E042722523A}" srcOrd="4" destOrd="0" presId="urn:microsoft.com/office/officeart/2005/8/layout/equation1"/>
    <dgm:cxn modelId="{195B13E1-F9C1-C849-A5D8-5128825A7049}" type="presParOf" srcId="{53655511-3EA9-E24B-ADA6-7E53EB5D5B44}" destId="{1D85500E-2E82-6A4A-91EE-9AF48FEC6C45}" srcOrd="5" destOrd="0" presId="urn:microsoft.com/office/officeart/2005/8/layout/equation1"/>
    <dgm:cxn modelId="{15EE3A9A-64D9-3547-9D73-4876FF5A045E}" type="presParOf" srcId="{53655511-3EA9-E24B-ADA6-7E53EB5D5B44}" destId="{43B7E150-48FC-BF4A-9779-A59569998339}" srcOrd="6" destOrd="0" presId="urn:microsoft.com/office/officeart/2005/8/layout/equation1"/>
    <dgm:cxn modelId="{E461357E-BFBC-4741-9286-E79A6EFD5863}" type="presParOf" srcId="{53655511-3EA9-E24B-ADA6-7E53EB5D5B44}" destId="{88E048A8-2DA0-7B47-9D5D-4C623211681A}" srcOrd="7" destOrd="0" presId="urn:microsoft.com/office/officeart/2005/8/layout/equation1"/>
    <dgm:cxn modelId="{9FE118A1-6CA3-334D-8FF1-53D0955E153F}" type="presParOf" srcId="{53655511-3EA9-E24B-ADA6-7E53EB5D5B44}" destId="{8C6BBD0A-341D-F448-AE4B-11C0CE9949B8}" srcOrd="8" destOrd="0" presId="urn:microsoft.com/office/officeart/2005/8/layout/equation1"/>
    <dgm:cxn modelId="{41E9A33D-9860-9C46-97F6-F0B582F87232}" type="presParOf" srcId="{53655511-3EA9-E24B-ADA6-7E53EB5D5B44}" destId="{73DEAC19-71FE-434C-B8AB-5F6FDE04D5DA}" srcOrd="9" destOrd="0" presId="urn:microsoft.com/office/officeart/2005/8/layout/equation1"/>
    <dgm:cxn modelId="{50CBF457-AB37-A048-93C5-EF23AC4B0CA1}" type="presParOf" srcId="{53655511-3EA9-E24B-ADA6-7E53EB5D5B44}" destId="{FB9B2694-C9DD-5F41-AEF5-FE06D207342C}" srcOrd="10" destOrd="0" presId="urn:microsoft.com/office/officeart/2005/8/layout/equation1"/>
    <dgm:cxn modelId="{57077F63-0119-AC4F-B9B0-21695E0C8EA5}" type="presParOf" srcId="{53655511-3EA9-E24B-ADA6-7E53EB5D5B44}" destId="{ABE3BCDB-6BFB-044A-9A25-2B53D8273D94}" srcOrd="11" destOrd="0" presId="urn:microsoft.com/office/officeart/2005/8/layout/equation1"/>
    <dgm:cxn modelId="{932B0757-B3A6-E34A-8C1B-D04CD82BC8F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F0115589-D4E0-42B5-9AEB-2600A18AEF17}" type="presOf" srcId="{678488E9-F429-764A-BCB8-15B61500D7A9}" destId="{8E50B0F8-BD19-1343-8DD1-7758ED02554B}" srcOrd="0" destOrd="0" presId="urn:microsoft.com/office/officeart/2005/8/layout/pyramid4"/>
    <dgm:cxn modelId="{82A14775-3C66-4AD2-96F9-666308CE3344}" type="presOf" srcId="{9EAE6792-C656-3F46-9BE5-78EA6FA6DB4C}" destId="{BAD5D478-11BA-D045-A5CB-CADEDE07340F}" srcOrd="0" destOrd="0" presId="urn:microsoft.com/office/officeart/2005/8/layout/pyramid4"/>
    <dgm:cxn modelId="{BE47A653-6933-4708-88A4-4E07DB86C590}" type="presOf" srcId="{A2133739-58CC-5D45-88D0-0B85518225FD}" destId="{D89831E2-8F66-044A-8A21-10BA8F9799CB}"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891AADAA-9585-B14D-BBB8-A94E536E0160}" srcId="{678488E9-F429-764A-BCB8-15B61500D7A9}" destId="{A2133739-58CC-5D45-88D0-0B85518225FD}" srcOrd="1" destOrd="0" parTransId="{AE3E917B-4ED9-8E4A-8A54-C2A8CDAC1B0D}" sibTransId="{11B90C9F-1DA2-0D46-B643-CC9D6EF3B37E}"/>
    <dgm:cxn modelId="{D6A11A93-C782-4CB6-BACD-A3F706F6B62A}" type="presOf" srcId="{80187C9A-FEFD-434B-8FAC-5F0A0D851023}" destId="{8CB75068-601B-7B46-AE0F-1D9DC79E16E0}" srcOrd="0" destOrd="0" presId="urn:microsoft.com/office/officeart/2005/8/layout/pyramid4"/>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85261" y="2539604"/>
        <a:ext cx="1377743" cy="84653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 Id="rId2"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5: </a:t>
            </a:r>
            <a:r>
              <a:rPr lang="en-US" dirty="0"/>
              <a:t>Capacity </a:t>
            </a:r>
            <a:r>
              <a:rPr lang="en-US" dirty="0" smtClean="0"/>
              <a:t>Timing and Type</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extLst>
      <p:ext uri="{BB962C8B-B14F-4D97-AF65-F5344CB8AC3E}">
        <p14:creationId xmlns:p14="http://schemas.microsoft.com/office/powerpoint/2010/main" val="27649621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2/2/15</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172792888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 Id="rId3" Type="http://schemas.openxmlformats.org/officeDocument/2006/relationships/image" Target="../media/image17.emf"/></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Strategy/Risk Mitigation &amp; Operational Hedging</a:t>
            </a:r>
            <a:endParaRPr lang="en-US">
              <a:solidFill>
                <a:prstClr val="black"/>
              </a:solidFill>
            </a:endParaRPr>
          </a:p>
        </p:txBody>
      </p:sp>
      <p:sp>
        <p:nvSpPr>
          <p:cNvPr id="5" name="Date Placeholder 4"/>
          <p:cNvSpPr>
            <a:spLocks noGrp="1"/>
          </p:cNvSpPr>
          <p:nvPr>
            <p:ph type="dt" idx="11"/>
          </p:nvPr>
        </p:nvSpPr>
        <p:spPr/>
        <p:txBody>
          <a:bodyPr/>
          <a:lstStyle/>
          <a:p>
            <a:pPr>
              <a:defRPr/>
            </a:pPr>
            <a:fld id="{98F252DD-7A3C-42B8-B607-A093B42B798D}" type="datetime1">
              <a:rPr lang="en-US" smtClean="0">
                <a:solidFill>
                  <a:prstClr val="black"/>
                </a:solidFill>
              </a:rPr>
              <a:pPr>
                <a:defRPr/>
              </a:pPr>
              <a:t>2/2/15</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solidFill>
                  <a:prstClr val="black"/>
                </a:solidFill>
              </a:rPr>
              <a:pPr>
                <a:defRPr/>
              </a:pPr>
              <a:t>4</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2/2/15</a:t>
            </a:fld>
            <a:endParaRPr lang="en-US" smtClean="0"/>
          </a:p>
        </p:txBody>
      </p:sp>
      <p:sp>
        <p:nvSpPr>
          <p:cNvPr id="52228" name="Rectangle 6"/>
          <p:cNvSpPr>
            <a:spLocks noGrp="1" noChangeArrowheads="1"/>
          </p:cNvSpPr>
          <p:nvPr>
            <p:ph type="ftr" sz="quarter" idx="4"/>
          </p:nvPr>
        </p:nvSpPr>
        <p:spPr>
          <a:noFill/>
        </p:spPr>
        <p:txBody>
          <a:bodyPr/>
          <a:lstStyle/>
          <a:p>
            <a:pPr defTabSz="974725"/>
            <a:r>
              <a:rPr lang="en-US" smtClean="0"/>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14</a:t>
            </a:fld>
            <a:endParaRPr lang="en-US" smtClean="0"/>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dirty="0" smtClean="0"/>
              <a:t>Ask for an example of each.</a:t>
            </a:r>
          </a:p>
          <a:p>
            <a:r>
              <a:rPr lang="en-US" dirty="0" smtClean="0"/>
              <a:t>1.  soft: it isn’t a hard constraint; typically, MC increases strongly beyond  the number that we call capacity.</a:t>
            </a:r>
          </a:p>
          <a:p>
            <a:r>
              <a:rPr lang="en-US" dirty="0" smtClean="0"/>
              <a:t>2. hard to define precisely: recall ACC! Does 600units/</a:t>
            </a:r>
            <a:r>
              <a:rPr lang="en-US" dirty="0" err="1" smtClean="0"/>
              <a:t>yr</a:t>
            </a:r>
            <a:r>
              <a:rPr lang="en-US" dirty="0" smtClean="0"/>
              <a:t> assume 250 days operating or 365?</a:t>
            </a:r>
          </a:p>
          <a:p>
            <a:pPr lvl="1">
              <a:buFontTx/>
              <a:buChar char="•"/>
            </a:pPr>
            <a:r>
              <a:rPr lang="en-US" dirty="0" smtClean="0"/>
              <a:t>Service capacity, expediting, working “110%”</a:t>
            </a:r>
          </a:p>
          <a:p>
            <a:pPr lvl="1">
              <a:buFontTx/>
              <a:buChar char="•"/>
            </a:pPr>
            <a:r>
              <a:rPr lang="en-US" dirty="0" smtClean="0"/>
              <a:t>Everything: downtime, mix, inventory, …</a:t>
            </a:r>
          </a:p>
          <a:p>
            <a:pPr lvl="1">
              <a:buFontTx/>
              <a:buChar char="•"/>
            </a:pPr>
            <a:r>
              <a:rPr lang="en-US" dirty="0" smtClean="0"/>
              <a:t>Time &amp; scale: typically consider years in which case year-to-year inventory build up is small and ok to ignore; this is not the case for capacity adjustments on small time scale (seasons, months, days).</a:t>
            </a:r>
          </a:p>
          <a:p>
            <a:pPr>
              <a:buFontTx/>
              <a:buChar char="•"/>
            </a:pPr>
            <a:endParaRPr lang="en-US" dirty="0" smtClean="0"/>
          </a:p>
          <a:p>
            <a:r>
              <a:rPr lang="en-US" dirty="0" smtClean="0"/>
              <a:t>3. </a:t>
            </a:r>
            <a:r>
              <a:rPr lang="en-US" dirty="0" err="1" smtClean="0"/>
              <a:t>Leadtime</a:t>
            </a:r>
            <a:r>
              <a:rPr lang="en-US" dirty="0" smtClean="0"/>
              <a:t>: </a:t>
            </a:r>
          </a:p>
          <a:p>
            <a:pPr lvl="1">
              <a:buFontTx/>
              <a:buChar char="•"/>
            </a:pPr>
            <a:r>
              <a:rPr lang="en-US" dirty="0" smtClean="0"/>
              <a:t> the Harley case is fairly optimistic with two years. </a:t>
            </a:r>
          </a:p>
          <a:p>
            <a:pPr lvl="1">
              <a:buFontTx/>
              <a:buChar char="•"/>
            </a:pPr>
            <a:r>
              <a:rPr lang="en-US" dirty="0" smtClean="0"/>
              <a:t> MB already decided in the late 1990s to plan for R-class and to expand Alabama plant capacity, but the first GST vehicle just came on the market in Sep 2005, or 6 years later!</a:t>
            </a:r>
          </a:p>
          <a:p>
            <a:pPr>
              <a:buFontTx/>
              <a:buChar char="•"/>
            </a:pPr>
            <a:r>
              <a:rPr lang="en-US" dirty="0" smtClean="0"/>
              <a:t>Lumpy: machines &gt; integer problem v. continuous</a:t>
            </a:r>
          </a:p>
          <a:p>
            <a:pPr>
              <a:buFontTx/>
              <a:buChar char="•"/>
            </a:pPr>
            <a:endParaRPr lang="en-US" dirty="0" smtClean="0"/>
          </a:p>
          <a:p>
            <a:pPr>
              <a:buFontTx/>
              <a:buChar char="•"/>
            </a:pPr>
            <a:r>
              <a:rPr lang="en-US" dirty="0" smtClean="0"/>
              <a:t>Irreversible = can’t recoup investment fully. New &gt; used; cost to lay off (</a:t>
            </a:r>
            <a:r>
              <a:rPr lang="en-US" dirty="0" err="1" smtClean="0"/>
              <a:t>Eurosclerosis</a:t>
            </a:r>
            <a:r>
              <a:rPr lang="en-US" dirty="0" smtClean="0"/>
              <a:t>).</a:t>
            </a:r>
          </a:p>
          <a:p>
            <a:pPr>
              <a:buFontTx/>
              <a:buChar char="•"/>
            </a:pPr>
            <a:endParaRPr lang="en-US" dirty="0" smtClean="0"/>
          </a:p>
          <a:p>
            <a:pPr>
              <a:buFontTx/>
              <a:buNone/>
            </a:pPr>
            <a:r>
              <a:rPr lang="en-US" dirty="0" smtClean="0"/>
              <a:t>4. Scale economies: huge container ships: https://</a:t>
            </a:r>
            <a:r>
              <a:rPr lang="en-US" dirty="0" err="1" smtClean="0"/>
              <a:t>www.youtube.com</a:t>
            </a:r>
            <a:r>
              <a:rPr lang="en-US" dirty="0" smtClean="0"/>
              <a:t>/</a:t>
            </a:r>
            <a:r>
              <a:rPr lang="en-US" dirty="0" err="1" smtClean="0"/>
              <a:t>watch?v</a:t>
            </a:r>
            <a:r>
              <a:rPr lang="en-US" smtClean="0"/>
              <a:t>=FN3VFgG922A	</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15</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uncertainty and frictions, perfect leading is hard. The other extreme is perfect lagging.</a:t>
            </a:r>
          </a:p>
          <a:p>
            <a:r>
              <a:rPr lang="en-US" dirty="0" smtClean="0"/>
              <a:t>Recall: discrete (chunky, infrequent) = new plants/additions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16</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the Koss example in chapter 3: trading off capacity with inventory.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Van Mieghem text (p84): “In practice alpha is virtually always</a:t>
            </a:r>
            <a:r>
              <a:rPr lang="en-US" baseline="0" dirty="0" smtClean="0"/>
              <a:t> between .6 and 1.”</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1" y="4560570"/>
            <a:ext cx="6121376" cy="4320540"/>
          </a:xfrm>
        </p:spPr>
        <p:txBody>
          <a:bodyPr>
            <a:noAutofit/>
          </a:bodyPr>
          <a:lstStyle/>
          <a:p>
            <a:pPr defTabSz="966470" eaLnBrk="1" fontAlgn="auto" hangingPunct="1">
              <a:spcBef>
                <a:spcPts val="0"/>
              </a:spcBef>
              <a:spcAft>
                <a:spcPts val="0"/>
              </a:spcAft>
              <a:defRPr/>
            </a:pPr>
            <a:r>
              <a:rPr lang="en-US" sz="800" dirty="0"/>
              <a:t>Slide is blank for students. </a:t>
            </a:r>
            <a:r>
              <a:rPr lang="en-US" sz="800" u="sng" dirty="0"/>
              <a:t>Ask students: You want to increase capacity. What options do you have to increase capacity?</a:t>
            </a:r>
          </a:p>
          <a:p>
            <a:pPr marL="241617" indent="-241617" defTabSz="966470" eaLnBrk="1" fontAlgn="auto" hangingPunct="1">
              <a:spcBef>
                <a:spcPts val="0"/>
              </a:spcBef>
              <a:spcAft>
                <a:spcPts val="0"/>
              </a:spcAft>
              <a:buFont typeface="Arial" pitchFamily="34" charset="0"/>
              <a:buChar char="•"/>
              <a:defRPr/>
            </a:pPr>
            <a:r>
              <a:rPr lang="en-US" sz="800" dirty="0"/>
              <a:t>New Facility (Greenfield):</a:t>
            </a:r>
          </a:p>
          <a:p>
            <a:pPr lvl="1" indent="-246652" defTabSz="966470" eaLnBrk="1" fontAlgn="auto" hangingPunct="1">
              <a:spcBef>
                <a:spcPts val="0"/>
              </a:spcBef>
              <a:spcAft>
                <a:spcPts val="0"/>
              </a:spcAft>
              <a:buFont typeface="Arial" pitchFamily="34" charset="0"/>
              <a:buChar char="•"/>
              <a:defRPr/>
            </a:pPr>
            <a:r>
              <a:rPr lang="en-US" sz="800" dirty="0"/>
              <a:t>(Assigned Solyndra article) $733 million Solyndra </a:t>
            </a:r>
            <a:r>
              <a:rPr lang="en-US" sz="800" dirty="0" err="1"/>
              <a:t>Fab</a:t>
            </a:r>
            <a:r>
              <a:rPr lang="en-US" sz="800" dirty="0"/>
              <a:t> 2.</a:t>
            </a:r>
          </a:p>
          <a:p>
            <a:pPr marL="241617" indent="-241617" defTabSz="966470" eaLnBrk="1" fontAlgn="auto" hangingPunct="1">
              <a:spcBef>
                <a:spcPts val="0"/>
              </a:spcBef>
              <a:spcAft>
                <a:spcPts val="0"/>
              </a:spcAft>
              <a:buFont typeface="Arial" pitchFamily="34" charset="0"/>
              <a:buChar char="•"/>
              <a:defRPr/>
            </a:pPr>
            <a:r>
              <a:rPr lang="en-US" sz="800" dirty="0"/>
              <a:t>Expand existing facility (Brownfield):</a:t>
            </a:r>
          </a:p>
          <a:p>
            <a:pPr marL="478202" lvl="1" indent="-241617">
              <a:buFont typeface="Arial" pitchFamily="34" charset="0"/>
              <a:buChar char="•"/>
              <a:defRPr/>
            </a:pPr>
            <a:r>
              <a:rPr lang="en-US" sz="800" dirty="0"/>
              <a:t>(Assigned TI article) “</a:t>
            </a:r>
            <a:r>
              <a:rPr lang="en-US" sz="800" u="sng" dirty="0"/>
              <a:t>TI is hoping to limit the risk -- and cost -- of its expansion by retrofitting an existing factory that had been dormant</a:t>
            </a:r>
            <a:r>
              <a:rPr lang="en-US" sz="800" dirty="0"/>
              <a:t>, and stocking it with equipment purchased on the cheap from another chip maker that went out of business. The move could save TI hundreds of millions of dollars over the cost of building such a factory from scratch.” … "The fact that we had a facility turned out to be a huge advantage," said Gregg Lowe, head of TI's analog business. TI's Richardson building, vacant since 2006, originally was designed to make cellular baseband chips, but the company decided in 2008 to wind down that business because of its lower profit margins and growing list of competitors.”</a:t>
            </a:r>
          </a:p>
          <a:p>
            <a:pPr marL="478202" lvl="1" indent="-241617">
              <a:buFont typeface="Arial" pitchFamily="34" charset="0"/>
              <a:buChar char="•"/>
              <a:defRPr/>
            </a:pPr>
            <a:r>
              <a:rPr lang="en-US" sz="800" dirty="0"/>
              <a:t>(Assigned Solyndra article)“</a:t>
            </a:r>
            <a:r>
              <a:rPr lang="en-US" sz="800" u="sng" dirty="0"/>
              <a:t>Rather than build a factory from the ground up, the company [AQT] recycled a 1970s-era rental building</a:t>
            </a:r>
            <a:r>
              <a:rPr lang="en-US" sz="800" dirty="0"/>
              <a:t>. "We moved in here in eight weeks, put our first 20-megawatt line up and did it for under a million dollars. That's on Chinese time," said Michael Bartholomeusz, AQT's chief executive.”</a:t>
            </a:r>
          </a:p>
          <a:p>
            <a:pPr marL="241617" indent="-241617" defTabSz="966470" eaLnBrk="1" fontAlgn="auto" hangingPunct="1">
              <a:spcBef>
                <a:spcPts val="0"/>
              </a:spcBef>
              <a:spcAft>
                <a:spcPts val="0"/>
              </a:spcAft>
              <a:buFont typeface="Arial" pitchFamily="34" charset="0"/>
              <a:buChar char="•"/>
              <a:defRPr/>
            </a:pPr>
            <a:r>
              <a:rPr lang="en-US" sz="800" dirty="0"/>
              <a:t>Improve processes</a:t>
            </a:r>
          </a:p>
          <a:p>
            <a:pPr marL="478202" lvl="1" indent="-241617" defTabSz="966470" eaLnBrk="1" fontAlgn="auto" hangingPunct="1">
              <a:spcBef>
                <a:spcPts val="0"/>
              </a:spcBef>
              <a:spcAft>
                <a:spcPts val="0"/>
              </a:spcAft>
              <a:buFont typeface="Arial" pitchFamily="34" charset="0"/>
              <a:buChar char="•"/>
              <a:defRPr/>
            </a:pPr>
            <a:r>
              <a:rPr lang="en-US" sz="800" dirty="0"/>
              <a:t>2007 WSJ article (not assigned) “Over the decades, makers of computer chips have made a series of wrenching changes to their basic unit of production, the silicon wafer. They're not eager to do it again soon. </a:t>
            </a:r>
            <a:r>
              <a:rPr lang="en-US" sz="800" u="sng" dirty="0"/>
              <a:t>So the semiconductor industry and its suppliers are mounting a long-term campaign to wring productivity improvements from existing factories, without a costly shift to larger wafers and new tools to process them.</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2010 Reuters article (not assigned) “</a:t>
            </a:r>
            <a:r>
              <a:rPr lang="en-US" sz="800" u="sng" dirty="0"/>
              <a:t>Taiwan's government has approved an application by TSMC to upgrade technology at its chip plant in Shanghai, helping the world's top contract chipmaker tap growing technology demand in China</a:t>
            </a:r>
            <a:r>
              <a:rPr lang="en-US" sz="800" dirty="0"/>
              <a:t>. Taiwan Semiconductor Manufacturing Co Ltd will be allowed to use 0.13-micron process technology to make chips at its eight-inch wafer plant in Shanghai, upgrading from 0.18-micron technology. The smaller circuitry allows for the design of more powerful chips for more complex devices</a:t>
            </a:r>
            <a:r>
              <a:rPr lang="en-US" sz="800" u="sng" dirty="0"/>
              <a:t>. Squeezing more circuits onto a single chip also increases chip yield per wafer, boosting efficiency</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Semiconductor yield, traditional pharma yield but </a:t>
            </a:r>
            <a:r>
              <a:rPr lang="en-US" sz="800" i="1" dirty="0"/>
              <a:t>biopharma: product is the process to changing process means new FDA approval.</a:t>
            </a:r>
          </a:p>
          <a:p>
            <a:pPr marL="241617" indent="-241617" defTabSz="966470" eaLnBrk="1" fontAlgn="auto" hangingPunct="1">
              <a:spcBef>
                <a:spcPts val="0"/>
              </a:spcBef>
              <a:spcAft>
                <a:spcPts val="0"/>
              </a:spcAft>
              <a:buFont typeface="Arial" pitchFamily="34" charset="0"/>
              <a:buChar char="•"/>
              <a:defRPr/>
            </a:pPr>
            <a:r>
              <a:rPr lang="en-US" sz="800" dirty="0"/>
              <a:t>Outsource some production</a:t>
            </a:r>
          </a:p>
          <a:p>
            <a:pPr marL="478202" lvl="1" indent="-241617" defTabSz="966470" eaLnBrk="1" fontAlgn="auto" hangingPunct="1">
              <a:spcBef>
                <a:spcPts val="0"/>
              </a:spcBef>
              <a:spcAft>
                <a:spcPts val="0"/>
              </a:spcAft>
              <a:buFont typeface="Arial" pitchFamily="34" charset="0"/>
              <a:buChar char="•"/>
              <a:defRPr/>
            </a:pPr>
            <a:r>
              <a:rPr lang="en-US" sz="800" dirty="0"/>
              <a:t>WSJ2010 article on Asian chip makes (not assigned). “</a:t>
            </a:r>
            <a:r>
              <a:rPr lang="en-US" sz="800" u="sng" dirty="0"/>
              <a:t>Both NEC and Fujitsu are IDMs—traditional chipmakers that handle semiconductor manufacturing in-house. Fujitsu Microelectronics last year unveiled a "fab-lite" strategy, meaning it would outsource production without building new semiconductor fabs</a:t>
            </a:r>
            <a:r>
              <a:rPr lang="en-US" sz="800" dirty="0"/>
              <a:t>. The company inked a deal to outsource production of advanced semiconductor devices to TSMC.”</a:t>
            </a:r>
          </a:p>
          <a:p>
            <a:pPr marL="241617" indent="-241617" defTabSz="966470" eaLnBrk="1" fontAlgn="auto" hangingPunct="1">
              <a:spcBef>
                <a:spcPts val="0"/>
              </a:spcBef>
              <a:spcAft>
                <a:spcPts val="0"/>
              </a:spcAft>
              <a:buFont typeface="Arial" pitchFamily="34" charset="0"/>
              <a:buChar char="•"/>
              <a:defRPr/>
            </a:pPr>
            <a:r>
              <a:rPr lang="en-US" sz="800" dirty="0"/>
              <a:t>Add shift to existing facility</a:t>
            </a:r>
          </a:p>
          <a:p>
            <a:pPr marL="478202" lvl="1" indent="-241617" defTabSz="966470" eaLnBrk="1" fontAlgn="auto" hangingPunct="1">
              <a:spcBef>
                <a:spcPts val="0"/>
              </a:spcBef>
              <a:spcAft>
                <a:spcPts val="0"/>
              </a:spcAft>
              <a:buFont typeface="Arial" pitchFamily="34" charset="0"/>
              <a:buChar char="•"/>
              <a:defRPr/>
            </a:pPr>
            <a:r>
              <a:rPr lang="en-US" sz="800" dirty="0"/>
              <a:t>WSJ March 2010 (not assigned). “</a:t>
            </a:r>
            <a:r>
              <a:rPr lang="en-US" sz="800" u="sng" dirty="0"/>
              <a:t>GM said a third shift to support Equinox production in Oshawa will be added in October. The company expects to recall about 600 workers to the plant</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More of a tactical action unless in labor-constrained economy or rigidities to flexing workforce (training or laws)</a:t>
            </a:r>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defRPr/>
            </a:pPr>
            <a:endParaRPr lang="en-US" sz="800" dirty="0"/>
          </a:p>
          <a:p>
            <a:pPr marL="241617" indent="-241617" defTabSz="966470" eaLnBrk="1" fontAlgn="auto" hangingPunct="1">
              <a:spcBef>
                <a:spcPts val="0"/>
              </a:spcBef>
              <a:spcAft>
                <a:spcPts val="0"/>
              </a:spcAft>
              <a:defRPr/>
            </a:pPr>
            <a:endParaRPr lang="en-US" sz="800" dirty="0"/>
          </a:p>
          <a:p>
            <a:endParaRPr lang="en-US" sz="8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solidFill>
                  <a:prstClr val="black"/>
                </a:solidFill>
              </a:rPr>
              <a:pPr defTabSz="974725"/>
              <a:t>2/2/15</a:t>
            </a:fld>
            <a:endParaRPr lang="en-US" smtClean="0">
              <a:solidFill>
                <a:prstClr val="black"/>
              </a:solidFill>
            </a:endParaRPr>
          </a:p>
        </p:txBody>
      </p:sp>
      <p:sp>
        <p:nvSpPr>
          <p:cNvPr id="56324"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solidFill>
                  <a:prstClr val="black"/>
                </a:solidFill>
              </a:rPr>
              <a:pPr defTabSz="974725"/>
              <a:t>20</a:t>
            </a:fld>
            <a:endParaRPr lang="en-US" smtClean="0">
              <a:solidFill>
                <a:prstClr val="black"/>
              </a:solidFill>
            </a:endParaRPr>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smtClean="0"/>
              <a:t>You know that HD has a very special customer relationship, which I bet you have discussed in your marketing classes…</a:t>
            </a:r>
          </a:p>
          <a:p>
            <a:endParaRPr lang="en-US" dirty="0" smtClean="0"/>
          </a:p>
          <a:p>
            <a:r>
              <a:rPr lang="en-US" dirty="0" smtClean="0"/>
              <a:t>The only other company I</a:t>
            </a:r>
            <a:r>
              <a:rPr lang="en-US" baseline="0" dirty="0" smtClean="0"/>
              <a:t> know of that </a:t>
            </a:r>
            <a:r>
              <a:rPr lang="en-US" baseline="0" dirty="0" err="1" smtClean="0"/>
              <a:t>affectionados</a:t>
            </a:r>
            <a:r>
              <a:rPr lang="en-US" baseline="0" dirty="0" smtClean="0"/>
              <a:t> tattoo on their body is Campy: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t>
            </a:r>
            <a:r>
              <a:rPr lang="en-US" dirty="0" smtClean="0"/>
              <a:t>"They are the Rolls-Royce of bicycle parts," says Michael </a:t>
            </a:r>
            <a:r>
              <a:rPr lang="en-US" dirty="0" err="1" smtClean="0"/>
              <a:t>Gamstetter</a:t>
            </a:r>
            <a:r>
              <a:rPr lang="en-US" dirty="0" smtClean="0"/>
              <a:t>, managing editor of Bicycle Retailer and News, a U.S. publication. "I’ve seen people with the company logo tattooed on their body. They talk about </a:t>
            </a:r>
            <a:r>
              <a:rPr lang="en-US" dirty="0" err="1" smtClean="0"/>
              <a:t>Campagnolo</a:t>
            </a:r>
            <a:r>
              <a:rPr lang="en-US" dirty="0" smtClean="0"/>
              <a:t> like jewelry."</a:t>
            </a:r>
          </a:p>
          <a:p>
            <a:r>
              <a:rPr lang="en-US" baseline="0" dirty="0" smtClean="0"/>
              <a:t> “</a:t>
            </a:r>
            <a:endParaRPr lang="en-US" dirty="0" smtClean="0"/>
          </a:p>
          <a:p>
            <a:endParaRPr lang="en-US" dirty="0" smtClean="0"/>
          </a:p>
          <a:p>
            <a:r>
              <a:rPr lang="en-US" i="1" dirty="0" smtClean="0"/>
              <a:t>Joe: what is the key problem in the case?  </a:t>
            </a:r>
            <a:endParaRPr lang="en-US" dirty="0" smtClean="0"/>
          </a:p>
          <a:p>
            <a:pPr lvl="1">
              <a:buFontTx/>
              <a:buChar char="•"/>
            </a:pPr>
            <a:r>
              <a:rPr lang="en-US" i="1" dirty="0" smtClean="0"/>
              <a:t> </a:t>
            </a:r>
            <a:r>
              <a:rPr lang="en-US" dirty="0" smtClean="0"/>
              <a:t> D&gt;S and this may invite competition.  This “problem” however has benefits: all inventory is committed, it’s almost like an ATO strategy, and minimal capacity risk is incurred.</a:t>
            </a:r>
          </a:p>
          <a:p>
            <a:pPr lvl="1">
              <a:buFontTx/>
              <a:buChar char="•"/>
            </a:pPr>
            <a:endParaRPr lang="en-US" i="1" dirty="0" smtClean="0"/>
          </a:p>
          <a:p>
            <a:r>
              <a:rPr lang="en-US" i="0" dirty="0" smtClean="0"/>
              <a:t>The</a:t>
            </a:r>
            <a:r>
              <a:rPr lang="en-US" i="0" baseline="0" dirty="0" smtClean="0"/>
              <a:t> case presents five potential strategies to address the problem, which can conceptually be represented as (next slide).</a:t>
            </a:r>
            <a:endParaRPr lang="en-US" i="0" dirty="0" smtClean="0"/>
          </a:p>
          <a:p>
            <a:endParaRPr lang="en-US" i="1" dirty="0" smtClean="0"/>
          </a:p>
          <a:p>
            <a:endParaRPr lang="en-US" i="1" dirty="0" smtClean="0"/>
          </a:p>
          <a:p>
            <a:endParaRPr lang="en-US" dirty="0" smtClean="0"/>
          </a:p>
          <a:p>
            <a:r>
              <a:rPr lang="en-US" dirty="0" smtClean="0"/>
              <a:t>In my early years, I showed a short video—no longer because I don’t have time nor need it:</a:t>
            </a:r>
          </a:p>
          <a:p>
            <a:r>
              <a:rPr lang="en-US" dirty="0" smtClean="0"/>
              <a:t>To understand HD, we must understand that relationship and the HD culture: a short video will do the trick. </a:t>
            </a:r>
          </a:p>
          <a:p>
            <a:r>
              <a:rPr lang="en-US" dirty="0" smtClean="0"/>
              <a:t>Play first 4min.  Interrupt at “They were wrong.” and show next slide and explain H-Y  war and Harley’s reaction (adopt) + </a:t>
            </a:r>
            <a:r>
              <a:rPr lang="en-US" dirty="0" err="1" smtClean="0"/>
              <a:t>harley’s</a:t>
            </a:r>
            <a:r>
              <a:rPr lang="en-US" dirty="0" smtClean="0"/>
              <a:t> use of T (experience enhancer)</a:t>
            </a:r>
          </a:p>
          <a:p>
            <a:r>
              <a:rPr lang="en-US" dirty="0" smtClean="0"/>
              <a:t>Then continue until “action plan for growth”</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solidFill>
                  <a:prstClr val="black"/>
                </a:solidFill>
              </a:rPr>
              <a:pPr defTabSz="974725"/>
              <a:t>2/2/15</a:t>
            </a:fld>
            <a:endParaRPr lang="en-US" smtClean="0">
              <a:solidFill>
                <a:prstClr val="black"/>
              </a:solidFill>
            </a:endParaRPr>
          </a:p>
        </p:txBody>
      </p:sp>
      <p:sp>
        <p:nvSpPr>
          <p:cNvPr id="84996"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solidFill>
                  <a:prstClr val="black"/>
                </a:solidFill>
              </a:rPr>
              <a:pPr defTabSz="974725"/>
              <a:t>21</a:t>
            </a:fld>
            <a:endParaRPr lang="en-US" smtClean="0">
              <a:solidFill>
                <a:prstClr val="black"/>
              </a:solidFill>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smtClean="0"/>
              <a:t>What is current problem?  </a:t>
            </a:r>
          </a:p>
          <a:p>
            <a:pPr lvl="1">
              <a:buFontTx/>
              <a:buChar char="•"/>
            </a:pPr>
            <a:r>
              <a:rPr lang="en-US" dirty="0" smtClean="0"/>
              <a:t> D&gt;S.  </a:t>
            </a:r>
          </a:p>
          <a:p>
            <a:pPr lvl="1">
              <a:buFontTx/>
              <a:buChar char="•"/>
            </a:pPr>
            <a:r>
              <a:rPr lang="en-US" dirty="0" smtClean="0"/>
              <a:t> Nice “problem”.  Other companies with this problem: Lexus (NYT 9/27/2003)</a:t>
            </a:r>
          </a:p>
          <a:p>
            <a:endParaRPr lang="en-US" dirty="0" smtClean="0"/>
          </a:p>
          <a:p>
            <a:r>
              <a:rPr lang="en-US" dirty="0" smtClean="0"/>
              <a:t>What are the results of D&gt;S?</a:t>
            </a:r>
          </a:p>
          <a:p>
            <a:pPr lvl="1">
              <a:buFontTx/>
              <a:buChar char="-"/>
            </a:pPr>
            <a:r>
              <a:rPr lang="en-US" dirty="0" smtClean="0"/>
              <a:t>Min I + MTO</a:t>
            </a:r>
          </a:p>
          <a:p>
            <a:pPr lvl="1">
              <a:buFontTx/>
              <a:buChar char="-"/>
            </a:pPr>
            <a:r>
              <a:rPr lang="en-US" dirty="0" smtClean="0"/>
              <a:t>Wait lists (enhances anticipation like expecting your baby, backlog)</a:t>
            </a:r>
          </a:p>
          <a:p>
            <a:pPr lvl="1">
              <a:buFontTx/>
              <a:buChar char="-"/>
            </a:pPr>
            <a:r>
              <a:rPr lang="en-US" dirty="0" smtClean="0"/>
              <a:t>No understanding of true demand = hedge against demand volatility</a:t>
            </a:r>
          </a:p>
          <a:p>
            <a:pPr lvl="1">
              <a:buFontTx/>
              <a:buChar char="-"/>
            </a:pPr>
            <a:r>
              <a:rPr lang="en-US" dirty="0" smtClean="0"/>
              <a:t>Less learning curve</a:t>
            </a:r>
          </a:p>
          <a:p>
            <a:pPr lvl="1">
              <a:buFontTx/>
              <a:buChar char="-"/>
            </a:pPr>
            <a:r>
              <a:rPr lang="en-US" dirty="0" smtClean="0"/>
              <a:t>Strategic: inviting entry, dealer control through allocation!</a:t>
            </a:r>
          </a:p>
          <a:p>
            <a:pPr lvl="1">
              <a:buFontTx/>
              <a:buChar char="-"/>
            </a:pPr>
            <a:endParaRPr lang="en-US" dirty="0" smtClean="0"/>
          </a:p>
          <a:p>
            <a:pPr lvl="0">
              <a:buFontTx/>
              <a:buChar char="-"/>
            </a:pPr>
            <a:endParaRPr lang="en-US" dirty="0" smtClean="0"/>
          </a:p>
          <a:p>
            <a:pPr lvl="0">
              <a:buFontTx/>
              <a:buChar char="-"/>
            </a:pPr>
            <a:r>
              <a:rPr lang="en-US" dirty="0" smtClean="0"/>
              <a:t>The output</a:t>
            </a:r>
            <a:r>
              <a:rPr lang="en-US" baseline="0" dirty="0" smtClean="0"/>
              <a:t> strategies are nice examples of “capacity strategies”– next slide</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2/2/15</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22</a:t>
            </a:fld>
            <a:endParaRPr lang="en-US"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3491" name="Rectangle 3"/>
          <p:cNvSpPr>
            <a:spLocks noGrp="1" noChangeArrowheads="1"/>
          </p:cNvSpPr>
          <p:nvPr>
            <p:ph type="dt" sz="quarter" idx="1"/>
          </p:nvPr>
        </p:nvSpPr>
        <p:spPr>
          <a:noFill/>
        </p:spPr>
        <p:txBody>
          <a:bodyPr/>
          <a:lstStyle/>
          <a:p>
            <a:pPr defTabSz="976502"/>
            <a:fld id="{64116251-D4A2-4598-941A-3A76115F1B56}" type="datetime1">
              <a:rPr lang="en-US" smtClean="0">
                <a:solidFill>
                  <a:prstClr val="black"/>
                </a:solidFill>
              </a:rPr>
              <a:pPr defTabSz="976502"/>
              <a:t>2/2/15</a:t>
            </a:fld>
            <a:endParaRPr lang="en-US" dirty="0" smtClean="0">
              <a:solidFill>
                <a:prstClr val="black"/>
              </a:solidFill>
            </a:endParaRPr>
          </a:p>
        </p:txBody>
      </p:sp>
      <p:sp>
        <p:nvSpPr>
          <p:cNvPr id="63492" name="Rectangle 6"/>
          <p:cNvSpPr>
            <a:spLocks noGrp="1" noChangeArrowheads="1"/>
          </p:cNvSpPr>
          <p:nvPr>
            <p:ph type="ftr" sz="quarter" idx="4"/>
          </p:nvPr>
        </p:nvSpPr>
        <p:spPr>
          <a:noFill/>
        </p:spPr>
        <p:txBody>
          <a:bodyPr/>
          <a:lstStyle/>
          <a:p>
            <a:pPr defTabSz="976502"/>
            <a:r>
              <a:rPr lang="en-US" dirty="0" smtClean="0">
                <a:solidFill>
                  <a:prstClr val="black"/>
                </a:solidFill>
              </a:rPr>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Typos</a:t>
            </a:r>
            <a:r>
              <a:rPr lang="en-US" baseline="0" dirty="0" smtClean="0"/>
              <a:t> on their sides 0, 1 and “t” header was written as 2 on table.</a:t>
            </a:r>
          </a:p>
          <a:p>
            <a:endParaRPr lang="en-US" baseline="0" dirty="0" smtClean="0"/>
          </a:p>
          <a:p>
            <a:r>
              <a:rPr lang="en-US" baseline="0" dirty="0" smtClean="0"/>
              <a:t>Fixed in electronic version on course folder.</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Constraint</a:t>
            </a:r>
            <a:r>
              <a:rPr lang="en-US" baseline="0" dirty="0" smtClean="0"/>
              <a:t> bullets are blank for students.</a:t>
            </a:r>
          </a:p>
          <a:p>
            <a:endParaRPr lang="en-US" baseline="0" dirty="0" smtClean="0"/>
          </a:p>
          <a:p>
            <a:r>
              <a:rPr lang="en-US" baseline="0" dirty="0" smtClean="0"/>
              <a:t>Most are obvious (from previous slide) but they might not think of the 3</a:t>
            </a:r>
            <a:r>
              <a:rPr lang="en-US" baseline="30000" dirty="0" smtClean="0"/>
              <a:t>rd</a:t>
            </a:r>
            <a:r>
              <a:rPr lang="en-US" baseline="0" dirty="0" smtClean="0"/>
              <a:t> one.</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Distinguish between the two types of timing and their key drivers.</a:t>
            </a:r>
          </a:p>
          <a:p>
            <a:endParaRPr lang="en-US" smtClean="0"/>
          </a:p>
          <a:p>
            <a:r>
              <a:rPr lang="en-US" smtClean="0"/>
              <a:t>- can discuss Mini-Case 4, which is an example of how the simple timing model can be used to time capacity storage additions.</a:t>
            </a:r>
          </a:p>
          <a:p>
            <a:r>
              <a:rPr lang="en-US" smtClean="0"/>
              <a:t>- real options: you have seen in decision trees.  Example in Chapter 4 shows how this can be used directly to value timing.  We’ll come back to real options in the context of flexibility later.</a:t>
            </a:r>
          </a:p>
          <a:p>
            <a:endParaRPr lang="en-US" smtClean="0"/>
          </a:p>
          <a:p>
            <a:endParaRPr lang="en-US" smtClean="0"/>
          </a:p>
        </p:txBody>
      </p:sp>
      <p:sp>
        <p:nvSpPr>
          <p:cNvPr id="77828" name="Header Placeholder 3"/>
          <p:cNvSpPr>
            <a:spLocks noGrp="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32</a:t>
            </a:fld>
            <a:endParaRPr lang="en-US" sz="1200" smtClean="0">
              <a:solidFill>
                <a:srgbClr val="000000"/>
              </a:solidFill>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2/2/15</a:t>
            </a:fld>
            <a:endParaRPr lang="en-US" smtClean="0"/>
          </a:p>
        </p:txBody>
      </p:sp>
      <p:sp>
        <p:nvSpPr>
          <p:cNvPr id="68612" name="Rectangle 6"/>
          <p:cNvSpPr>
            <a:spLocks noGrp="1" noChangeArrowheads="1"/>
          </p:cNvSpPr>
          <p:nvPr>
            <p:ph type="ftr" sz="quarter" idx="4"/>
          </p:nvPr>
        </p:nvSpPr>
        <p:spPr>
          <a:noFill/>
        </p:spPr>
        <p:txBody>
          <a:bodyPr/>
          <a:lstStyle/>
          <a:p>
            <a:pPr defTabSz="974725"/>
            <a:r>
              <a:rPr lang="en-US" smtClean="0"/>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33</a:t>
            </a:fld>
            <a:endParaRPr lang="en-US" smtClean="0"/>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34</a:t>
            </a:fld>
            <a:endParaRPr lang="en-US"/>
          </a:p>
        </p:txBody>
      </p:sp>
    </p:spTree>
    <p:extLst>
      <p:ext uri="{BB962C8B-B14F-4D97-AF65-F5344CB8AC3E}">
        <p14:creationId xmlns:p14="http://schemas.microsoft.com/office/powerpoint/2010/main" val="3998355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2/2/15</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359"/>
            <a:fld id="{27B4CA9A-66BE-4997-954B-15625683DBA4}" type="datetime1">
              <a:rPr lang="en-US" smtClean="0"/>
              <a:pPr defTabSz="976359"/>
              <a:t>2/2/15</a:t>
            </a:fld>
            <a:endParaRPr lang="en-US" dirty="0" smtClean="0"/>
          </a:p>
        </p:txBody>
      </p:sp>
      <p:sp>
        <p:nvSpPr>
          <p:cNvPr id="73732"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30" indent="-195930"/>
            <a:r>
              <a:rPr lang="en-US" dirty="0" smtClean="0"/>
              <a:t>In general, RM is a </a:t>
            </a:r>
            <a:r>
              <a:rPr lang="en-US" i="1" dirty="0" smtClean="0"/>
              <a:t>process </a:t>
            </a:r>
            <a:r>
              <a:rPr lang="en-US" dirty="0" smtClean="0"/>
              <a:t>with four typical steps…</a:t>
            </a:r>
          </a:p>
          <a:p>
            <a:pPr marL="195930" indent="-195930"/>
            <a:endParaRPr lang="en-US" dirty="0" smtClean="0"/>
          </a:p>
          <a:p>
            <a:pPr marL="195930" indent="-195930"/>
            <a:r>
              <a:rPr lang="en-US" dirty="0" smtClean="0"/>
              <a:t>Challenge of RM is:</a:t>
            </a:r>
          </a:p>
          <a:p>
            <a:pPr marL="195930" indent="-195930">
              <a:buFontTx/>
              <a:buAutoNum type="arabicPeriod"/>
            </a:pPr>
            <a:r>
              <a:rPr lang="en-US" dirty="0" smtClean="0"/>
              <a:t>Planning (steps 1 &amp; 2): Identify risks and assess (categorize)</a:t>
            </a:r>
          </a:p>
          <a:p>
            <a:pPr marL="195930" indent="-195930">
              <a:buFontTx/>
              <a:buAutoNum type="arabicPeriod"/>
            </a:pPr>
            <a:r>
              <a:rPr lang="en-US" dirty="0" smtClean="0"/>
              <a:t>Tactical (step 3): involves risk detection and recovery</a:t>
            </a:r>
          </a:p>
          <a:p>
            <a:pPr marL="195930" indent="-195930">
              <a:buFontTx/>
              <a:buAutoNum type="arabicPeriod"/>
            </a:pPr>
            <a:r>
              <a:rPr lang="en-US" dirty="0" smtClean="0"/>
              <a:t>Strategic (step 4): develop a more resilient operation (through countermeasures and flexibility such that risk is acceptable while cost is acceptable)</a:t>
            </a:r>
          </a:p>
          <a:p>
            <a:pPr marL="195930" indent="-195930">
              <a:buFontTx/>
              <a:buAutoNum type="arabicPeriod"/>
            </a:pPr>
            <a:endParaRPr lang="en-US" dirty="0" smtClean="0"/>
          </a:p>
          <a:p>
            <a:pPr marL="195930" indent="-195930"/>
            <a:endParaRPr lang="en-US" dirty="0" smtClean="0"/>
          </a:p>
          <a:p>
            <a:pPr marL="195930" indent="-195930"/>
            <a:r>
              <a:rPr lang="en-US" dirty="0" smtClean="0"/>
              <a:t>Perhaps illustrate tactical step with Pringles story:</a:t>
            </a:r>
          </a:p>
          <a:p>
            <a:pPr marL="195930" indent="-195930">
              <a:buFontTx/>
              <a:buChar char="•"/>
            </a:pPr>
            <a:r>
              <a:rPr lang="en-US" dirty="0" smtClean="0"/>
              <a:t>Risk detection: Sunday May 4, 2003, Jackson TN: 1200 workers heard tornado warning sirens (elevated risk) &amp; evacuated</a:t>
            </a:r>
          </a:p>
          <a:p>
            <a:pPr marL="195930" indent="-195930">
              <a:buFontTx/>
              <a:buChar char="•"/>
            </a:pPr>
            <a:r>
              <a:rPr lang="en-US" dirty="0" smtClean="0"/>
              <a:t>18 min later a tornado hit: south end of building destroyed, roof damage, and rain damaged inventory and equipment. &gt; plant down</a:t>
            </a:r>
          </a:p>
          <a:p>
            <a:pPr marL="195930" indent="-195930">
              <a:buFontTx/>
              <a:buChar char="•"/>
            </a:pPr>
            <a:r>
              <a:rPr lang="en-US" dirty="0" smtClean="0"/>
              <a:t>Risk recovery: by 3am the contingency team was on it. Belgian </a:t>
            </a:r>
            <a:r>
              <a:rPr lang="en-US" dirty="0" err="1" smtClean="0"/>
              <a:t>Mechelen</a:t>
            </a:r>
            <a:r>
              <a:rPr lang="en-US" dirty="0" smtClean="0"/>
              <a:t> plant:</a:t>
            </a:r>
          </a:p>
          <a:p>
            <a:pPr marL="670114" lvl="1" indent="-195930">
              <a:buFontTx/>
              <a:buAutoNum type="arabicPeriod"/>
            </a:pPr>
            <a:r>
              <a:rPr lang="en-US" dirty="0" smtClean="0"/>
              <a:t>sent employees to help assess damage and reconstruct</a:t>
            </a:r>
          </a:p>
          <a:p>
            <a:pPr marL="670114" lvl="1" indent="-195930">
              <a:buFontTx/>
              <a:buAutoNum type="arabicPeriod"/>
            </a:pPr>
            <a:r>
              <a:rPr lang="en-US" dirty="0" smtClean="0"/>
              <a:t>Maxed capacity &amp; rerouted for Latin America and Asia</a:t>
            </a:r>
          </a:p>
          <a:p>
            <a:pPr marL="195930" indent="-195930">
              <a:buFontTx/>
              <a:buChar char="•"/>
            </a:pPr>
            <a:r>
              <a:rPr lang="en-US" dirty="0" smtClean="0"/>
              <a:t>May 12: temp roof installed + limited production of most popular flavors resumed.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One of our definitions of operations from core ops.</a:t>
            </a:r>
          </a:p>
          <a:p>
            <a:endParaRPr lang="en-US" sz="1300" dirty="0"/>
          </a:p>
          <a:p>
            <a:pPr defTabSz="966612" eaLnBrk="1" fontAlgn="auto" hangingPunct="1">
              <a:spcBef>
                <a:spcPts val="0"/>
              </a:spcBef>
              <a:spcAft>
                <a:spcPts val="0"/>
              </a:spcAft>
              <a:defRPr/>
            </a:pPr>
            <a:r>
              <a:rPr lang="en-US" dirty="0" smtClean="0"/>
              <a:t>Show shipping</a:t>
            </a:r>
            <a:r>
              <a:rPr lang="en-US" baseline="0" dirty="0" smtClean="0"/>
              <a:t> incidents to get class off to a lively start: </a:t>
            </a:r>
            <a:r>
              <a:rPr lang="en-US" dirty="0" smtClean="0"/>
              <a:t>TransportationFailures.pptx</a:t>
            </a:r>
            <a:r>
              <a:rPr lang="en-US" baseline="0" dirty="0" smtClean="0"/>
              <a:t>.</a:t>
            </a:r>
            <a:endParaRPr lang="en-US" dirty="0" smtClean="0"/>
          </a:p>
          <a:p>
            <a:pPr defTabSz="966612" eaLnBrk="1" fontAlgn="auto" hangingPunct="1">
              <a:spcBef>
                <a:spcPts val="0"/>
              </a:spcBef>
              <a:spcAft>
                <a:spcPts val="0"/>
              </a:spcAft>
              <a:defRPr/>
            </a:pPr>
            <a:endParaRPr lang="en-US" dirty="0" smtClean="0"/>
          </a:p>
          <a:p>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solidFill>
                  <a:prstClr val="black"/>
                </a:solidFill>
              </a:rPr>
              <a:pPr defTabSz="976502"/>
              <a:t>2/2/15</a:t>
            </a:fld>
            <a:endParaRPr lang="en-US" dirty="0" smtClean="0">
              <a:solidFill>
                <a:prstClr val="black"/>
              </a:solidFill>
            </a:endParaRPr>
          </a:p>
        </p:txBody>
      </p:sp>
      <p:sp>
        <p:nvSpPr>
          <p:cNvPr id="64516" name="Rectangle 6"/>
          <p:cNvSpPr>
            <a:spLocks noGrp="1" noChangeArrowheads="1"/>
          </p:cNvSpPr>
          <p:nvPr>
            <p:ph type="ftr" sz="quarter" idx="4"/>
          </p:nvPr>
        </p:nvSpPr>
        <p:spPr>
          <a:noFill/>
        </p:spPr>
        <p:txBody>
          <a:bodyPr/>
          <a:lstStyle/>
          <a:p>
            <a:pPr defTabSz="976502"/>
            <a:r>
              <a:rPr lang="en-US" dirty="0" smtClean="0">
                <a:solidFill>
                  <a:prstClr val="black"/>
                </a:solidFill>
              </a:rPr>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359"/>
            <a:fld id="{81A6571F-1DB6-42B0-B677-36A0B0A6ABF2}" type="datetime1">
              <a:rPr lang="en-US" smtClean="0"/>
              <a:pPr defTabSz="976359"/>
              <a:t>2/2/15</a:t>
            </a:fld>
            <a:endParaRPr lang="en-US" dirty="0" smtClean="0"/>
          </a:p>
        </p:txBody>
      </p:sp>
      <p:sp>
        <p:nvSpPr>
          <p:cNvPr id="74756"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30" indent="-195930">
              <a:buFontTx/>
              <a:buChar char="•"/>
            </a:pPr>
            <a:r>
              <a:rPr lang="en-US" dirty="0" smtClean="0"/>
              <a:t> ask: “what is my customer’s worst nightmare?”</a:t>
            </a:r>
          </a:p>
          <a:p>
            <a:pPr marL="195930" indent="-195930">
              <a:buFontTx/>
              <a:buChar char="•"/>
            </a:pPr>
            <a:endParaRPr lang="en-US" dirty="0" smtClean="0"/>
          </a:p>
          <a:p>
            <a:pPr marL="195930" indent="-195930">
              <a:buFontTx/>
              <a:buChar char="•"/>
            </a:pPr>
            <a:r>
              <a:rPr lang="en-US" dirty="0" smtClean="0"/>
              <a:t> political risk:</a:t>
            </a:r>
          </a:p>
          <a:p>
            <a:pPr marL="670114" lvl="1" indent="-195930">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70114" lvl="1" indent="-195930">
              <a:buFontTx/>
              <a:buAutoNum type="arabicPeriod"/>
            </a:pPr>
            <a:r>
              <a:rPr lang="en-US" dirty="0" smtClean="0"/>
              <a:t>GM Bochum plant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sz="1300" dirty="0"/>
              <a:t>Another definition of operations from core ops: match supply and demand in efficient manner.</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Briefly explain each. (Could add Mix risk on demand side, i.e., which product)</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We have already spent time on quality risk in the course. Today we will consider</a:t>
            </a:r>
          </a:p>
          <a:p>
            <a:pPr marL="241653" indent="-241653" defTabSz="966612" eaLnBrk="1" fontAlgn="auto" hangingPunct="1">
              <a:spcBef>
                <a:spcPts val="0"/>
              </a:spcBef>
              <a:spcAft>
                <a:spcPts val="0"/>
              </a:spcAft>
              <a:buFont typeface="Arial" pitchFamily="34" charset="0"/>
              <a:buChar char="•"/>
              <a:defRPr/>
            </a:pPr>
            <a:r>
              <a:rPr lang="en-US" sz="1300" dirty="0"/>
              <a:t>Demand Volume risk</a:t>
            </a:r>
          </a:p>
          <a:p>
            <a:pPr marL="241653" indent="-241653" defTabSz="966612" eaLnBrk="1" fontAlgn="auto" hangingPunct="1">
              <a:spcBef>
                <a:spcPts val="0"/>
              </a:spcBef>
              <a:spcAft>
                <a:spcPts val="0"/>
              </a:spcAft>
              <a:buFont typeface="Arial" pitchFamily="34" charset="0"/>
              <a:buChar char="•"/>
              <a:defRPr/>
            </a:pPr>
            <a:r>
              <a:rPr lang="en-US" sz="1300" dirty="0"/>
              <a:t>Cost risk (very briefly)</a:t>
            </a:r>
          </a:p>
          <a:p>
            <a:pPr marL="241653" indent="-241653" defTabSz="966612" eaLnBrk="1" fontAlgn="auto" hangingPunct="1">
              <a:spcBef>
                <a:spcPts val="0"/>
              </a:spcBef>
              <a:spcAft>
                <a:spcPts val="0"/>
              </a:spcAft>
              <a:buFont typeface="Arial" pitchFamily="34" charset="0"/>
              <a:buChar char="•"/>
              <a:defRPr/>
            </a:pPr>
            <a:r>
              <a:rPr lang="en-US" sz="1300" dirty="0"/>
              <a:t>Availability Risk (bulk of the session)</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39</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Commodity products (agricultural</a:t>
            </a:r>
            <a:r>
              <a:rPr lang="en-US" baseline="0" dirty="0" smtClean="0"/>
              <a:t> products, oil, etc.) have established markets and can use traditional financial hedging approaches.</a:t>
            </a:r>
          </a:p>
          <a:p>
            <a:endParaRPr lang="en-US" baseline="0" dirty="0" smtClean="0"/>
          </a:p>
          <a:p>
            <a:r>
              <a:rPr lang="en-US" baseline="0" dirty="0" smtClean="0"/>
              <a:t>Buy many products are more idiosyncratic and don’t have these kinds of markets. Managing procurement cost risk requires careful consideration of contracts and ability to switch volumes among suppliers or switch “ingredients”. </a:t>
            </a:r>
          </a:p>
        </p:txBody>
      </p:sp>
      <p:sp>
        <p:nvSpPr>
          <p:cNvPr id="4" name="Slide Number Placeholder 3"/>
          <p:cNvSpPr>
            <a:spLocks noGrp="1"/>
          </p:cNvSpPr>
          <p:nvPr>
            <p:ph type="sldNum" sz="quarter" idx="10"/>
          </p:nvPr>
        </p:nvSpPr>
        <p:spPr/>
        <p:txBody>
          <a:bodyPr/>
          <a:lstStyle/>
          <a:p>
            <a:fld id="{17C3E648-BC6C-4447-AE49-48CE751105D7}" type="slidenum">
              <a:rPr lang="en-US" smtClean="0"/>
              <a:pPr/>
              <a:t>40</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2/2/15</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359"/>
            <a:fld id="{F1C5B778-2331-4211-8C6F-A640CFE13E5B}" type="datetime1">
              <a:rPr lang="en-US" smtClean="0"/>
              <a:pPr defTabSz="976359"/>
              <a:t>2/2/15</a:t>
            </a:fld>
            <a:endParaRPr lang="en-US" dirty="0" smtClean="0"/>
          </a:p>
        </p:txBody>
      </p:sp>
      <p:sp>
        <p:nvSpPr>
          <p:cNvPr id="75780"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30" indent="-195930"/>
            <a:r>
              <a:rPr lang="en-US" dirty="0" smtClean="0"/>
              <a:t>Now assess all your identified risks &amp; prioritize.</a:t>
            </a:r>
          </a:p>
          <a:p>
            <a:pPr marL="195930" indent="-195930"/>
            <a:endParaRPr lang="en-US" dirty="0" smtClean="0"/>
          </a:p>
          <a:p>
            <a:pPr marL="195930" indent="-195930"/>
            <a:r>
              <a:rPr lang="en-US" dirty="0" smtClean="0"/>
              <a:t>How?  </a:t>
            </a:r>
          </a:p>
          <a:p>
            <a:pPr marL="195930" indent="-195930">
              <a:buFontTx/>
              <a:buChar char="•"/>
            </a:pPr>
            <a:r>
              <a:rPr lang="en-US" dirty="0" smtClean="0"/>
              <a:t>According to expected impact = p x loss.</a:t>
            </a:r>
          </a:p>
          <a:p>
            <a:pPr marL="670114" lvl="1" indent="-195930">
              <a:buFontTx/>
              <a:buAutoNum type="arabicPeriod"/>
            </a:pPr>
            <a:r>
              <a:rPr lang="en-US" dirty="0" smtClean="0"/>
              <a:t>“</a:t>
            </a:r>
            <a:r>
              <a:rPr lang="en-US" dirty="0" smtClean="0">
                <a:solidFill>
                  <a:srgbClr val="FF0000"/>
                </a:solidFill>
              </a:rPr>
              <a:t>nuisances</a:t>
            </a:r>
            <a:r>
              <a:rPr lang="en-US" dirty="0" smtClean="0"/>
              <a:t>” = Low – low quadrant </a:t>
            </a:r>
          </a:p>
          <a:p>
            <a:pPr marL="670114" lvl="1" indent="-195930">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70114" lvl="1" indent="-195930">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70114" lvl="1" indent="-195930">
              <a:buFontTx/>
              <a:buAutoNum type="arabicPeriod"/>
            </a:pPr>
            <a:r>
              <a:rPr lang="en-US" dirty="0" smtClean="0"/>
              <a:t>Non-existent = high-high</a:t>
            </a:r>
          </a:p>
          <a:p>
            <a:pPr marL="195930" indent="-195930">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359"/>
            <a:fld id="{47ACE3CA-360C-470A-850E-66B3709F309A}" type="datetime1">
              <a:rPr lang="en-US" smtClean="0"/>
              <a:pPr defTabSz="976359"/>
              <a:t>2/2/15</a:t>
            </a:fld>
            <a:endParaRPr lang="en-US" dirty="0" smtClean="0"/>
          </a:p>
        </p:txBody>
      </p:sp>
      <p:sp>
        <p:nvSpPr>
          <p:cNvPr id="7680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359"/>
            <a:fld id="{EAE39812-E173-4ED7-A09D-B44AF900101E}" type="datetime1">
              <a:rPr lang="en-US" smtClean="0"/>
              <a:pPr defTabSz="976359"/>
              <a:t>2/2/15</a:t>
            </a:fld>
            <a:endParaRPr lang="en-US" dirty="0" smtClean="0"/>
          </a:p>
        </p:txBody>
      </p:sp>
      <p:sp>
        <p:nvSpPr>
          <p:cNvPr id="77828"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2/2/15</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ln/>
        </p:spPr>
      </p:sp>
      <p:sp>
        <p:nvSpPr>
          <p:cNvPr id="983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Detectability dimension is blank for students. Ask what other dimension might be relevant. Any ex-military or risk-mgt specialists will probably mention detectability very quickly. It may even have already come up during vulnerability map. (It did a couple of times when I taught risk mgt in project management elective at UNC.)</a:t>
            </a:r>
          </a:p>
          <a:p>
            <a:endParaRPr lang="en-US" dirty="0" smtClean="0"/>
          </a:p>
          <a:p>
            <a:r>
              <a:rPr lang="en-US" dirty="0" smtClean="0"/>
              <a:t>Ask students</a:t>
            </a:r>
            <a:r>
              <a:rPr lang="en-US" baseline="0" dirty="0" smtClean="0"/>
              <a:t> what kind of threats might be slow or fast?</a:t>
            </a:r>
          </a:p>
          <a:p>
            <a:endParaRPr lang="en-US" baseline="0" dirty="0" smtClean="0"/>
          </a:p>
          <a:p>
            <a:r>
              <a:rPr lang="en-US" baseline="0" dirty="0" smtClean="0"/>
              <a:t>Ask what does this matter?</a:t>
            </a:r>
          </a:p>
          <a:p>
            <a:pPr marL="241653" indent="-241653">
              <a:buFont typeface="Arial" pitchFamily="34" charset="0"/>
              <a:buChar char="•"/>
            </a:pPr>
            <a:r>
              <a:rPr lang="en-US" dirty="0" smtClean="0"/>
              <a:t>Eaton is working with Open Ratings to create a company-wide monitoring system that will give advance notice of potential supplier instability in time to put safeguards in place. “We are pleased to expand the use of Open Ratings' solution as part of a comprehensive supply chain strategy," said Richard B. Jacobs, vice president of supply chain management at Cleveland-based Eaton. “Open Ratings will help us gain critical visibility and actionable insight into any potential issues before a disruption occurs.“ (From Supply &amp; Demand Chain Executive, February 2006.)</a:t>
            </a:r>
          </a:p>
          <a:p>
            <a:pPr marL="241653" indent="-241653">
              <a:buFont typeface="Arial" pitchFamily="34" charset="0"/>
              <a:buChar char="•"/>
            </a:pPr>
            <a:r>
              <a:rPr lang="en-US" dirty="0" smtClean="0"/>
              <a:t>The software toolset uses pattern recognition technology to constantly monitor supplier data to determine if any of UTC's 18,000 suppliers are heading for trouble. In August 2004 the system generated a financial alert based on a recognized pattern of events for a key castings supplier. That partner was immediately identified as being important to a number of product lines, and a system-generated e-mail was sent to the OTL staff warning of a potential bankruptcy ... [and] UTC increased its inventory buffer as an added layer of protection. (From Global Logistic &amp; Supply Chain Strategies, December 2005.) </a:t>
            </a:r>
          </a:p>
          <a:p>
            <a:pPr marL="241653" indent="-241653">
              <a:buFont typeface="Arial" pitchFamily="34" charset="0"/>
              <a:buChar char="•"/>
            </a:pPr>
            <a:r>
              <a:rPr lang="en-US" dirty="0" smtClean="0"/>
              <a:t>Note: Dun and Bradstreet purchased OpenRatings.</a:t>
            </a:r>
          </a:p>
          <a:p>
            <a:pPr marL="241653" indent="-241653"/>
            <a:endParaRPr lang="en-US" dirty="0" smtClean="0"/>
          </a:p>
          <a:p>
            <a:pPr marL="241653" indent="-241653"/>
            <a:r>
              <a:rPr lang="en-US" dirty="0" smtClean="0"/>
              <a:t>How detectable was Genzyme’s disruption?</a:t>
            </a:r>
            <a:endParaRPr lang="en-US" dirty="0"/>
          </a:p>
          <a:p>
            <a:pPr marL="241653" indent="-241653">
              <a:buFont typeface="Arial" pitchFamily="34" charset="0"/>
              <a:buChar char="•"/>
            </a:pPr>
            <a:r>
              <a:rPr lang="en-US" dirty="0" smtClean="0"/>
              <a:t>In a narrow sense it was not very detectable because can only determine when cell culture harvested on day 100 and they did not have test in place for the virus.</a:t>
            </a:r>
          </a:p>
          <a:p>
            <a:pPr marL="241653" indent="-241653">
              <a:buFont typeface="Arial" pitchFamily="34" charset="0"/>
              <a:buChar char="•"/>
            </a:pPr>
            <a:r>
              <a:rPr lang="en-US" dirty="0" smtClean="0"/>
              <a:t>In a broader sense, they had significant advance warning of the potential threat because they had recently experienced viral problems in their other plants. (Contamination risk is a serious threat for all biopharma).</a:t>
            </a:r>
          </a:p>
        </p:txBody>
      </p:sp>
      <p:sp>
        <p:nvSpPr>
          <p:cNvPr id="4" name="Slide Number Placeholder 3"/>
          <p:cNvSpPr>
            <a:spLocks noGrp="1"/>
          </p:cNvSpPr>
          <p:nvPr>
            <p:ph type="sldNum" sz="quarter" idx="10"/>
          </p:nvPr>
        </p:nvSpPr>
        <p:spPr/>
        <p:txBody>
          <a:bodyPr/>
          <a:lstStyle/>
          <a:p>
            <a:fld id="{17C3E648-BC6C-4447-AE49-48CE751105D7}" type="slidenum">
              <a:rPr lang="en-US" smtClean="0"/>
              <a:pPr/>
              <a:t>47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solidFill>
                  <a:prstClr val="black"/>
                </a:solidFill>
              </a:rPr>
              <a:pPr defTabSz="976502"/>
              <a:t>2/2/15</a:t>
            </a:fld>
            <a:endParaRPr lang="en-US" dirty="0" smtClean="0">
              <a:solidFill>
                <a:prstClr val="black"/>
              </a:solidFill>
            </a:endParaRPr>
          </a:p>
        </p:txBody>
      </p:sp>
      <p:sp>
        <p:nvSpPr>
          <p:cNvPr id="65542" name="Footer Placeholder 5"/>
          <p:cNvSpPr>
            <a:spLocks noGrp="1"/>
          </p:cNvSpPr>
          <p:nvPr>
            <p:ph type="ftr" sz="quarter" idx="4"/>
          </p:nvPr>
        </p:nvSpPr>
        <p:spPr>
          <a:noFill/>
        </p:spPr>
        <p:txBody>
          <a:bodyPr/>
          <a:lstStyle/>
          <a:p>
            <a:pPr defTabSz="976502"/>
            <a:r>
              <a:rPr lang="en-US" dirty="0" smtClean="0">
                <a:solidFill>
                  <a:prstClr val="black"/>
                </a:solidFill>
              </a:rPr>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solidFill>
                  <a:prstClr val="black"/>
                </a:solidFill>
              </a:rPr>
              <a:pPr defTabSz="976502"/>
              <a:t>8</a:t>
            </a:fld>
            <a:endParaRPr lang="en-US" dirty="0" smtClean="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2/2/15</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a:t>
            </a:r>
          </a:p>
          <a:p>
            <a:r>
              <a:rPr lang="en-US" dirty="0" smtClean="0"/>
              <a:t>1. Grainger keeps back-up generators in case of power failures</a:t>
            </a:r>
          </a:p>
          <a:p>
            <a:r>
              <a:rPr lang="en-US" dirty="0" smtClean="0"/>
              <a:t>2. Amazon has centralized warehouse minimizing safety stock; allocation flexibility (real option)</a:t>
            </a:r>
          </a:p>
          <a:p>
            <a:r>
              <a:rPr lang="en-US" dirty="0" smtClean="0"/>
              <a:t>3. Bose BB contracts; insurance</a:t>
            </a:r>
          </a:p>
          <a:p>
            <a:r>
              <a:rPr lang="en-US" dirty="0" smtClean="0"/>
              <a:t>4. typical OM</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49</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50</a:t>
            </a:fld>
            <a:endParaRPr lang="en-US" sz="1200" smtClean="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smtClean="0"/>
              <a:t>(Perhaps show spreadsheet? NO! Before showing this slide, do simple graph and intuition on BB:</a:t>
            </a:r>
          </a:p>
          <a:p>
            <a:endParaRPr lang="en-US" smtClean="0"/>
          </a:p>
          <a:p>
            <a:r>
              <a:rPr lang="en-US" smtClean="0"/>
              <a:t>To start, what does your intuition tell you on what will happen if</a:t>
            </a:r>
          </a:p>
          <a:p>
            <a:pPr lvl="1"/>
            <a:r>
              <a:rPr lang="en-US" smtClean="0"/>
              <a:t>EoS increase?	&gt; bigger chunks and less frequent additions</a:t>
            </a:r>
          </a:p>
          <a:p>
            <a:pPr lvl="1"/>
            <a:r>
              <a:rPr lang="en-US" smtClean="0"/>
              <a:t>r decreases?	&gt; same</a:t>
            </a:r>
          </a:p>
          <a:p>
            <a:r>
              <a:rPr lang="en-US" smtClean="0"/>
              <a:t>To find NPV maximizing timing, consider a simple model</a:t>
            </a:r>
          </a:p>
          <a:p>
            <a:endParaRPr lang="en-US" sz="900" smtClean="0"/>
          </a:p>
          <a:p>
            <a:r>
              <a:rPr lang="en-US" sz="900" smtClean="0"/>
              <a:t>Notice: basic model is deterministic &gt; never loose revenue &gt; min PV cost!</a:t>
            </a:r>
          </a:p>
          <a:p>
            <a:endParaRPr lang="en-US" sz="900" smtClean="0"/>
          </a:p>
          <a:p>
            <a:r>
              <a:rPr lang="en-US" sz="900" smtClean="0"/>
              <a:t>Let us illustrate the model with an example (alpha = .7):</a:t>
            </a:r>
          </a:p>
          <a:p>
            <a:pPr>
              <a:buFontTx/>
              <a:buChar char="•"/>
            </a:pPr>
            <a:r>
              <a:rPr lang="en-US" sz="900" smtClean="0"/>
              <a:t>Typical values for alpha are .6 to 1. So, say alpha = .7, then 1/alpha = 1.4 and rt = 0.5.</a:t>
            </a:r>
          </a:p>
          <a:p>
            <a:pPr>
              <a:buFontTx/>
              <a:buChar char="•"/>
            </a:pPr>
            <a:r>
              <a:rPr lang="en-US" sz="900" smtClean="0"/>
              <a:t>Optimal time = 0.5/r.  Say r = .1/yr, we get t = 5years. OK</a:t>
            </a:r>
          </a:p>
          <a:p>
            <a:pPr>
              <a:buFontTx/>
              <a:buChar char="•"/>
            </a:pPr>
            <a:r>
              <a:rPr lang="en-US" sz="900" smtClean="0"/>
              <a:t>Larger EoS (smaller alpha) means increase timing and size = build bigger today and delay future expansion.</a:t>
            </a:r>
          </a:p>
          <a:p>
            <a:pPr>
              <a:buFontTx/>
              <a:buChar char="•"/>
            </a:pPr>
            <a:r>
              <a:rPr lang="en-US" sz="900" smtClean="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smtClean="0"/>
          </a:p>
          <a:p>
            <a:pPr>
              <a:buFontTx/>
              <a:buChar char="•"/>
            </a:pPr>
            <a:r>
              <a:rPr lang="en-US" sz="900" smtClean="0"/>
              <a:t>What about impact of demand growth? </a:t>
            </a:r>
            <a:r>
              <a:rPr lang="en-US" sz="900" i="1" smtClean="0"/>
              <a:t>No impact with power capex, but impact with fixed cost.</a:t>
            </a:r>
            <a:endParaRPr lang="en-US" sz="90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51</a:t>
            </a:fld>
            <a:endParaRPr lang="en-US" sz="1200" smtClean="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smtClean="0"/>
              <a:t>Let us summarize the impact of key timing drivers: </a:t>
            </a:r>
            <a:r>
              <a:rPr lang="en-US" i="1" smtClean="0"/>
              <a:t>answer: first two rows: all upward arrows; last row: depends</a:t>
            </a:r>
            <a:endParaRPr lang="en-US" smtClean="0"/>
          </a:p>
          <a:p>
            <a:pPr>
              <a:lnSpc>
                <a:spcPct val="90000"/>
              </a:lnSpc>
            </a:pPr>
            <a:endParaRPr lang="en-US" smtClean="0"/>
          </a:p>
          <a:p>
            <a:pPr>
              <a:lnSpc>
                <a:spcPct val="90000"/>
              </a:lnSpc>
              <a:buFontTx/>
              <a:buChar char="-"/>
            </a:pPr>
            <a:r>
              <a:rPr lang="en-US" smtClean="0"/>
              <a:t>Easiest: Higher economies of scale leads to higher optimal capacity sizes and less frequent additions</a:t>
            </a:r>
          </a:p>
          <a:p>
            <a:pPr>
              <a:lnSpc>
                <a:spcPct val="90000"/>
              </a:lnSpc>
              <a:buFontTx/>
              <a:buChar char="-"/>
            </a:pPr>
            <a:r>
              <a:rPr lang="en-US" smtClean="0"/>
              <a:t>Higher discounting leads to LOWER optimal capacity sizes and more frequent additions. </a:t>
            </a:r>
          </a:p>
          <a:p>
            <a:pPr lvl="1">
              <a:lnSpc>
                <a:spcPct val="90000"/>
              </a:lnSpc>
              <a:buFontTx/>
              <a:buChar char="-"/>
            </a:pPr>
            <a:r>
              <a:rPr lang="en-US" smtClean="0"/>
              <a:t>Imagine </a:t>
            </a:r>
            <a:r>
              <a:rPr lang="en-US" i="1" smtClean="0"/>
              <a:t>no </a:t>
            </a:r>
            <a:r>
              <a:rPr lang="en-US" smtClean="0"/>
              <a:t>discounting.  Then it is perfectly equal to spend a dollar now versus 5 years from now.  Thus, you may as well spend it all today and build infinite capacity (and exploit EoS competely).</a:t>
            </a:r>
          </a:p>
          <a:p>
            <a:pPr lvl="1">
              <a:lnSpc>
                <a:spcPct val="90000"/>
              </a:lnSpc>
              <a:buFontTx/>
              <a:buChar char="-"/>
            </a:pPr>
            <a:r>
              <a:rPr lang="en-US" smtClean="0"/>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smtClean="0"/>
              <a:t>Thus: lower discount rates stimulate current investment (but decrease frequency)</a:t>
            </a:r>
          </a:p>
          <a:p>
            <a:pPr>
              <a:lnSpc>
                <a:spcPct val="90000"/>
              </a:lnSpc>
              <a:buFontTx/>
              <a:buChar char="-"/>
            </a:pPr>
            <a:r>
              <a:rPr lang="en-US" smtClean="0"/>
              <a:t>Higher demand growth: depends on CapEx function. No impact with power CapEx, but with fixed cost it leads to </a:t>
            </a:r>
            <a:r>
              <a:rPr lang="en-US" b="1" smtClean="0"/>
              <a:t>both</a:t>
            </a:r>
            <a:r>
              <a:rPr lang="en-US" smtClean="0"/>
              <a:t> higher optimal capacity sizes and </a:t>
            </a:r>
            <a:r>
              <a:rPr lang="en-US" b="1" smtClean="0"/>
              <a:t>more frequent additions.</a:t>
            </a:r>
          </a:p>
          <a:p>
            <a:pPr lvl="1">
              <a:lnSpc>
                <a:spcPct val="90000"/>
              </a:lnSpc>
              <a:buFontTx/>
              <a:buChar char="-"/>
            </a:pPr>
            <a:r>
              <a:rPr lang="en-US" smtClean="0"/>
              <a:t>The first effect is clear: higher growth allows higher capacity increments</a:t>
            </a:r>
          </a:p>
          <a:p>
            <a:pPr lvl="1">
              <a:lnSpc>
                <a:spcPct val="90000"/>
              </a:lnSpc>
              <a:buFontTx/>
              <a:buChar char="-"/>
            </a:pPr>
            <a:r>
              <a:rPr lang="en-US" smtClean="0"/>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smtClean="0"/>
              <a:t> D(k*) = D(gt*) = gD(t*)+(Dg)t*. The book shows that D(t*)&lt;0 if D(g)&gt;0: higher growth means more frequent additions. Whether that means larger or smaller additiona depends on the ratio of D(t*)/D(g).</a:t>
            </a:r>
          </a:p>
          <a:p>
            <a:pPr lvl="1">
              <a:lnSpc>
                <a:spcPct val="90000"/>
              </a:lnSpc>
              <a:buFontTx/>
              <a:buChar char="-"/>
            </a:pPr>
            <a:endParaRPr lang="en-US" smtClean="0"/>
          </a:p>
          <a:p>
            <a:pPr>
              <a:lnSpc>
                <a:spcPct val="90000"/>
              </a:lnSpc>
            </a:pPr>
            <a:r>
              <a:rPr lang="en-US" smtClean="0"/>
              <a:t>Main missing factors:</a:t>
            </a:r>
          </a:p>
          <a:p>
            <a:pPr>
              <a:lnSpc>
                <a:spcPct val="90000"/>
              </a:lnSpc>
              <a:buFontTx/>
              <a:buChar char="-"/>
            </a:pPr>
            <a:r>
              <a:rPr lang="en-US" smtClean="0"/>
              <a:t>Uncertainty in demand. It actually can be shown that when demand has a linear growth with noise (Brownian motion with mean gt and variance s^2 t), the entire analysis goes through </a:t>
            </a:r>
            <a:r>
              <a:rPr lang="en-US" i="1" smtClean="0"/>
              <a:t>if </a:t>
            </a:r>
            <a:r>
              <a:rPr lang="en-US" smtClean="0"/>
              <a:t>we replace the discount factor </a:t>
            </a:r>
            <a:r>
              <a:rPr lang="en-US" i="1" smtClean="0"/>
              <a:t>r </a:t>
            </a:r>
            <a:r>
              <a:rPr lang="en-US" smtClean="0"/>
              <a:t>by a </a:t>
            </a:r>
            <a:r>
              <a:rPr lang="en-US" b="1" smtClean="0"/>
              <a:t>smaller </a:t>
            </a:r>
            <a:r>
              <a:rPr lang="en-US" smtClean="0"/>
              <a:t>“uncertainty-adjusted” discount factor r’.  Given basic insights, demand uncertainty thus leads to </a:t>
            </a:r>
            <a:r>
              <a:rPr lang="en-US" b="1" smtClean="0"/>
              <a:t>higher</a:t>
            </a:r>
            <a:r>
              <a:rPr lang="en-US" smtClean="0"/>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smtClean="0"/>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52</a:t>
            </a:fld>
            <a:endParaRPr lang="en-US" sz="1200" smtClean="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smtClean="0"/>
              <a:t>Information updating can lead to changes in timing and sizing.  This is just an example of an abandonment option, which is one example of real options to model, value, and study strategic capacity timing.  Go next slide.</a:t>
            </a:r>
          </a:p>
          <a:p>
            <a:endParaRPr lang="en-US" smtClean="0"/>
          </a:p>
          <a:p>
            <a:r>
              <a:rPr lang="en-US" smtClean="0"/>
              <a:t>http://www.prnewswire.com/cgi-bin/micro_stories.pl?ACCT=916306&amp;TICK=LLY&amp;STORY=/www/story/01-11-2007/0004504420&amp;EDATE=Jan+11,+2007</a:t>
            </a:r>
          </a:p>
          <a:p>
            <a:endParaRPr lang="en-US" smtClean="0"/>
          </a:p>
          <a:p>
            <a:endParaRPr lang="en-US" smtClean="0"/>
          </a:p>
          <a:p>
            <a:r>
              <a:rPr lang="en-US" smtClean="0"/>
              <a:t>Friday, January 12, 2007 from: http://seattlepi.nwsource.com/business/299429_lillyshift12.html</a:t>
            </a:r>
            <a:endParaRPr lang="en-US" b="1" smtClean="0"/>
          </a:p>
          <a:p>
            <a:r>
              <a:rPr lang="en-US" b="1" smtClean="0"/>
              <a:t>Eli Lilly halts construction of insulin plant in Virginia</a:t>
            </a:r>
            <a:endParaRPr lang="en-US" smtClean="0"/>
          </a:p>
          <a:p>
            <a:r>
              <a:rPr lang="en-US" smtClean="0"/>
              <a:t>By CAROL DRUGA; THE ASSOCIATED PRESS</a:t>
            </a:r>
          </a:p>
          <a:p>
            <a:r>
              <a:rPr lang="en-US" smtClean="0"/>
              <a:t>INDIANAPOLIS -- Eli Lilly and Co. said Thursday it will halt construction of an insulin plant in Virginia as part of a shift in the drug maker's focus toward biotech products.</a:t>
            </a:r>
          </a:p>
          <a:p>
            <a:r>
              <a:rPr lang="en-US" smtClean="0"/>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smtClean="0"/>
              <a:t>The company also will offer exit packages to 250 of the 1,000 employees at its plant in Lafayette, Ind.</a:t>
            </a:r>
          </a:p>
          <a:p>
            <a:r>
              <a:rPr lang="en-US" smtClean="0"/>
              <a:t>"Our commitment to insulin and to diabetes is unchanged and shouldn't be misinterpreted because of this," said Lilly spokesman Phil Belt. "</a:t>
            </a:r>
            <a:r>
              <a:rPr lang="en-US" smtClean="0">
                <a:solidFill>
                  <a:schemeClr val="accent2"/>
                </a:solidFill>
              </a:rPr>
              <a:t>The best way to describe it is a reallocation of resources</a:t>
            </a:r>
            <a:r>
              <a:rPr lang="en-US" smtClean="0"/>
              <a:t>."</a:t>
            </a:r>
          </a:p>
          <a:p>
            <a:r>
              <a:rPr lang="en-US" smtClean="0"/>
              <a:t>Belt said </a:t>
            </a:r>
            <a:r>
              <a:rPr lang="en-US" smtClean="0">
                <a:solidFill>
                  <a:schemeClr val="accent2"/>
                </a:solidFill>
              </a:rPr>
              <a:t>added capacity and improvements in other plants, including ones in Italy, Indiana and Puerto Rico, plus long-term expectations for insulin demand, prompted the decision to abandon the Virginia site.</a:t>
            </a:r>
          </a:p>
          <a:p>
            <a:r>
              <a:rPr lang="en-US" smtClean="0"/>
              <a:t>Lilly introduced the first commercially available insulin in 1923, and its diabetes portfolio accounts for one-fifth of the company's revenue. Analysts have predicted that figure could more than double in the next four years.</a:t>
            </a:r>
          </a:p>
          <a:p>
            <a:r>
              <a:rPr lang="en-US" smtClean="0"/>
              <a:t>Sales of Lilly diabetes products rose 9 percent to $712.4 million in the third quarter of 2006. The company will announce fourth-quarter earnings Jan. 31.</a:t>
            </a:r>
          </a:p>
          <a:p>
            <a:r>
              <a:rPr lang="en-US" smtClean="0"/>
              <a:t>Scott Canute, Lilly's president of manufacturing operations, said the company expects worldwide demand for its insulin products to grow, but not at levels projected when plans for the Prince William site were made in 2003.</a:t>
            </a:r>
          </a:p>
          <a:p>
            <a:r>
              <a:rPr lang="en-US" smtClean="0"/>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smtClean="0"/>
              <a:t>The buyouts at Tippecanoe Labs in Lafayette will be voluntary, Belt said. Up to 250 people will be offered the exit plans, but no one will be forced to leave if fewer than 250 accept, he said.</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2/2/15</a:t>
            </a:fld>
            <a:endParaRPr lang="en-US" smtClean="0"/>
          </a:p>
        </p:txBody>
      </p:sp>
      <p:sp>
        <p:nvSpPr>
          <p:cNvPr id="78854" name="Footer Placeholder 5"/>
          <p:cNvSpPr>
            <a:spLocks noGrp="1"/>
          </p:cNvSpPr>
          <p:nvPr>
            <p:ph type="ftr" sz="quarter" idx="4"/>
          </p:nvPr>
        </p:nvSpPr>
        <p:spPr>
          <a:noFill/>
        </p:spPr>
        <p:txBody>
          <a:bodyPr/>
          <a:lstStyle/>
          <a:p>
            <a:pPr defTabSz="974725"/>
            <a:r>
              <a:rPr lang="en-US" smtClean="0"/>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53</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2/2/15</a:t>
            </a:fld>
            <a:endParaRPr lang="en-US" smtClean="0"/>
          </a:p>
        </p:txBody>
      </p:sp>
      <p:sp>
        <p:nvSpPr>
          <p:cNvPr id="79878" name="Footer Placeholder 5"/>
          <p:cNvSpPr>
            <a:spLocks noGrp="1"/>
          </p:cNvSpPr>
          <p:nvPr>
            <p:ph type="ftr" sz="quarter" idx="4"/>
          </p:nvPr>
        </p:nvSpPr>
        <p:spPr>
          <a:noFill/>
        </p:spPr>
        <p:txBody>
          <a:bodyPr/>
          <a:lstStyle/>
          <a:p>
            <a:pPr defTabSz="974725"/>
            <a:r>
              <a:rPr lang="en-US" smtClean="0"/>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54</a:t>
            </a:fld>
            <a:endParaRPr lang="en-US" smtClean="0"/>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low demand:</a:t>
            </a:r>
          </a:p>
          <a:p>
            <a:r>
              <a:rPr lang="en-US" dirty="0" smtClean="0"/>
              <a:t>- 30/yr would</a:t>
            </a:r>
            <a:r>
              <a:rPr lang="en-US" baseline="0" dirty="0" smtClean="0"/>
              <a:t> be $80x30k/</a:t>
            </a:r>
            <a:r>
              <a:rPr lang="en-US" baseline="0" dirty="0" err="1" smtClean="0"/>
              <a:t>yrx</a:t>
            </a:r>
            <a:r>
              <a:rPr lang="en-US" baseline="0" dirty="0" smtClean="0"/>
              <a:t>(1/1.25 + … ) = $4.7M &lt; fixed cost of $8M of </a:t>
            </a:r>
            <a:r>
              <a:rPr lang="en-US" baseline="0" dirty="0" err="1" smtClean="0"/>
              <a:t>CapEx</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55</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56</a:t>
            </a:fld>
            <a:endParaRPr lang="en-US" sz="1200" smtClean="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711200" lvl="1" indent="-236538">
              <a:buFontTx/>
              <a:buChar char="•"/>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2/2/15</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61</a:t>
            </a:fld>
            <a:endParaRPr lang="en-US"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solidFill>
                  <a:prstClr val="black"/>
                </a:solidFill>
              </a:rPr>
              <a:pPr defTabSz="976502"/>
              <a:t>2/2/15</a:t>
            </a:fld>
            <a:endParaRPr lang="en-US" dirty="0" smtClean="0">
              <a:solidFill>
                <a:prstClr val="black"/>
              </a:solidFill>
            </a:endParaRPr>
          </a:p>
        </p:txBody>
      </p:sp>
      <p:sp>
        <p:nvSpPr>
          <p:cNvPr id="66564" name="Rectangle 6"/>
          <p:cNvSpPr>
            <a:spLocks noGrp="1" noChangeArrowheads="1"/>
          </p:cNvSpPr>
          <p:nvPr>
            <p:ph type="ftr" sz="quarter" idx="4"/>
          </p:nvPr>
        </p:nvSpPr>
        <p:spPr>
          <a:noFill/>
        </p:spPr>
        <p:txBody>
          <a:bodyPr/>
          <a:lstStyle/>
          <a:p>
            <a:pPr defTabSz="976502"/>
            <a:r>
              <a:rPr lang="en-US" dirty="0" smtClean="0">
                <a:solidFill>
                  <a:prstClr val="black"/>
                </a:solidFill>
              </a:rPr>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t>Ask:</a:t>
            </a:r>
          </a:p>
          <a:p>
            <a:r>
              <a:rPr lang="en-US" smtClean="0"/>
              <a:t>1. what is a real option?  (contingent decision making &gt; there must be a source of uncertainty and a contingent decision)</a:t>
            </a:r>
          </a:p>
          <a:p>
            <a:r>
              <a:rPr lang="en-US" smtClean="0"/>
              <a:t>2. how can you view capacity as a real option? (demand is uncertain, contingent decision is sales/output)</a:t>
            </a:r>
          </a:p>
          <a:p>
            <a:r>
              <a:rPr lang="en-US" smtClean="0"/>
              <a:t>3. how represent it? (draw simple decision tree: first demand chance node: D&gt;K?  If no, sales = demand; otherwise sales = capacity)</a:t>
            </a:r>
          </a:p>
          <a:p>
            <a:r>
              <a:rPr lang="en-US" smtClean="0"/>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solidFill>
                  <a:prstClr val="black"/>
                </a:solidFill>
              </a:rPr>
              <a:pPr defTabSz="974725"/>
              <a:t>2/2/15</a:t>
            </a:fld>
            <a:endParaRPr lang="en-US" smtClean="0">
              <a:solidFill>
                <a:prstClr val="black"/>
              </a:solidFill>
            </a:endParaRPr>
          </a:p>
        </p:txBody>
      </p:sp>
      <p:sp>
        <p:nvSpPr>
          <p:cNvPr id="6349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solidFill>
                  <a:prstClr val="black"/>
                </a:solidFill>
              </a:rPr>
              <a:pPr defTabSz="974725"/>
              <a:t>62</a:t>
            </a:fld>
            <a:endParaRPr lang="en-US" smtClean="0">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2/2/15</a:t>
            </a:fld>
            <a:endParaRPr lang="en-US" sz="1200" smtClean="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64</a:t>
            </a:fld>
            <a:endParaRPr lang="en-US" sz="1200" smtClean="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smtClean="0"/>
              <a:t>Let’s start by understanding how to decide on timing.  Some of this discussion will be useful for the Lilly case, which we will use to study how type decisions (flex vs. dedicated) interact with timing.</a:t>
            </a:r>
          </a:p>
          <a:p>
            <a:pPr>
              <a:defRPr/>
            </a:pPr>
            <a:endParaRPr lang="en-US" dirty="0" smtClean="0"/>
          </a:p>
          <a:p>
            <a:pPr>
              <a:defRPr/>
            </a:pPr>
            <a:endParaRPr lang="en-US" dirty="0" smtClean="0"/>
          </a:p>
          <a:p>
            <a:pPr>
              <a:defRPr/>
            </a:pPr>
            <a:r>
              <a:rPr lang="en-US" dirty="0" smtClean="0"/>
              <a:t>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lvl="1">
              <a:defRPr/>
            </a:pPr>
            <a:r>
              <a:rPr lang="en-US" dirty="0" smtClean="0"/>
              <a:t>L	complicates 	fast adjustments</a:t>
            </a:r>
          </a:p>
          <a:p>
            <a:pPr lvl="1">
              <a:defRPr/>
            </a:pPr>
            <a:r>
              <a:rPr lang="en-US" dirty="0" smtClean="0"/>
              <a:t>Lumpiness	precise</a:t>
            </a:r>
          </a:p>
          <a:p>
            <a:pPr lvl="1">
              <a:defRPr/>
            </a:pPr>
            <a:r>
              <a:rPr lang="en-US" dirty="0" err="1" smtClean="0"/>
              <a:t>EoS</a:t>
            </a:r>
            <a:r>
              <a:rPr lang="en-US" dirty="0" smtClean="0"/>
              <a:t>		cheap</a:t>
            </a:r>
          </a:p>
          <a:p>
            <a:pPr lvl="1">
              <a:defRPr/>
            </a:pPr>
            <a:r>
              <a:rPr lang="en-US" dirty="0" smtClean="0"/>
              <a:t>Irreversibility	reversible</a:t>
            </a:r>
          </a:p>
          <a:p>
            <a:pPr>
              <a:defRPr/>
            </a:pPr>
            <a:endParaRPr lang="en-US" dirty="0" smtClean="0"/>
          </a:p>
          <a:p>
            <a:pPr>
              <a:defRPr/>
            </a:pPr>
            <a:r>
              <a:rPr lang="en-US" dirty="0" smtClean="0"/>
              <a:t>The result is that capacity dynamics will either lead or lag demand changes…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2/2/15</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65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10</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2013: To make sure I cover timing &amp;</a:t>
            </a:r>
            <a:r>
              <a:rPr lang="en-US" sz="1000" kern="1200" baseline="0" dirty="0" smtClean="0">
                <a:solidFill>
                  <a:schemeClr val="tx1"/>
                </a:solidFill>
                <a:latin typeface="Times New Roman" pitchFamily="18" charset="0"/>
                <a:ea typeface="+mn-ea"/>
                <a:cs typeface="+mn-cs"/>
              </a:rPr>
              <a:t> dynamic expansion strategies (also for Lilly prep), m</a:t>
            </a:r>
            <a:r>
              <a:rPr lang="en-US" sz="1000" kern="1200" dirty="0" smtClean="0">
                <a:solidFill>
                  <a:schemeClr val="tx1"/>
                </a:solidFill>
                <a:latin typeface="Times New Roman" pitchFamily="18" charset="0"/>
                <a:ea typeface="+mn-ea"/>
                <a:cs typeface="+mn-cs"/>
              </a:rPr>
              <a:t>ove risk mgt &amp; OH to the back and hand out as separate slide deck “that goes</a:t>
            </a:r>
            <a:r>
              <a:rPr lang="en-US" sz="1000" kern="1200" baseline="0" dirty="0" smtClean="0">
                <a:solidFill>
                  <a:schemeClr val="tx1"/>
                </a:solidFill>
                <a:latin typeface="Times New Roman" pitchFamily="18" charset="0"/>
                <a:ea typeface="+mn-ea"/>
                <a:cs typeface="+mn-cs"/>
              </a:rPr>
              <a:t> throughout the course and we will come back to”.</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2012: Last week we studied capacity strategies and focused on the role of uncertainty in network capacity.</a:t>
            </a:r>
          </a:p>
          <a:p>
            <a:r>
              <a:rPr lang="en-US" sz="1000" kern="1200" dirty="0" smtClean="0">
                <a:solidFill>
                  <a:schemeClr val="tx1"/>
                </a:solidFill>
                <a:latin typeface="Times New Roman" pitchFamily="18" charset="0"/>
                <a:ea typeface="+mn-ea"/>
                <a:cs typeface="+mn-cs"/>
              </a:rPr>
              <a:t>Today we summarize</a:t>
            </a:r>
            <a:r>
              <a:rPr lang="en-US" sz="1000" kern="1200" baseline="0" dirty="0" smtClean="0">
                <a:solidFill>
                  <a:schemeClr val="tx1"/>
                </a:solidFill>
                <a:latin typeface="Times New Roman" pitchFamily="18" charset="0"/>
                <a:ea typeface="+mn-ea"/>
                <a:cs typeface="+mn-cs"/>
              </a:rPr>
              <a:t> how operational hedging fits into risk management, and then turn our attention to timing.</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Timing means that we focus on dynamics</a:t>
            </a:r>
            <a:r>
              <a:rPr lang="en-US" sz="1000" kern="1200" baseline="0" dirty="0" smtClean="0">
                <a:solidFill>
                  <a:schemeClr val="tx1"/>
                </a:solidFill>
                <a:latin typeface="Times New Roman" pitchFamily="18" charset="0"/>
                <a:ea typeface="+mn-ea"/>
                <a:cs typeface="+mn-cs"/>
              </a:rPr>
              <a:t> this week.</a:t>
            </a:r>
          </a:p>
          <a:p>
            <a:r>
              <a:rPr lang="en-US" sz="1000" kern="1200" baseline="0" dirty="0" smtClean="0">
                <a:solidFill>
                  <a:schemeClr val="tx1"/>
                </a:solidFill>
                <a:latin typeface="Times New Roman" pitchFamily="18" charset="0"/>
                <a:ea typeface="+mn-ea"/>
                <a:cs typeface="+mn-cs"/>
              </a:rPr>
              <a:t>We will use the Harley case as illustration.</a:t>
            </a:r>
          </a:p>
          <a:p>
            <a:endParaRPr lang="en-US" sz="1000" kern="1200" baseline="0" dirty="0" smtClean="0">
              <a:solidFill>
                <a:schemeClr val="tx1"/>
              </a:solidFill>
              <a:latin typeface="Times New Roman" pitchFamily="18" charset="0"/>
              <a:ea typeface="+mn-ea"/>
              <a:cs typeface="+mn-cs"/>
            </a:endParaRPr>
          </a:p>
          <a:p>
            <a:pPr marL="0" marR="0">
              <a:spcBef>
                <a:spcPts val="0"/>
              </a:spcBef>
              <a:spcAft>
                <a:spcPts val="0"/>
              </a:spcAft>
            </a:pPr>
            <a:r>
              <a:rPr lang="en-US" sz="1000" dirty="0" smtClean="0">
                <a:latin typeface="Calibri"/>
                <a:ea typeface="Times New Roman"/>
              </a:rPr>
              <a:t>Basic plan:</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Risk mgt and hedging.  Target 30min (but could run longer so focus on risk preferences and OH)</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Timing: quick discussion of the 5 strategies (so at least I’m sure we cover that)</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Harley: as example of how to decide</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Main focus on building the model</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And incorporating sample path</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Finish with option value (but I don’t think I’ll have time to say much more)</a:t>
            </a:r>
            <a:endParaRPr lang="en-US" sz="1050" dirty="0" smtClean="0">
              <a:latin typeface="Times New Roman"/>
              <a:ea typeface="Calibri"/>
            </a:endParaRPr>
          </a:p>
          <a:p>
            <a:endParaRPr lang="en-US" sz="1000" kern="1200" baseline="0" dirty="0" smtClean="0">
              <a:solidFill>
                <a:schemeClr val="tx1"/>
              </a:solidFill>
              <a:latin typeface="Times New Roman" pitchFamily="18" charset="0"/>
              <a:ea typeface="+mn-ea"/>
              <a:cs typeface="+mn-cs"/>
            </a:endParaRPr>
          </a:p>
          <a:p>
            <a:endParaRPr lang="en-US" sz="1000" kern="1200" baseline="0" dirty="0" smtClean="0">
              <a:solidFill>
                <a:schemeClr val="tx1"/>
              </a:solidFill>
              <a:latin typeface="Times New Roman" pitchFamily="18" charset="0"/>
              <a:ea typeface="+mn-ea"/>
              <a:cs typeface="+mn-cs"/>
            </a:endParaRPr>
          </a:p>
          <a:p>
            <a:r>
              <a:rPr lang="en-US" sz="1000" kern="1200" baseline="0" dirty="0" smtClean="0">
                <a:solidFill>
                  <a:schemeClr val="tx1"/>
                </a:solidFill>
                <a:latin typeface="Times New Roman" pitchFamily="18" charset="0"/>
                <a:ea typeface="+mn-ea"/>
                <a:cs typeface="+mn-cs"/>
              </a:rPr>
              <a:t>2011: </a:t>
            </a:r>
            <a:r>
              <a:rPr lang="en-US" sz="1000" kern="1200" dirty="0" smtClean="0">
                <a:solidFill>
                  <a:schemeClr val="tx1"/>
                </a:solidFill>
                <a:latin typeface="Times New Roman" pitchFamily="18" charset="0"/>
                <a:ea typeface="+mn-ea"/>
                <a:cs typeface="+mn-cs"/>
              </a:rPr>
              <a:t>The change compared to the past is that I want to spend maximally 10minutes on qualitative stuff and then directly move into the model,</a:t>
            </a:r>
            <a:r>
              <a:rPr lang="en-US" sz="1000" kern="1200" baseline="0" dirty="0" smtClean="0">
                <a:solidFill>
                  <a:schemeClr val="tx1"/>
                </a:solidFill>
                <a:latin typeface="Times New Roman" pitchFamily="18" charset="0"/>
                <a:ea typeface="+mn-ea"/>
                <a:cs typeface="+mn-cs"/>
              </a:rPr>
              <a:t> starting with clickers 2 votes, </a:t>
            </a:r>
            <a:r>
              <a:rPr lang="en-US" sz="1000" kern="1200" dirty="0" smtClean="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 key points I want them to take away are:</a:t>
            </a:r>
          </a:p>
          <a:p>
            <a:pPr lvl="0"/>
            <a:r>
              <a:rPr lang="en-US" sz="1000" kern="1200" dirty="0" smtClean="0">
                <a:solidFill>
                  <a:schemeClr val="tx1"/>
                </a:solidFill>
                <a:latin typeface="Times New Roman" pitchFamily="18" charset="0"/>
                <a:ea typeface="+mn-ea"/>
                <a:cs typeface="+mn-cs"/>
              </a:rPr>
              <a:t>How include demand forecast in model?</a:t>
            </a:r>
          </a:p>
          <a:p>
            <a:pPr lvl="0"/>
            <a:r>
              <a:rPr lang="en-US" sz="1000" kern="1200" dirty="0" smtClean="0">
                <a:solidFill>
                  <a:schemeClr val="tx1"/>
                </a:solidFill>
                <a:latin typeface="Times New Roman" pitchFamily="18" charset="0"/>
                <a:ea typeface="+mn-ea"/>
                <a:cs typeface="+mn-cs"/>
              </a:rPr>
              <a:t>Realize the option values (and also prep them for Lilly)</a:t>
            </a:r>
          </a:p>
          <a:p>
            <a:pPr lvl="1"/>
            <a:r>
              <a:rPr lang="en-US" sz="1000" kern="1200" dirty="0" smtClean="0">
                <a:solidFill>
                  <a:schemeClr val="tx1"/>
                </a:solidFill>
                <a:latin typeface="Times New Roman" pitchFamily="18" charset="0"/>
                <a:ea typeface="+mn-ea"/>
                <a:cs typeface="+mn-cs"/>
              </a:rPr>
              <a:t>Key is what is in the slides: output = max(D, capacity)</a:t>
            </a:r>
          </a:p>
          <a:p>
            <a:pPr lvl="1"/>
            <a:r>
              <a:rPr lang="en-US" sz="1000" kern="1200" dirty="0" smtClean="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endParaRPr lang="en-US" dirty="0" smtClean="0"/>
          </a:p>
          <a:p>
            <a:pPr lvl="0"/>
            <a:r>
              <a:rPr lang="en-US" sz="1000" kern="1200" dirty="0" smtClean="0">
                <a:solidFill>
                  <a:schemeClr val="tx1"/>
                </a:solidFill>
                <a:latin typeface="Times New Roman" pitchFamily="18" charset="0"/>
                <a:ea typeface="+mn-ea"/>
                <a:cs typeface="+mn-cs"/>
              </a:rPr>
              <a:t>Intended take-</a:t>
            </a:r>
            <a:r>
              <a:rPr lang="en-US" sz="1000" kern="1200" dirty="0" err="1" smtClean="0">
                <a:solidFill>
                  <a:schemeClr val="tx1"/>
                </a:solidFill>
                <a:latin typeface="Times New Roman" pitchFamily="18" charset="0"/>
                <a:ea typeface="+mn-ea"/>
                <a:cs typeface="+mn-cs"/>
              </a:rPr>
              <a:t>aways</a:t>
            </a:r>
            <a:r>
              <a:rPr lang="en-US" sz="1000" kern="1200" dirty="0" smtClean="0">
                <a:solidFill>
                  <a:schemeClr val="tx1"/>
                </a:solidFill>
                <a:latin typeface="Times New Roman" pitchFamily="18" charset="0"/>
                <a:ea typeface="+mn-ea"/>
                <a:cs typeface="+mn-cs"/>
              </a:rPr>
              <a:t>:</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Timing optimization models (the basic deterministic model using </a:t>
            </a:r>
            <a:r>
              <a:rPr lang="en-US" sz="1000" kern="1200" dirty="0" err="1" smtClean="0">
                <a:solidFill>
                  <a:schemeClr val="tx1"/>
                </a:solidFill>
                <a:latin typeface="Times New Roman" pitchFamily="18" charset="0"/>
                <a:ea typeface="+mn-ea"/>
                <a:cs typeface="+mn-cs"/>
              </a:rPr>
              <a:t>iPhone</a:t>
            </a:r>
            <a:r>
              <a:rPr lang="en-US" sz="1000" kern="1200" dirty="0" smtClean="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Approaches to location analysis</a:t>
            </a:r>
          </a:p>
          <a:p>
            <a:endParaRPr lang="en-US" dirty="0" smtClean="0"/>
          </a:p>
          <a:p>
            <a:endParaRPr lang="en-US" dirty="0" smtClean="0"/>
          </a:p>
          <a:p>
            <a:r>
              <a:rPr lang="en-US" dirty="0" smtClean="0"/>
              <a:t>2007 Oct8 time plan (for 1.5hr day class):</a:t>
            </a:r>
          </a:p>
          <a:p>
            <a:r>
              <a:rPr lang="en-US" dirty="0" smtClean="0"/>
              <a:t> 0:00-0:35: capacity timing slides</a:t>
            </a:r>
          </a:p>
          <a:p>
            <a:r>
              <a:rPr lang="en-US" dirty="0" smtClean="0"/>
              <a:t> 0:35-1:30: capacity location</a:t>
            </a:r>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600" lvl="0" indent="-228600">
              <a:buFont typeface="+mj-lt"/>
              <a:buNone/>
              <a:defRPr/>
            </a:pPr>
            <a:r>
              <a:rPr lang="en-US" sz="1200" dirty="0" smtClean="0"/>
              <a:t>Three capacity strategy options in Harley case: </a:t>
            </a:r>
          </a:p>
          <a:p>
            <a:pPr marL="157163" indent="-157163">
              <a:lnSpc>
                <a:spcPct val="80000"/>
              </a:lnSpc>
            </a:pPr>
            <a:r>
              <a:rPr lang="en-US" sz="1200" i="1" dirty="0" smtClean="0"/>
              <a:t>		Size	Timing</a:t>
            </a:r>
          </a:p>
          <a:p>
            <a:pPr marL="157163" indent="-157163">
              <a:lnSpc>
                <a:spcPct val="80000"/>
              </a:lnSpc>
              <a:buFontTx/>
              <a:buAutoNum type="arabicPeriod"/>
            </a:pPr>
            <a:r>
              <a:rPr lang="en-US" sz="1200" dirty="0" smtClean="0"/>
              <a:t>Outsource: 150k	10% p.a. (draw linear increase with cap)</a:t>
            </a:r>
          </a:p>
          <a:p>
            <a:pPr marL="157163" indent="-157163">
              <a:lnSpc>
                <a:spcPct val="80000"/>
              </a:lnSpc>
              <a:buFontTx/>
              <a:buAutoNum type="arabicPeriod"/>
            </a:pPr>
            <a:r>
              <a:rPr lang="en-US" sz="1200" dirty="0" smtClean="0"/>
              <a:t>Brown:	200k	2 years</a:t>
            </a:r>
          </a:p>
          <a:p>
            <a:pPr marL="157163" indent="-157163">
              <a:lnSpc>
                <a:spcPct val="80000"/>
              </a:lnSpc>
              <a:buFontTx/>
              <a:buAutoNum type="arabicPeriod"/>
            </a:pPr>
            <a:r>
              <a:rPr lang="en-US" sz="1200" dirty="0" smtClean="0"/>
              <a:t>Green:	210k	3 years [also must decide on type &amp; location]</a:t>
            </a:r>
          </a:p>
          <a:p>
            <a:pPr marL="157163" indent="-157163">
              <a:lnSpc>
                <a:spcPct val="80000"/>
              </a:lnSpc>
              <a:buFontTx/>
              <a:buAutoNum type="arabicPeriod"/>
            </a:pPr>
            <a:endParaRPr lang="en-US" sz="1200" dirty="0" smtClean="0"/>
          </a:p>
          <a:p>
            <a:pPr marL="157163" indent="-157163">
              <a:lnSpc>
                <a:spcPct val="80000"/>
              </a:lnSpc>
            </a:pPr>
            <a:r>
              <a:rPr lang="en-US" sz="1200" dirty="0" smtClean="0"/>
              <a:t>The case asks us to assess these three capacity expansion methods to two others.  </a:t>
            </a:r>
            <a:r>
              <a:rPr lang="en-US" sz="1200" i="1" dirty="0" smtClean="0"/>
              <a:t>How do you value the small difference between 2 and 3? Need PV of small extra sales slice in  graph above.</a:t>
            </a:r>
          </a:p>
          <a:p>
            <a:pPr marL="157163" indent="-157163">
              <a:lnSpc>
                <a:spcPct val="80000"/>
              </a:lnSpc>
            </a:pPr>
            <a:r>
              <a:rPr lang="en-US" sz="1200" i="0" dirty="0" smtClean="0"/>
              <a:t>Note:</a:t>
            </a:r>
            <a:r>
              <a:rPr lang="en-US" sz="1200" i="0" baseline="0" dirty="0" smtClean="0"/>
              <a:t> impact of  a) improvement on capacity (see later); b) innovation and NPD (next week in Lilly)</a:t>
            </a:r>
            <a:endParaRPr lang="en-US" sz="1200" i="0" dirty="0" smtClean="0"/>
          </a:p>
          <a:p>
            <a:pPr marL="157163" indent="-157163">
              <a:lnSpc>
                <a:spcPct val="80000"/>
              </a:lnSpc>
            </a:pPr>
            <a:endParaRPr lang="en-US" sz="1200" dirty="0" smtClean="0"/>
          </a:p>
          <a:p>
            <a:pPr marL="157163" indent="-157163">
              <a:lnSpc>
                <a:spcPct val="80000"/>
              </a:lnSpc>
            </a:pPr>
            <a:r>
              <a:rPr lang="en-US" sz="1200" dirty="0" smtClean="0"/>
              <a:t>First we can have a quick qualitative evaluation of the five strategies (next slide)</a:t>
            </a:r>
          </a:p>
          <a:p>
            <a:pPr marL="157163" indent="-157163">
              <a:lnSpc>
                <a:spcPct val="80000"/>
              </a:lnSpc>
            </a:pPr>
            <a:endParaRPr lang="en-US" sz="1200" dirty="0" smtClean="0"/>
          </a:p>
          <a:p>
            <a:pPr marL="157163" indent="-157163">
              <a:lnSpc>
                <a:spcPct val="80000"/>
              </a:lnSpc>
            </a:pPr>
            <a:r>
              <a:rPr lang="en-US" sz="1200" dirty="0" smtClean="0"/>
              <a:t>OLDER: no longer enough</a:t>
            </a:r>
            <a:r>
              <a:rPr lang="en-US" sz="1200" baseline="0" dirty="0" smtClean="0"/>
              <a:t> time for this:</a:t>
            </a:r>
            <a:endParaRPr lang="en-US" sz="1200" dirty="0" smtClean="0"/>
          </a:p>
          <a:p>
            <a:pPr marL="157163" indent="-157163">
              <a:lnSpc>
                <a:spcPct val="80000"/>
              </a:lnSpc>
            </a:pPr>
            <a:endParaRPr lang="en-US" sz="1200" dirty="0" smtClean="0"/>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marL="157163" indent="-157163">
              <a:lnSpc>
                <a:spcPct val="80000"/>
              </a:lnSpc>
            </a:pPr>
            <a:endParaRPr lang="en-US" dirty="0" smtClean="0"/>
          </a:p>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a:t>
            </a:r>
            <a:r>
              <a:rPr lang="en-US" dirty="0" err="1" smtClean="0"/>
              <a:t>mfg</a:t>
            </a:r>
            <a:r>
              <a:rPr lang="en-US" dirty="0" smtClean="0"/>
              <a:t>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a:t>
            </a:r>
            <a:r>
              <a:rPr lang="en-US" dirty="0" err="1" smtClean="0"/>
              <a:t>eng.</a:t>
            </a:r>
            <a:r>
              <a:rPr lang="en-US" dirty="0" smtClean="0"/>
              <a:t>  what about new entry threat?</a:t>
            </a:r>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greenfield plant.</a:t>
            </a:r>
          </a:p>
          <a:p>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2/2/15</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11</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000" kern="1200" dirty="0" smtClean="0">
                <a:solidFill>
                  <a:schemeClr val="tx1"/>
                </a:solidFill>
                <a:latin typeface="Times New Roman" pitchFamily="18" charset="0"/>
                <a:ea typeface="+mn-ea"/>
                <a:cs typeface="+mn-cs"/>
              </a:rPr>
              <a:t>I use the </a:t>
            </a:r>
            <a:r>
              <a:rPr lang="en-US" sz="1000" kern="1200" dirty="0" err="1" smtClean="0">
                <a:solidFill>
                  <a:schemeClr val="tx1"/>
                </a:solidFill>
                <a:latin typeface="Times New Roman" pitchFamily="18" charset="0"/>
                <a:ea typeface="+mn-ea"/>
                <a:cs typeface="+mn-cs"/>
              </a:rPr>
              <a:t>Facebook</a:t>
            </a:r>
            <a:r>
              <a:rPr lang="en-US" sz="1000" kern="1200" dirty="0" smtClean="0">
                <a:solidFill>
                  <a:schemeClr val="tx1"/>
                </a:solidFill>
                <a:latin typeface="Times New Roman" pitchFamily="18" charset="0"/>
                <a:ea typeface="+mn-ea"/>
                <a:cs typeface="+mn-cs"/>
              </a:rPr>
              <a:t> story to setup the idea of timing and say that it's not only manufacturing. </a:t>
            </a:r>
          </a:p>
          <a:p>
            <a:r>
              <a:rPr lang="en-US" sz="1000" kern="1200" dirty="0" smtClean="0">
                <a:solidFill>
                  <a:schemeClr val="tx1"/>
                </a:solidFill>
                <a:latin typeface="Times New Roman" pitchFamily="18" charset="0"/>
                <a:ea typeface="+mn-ea"/>
                <a:cs typeface="+mn-cs"/>
              </a:rPr>
              <a:t>Server capacity is one of the main issues with cloud computing. </a:t>
            </a:r>
          </a:p>
          <a:p>
            <a:pPr marL="228600" indent="-228600">
              <a:buFont typeface="Arial" pitchFamily="34" charset="0"/>
              <a:buNone/>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2011: use this example to:</a:t>
            </a:r>
          </a:p>
          <a:p>
            <a:pPr marL="228600" indent="-228600">
              <a:buAutoNum type="arabicPeriod"/>
            </a:pPr>
            <a:r>
              <a:rPr lang="en-US" dirty="0" smtClean="0"/>
              <a:t>Introduce timing decisions &amp; frictions</a:t>
            </a:r>
          </a:p>
          <a:p>
            <a:pPr marL="228600" indent="-228600">
              <a:buAutoNum type="arabicPeriod"/>
            </a:pPr>
            <a:r>
              <a:rPr lang="en-US" dirty="0" smtClean="0"/>
              <a:t>Introduce</a:t>
            </a:r>
            <a:r>
              <a:rPr lang="en-US" baseline="0" dirty="0" smtClean="0"/>
              <a:t> the basic timing model</a:t>
            </a:r>
          </a:p>
          <a:p>
            <a:pPr marL="228600" indent="-228600"/>
            <a:endParaRPr lang="en-US" dirty="0" smtClean="0"/>
          </a:p>
          <a:p>
            <a:pPr>
              <a:defRPr/>
            </a:pPr>
            <a:r>
              <a:rPr lang="en-US" dirty="0" smtClean="0"/>
              <a:t>A. 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marL="685800" lvl="1" indent="-228600">
              <a:buFont typeface="+mj-lt"/>
              <a:buAutoNum type="arabicPeriod"/>
              <a:defRPr/>
            </a:pPr>
            <a:r>
              <a:rPr lang="en-US" dirty="0" smtClean="0"/>
              <a:t>L	complicates 	fast adjustments</a:t>
            </a:r>
          </a:p>
          <a:p>
            <a:pPr marL="685800" lvl="1" indent="-228600">
              <a:buFont typeface="+mj-lt"/>
              <a:buAutoNum type="arabicPeriod"/>
              <a:defRPr/>
            </a:pPr>
            <a:r>
              <a:rPr lang="en-US" dirty="0" smtClean="0"/>
              <a:t>Lumpiness	precise</a:t>
            </a:r>
          </a:p>
          <a:p>
            <a:pPr marL="685800" lvl="1" indent="-228600">
              <a:buFont typeface="+mj-lt"/>
              <a:buAutoNum type="arabicPeriod"/>
              <a:defRPr/>
            </a:pPr>
            <a:r>
              <a:rPr lang="en-US" dirty="0" err="1" smtClean="0"/>
              <a:t>EoS</a:t>
            </a:r>
            <a:r>
              <a:rPr lang="en-US" dirty="0" smtClean="0"/>
              <a:t>		cheap</a:t>
            </a:r>
          </a:p>
          <a:p>
            <a:pPr marL="685800" lvl="1" indent="-228600">
              <a:buFont typeface="+mj-lt"/>
              <a:buAutoNum type="arabicPeriod"/>
              <a:defRPr/>
            </a:pPr>
            <a:r>
              <a:rPr lang="en-US" dirty="0" smtClean="0"/>
              <a:t>Irreversibility	reversible</a:t>
            </a:r>
          </a:p>
          <a:p>
            <a:pPr marL="228600" indent="-228600">
              <a:buFont typeface="+mj-lt"/>
              <a:buAutoNum type="arabicPeriod"/>
            </a:pPr>
            <a:endParaRPr lang="en-US" dirty="0" smtClean="0"/>
          </a:p>
          <a:p>
            <a:pPr marL="228600" indent="-228600">
              <a:buFont typeface="+mj-lt"/>
              <a:buNone/>
            </a:pPr>
            <a:r>
              <a:rPr lang="en-US" dirty="0" smtClean="0"/>
              <a:t>B. Let us first focus on the role of </a:t>
            </a:r>
            <a:r>
              <a:rPr lang="en-US" dirty="0" err="1" smtClean="0"/>
              <a:t>EoS</a:t>
            </a:r>
            <a:r>
              <a:rPr lang="en-US" dirty="0" smtClean="0"/>
              <a:t>: assume there is a fixed cost component</a:t>
            </a:r>
            <a:r>
              <a:rPr lang="en-US" baseline="0" dirty="0" smtClean="0"/>
              <a:t> to adding capacity (in addition to a variable cost).  </a:t>
            </a:r>
            <a:r>
              <a:rPr lang="en-US" i="1" baseline="0" dirty="0" smtClean="0"/>
              <a:t>What effect will this have?</a:t>
            </a:r>
          </a:p>
          <a:p>
            <a:pPr marL="228600" indent="-228600">
              <a:buFont typeface="Arial" pitchFamily="34" charset="0"/>
              <a:buChar char="•"/>
            </a:pPr>
            <a:r>
              <a:rPr lang="en-US" i="0" baseline="0" dirty="0" smtClean="0"/>
              <a:t>Only build “large enough” additions.</a:t>
            </a:r>
          </a:p>
          <a:p>
            <a:pPr marL="228600" indent="-228600">
              <a:buFont typeface="Arial" pitchFamily="34" charset="0"/>
              <a:buChar char="•"/>
            </a:pPr>
            <a:r>
              <a:rPr lang="en-US" i="0" baseline="0" dirty="0" smtClean="0"/>
              <a:t>Benefit is: </a:t>
            </a:r>
            <a:r>
              <a:rPr lang="en-US" i="0" baseline="0" dirty="0" err="1" smtClean="0"/>
              <a:t>EoS</a:t>
            </a:r>
            <a:r>
              <a:rPr lang="en-US" i="0" baseline="0" dirty="0" smtClean="0"/>
              <a:t>  AND larger chunks = larger timing = more discounting</a:t>
            </a:r>
          </a:p>
          <a:p>
            <a:pPr marL="228600" indent="-228600">
              <a:buFont typeface="Arial" pitchFamily="34" charset="0"/>
              <a:buChar char="•"/>
            </a:pPr>
            <a:r>
              <a:rPr lang="en-US" i="0" baseline="0" dirty="0" smtClean="0"/>
              <a:t>Clear one-to-one relationship between sizing and timing</a:t>
            </a:r>
          </a:p>
          <a:p>
            <a:pPr marL="228600" indent="-228600">
              <a:buFont typeface="Arial" pitchFamily="34" charset="0"/>
              <a:buChar char="•"/>
            </a:pPr>
            <a:endParaRPr lang="en-US" i="0" baseline="0" dirty="0" smtClean="0"/>
          </a:p>
          <a:p>
            <a:pPr marL="228600" indent="-228600">
              <a:buFont typeface="Arial" pitchFamily="34" charset="0"/>
              <a:buNone/>
            </a:pPr>
            <a:r>
              <a:rPr lang="en-US" i="0" baseline="0" dirty="0" smtClean="0"/>
              <a:t>C. Basic model: clearly needs a DCF analysis, which we can easily model in a spreadsheet. </a:t>
            </a:r>
          </a:p>
          <a:p>
            <a:pPr marL="228600" indent="-228600">
              <a:buFont typeface="Arial" pitchFamily="34" charset="0"/>
              <a:buChar char="•"/>
            </a:pPr>
            <a:r>
              <a:rPr lang="en-US" i="0" baseline="0" dirty="0" smtClean="0"/>
              <a:t>show spreadsheet.  Explain how continuous discounting allows continuous timing model.</a:t>
            </a:r>
          </a:p>
          <a:p>
            <a:pPr marL="228600" indent="-228600">
              <a:buFont typeface="Arial" pitchFamily="34" charset="0"/>
              <a:buChar char="•"/>
            </a:pPr>
            <a:r>
              <a:rPr lang="en-US" i="0" baseline="0" dirty="0" smtClean="0"/>
              <a:t>Do comparative statics: </a:t>
            </a:r>
            <a:r>
              <a:rPr lang="en-US" b="1" dirty="0" smtClean="0">
                <a:solidFill>
                  <a:srgbClr val="FF0000"/>
                </a:solidFill>
                <a:latin typeface="Times New Roman"/>
              </a:rPr>
              <a:t>Driver change:  </a:t>
            </a:r>
            <a:r>
              <a:rPr lang="en-US" dirty="0" smtClean="0">
                <a:latin typeface="Times New Roman"/>
              </a:rPr>
              <a:t>Impact on capacity size </a:t>
            </a:r>
            <a:r>
              <a:rPr lang="en-US" i="1" dirty="0" smtClean="0">
                <a:latin typeface="Times New Roman"/>
              </a:rPr>
              <a:t>k</a:t>
            </a:r>
            <a:r>
              <a:rPr lang="en-US" i="1" baseline="30000" dirty="0" smtClean="0">
                <a:latin typeface="Times New Roman"/>
              </a:rPr>
              <a:t>*</a:t>
            </a:r>
            <a:r>
              <a:rPr lang="en-US" i="1" dirty="0" smtClean="0">
                <a:latin typeface="Times New Roman"/>
              </a:rPr>
              <a:t> </a:t>
            </a:r>
            <a:r>
              <a:rPr lang="en-US" dirty="0" smtClean="0">
                <a:latin typeface="Times New Roman"/>
              </a:rPr>
              <a:t>and timing </a:t>
            </a:r>
            <a:r>
              <a:rPr lang="en-US" i="1" dirty="0" smtClean="0">
                <a:latin typeface="Times New Roman"/>
              </a:rPr>
              <a:t>t</a:t>
            </a:r>
            <a:r>
              <a:rPr lang="en-US" i="1" baseline="30000" dirty="0" smtClean="0">
                <a:latin typeface="Times New Roman"/>
              </a:rPr>
              <a:t>*</a:t>
            </a:r>
            <a:r>
              <a:rPr lang="en-US" i="1" dirty="0" smtClean="0">
                <a:latin typeface="Times New Roman"/>
              </a:rPr>
              <a:t>  </a:t>
            </a:r>
            <a:r>
              <a:rPr lang="en-US" dirty="0" smtClean="0">
                <a:latin typeface="Times New Roman"/>
              </a:rPr>
              <a:t>Impact on PV(cost)</a:t>
            </a:r>
            <a:r>
              <a:rPr lang="en-US" i="1" dirty="0" smtClean="0">
                <a:latin typeface="Times New Roman"/>
              </a:rPr>
              <a:t> </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demand growth (from 2 to 3):		reduces	increases</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scale economies (fixed cost from 2.5 to 3.5):	increases	</a:t>
            </a:r>
            <a:r>
              <a:rPr lang="en-US" dirty="0" err="1" smtClean="0">
                <a:latin typeface="Times New Roman"/>
                <a:cs typeface="Times New Roman"/>
              </a:rPr>
              <a:t>increases</a:t>
            </a:r>
            <a:endParaRPr lang="en-US" i="1"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Smaller discount rate (from 20% to 10%):	increases 	</a:t>
            </a:r>
            <a:r>
              <a:rPr lang="en-US" dirty="0" err="1" smtClean="0">
                <a:latin typeface="Times New Roman"/>
                <a:cs typeface="Times New Roman"/>
              </a:rPr>
              <a:t>increases</a:t>
            </a: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(effects two and three are robust; the first one depends on the </a:t>
            </a:r>
            <a:r>
              <a:rPr lang="en-US" dirty="0" err="1" smtClean="0">
                <a:latin typeface="Times New Roman"/>
                <a:cs typeface="Times New Roman"/>
              </a:rPr>
              <a:t>CapEx</a:t>
            </a:r>
            <a:r>
              <a:rPr lang="en-US" dirty="0" smtClean="0">
                <a:latin typeface="Times New Roman"/>
                <a:cs typeface="Times New Roman"/>
              </a:rPr>
              <a:t> cost structure: it is unaffected with Power function.)</a:t>
            </a:r>
          </a:p>
          <a:p>
            <a:pPr eaLnBrk="1" hangingPunct="1">
              <a:spcBef>
                <a:spcPts val="432"/>
              </a:spcBef>
              <a:spcAft>
                <a:spcPts val="0"/>
              </a:spcAft>
            </a:pP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OK, let’s now summarize and generalize our findings… (next few slides)</a:t>
            </a:r>
            <a:endParaRPr lang="en-US" dirty="0" smtClean="0">
              <a:latin typeface="Arial"/>
            </a:endParaRPr>
          </a:p>
          <a:p>
            <a:pPr eaLnBrk="1" hangingPunct="1">
              <a:spcBef>
                <a:spcPts val="432"/>
              </a:spcBef>
              <a:spcAft>
                <a:spcPts val="0"/>
              </a:spcAft>
            </a:pPr>
            <a:endParaRPr lang="en-US" dirty="0" smtClean="0">
              <a:latin typeface="Times New Roman"/>
            </a:endParaRPr>
          </a:p>
          <a:p>
            <a:pPr eaLnBrk="1" hangingPunct="1">
              <a:spcBef>
                <a:spcPts val="432"/>
              </a:spcBef>
              <a:spcAft>
                <a:spcPts val="0"/>
              </a:spcAft>
            </a:pPr>
            <a:endParaRPr lang="en-US" dirty="0" smtClean="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64175"/>
          </a:xfrm>
        </p:spPr>
        <p:txBody>
          <a:bodyPr/>
          <a:lstStyle/>
          <a:p>
            <a:pPr lvl="0"/>
            <a:endParaRPr 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2/2/15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2/2/15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2/2/15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b="1" smtClean="0">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smtClean="0">
                <a:solidFill>
                  <a:srgbClr val="3333CC"/>
                </a:solidFill>
                <a:latin typeface="Arial" charset="0"/>
                <a:ea typeface="MS PGothic" charset="0"/>
                <a:cs typeface="MS PGothic" charset="0"/>
              </a:rPr>
              <a:t>Slide </a:t>
            </a:r>
            <a:fld id="{22FD9412-139E-0C4F-A8DA-EE754ABF8707}" type="slidenum">
              <a:rPr lang="en-US" sz="800" smtClean="0">
                <a:solidFill>
                  <a:srgbClr val="3333CC"/>
                </a:solidFill>
                <a:latin typeface="Arial" charset="0"/>
                <a:ea typeface="MS PGothic" charset="0"/>
                <a:cs typeface="MS PGothic" charset="0"/>
              </a:rPr>
              <a:pPr eaLnBrk="0" hangingPunct="0"/>
              <a:t>‹#›</a:t>
            </a:fld>
            <a:endParaRPr lang="en-US" sz="800" smtClean="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smtClean="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smtClean="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7072414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74683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13617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28152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77936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C5B967E-D44D-4B9E-A972-65D452CF8717}"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874636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8727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25493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46734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1880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288776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8579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390049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157261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33513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3483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20121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486371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693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theme" Target="../theme/theme3.xml"/><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2.xml"/><Relationship Id="rId4" Type="http://schemas.openxmlformats.org/officeDocument/2006/relationships/slideLayout" Target="../slideLayouts/slideLayout43.xml"/><Relationship Id="rId5" Type="http://schemas.openxmlformats.org/officeDocument/2006/relationships/slideLayout" Target="../slideLayouts/slideLayout44.xml"/><Relationship Id="rId6" Type="http://schemas.openxmlformats.org/officeDocument/2006/relationships/theme" Target="../theme/theme4.xml"/><Relationship Id="rId1" Type="http://schemas.openxmlformats.org/officeDocument/2006/relationships/slideLayout" Target="../slideLayouts/slideLayout40.xml"/><Relationship Id="rId2"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slideLayout" Target="../slideLayouts/slideLayout56.xml"/><Relationship Id="rId13" Type="http://schemas.openxmlformats.org/officeDocument/2006/relationships/slideLayout" Target="../slideLayouts/slideLayout57.xml"/><Relationship Id="rId14" Type="http://schemas.openxmlformats.org/officeDocument/2006/relationships/slideLayout" Target="../slideLayouts/slideLayout58.xml"/><Relationship Id="rId15"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937" r:id="rId14"/>
    <p:sldLayoutId id="2147483938"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2/2/15</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b="1" smtClean="0">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smtClean="0">
                <a:solidFill>
                  <a:srgbClr val="3333CC"/>
                </a:solidFill>
                <a:latin typeface="Optima" charset="0"/>
                <a:ea typeface="MS PGothic" charset="0"/>
                <a:cs typeface="MS PGothic" charset="0"/>
              </a:rPr>
              <a:t>Slide </a:t>
            </a:r>
            <a:fld id="{BFCE4155-B4C0-D247-9E13-9A09AA24D5B4}" type="slidenum">
              <a:rPr lang="en-US" sz="800" smtClean="0">
                <a:solidFill>
                  <a:srgbClr val="3333CC"/>
                </a:solidFill>
                <a:latin typeface="Optima" charset="0"/>
                <a:ea typeface="MS PGothic" charset="0"/>
                <a:cs typeface="MS PGothic" charset="0"/>
              </a:rPr>
              <a:pPr eaLnBrk="0" hangingPunct="0"/>
              <a:t>‹#›</a:t>
            </a:fld>
            <a:endParaRPr lang="en-US" sz="800" smtClean="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smtClean="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smtClean="0">
                <a:solidFill>
                  <a:srgbClr val="3333CC"/>
                </a:solidFill>
                <a:latin typeface="Optima" charset="0"/>
                <a:ea typeface="MS PGothic" charset="0"/>
                <a:cs typeface="MS PGothic" charset="0"/>
              </a:rPr>
              <a:t>© Allon</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b="1" smtClean="0">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7430468"/>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E367DFB-32D6-41ED-971C-1BAB9B16C720}"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76608937"/>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hyperlink" Target="http://goo.gl/ZKYkXm"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30.xml"/><Relationship Id="rId2" Type="http://schemas.openxmlformats.org/officeDocument/2006/relationships/notesSlide" Target="../notesSlides/notesSlide7.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en.wikipedia.org/wiki/Facebook" TargetMode="External"/><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3.xml"/><Relationship Id="rId3"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1.bin"/><Relationship Id="rId5" Type="http://schemas.openxmlformats.org/officeDocument/2006/relationships/image" Target="../media/image7.wmf"/><Relationship Id="rId6" Type="http://schemas.openxmlformats.org/officeDocument/2006/relationships/oleObject" Target="../embeddings/oleObject2.bin"/><Relationship Id="rId7" Type="http://schemas.openxmlformats.org/officeDocument/2006/relationships/image" Target="../media/image8.w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oleObject3.bin"/><Relationship Id="rId5" Type="http://schemas.openxmlformats.org/officeDocument/2006/relationships/oleObject" Target="../embeddings/Microsoft_Word_97_-_2004_Document1.doc"/><Relationship Id="rId6" Type="http://schemas.openxmlformats.org/officeDocument/2006/relationships/image" Target="../media/image10.wmf"/><Relationship Id="rId7" Type="http://schemas.openxmlformats.org/officeDocument/2006/relationships/image" Target="../media/image11.png"/><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2.emf"/><Relationship Id="rId4" Type="http://schemas.openxmlformats.org/officeDocument/2006/relationships/image" Target="../media/image13.emf"/><Relationship Id="rId1" Type="http://schemas.openxmlformats.org/officeDocument/2006/relationships/tags" Target="../tags/tag3.xml"/><Relationship Id="rId2"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14.emf"/><Relationship Id="rId5" Type="http://schemas.openxmlformats.org/officeDocument/2006/relationships/chart" Target="../charts/chart1.xml"/><Relationship Id="rId1" Type="http://schemas.openxmlformats.org/officeDocument/2006/relationships/tags" Target="../tags/tag4.xml"/><Relationship Id="rId2"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5.xml"/><Relationship Id="rId3" Type="http://schemas.openxmlformats.org/officeDocument/2006/relationships/chart" Target="../charts/char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33.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1.xml"/><Relationship Id="rId3" Type="http://schemas.openxmlformats.org/officeDocument/2006/relationships/notesSlide" Target="../notesSlides/notesSlide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5.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1.xml"/><Relationship Id="rId3" Type="http://schemas.openxmlformats.org/officeDocument/2006/relationships/notesSlide" Target="../notesSlides/notesSlide27.xml"/></Relationships>
</file>

<file path=ppt/slides/_rels/slide36.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1.xml"/><Relationship Id="rId3"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8.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1.xml"/><Relationship Id="rId3" Type="http://schemas.openxmlformats.org/officeDocument/2006/relationships/notesSlide" Target="../notesSlides/notesSlide3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42.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1.xml"/><Relationship Id="rId3" Type="http://schemas.openxmlformats.org/officeDocument/2006/relationships/notesSlide" Target="../notesSlides/notesSlide34.xml"/></Relationships>
</file>

<file path=ppt/slides/_rels/slide43.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1.xml"/><Relationship Id="rId3" Type="http://schemas.openxmlformats.org/officeDocument/2006/relationships/notesSlide" Target="../notesSlides/notesSlide35.xml"/></Relationships>
</file>

<file path=ppt/slides/_rels/slide44.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1.xml"/><Relationship Id="rId3" Type="http://schemas.openxmlformats.org/officeDocument/2006/relationships/notesSlide" Target="../notesSlides/notesSlide3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2.xml"/><Relationship Id="rId4" Type="http://schemas.openxmlformats.org/officeDocument/2006/relationships/oleObject" Target="../embeddings/oleObject4.bin"/><Relationship Id="rId5" Type="http://schemas.openxmlformats.org/officeDocument/2006/relationships/image" Target="../media/image16.wmf"/><Relationship Id="rId1" Type="http://schemas.openxmlformats.org/officeDocument/2006/relationships/vmlDrawing" Target="../drawings/vmlDrawing3.vml"/><Relationship Id="rId2"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52.xml.rels><?xml version="1.0" encoding="UTF-8" standalone="yes"?>
<Relationships xmlns="http://schemas.openxmlformats.org/package/2006/relationships"><Relationship Id="rId3" Type="http://schemas.openxmlformats.org/officeDocument/2006/relationships/hyperlink" Target="http://www.bizjournals.com/search/bin/search?t=washington&amp;am=washington&amp;q=%22Joe%20Coombs%20and%20Neil%20Adler%22&amp;f=byline&amp;am=120_days&amp;r=20" TargetMode="External"/><Relationship Id="rId4" Type="http://schemas.openxmlformats.org/officeDocument/2006/relationships/hyperlink" Target="http://washington.bizjournals.com/washington/stories/2007/01/08/daily41.html" TargetMode="External"/><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tags" Target="../tags/tag14.xml"/><Relationship Id="rId4" Type="http://schemas.openxmlformats.org/officeDocument/2006/relationships/tags" Target="../tags/tag15.xml"/><Relationship Id="rId5" Type="http://schemas.openxmlformats.org/officeDocument/2006/relationships/slideLayout" Target="../slideLayouts/slideLayout15.xml"/><Relationship Id="rId6" Type="http://schemas.openxmlformats.org/officeDocument/2006/relationships/oleObject" Target="../embeddings/oleObject5.bin"/><Relationship Id="rId7" Type="http://schemas.openxmlformats.org/officeDocument/2006/relationships/image" Target="../media/image18.emf"/><Relationship Id="rId1" Type="http://schemas.openxmlformats.org/officeDocument/2006/relationships/vmlDrawing" Target="../drawings/vmlDrawing4.vml"/><Relationship Id="rId2" Type="http://schemas.openxmlformats.org/officeDocument/2006/relationships/tags" Target="../tags/tag13.xml"/></Relationships>
</file>

<file path=ppt/slides/_rels/slide59.xml.rels><?xml version="1.0" encoding="UTF-8" standalone="yes"?>
<Relationships xmlns="http://schemas.openxmlformats.org/package/2006/relationships"><Relationship Id="rId3" Type="http://schemas.openxmlformats.org/officeDocument/2006/relationships/tags" Target="../tags/tag17.xml"/><Relationship Id="rId4" Type="http://schemas.openxmlformats.org/officeDocument/2006/relationships/tags" Target="../tags/tag18.xml"/><Relationship Id="rId5" Type="http://schemas.openxmlformats.org/officeDocument/2006/relationships/slideLayout" Target="../slideLayouts/slideLayout15.xml"/><Relationship Id="rId6" Type="http://schemas.openxmlformats.org/officeDocument/2006/relationships/oleObject" Target="../embeddings/oleObject6.bin"/><Relationship Id="rId7" Type="http://schemas.openxmlformats.org/officeDocument/2006/relationships/image" Target="../media/image19.emf"/><Relationship Id="rId1" Type="http://schemas.openxmlformats.org/officeDocument/2006/relationships/vmlDrawing" Target="../drawings/vmlDrawing5.vml"/><Relationship Id="rId2" Type="http://schemas.openxmlformats.org/officeDocument/2006/relationships/tags" Target="../tags/tag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xml"/></Relationships>
</file>

<file path=ppt/slides/_rels/slide60.xml.rels><?xml version="1.0" encoding="UTF-8" standalone="yes"?>
<Relationships xmlns="http://schemas.openxmlformats.org/package/2006/relationships"><Relationship Id="rId3" Type="http://schemas.openxmlformats.org/officeDocument/2006/relationships/tags" Target="../tags/tag20.xml"/><Relationship Id="rId4" Type="http://schemas.openxmlformats.org/officeDocument/2006/relationships/tags" Target="../tags/tag21.xml"/><Relationship Id="rId5" Type="http://schemas.openxmlformats.org/officeDocument/2006/relationships/slideLayout" Target="../slideLayouts/slideLayout15.xml"/><Relationship Id="rId6" Type="http://schemas.openxmlformats.org/officeDocument/2006/relationships/oleObject" Target="../embeddings/oleObject7.bin"/><Relationship Id="rId7" Type="http://schemas.openxmlformats.org/officeDocument/2006/relationships/image" Target="../media/image20.emf"/><Relationship Id="rId1" Type="http://schemas.openxmlformats.org/officeDocument/2006/relationships/vmlDrawing" Target="../drawings/vmlDrawing6.vml"/><Relationship Id="rId2" Type="http://schemas.openxmlformats.org/officeDocument/2006/relationships/tags" Target="../tags/tag1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4.xml"/><Relationship Id="rId3" Type="http://schemas.openxmlformats.org/officeDocument/2006/relationships/image" Target="../media/image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3675"/>
            <a:ext cx="7772400" cy="1470025"/>
          </a:xfrm>
        </p:spPr>
        <p:txBody>
          <a:bodyPr/>
          <a:lstStyle/>
          <a:p>
            <a:r>
              <a:rPr lang="en-US" dirty="0" smtClean="0"/>
              <a:t>Take 5 min to fill out </a:t>
            </a:r>
            <a:br>
              <a:rPr lang="en-US" dirty="0" smtClean="0"/>
            </a:br>
            <a:r>
              <a:rPr lang="en-US" b="1" dirty="0"/>
              <a:t>MID-TERM COMMENTS AND SUGGESTIONS</a:t>
            </a:r>
            <a:endParaRPr lang="en-US" dirty="0"/>
          </a:p>
        </p:txBody>
      </p:sp>
      <p:sp>
        <p:nvSpPr>
          <p:cNvPr id="3" name="Subtitle 2"/>
          <p:cNvSpPr>
            <a:spLocks noGrp="1"/>
          </p:cNvSpPr>
          <p:nvPr>
            <p:ph type="subTitle" idx="1"/>
          </p:nvPr>
        </p:nvSpPr>
        <p:spPr>
          <a:xfrm>
            <a:off x="8970" y="4133200"/>
            <a:ext cx="4210986" cy="1752600"/>
          </a:xfrm>
        </p:spPr>
        <p:txBody>
          <a:bodyPr/>
          <a:lstStyle/>
          <a:p>
            <a:r>
              <a:rPr lang="en-US" sz="5400" b="1" dirty="0">
                <a:hlinkClick r:id="rId2"/>
              </a:rPr>
              <a:t>http://goo.gl/ZKYkXm</a:t>
            </a:r>
            <a:endParaRPr lang="en-US" sz="5400" b="1" dirty="0"/>
          </a:p>
        </p:txBody>
      </p:sp>
      <p:pic>
        <p:nvPicPr>
          <p:cNvPr id="4" name="Picture 3" descr="qr-2014012902515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1343" y="2684630"/>
            <a:ext cx="3897751" cy="3897751"/>
          </a:xfrm>
          <a:prstGeom prst="rect">
            <a:avLst/>
          </a:prstGeom>
        </p:spPr>
      </p:pic>
    </p:spTree>
    <p:extLst>
      <p:ext uri="{BB962C8B-B14F-4D97-AF65-F5344CB8AC3E}">
        <p14:creationId xmlns:p14="http://schemas.microsoft.com/office/powerpoint/2010/main" val="3563716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a:t>
            </a:r>
            <a:r>
              <a:rPr lang="en-US" sz="3600" dirty="0" smtClean="0">
                <a:solidFill>
                  <a:srgbClr val="FF3300"/>
                </a:solidFill>
                <a:latin typeface="Garamond" pitchFamily="18" charset="0"/>
              </a:rPr>
              <a:t>Timing and Expansion</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Five different timing strategies</a:t>
            </a:r>
          </a:p>
          <a:p>
            <a:pPr eaLnBrk="1" hangingPunct="1">
              <a:buClr>
                <a:srgbClr val="FF3300"/>
              </a:buClr>
            </a:pPr>
            <a:r>
              <a:rPr lang="en-US" dirty="0" smtClean="0">
                <a:solidFill>
                  <a:schemeClr val="bg1"/>
                </a:solidFill>
              </a:rPr>
              <a:t>Timing optimization models &amp; key drivers</a:t>
            </a:r>
          </a:p>
          <a:p>
            <a:pPr eaLnBrk="1" hangingPunct="1">
              <a:buClr>
                <a:srgbClr val="FF3300"/>
              </a:buClr>
              <a:defRPr/>
            </a:pPr>
            <a:r>
              <a:rPr lang="en-US" dirty="0" smtClean="0">
                <a:solidFill>
                  <a:schemeClr val="bg1"/>
                </a:solidFill>
              </a:rPr>
              <a:t>View and value capacity as a real option </a:t>
            </a:r>
          </a:p>
          <a:p>
            <a:pPr lvl="2" eaLnBrk="1" hangingPunct="1">
              <a:buClr>
                <a:srgbClr val="FF3300"/>
              </a:buClr>
              <a:buNone/>
              <a:defRPr/>
            </a:pPr>
            <a:endParaRPr lang="en-US" dirty="0" smtClean="0">
              <a:solidFill>
                <a:schemeClr val="bg1"/>
              </a:solidFill>
            </a:endParaRPr>
          </a:p>
          <a:p>
            <a:pPr lvl="2" eaLnBrk="1" hangingPunct="1">
              <a:buClr>
                <a:srgbClr val="FF3300"/>
              </a:buClr>
              <a:defRPr/>
            </a:pPr>
            <a:r>
              <a:rPr lang="en-US" b="1" dirty="0" smtClean="0">
                <a:solidFill>
                  <a:schemeClr val="bg1"/>
                </a:solidFill>
              </a:rPr>
              <a:t>Case: </a:t>
            </a:r>
            <a:r>
              <a:rPr lang="en-US" i="1" dirty="0" smtClean="0">
                <a:solidFill>
                  <a:schemeClr val="bg1"/>
                </a:solidFill>
              </a:rPr>
              <a:t>Harley-Davidson</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Risk management and operational hedging</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Capacity Timing and Expansion</a:t>
            </a:r>
          </a:p>
        </p:txBody>
      </p:sp>
      <p:graphicFrame>
        <p:nvGraphicFramePr>
          <p:cNvPr id="14" name="Diagram 13"/>
          <p:cNvGraphicFramePr/>
          <p:nvPr>
            <p:extLst>
              <p:ext uri="{D42A27DB-BD31-4B8C-83A1-F6EECF244321}">
                <p14:modId xmlns:p14="http://schemas.microsoft.com/office/powerpoint/2010/main" val="1336108597"/>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t>
            </a:r>
            <a:r>
              <a:rPr lang="en-US" dirty="0" smtClean="0">
                <a:solidFill>
                  <a:srgbClr val="FFFFFF"/>
                </a:solidFill>
                <a:latin typeface="Arial" pitchFamily="34" charset="0"/>
                <a:ea typeface="ＭＳ Ｐゴシック" charset="0"/>
                <a:cs typeface="Arial" pitchFamily="34" charset="0"/>
              </a:rPr>
              <a:t>alue</a:t>
            </a:r>
            <a:endParaRPr lang="en-US" dirty="0">
              <a:solidFill>
                <a:srgbClr val="FFFFFF"/>
              </a:solidFill>
              <a:latin typeface="Arial" pitchFamily="34" charset="0"/>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t>
            </a:r>
            <a:r>
              <a:rPr lang="en-US" dirty="0" smtClean="0">
                <a:solidFill>
                  <a:srgbClr val="FFFFFF"/>
                </a:solidFill>
                <a:latin typeface="Arial" pitchFamily="34" charset="0"/>
                <a:ea typeface="ＭＳ Ｐゴシック" charset="0"/>
                <a:cs typeface="Arial" pitchFamily="34" charset="0"/>
              </a:rPr>
              <a:t>apabilities</a:t>
            </a:r>
            <a:endParaRPr lang="en-US" dirty="0">
              <a:solidFill>
                <a:srgbClr val="FFFFFF"/>
              </a:solidFill>
              <a:latin typeface="Arial" pitchFamily="34" charset="0"/>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a:t>
            </a:r>
            <a:r>
              <a:rPr lang="en-US" dirty="0" smtClean="0">
                <a:solidFill>
                  <a:srgbClr val="FFFFFF"/>
                </a:solidFill>
                <a:latin typeface="Arial" pitchFamily="34" charset="0"/>
                <a:ea typeface="ＭＳ Ｐゴシック" charset="0"/>
                <a:cs typeface="Arial" pitchFamily="34" charset="0"/>
              </a:rPr>
              <a:t>rocesses</a:t>
            </a:r>
            <a:endParaRPr lang="en-US" dirty="0">
              <a:solidFill>
                <a:srgbClr val="FFFFFF"/>
              </a:solidFill>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40225669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Expansion</a:t>
            </a:r>
            <a:endParaRPr lang="en-US" dirty="0"/>
          </a:p>
        </p:txBody>
      </p:sp>
      <p:pic>
        <p:nvPicPr>
          <p:cNvPr id="3" name="Picture 2"/>
          <p:cNvPicPr>
            <a:picLocks noChangeAspect="1"/>
          </p:cNvPicPr>
          <p:nvPr/>
        </p:nvPicPr>
        <p:blipFill>
          <a:blip r:embed="rId3" cstate="print"/>
          <a:stretch>
            <a:fillRect/>
          </a:stretch>
        </p:blipFill>
        <p:spPr>
          <a:xfrm>
            <a:off x="3301730" y="1322583"/>
            <a:ext cx="5842270" cy="2908706"/>
          </a:xfrm>
          <a:prstGeom prst="rect">
            <a:avLst/>
          </a:prstGeom>
        </p:spPr>
      </p:pic>
      <p:graphicFrame>
        <p:nvGraphicFramePr>
          <p:cNvPr id="4" name="Table 3"/>
          <p:cNvGraphicFramePr>
            <a:graphicFrameLocks noGrp="1"/>
          </p:cNvGraphicFramePr>
          <p:nvPr/>
        </p:nvGraphicFramePr>
        <p:xfrm>
          <a:off x="144378" y="1309045"/>
          <a:ext cx="3051208" cy="3960798"/>
        </p:xfrm>
        <a:graphic>
          <a:graphicData uri="http://schemas.openxmlformats.org/drawingml/2006/table">
            <a:tbl>
              <a:tblPr/>
              <a:tblGrid>
                <a:gridCol w="762802"/>
                <a:gridCol w="762802"/>
                <a:gridCol w="762802"/>
                <a:gridCol w="762802"/>
              </a:tblGrid>
              <a:tr h="600390">
                <a:tc>
                  <a:txBody>
                    <a:bodyPr/>
                    <a:lstStyle/>
                    <a:p>
                      <a:r>
                        <a:rPr lang="en-US" sz="1100" dirty="0"/>
                        <a:t>Date</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Users</a:t>
                      </a:r>
                      <a:br>
                        <a:rPr lang="en-US" sz="1100"/>
                      </a:br>
                      <a:r>
                        <a:rPr lang="en-US" sz="1100"/>
                        <a:t>(in millions)</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Days later</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Monthly growth</a:t>
                      </a:r>
                      <a:r>
                        <a:rPr lang="en-US" sz="1100" baseline="30000">
                          <a:hlinkClick r:id="rId4"/>
                        </a:rPr>
                        <a:t>[N 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August 26, 2008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100</a:t>
                      </a:r>
                      <a:r>
                        <a:rPr lang="en-US" sz="1100" baseline="30000">
                          <a:hlinkClick r:id="rId4"/>
                        </a:rPr>
                        <a:t>[30]</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178.38%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April 8,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200</a:t>
                      </a:r>
                      <a:r>
                        <a:rPr lang="en-US" sz="1100" baseline="30000">
                          <a:hlinkClick r:id="rId4"/>
                        </a:rPr>
                        <a:t>[31]</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225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13.33%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15,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300</a:t>
                      </a:r>
                      <a:r>
                        <a:rPr lang="en-US" sz="1100" baseline="30000">
                          <a:hlinkClick r:id="rId4"/>
                        </a:rPr>
                        <a:t>[32]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9.38%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February 5,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400</a:t>
                      </a:r>
                      <a:r>
                        <a:rPr lang="en-US" sz="1100" baseline="30000">
                          <a:hlinkClick r:id="rId4"/>
                        </a:rPr>
                        <a:t>[33]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6.99%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July 21,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500</a:t>
                      </a:r>
                      <a:r>
                        <a:rPr lang="en-US" sz="1100" baseline="30000">
                          <a:hlinkClick r:id="rId4"/>
                        </a:rPr>
                        <a:t>[34]</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4.52%</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January 5,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600</a:t>
                      </a:r>
                      <a:r>
                        <a:rPr lang="en-US" sz="1100" baseline="30000">
                          <a:hlinkClick r:id="rId4"/>
                        </a:rPr>
                        <a:t>[35][N 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3.57%</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May 30,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700</a:t>
                      </a:r>
                      <a:r>
                        <a:rPr lang="en-US" sz="1100" baseline="30000">
                          <a:hlinkClick r:id="rId4"/>
                        </a:rPr>
                        <a:t>[36]</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22,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800</a:t>
                      </a:r>
                      <a:r>
                        <a:rPr lang="en-US" sz="1100" baseline="30000">
                          <a:hlinkClick r:id="rId4"/>
                        </a:rPr>
                        <a:t>[37]</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115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3.73%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0365889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Apple iPhone Quarterly Sales </a:t>
            </a:r>
            <a:r>
              <a:rPr lang="en-US" sz="2400" dirty="0" smtClean="0"/>
              <a:t>2007-2015 in million units</a:t>
            </a:r>
            <a:endParaRPr lang="en-US" sz="2400" dirty="0"/>
          </a:p>
        </p:txBody>
      </p:sp>
      <p:sp>
        <p:nvSpPr>
          <p:cNvPr id="93" name="TextBox 92"/>
          <p:cNvSpPr txBox="1"/>
          <p:nvPr/>
        </p:nvSpPr>
        <p:spPr>
          <a:xfrm>
            <a:off x="251791" y="6301406"/>
            <a:ext cx="5856992" cy="261610"/>
          </a:xfrm>
          <a:prstGeom prst="rect">
            <a:avLst/>
          </a:prstGeom>
          <a:noFill/>
        </p:spPr>
        <p:txBody>
          <a:bodyPr wrap="none" rtlCol="0">
            <a:spAutoFit/>
          </a:bodyPr>
          <a:lstStyle/>
          <a:p>
            <a:r>
              <a:rPr lang="en-US" sz="1100" dirty="0" smtClean="0"/>
              <a:t>Source: </a:t>
            </a:r>
            <a:r>
              <a:rPr lang="en-US" sz="1100" dirty="0"/>
              <a:t>http://</a:t>
            </a:r>
            <a:r>
              <a:rPr lang="en-US" sz="1100" dirty="0" err="1"/>
              <a:t>www.statista.com</a:t>
            </a:r>
            <a:r>
              <a:rPr lang="en-US" sz="1100" dirty="0"/>
              <a:t>/statistics/263401/global-apple-iphone-sales-since-3rd-quarter-2007/</a:t>
            </a:r>
          </a:p>
        </p:txBody>
      </p:sp>
      <p:sp>
        <p:nvSpPr>
          <p:cNvPr id="94" name="TextBox 93"/>
          <p:cNvSpPr txBox="1"/>
          <p:nvPr/>
        </p:nvSpPr>
        <p:spPr>
          <a:xfrm>
            <a:off x="2564296" y="5797827"/>
            <a:ext cx="4630093" cy="338554"/>
          </a:xfrm>
          <a:prstGeom prst="rect">
            <a:avLst/>
          </a:prstGeom>
          <a:noFill/>
        </p:spPr>
        <p:txBody>
          <a:bodyPr wrap="none" rtlCol="0">
            <a:spAutoFit/>
          </a:bodyPr>
          <a:lstStyle/>
          <a:p>
            <a:r>
              <a:rPr lang="en-US" sz="1600" dirty="0" smtClean="0"/>
              <a:t>Linear annual growth ≈ 1.86 x 4 = 7.4 million units/</a:t>
            </a:r>
            <a:r>
              <a:rPr lang="en-US" sz="1600" dirty="0" err="1" smtClean="0"/>
              <a:t>yr</a:t>
            </a:r>
            <a:endParaRPr lang="en-US" sz="1600" dirty="0"/>
          </a:p>
        </p:txBody>
      </p:sp>
      <p:pic>
        <p:nvPicPr>
          <p:cNvPr id="3" name="Picture 2"/>
          <p:cNvPicPr>
            <a:picLocks noChangeAspect="1"/>
          </p:cNvPicPr>
          <p:nvPr/>
        </p:nvPicPr>
        <p:blipFill>
          <a:blip r:embed="rId3"/>
          <a:stretch>
            <a:fillRect/>
          </a:stretch>
        </p:blipFill>
        <p:spPr>
          <a:xfrm>
            <a:off x="876300" y="990600"/>
            <a:ext cx="7378700" cy="48641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0" indent="0" eaLnBrk="1" hangingPunct="1">
              <a:buNone/>
            </a:pPr>
            <a:r>
              <a:rPr lang="en-US" sz="2400" dirty="0" smtClean="0"/>
              <a:t>Capacity frictions: </a:t>
            </a:r>
          </a:p>
          <a:p>
            <a:pPr marL="0" indent="0" eaLnBrk="1" hangingPunct="1">
              <a:buNone/>
            </a:pPr>
            <a:endParaRPr lang="en-US" sz="2400" dirty="0" smtClean="0"/>
          </a:p>
          <a:p>
            <a:pPr eaLnBrk="1" hangingPunct="1">
              <a:buFont typeface="Wingdings" charset="2"/>
              <a:buChar char="Ø"/>
            </a:pPr>
            <a:r>
              <a:rPr lang="en-US" sz="2400" dirty="0" smtClean="0"/>
              <a:t>Lead times </a:t>
            </a:r>
          </a:p>
          <a:p>
            <a:pPr eaLnBrk="1" hangingPunct="1">
              <a:buFont typeface="Wingdings" charset="2"/>
              <a:buChar char="Ø"/>
            </a:pPr>
            <a:r>
              <a:rPr lang="en-US" sz="2400" dirty="0" smtClean="0"/>
              <a:t>Lumpiness</a:t>
            </a:r>
            <a:endParaRPr lang="en-US" sz="2400" dirty="0"/>
          </a:p>
          <a:p>
            <a:pPr eaLnBrk="1" hangingPunct="1">
              <a:buFont typeface="Wingdings" charset="2"/>
              <a:buChar char="Ø"/>
            </a:pPr>
            <a:r>
              <a:rPr lang="en-US" sz="2400" dirty="0" smtClean="0"/>
              <a:t>Irreversibility</a:t>
            </a:r>
          </a:p>
          <a:p>
            <a:pPr eaLnBrk="1" hangingPunct="1">
              <a:buFont typeface="Wingdings" charset="2"/>
              <a:buChar char="Ø"/>
            </a:pPr>
            <a:r>
              <a:rPr lang="en-US" sz="2400" dirty="0" smtClean="0"/>
              <a:t>Uncertainty</a:t>
            </a:r>
          </a:p>
          <a:p>
            <a:pPr eaLnBrk="1" hangingPunct="1">
              <a:buFont typeface="Wingdings" charset="2"/>
              <a:buChar char="Ø"/>
            </a:pPr>
            <a:r>
              <a:rPr lang="en-US" sz="2400" dirty="0"/>
              <a:t>Scale economies</a:t>
            </a:r>
          </a:p>
          <a:p>
            <a:pPr eaLnBrk="1" hangingPunct="1">
              <a:buFont typeface="Wingdings" charset="2"/>
              <a:buChar char="Ø"/>
            </a:pPr>
            <a:endParaRPr lang="en-US" sz="2400" dirty="0" smtClean="0"/>
          </a:p>
          <a:p>
            <a:pPr marL="0" indent="0" eaLnBrk="1" hangingPunct="1">
              <a:buNone/>
            </a:pPr>
            <a:endParaRPr lang="en-US" sz="2400" dirty="0" smtClean="0"/>
          </a:p>
        </p:txBody>
      </p:sp>
    </p:spTree>
    <p:custDataLst>
      <p:tags r:id="rId1"/>
    </p:custDataLst>
    <p:extLst>
      <p:ext uri="{BB962C8B-B14F-4D97-AF65-F5344CB8AC3E}">
        <p14:creationId xmlns:p14="http://schemas.microsoft.com/office/powerpoint/2010/main" val="3119420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Scale Economies in Capacity Expansion</a:t>
            </a:r>
            <a:endParaRPr lang="en-US" dirty="0"/>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smtClean="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smtClean="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Constant Marginal Cost</a:t>
            </a:r>
            <a:endParaRPr lang="en-US" dirty="0">
              <a:solidFill>
                <a:schemeClr val="tx1"/>
              </a:solidFill>
            </a:endParaRP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smtClean="0"/>
              <a:t>Scale economies result from fixed cost being spread over more units</a:t>
            </a:r>
            <a:endParaRPr lang="en-US" sz="1400" dirty="0"/>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smtClean="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smtClean="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Decreasing Marginal Cost</a:t>
            </a:r>
            <a:endParaRPr lang="en-US" dirty="0">
              <a:solidFill>
                <a:schemeClr val="tx1"/>
              </a:solidFill>
            </a:endParaRP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smtClean="0"/>
              <a:t>Scale economies result from spreading of fixed cost and volume discounts, installation learning, etc., </a:t>
            </a:r>
            <a:endParaRPr lang="en-US" sz="1400" dirty="0"/>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mc:AlternateContent xmlns:mc="http://schemas.openxmlformats.org/markup-compatibility/2006">
              <mc:Choice xmlns:v="urn:schemas-microsoft-com:vml" Requires="v">
                <p:oleObj spid="_x0000_s109607" name="Equation" r:id="rId4" imgW="1091880" imgH="215640" progId="Equation.3">
                  <p:embed/>
                </p:oleObj>
              </mc:Choice>
              <mc:Fallback>
                <p:oleObj name="Equation" r:id="rId4" imgW="1091880" imgH="215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013" y="2151375"/>
                        <a:ext cx="10922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mc:AlternateContent xmlns:mc="http://schemas.openxmlformats.org/markup-compatibility/2006">
              <mc:Choice xmlns:v="urn:schemas-microsoft-com:vml" Requires="v">
                <p:oleObj spid="_x0000_s109608" name="Equation" r:id="rId6" imgW="1231560" imgH="419040" progId="Equation.3">
                  <p:embed/>
                </p:oleObj>
              </mc:Choice>
              <mc:Fallback>
                <p:oleObj name="Equation" r:id="rId6" imgW="1231560" imgH="4190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6796" y="2049775"/>
                        <a:ext cx="1231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smtClean="0"/>
              <a:t>Note: CapEx = Capital Expenditure, i.e., total cost of installing the capacity.</a:t>
            </a:r>
            <a:endParaRPr lang="en-US" sz="1000" dirty="0"/>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smtClean="0"/>
              <a:t>α</a:t>
            </a:r>
            <a:r>
              <a:rPr lang="en-US" sz="1000" dirty="0" smtClean="0"/>
              <a:t> is the scale term.</a:t>
            </a:r>
          </a:p>
          <a:p>
            <a:pPr algn="ctr"/>
            <a:r>
              <a:rPr lang="en-US" sz="1000" dirty="0" smtClean="0"/>
              <a:t> 0 &lt; </a:t>
            </a:r>
            <a:r>
              <a:rPr lang="el-GR" sz="1000" dirty="0" smtClean="0"/>
              <a:t>α</a:t>
            </a:r>
            <a:r>
              <a:rPr lang="en-US" sz="1000" dirty="0" smtClean="0"/>
              <a:t> &lt;= 1. Lower </a:t>
            </a:r>
            <a:r>
              <a:rPr lang="el-GR" sz="1000" dirty="0" smtClean="0"/>
              <a:t>α</a:t>
            </a:r>
            <a:r>
              <a:rPr lang="en-US" sz="1000" dirty="0" smtClean="0"/>
              <a:t> indicates larger economies of scale.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Approaches to </a:t>
            </a:r>
            <a:r>
              <a:rPr lang="en-US" smtClean="0"/>
              <a:t>Capacity Expansion </a:t>
            </a:r>
            <a:endParaRPr lang="en-US" dirty="0"/>
          </a:p>
        </p:txBody>
      </p:sp>
      <p:sp>
        <p:nvSpPr>
          <p:cNvPr id="6" name="Oval 5"/>
          <p:cNvSpPr/>
          <p:nvPr/>
        </p:nvSpPr>
        <p:spPr>
          <a:xfrm>
            <a:off x="1557063" y="26280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Add shift to existing facility </a:t>
            </a:r>
            <a:endParaRPr lang="en-US" sz="1400" dirty="0">
              <a:solidFill>
                <a:schemeClr val="tx1"/>
              </a:solidFill>
              <a:latin typeface="Optima"/>
              <a:cs typeface="Optima"/>
            </a:endParaRPr>
          </a:p>
        </p:txBody>
      </p:sp>
      <p:sp>
        <p:nvSpPr>
          <p:cNvPr id="8" name="Oval 7"/>
          <p:cNvSpPr/>
          <p:nvPr/>
        </p:nvSpPr>
        <p:spPr>
          <a:xfrm>
            <a:off x="5948251" y="26280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Extend Existing Facility (Brownfield)</a:t>
            </a:r>
            <a:endParaRPr lang="en-US" sz="1400" dirty="0">
              <a:solidFill>
                <a:schemeClr val="tx1"/>
              </a:solidFill>
              <a:latin typeface="Optima"/>
              <a:cs typeface="Optima"/>
            </a:endParaRPr>
          </a:p>
        </p:txBody>
      </p:sp>
      <p:sp>
        <p:nvSpPr>
          <p:cNvPr id="9" name="Oval 8"/>
          <p:cNvSpPr/>
          <p:nvPr/>
        </p:nvSpPr>
        <p:spPr>
          <a:xfrm>
            <a:off x="3731992" y="1150579"/>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New Facility (Greenfield)</a:t>
            </a:r>
            <a:endParaRPr lang="en-US" sz="1400" dirty="0">
              <a:solidFill>
                <a:schemeClr val="tx1"/>
              </a:solidFill>
              <a:latin typeface="Optima"/>
              <a:cs typeface="Optima"/>
            </a:endParaRPr>
          </a:p>
        </p:txBody>
      </p:sp>
      <p:sp>
        <p:nvSpPr>
          <p:cNvPr id="10" name="Oval 9"/>
          <p:cNvSpPr/>
          <p:nvPr/>
        </p:nvSpPr>
        <p:spPr>
          <a:xfrm>
            <a:off x="2406887" y="49902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Outsource (some) Production </a:t>
            </a:r>
            <a:endParaRPr lang="en-US" sz="1400" dirty="0">
              <a:solidFill>
                <a:schemeClr val="tx1"/>
              </a:solidFill>
              <a:latin typeface="Optima"/>
              <a:cs typeface="Optima"/>
            </a:endParaRPr>
          </a:p>
        </p:txBody>
      </p:sp>
      <p:sp>
        <p:nvSpPr>
          <p:cNvPr id="11" name="Oval 10"/>
          <p:cNvSpPr/>
          <p:nvPr/>
        </p:nvSpPr>
        <p:spPr>
          <a:xfrm>
            <a:off x="5173334" y="49902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Improve Processes</a:t>
            </a:r>
            <a:endParaRPr lang="en-US" sz="1400" dirty="0">
              <a:solidFill>
                <a:schemeClr val="tx1"/>
              </a:solidFill>
              <a:latin typeface="Optima"/>
              <a:cs typeface="Optima"/>
            </a:endParaRPr>
          </a:p>
        </p:txBody>
      </p:sp>
      <p:sp>
        <p:nvSpPr>
          <p:cNvPr id="28" name="Oval 27"/>
          <p:cNvSpPr/>
          <p:nvPr/>
        </p:nvSpPr>
        <p:spPr>
          <a:xfrm>
            <a:off x="4523694" y="3914442"/>
            <a:ext cx="92989" cy="619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cxnSp>
        <p:nvCxnSpPr>
          <p:cNvPr id="30" name="Straight Connector 29"/>
          <p:cNvCxnSpPr>
            <a:stCxn id="9" idx="4"/>
            <a:endCxn id="28" idx="0"/>
          </p:cNvCxnSpPr>
          <p:nvPr/>
        </p:nvCxnSpPr>
        <p:spPr>
          <a:xfrm rot="16200000" flipH="1">
            <a:off x="3937343" y="3281596"/>
            <a:ext cx="1259238" cy="64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8" idx="2"/>
            <a:endCxn id="28" idx="7"/>
          </p:cNvCxnSpPr>
          <p:nvPr/>
        </p:nvCxnSpPr>
        <p:spPr>
          <a:xfrm rot="10800000" flipV="1">
            <a:off x="4603065" y="3380397"/>
            <a:ext cx="1345186" cy="5431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6" idx="6"/>
          </p:cNvCxnSpPr>
          <p:nvPr/>
        </p:nvCxnSpPr>
        <p:spPr>
          <a:xfrm>
            <a:off x="3220549" y="3380398"/>
            <a:ext cx="1283775" cy="6231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1"/>
            <a:endCxn id="28" idx="4"/>
          </p:cNvCxnSpPr>
          <p:nvPr/>
        </p:nvCxnSpPr>
        <p:spPr>
          <a:xfrm rot="16200000" flipV="1">
            <a:off x="4376470" y="4170155"/>
            <a:ext cx="1234197" cy="8467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7"/>
            <a:endCxn id="28" idx="4"/>
          </p:cNvCxnSpPr>
          <p:nvPr/>
        </p:nvCxnSpPr>
        <p:spPr>
          <a:xfrm rot="5400000" flipH="1" flipV="1">
            <a:off x="3581377" y="4221820"/>
            <a:ext cx="1234197" cy="74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3628666" y="3046537"/>
            <a:ext cx="1883044" cy="17978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Optima"/>
                <a:cs typeface="Optima"/>
              </a:rPr>
              <a:t>How to Increase Capacity?</a:t>
            </a:r>
            <a:endParaRPr lang="en-US" sz="2000" dirty="0">
              <a:solidFill>
                <a:schemeClr val="tx1"/>
              </a:solidFill>
              <a:latin typeface="Optima"/>
              <a:cs typeface="Optima"/>
            </a:endParaRPr>
          </a:p>
        </p:txBody>
      </p:sp>
    </p:spTree>
    <p:extLst>
      <p:ext uri="{BB962C8B-B14F-4D97-AF65-F5344CB8AC3E}">
        <p14:creationId xmlns:p14="http://schemas.microsoft.com/office/powerpoint/2010/main" val="13065217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1144280"/>
            <a:ext cx="7620000" cy="5372100"/>
          </a:xfrm>
          <a:prstGeom prst="rect">
            <a:avLst/>
          </a:prstGeom>
        </p:spPr>
      </p:pic>
      <p:sp>
        <p:nvSpPr>
          <p:cNvPr id="5" name="Title 4"/>
          <p:cNvSpPr>
            <a:spLocks noGrp="1"/>
          </p:cNvSpPr>
          <p:nvPr>
            <p:ph type="title"/>
          </p:nvPr>
        </p:nvSpPr>
        <p:spPr>
          <a:prstGeom prst="rect">
            <a:avLst/>
          </a:prstGeom>
        </p:spPr>
        <p:txBody>
          <a:bodyPr>
            <a:spAutoFit/>
          </a:bodyPr>
          <a:lstStyle/>
          <a:p>
            <a:r>
              <a:rPr lang="en-US" b="1" dirty="0"/>
              <a:t>William Harley and Arthur Davidson (1914)</a:t>
            </a:r>
            <a:endParaRPr lang="en-US" dirty="0"/>
          </a:p>
        </p:txBody>
      </p:sp>
    </p:spTree>
    <p:extLst>
      <p:ext uri="{BB962C8B-B14F-4D97-AF65-F5344CB8AC3E}">
        <p14:creationId xmlns:p14="http://schemas.microsoft.com/office/powerpoint/2010/main" val="285828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Flexibility</a:t>
            </a:r>
            <a:endParaRPr lang="en-US" dirty="0"/>
          </a:p>
        </p:txBody>
      </p:sp>
      <p:sp>
        <p:nvSpPr>
          <p:cNvPr id="3" name="Content Placeholder 2"/>
          <p:cNvSpPr>
            <a:spLocks noGrp="1"/>
          </p:cNvSpPr>
          <p:nvPr>
            <p:ph idx="1"/>
          </p:nvPr>
        </p:nvSpPr>
        <p:spPr/>
        <p:txBody>
          <a:bodyPr/>
          <a:lstStyle/>
          <a:p>
            <a:r>
              <a:rPr lang="en-US" dirty="0" smtClean="0"/>
              <a:t>= one asset can perform multiple tasks</a:t>
            </a:r>
          </a:p>
          <a:p>
            <a:endParaRPr lang="en-US" dirty="0"/>
          </a:p>
          <a:p>
            <a:r>
              <a:rPr lang="en-US" dirty="0" smtClean="0"/>
              <a:t>a </a:t>
            </a:r>
            <a:r>
              <a:rPr lang="en-US" dirty="0"/>
              <a:t>3D printer </a:t>
            </a:r>
            <a:r>
              <a:rPr lang="en-US" dirty="0" smtClean="0"/>
              <a:t>deposits </a:t>
            </a:r>
            <a:r>
              <a:rPr lang="en-US" dirty="0"/>
              <a:t>fluid or powdered materials in thin, successive </a:t>
            </a:r>
            <a:r>
              <a:rPr lang="en-US" dirty="0" smtClean="0"/>
              <a:t>layers </a:t>
            </a:r>
            <a:r>
              <a:rPr lang="en-US" dirty="0"/>
              <a:t>that ultimately create three-dimensional solid objects. </a:t>
            </a:r>
          </a:p>
          <a:p>
            <a:endParaRPr lang="en-US" dirty="0"/>
          </a:p>
        </p:txBody>
      </p:sp>
      <p:pic>
        <p:nvPicPr>
          <p:cNvPr id="4" name="Picture 3"/>
          <p:cNvPicPr>
            <a:picLocks noChangeAspect="1"/>
          </p:cNvPicPr>
          <p:nvPr/>
        </p:nvPicPr>
        <p:blipFill>
          <a:blip r:embed="rId2"/>
          <a:stretch>
            <a:fillRect/>
          </a:stretch>
        </p:blipFill>
        <p:spPr>
          <a:xfrm>
            <a:off x="2761232" y="2606253"/>
            <a:ext cx="6382768" cy="4251747"/>
          </a:xfrm>
          <a:prstGeom prst="rect">
            <a:avLst/>
          </a:prstGeom>
        </p:spPr>
      </p:pic>
    </p:spTree>
    <p:extLst>
      <p:ext uri="{BB962C8B-B14F-4D97-AF65-F5344CB8AC3E}">
        <p14:creationId xmlns:p14="http://schemas.microsoft.com/office/powerpoint/2010/main" val="516678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mc:AlternateContent xmlns:mc="http://schemas.openxmlformats.org/markup-compatibility/2006">
              <mc:Choice xmlns:v="urn:schemas-microsoft-com:vml" Requires="v">
                <p:oleObj spid="_x0000_s256024" name="Document" r:id="rId5" imgW="4128120" imgH="4011120" progId="Word.Document.8">
                  <p:embed/>
                </p:oleObj>
              </mc:Choice>
              <mc:Fallback>
                <p:oleObj name="Document" r:id="rId5" imgW="4128120" imgH="4011120" progId="Word.Document.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1663" y="1447800"/>
                        <a:ext cx="5138737" cy="49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Case</a:t>
            </a:r>
            <a:br>
              <a:rPr lang="en-US" sz="2400" smtClean="0"/>
            </a:br>
            <a:r>
              <a:rPr lang="en-US" sz="2400" smtClean="0"/>
              <a:t>	</a:t>
            </a:r>
            <a:r>
              <a:rPr lang="en-US" sz="2400" i="1" smtClean="0"/>
              <a:t>When was the last time you felt this strongly about anything?</a:t>
            </a:r>
          </a:p>
        </p:txBody>
      </p:sp>
      <p:pic>
        <p:nvPicPr>
          <p:cNvPr id="256003" name="Picture 3"/>
          <p:cNvPicPr>
            <a:picLocks noChangeAspect="1" noChangeArrowheads="1"/>
          </p:cNvPicPr>
          <p:nvPr/>
        </p:nvPicPr>
        <p:blipFill>
          <a:blip r:embed="rId7" cstate="print"/>
          <a:srcRect/>
          <a:stretch>
            <a:fillRect/>
          </a:stretch>
        </p:blipFill>
        <p:spPr bwMode="auto">
          <a:xfrm>
            <a:off x="7715250" y="4555557"/>
            <a:ext cx="1428750" cy="1905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 calcmode="lin" valueType="num">
                                      <p:cBhvr additive="base">
                                        <p:cTn id="7" dur="500" fill="hold"/>
                                        <p:tgtEl>
                                          <p:spTgt spid="256003"/>
                                        </p:tgtEl>
                                        <p:attrNameLst>
                                          <p:attrName>ppt_x</p:attrName>
                                        </p:attrNameLst>
                                      </p:cBhvr>
                                      <p:tavLst>
                                        <p:tav tm="0">
                                          <p:val>
                                            <p:strVal val="#ppt_x"/>
                                          </p:val>
                                        </p:tav>
                                        <p:tav tm="100000">
                                          <p:val>
                                            <p:strVal val="#ppt_x"/>
                                          </p:val>
                                        </p:tav>
                                      </p:tavLst>
                                    </p:anim>
                                    <p:anim calcmode="lin" valueType="num">
                                      <p:cBhvr additive="base">
                                        <p:cTn id="8" dur="500" fill="hold"/>
                                        <p:tgtEl>
                                          <p:spTgt spid="256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solidFill>
                <a:srgbClr val="000000"/>
              </a:solidFill>
            </a:endParaRPr>
          </a:p>
        </p:txBody>
      </p:sp>
      <p:sp>
        <p:nvSpPr>
          <p:cNvPr id="41987" name="Rectangle 2051"/>
          <p:cNvSpPr>
            <a:spLocks noGrp="1" noChangeArrowheads="1"/>
          </p:cNvSpPr>
          <p:nvPr>
            <p:ph type="title"/>
          </p:nvPr>
        </p:nvSpPr>
        <p:spPr/>
        <p:txBody>
          <a:bodyPr/>
          <a:lstStyle/>
          <a:p>
            <a:pPr eaLnBrk="1" hangingPunct="1"/>
            <a:r>
              <a:rPr lang="en-US" smtClean="0"/>
              <a:t>Harley’s problem: Match Demand with Supply:</a:t>
            </a:r>
            <a:br>
              <a:rPr lang="en-US" smtClean="0"/>
            </a:br>
            <a:r>
              <a:rPr lang="en-US" smtClean="0"/>
              <a:t>	</a:t>
            </a:r>
            <a:r>
              <a:rPr lang="en-US" i="1" smtClean="0"/>
              <a:t>Conceptual Representation of Choices</a:t>
            </a:r>
          </a:p>
        </p:txBody>
      </p:sp>
      <p:grpSp>
        <p:nvGrpSpPr>
          <p:cNvPr id="2"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solidFill>
                  <a:srgbClr val="000000"/>
                </a:solidFill>
              </a:endParaRPr>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solidFill>
                  <a:srgbClr val="000000"/>
                </a:solidFill>
              </a:endParaRPr>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solidFill>
                  <a:srgbClr val="000000"/>
                </a:solidFill>
              </a:endParaRPr>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solidFill>
                  <a:srgbClr val="000000"/>
                </a:solidFill>
              </a:endParaRPr>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solidFill>
                  <a:srgbClr val="000000"/>
                </a:solidFill>
              </a:endParaRPr>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solidFill>
                  <a:srgbClr val="000000"/>
                </a:solidFill>
              </a:endParaRPr>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solidFill>
                  <a:srgbClr val="000000"/>
                </a:solidFill>
              </a:endParaRPr>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solidFill>
                  <a:srgbClr val="000000"/>
                </a:solidFill>
              </a:endParaRPr>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solidFill>
                  <a:srgbClr val="000000"/>
                </a:solidFill>
              </a:endParaRPr>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solidFill>
                  <a:srgbClr val="000000"/>
                </a:solidFill>
              </a:endParaRPr>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solidFill>
                  <a:srgbClr val="000000"/>
                </a:solidFill>
              </a:endParaRPr>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solidFill>
                  <a:srgbClr val="000000"/>
                </a:solidFill>
              </a:endParaRPr>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solidFill>
                  <a:srgbClr val="000000"/>
                </a:solidFill>
              </a:endParaRPr>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solidFill>
                  <a:srgbClr val="000000"/>
                </a:solidFill>
              </a:endParaRPr>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solidFill>
                  <a:srgbClr val="000000"/>
                </a:solidFill>
              </a:endParaRPr>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solidFill>
                  <a:srgbClr val="000000"/>
                </a:solidFill>
              </a:endParaRPr>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solidFill>
                  <a:srgbClr val="000000"/>
                </a:solidFill>
              </a:endParaRPr>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solidFill>
                    <a:srgbClr val="000000"/>
                  </a:solidFill>
                </a:rPr>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solidFill>
                    <a:srgbClr val="000000"/>
                  </a:solidFill>
                </a:rPr>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solidFill>
                    <a:srgbClr val="000000"/>
                  </a:solidFill>
                </a:rPr>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solidFill>
                    <a:srgbClr val="000000"/>
                  </a:solidFill>
                </a:rPr>
                <a:t>$12,650</a:t>
              </a:r>
            </a:p>
          </p:txBody>
        </p:sp>
      </p:gr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4294967295"/>
          </p:nvPr>
        </p:nvGraphicFramePr>
        <p:xfrm>
          <a:off x="375375" y="1395413"/>
          <a:ext cx="8382000" cy="4485957"/>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Reminder on Present Value Calculations</a:t>
            </a:r>
            <a:endParaRPr lang="en-US" dirty="0"/>
          </a:p>
        </p:txBody>
      </p:sp>
      <p:sp>
        <p:nvSpPr>
          <p:cNvPr id="19" name="TextBox 18"/>
          <p:cNvSpPr txBox="1"/>
          <p:nvPr/>
        </p:nvSpPr>
        <p:spPr>
          <a:xfrm>
            <a:off x="3691372" y="1623965"/>
            <a:ext cx="2441694" cy="461665"/>
          </a:xfrm>
          <a:prstGeom prst="rect">
            <a:avLst/>
          </a:prstGeom>
          <a:noFill/>
        </p:spPr>
        <p:txBody>
          <a:bodyPr wrap="none" rtlCol="0">
            <a:spAutoFit/>
          </a:bodyPr>
          <a:lstStyle/>
          <a:p>
            <a:r>
              <a:rPr lang="en-US" dirty="0" smtClean="0">
                <a:latin typeface="Optima"/>
                <a:cs typeface="Optima"/>
              </a:rPr>
              <a:t>Rate of return = r</a:t>
            </a:r>
            <a:endParaRPr lang="en-US" dirty="0">
              <a:latin typeface="Optima"/>
              <a:cs typeface="Optima"/>
            </a:endParaRPr>
          </a:p>
        </p:txBody>
      </p:sp>
      <p:sp>
        <p:nvSpPr>
          <p:cNvPr id="20" name="TextBox 19"/>
          <p:cNvSpPr txBox="1"/>
          <p:nvPr/>
        </p:nvSpPr>
        <p:spPr>
          <a:xfrm>
            <a:off x="2390375" y="2461516"/>
            <a:ext cx="6199532" cy="461665"/>
          </a:xfrm>
          <a:prstGeom prst="rect">
            <a:avLst/>
          </a:prstGeom>
          <a:noFill/>
        </p:spPr>
        <p:txBody>
          <a:bodyPr wrap="none" rtlCol="0">
            <a:spAutoFit/>
          </a:bodyPr>
          <a:lstStyle/>
          <a:p>
            <a:r>
              <a:rPr lang="en-US" dirty="0" smtClean="0">
                <a:latin typeface="Optima"/>
                <a:cs typeface="Optima"/>
              </a:rPr>
              <a:t>$X in period </a:t>
            </a:r>
            <a:r>
              <a:rPr lang="en-US" i="1" dirty="0" smtClean="0">
                <a:latin typeface="Optima"/>
                <a:cs typeface="Optima"/>
              </a:rPr>
              <a:t>t</a:t>
            </a:r>
            <a:r>
              <a:rPr lang="en-US" dirty="0" smtClean="0">
                <a:latin typeface="Optima"/>
                <a:cs typeface="Optima"/>
              </a:rPr>
              <a:t> is worth  $X/(1+r)^</a:t>
            </a:r>
            <a:r>
              <a:rPr lang="en-US" i="1" dirty="0" smtClean="0">
                <a:latin typeface="Optima"/>
                <a:cs typeface="Optima"/>
              </a:rPr>
              <a:t>t</a:t>
            </a:r>
            <a:r>
              <a:rPr lang="en-US" dirty="0" smtClean="0">
                <a:latin typeface="Optima"/>
                <a:cs typeface="Optima"/>
              </a:rPr>
              <a:t> in period 0</a:t>
            </a:r>
            <a:endParaRPr lang="en-US" dirty="0">
              <a:latin typeface="Optima"/>
              <a:cs typeface="Optima"/>
            </a:endParaRPr>
          </a:p>
        </p:txBody>
      </p:sp>
      <p:sp>
        <p:nvSpPr>
          <p:cNvPr id="34" name="TextBox 33"/>
          <p:cNvSpPr txBox="1"/>
          <p:nvPr/>
        </p:nvSpPr>
        <p:spPr>
          <a:xfrm>
            <a:off x="232235" y="5440778"/>
            <a:ext cx="8717935" cy="830997"/>
          </a:xfrm>
          <a:prstGeom prst="rect">
            <a:avLst/>
          </a:prstGeom>
          <a:noFill/>
        </p:spPr>
        <p:txBody>
          <a:bodyPr wrap="square" rtlCol="0">
            <a:spAutoFit/>
          </a:bodyPr>
          <a:lstStyle/>
          <a:p>
            <a:r>
              <a:rPr lang="en-US" dirty="0" smtClean="0">
                <a:latin typeface="Optima"/>
                <a:cs typeface="Optima"/>
              </a:rPr>
              <a:t>Present Value (PV) of cash flow </a:t>
            </a:r>
          </a:p>
          <a:p>
            <a:r>
              <a:rPr lang="en-US" dirty="0" smtClean="0">
                <a:latin typeface="Optima"/>
                <a:cs typeface="Optima"/>
              </a:rPr>
              <a:t>	= V</a:t>
            </a:r>
            <a:r>
              <a:rPr lang="en-US" baseline="-25000" dirty="0" smtClean="0">
                <a:latin typeface="Optima"/>
                <a:cs typeface="Optima"/>
              </a:rPr>
              <a:t>0 </a:t>
            </a:r>
            <a:r>
              <a:rPr lang="en-US" dirty="0" smtClean="0">
                <a:latin typeface="Optima"/>
                <a:cs typeface="Optima"/>
              </a:rPr>
              <a:t>+ V</a:t>
            </a:r>
            <a:r>
              <a:rPr lang="en-US" baseline="-25000" dirty="0" smtClean="0">
                <a:latin typeface="Optima"/>
                <a:cs typeface="Optima"/>
              </a:rPr>
              <a:t>1</a:t>
            </a:r>
            <a:r>
              <a:rPr lang="en-US" dirty="0" smtClean="0">
                <a:latin typeface="Optima"/>
                <a:cs typeface="Optima"/>
              </a:rPr>
              <a:t>/(1+r) + … + V</a:t>
            </a:r>
            <a:r>
              <a:rPr lang="en-US" baseline="-25000" dirty="0" smtClean="0">
                <a:latin typeface="Optima"/>
                <a:cs typeface="Optima"/>
              </a:rPr>
              <a:t>t</a:t>
            </a:r>
            <a:r>
              <a:rPr lang="en-US" dirty="0" smtClean="0">
                <a:latin typeface="Optima"/>
                <a:cs typeface="Optima"/>
              </a:rPr>
              <a:t>/(1+r)^t  + … + V</a:t>
            </a:r>
            <a:r>
              <a:rPr lang="en-US" baseline="-25000" dirty="0" smtClean="0">
                <a:latin typeface="Optima"/>
                <a:cs typeface="Optima"/>
              </a:rPr>
              <a:t>T</a:t>
            </a:r>
            <a:r>
              <a:rPr lang="en-US" dirty="0" smtClean="0">
                <a:latin typeface="Optima"/>
                <a:cs typeface="Optima"/>
              </a:rPr>
              <a:t>/(1+r)^T</a:t>
            </a:r>
            <a:endParaRPr lang="en-US" dirty="0">
              <a:latin typeface="Optima"/>
              <a:cs typeface="Optima"/>
            </a:endParaRPr>
          </a:p>
        </p:txBody>
      </p:sp>
      <p:grpSp>
        <p:nvGrpSpPr>
          <p:cNvPr id="3" name="Group 43"/>
          <p:cNvGrpSpPr/>
          <p:nvPr/>
        </p:nvGrpSpPr>
        <p:grpSpPr>
          <a:xfrm>
            <a:off x="1327680" y="3496841"/>
            <a:ext cx="6527044" cy="1110136"/>
            <a:chOff x="1309381" y="3390595"/>
            <a:chExt cx="6527044" cy="1110136"/>
          </a:xfrm>
        </p:grpSpPr>
        <p:sp>
          <p:nvSpPr>
            <p:cNvPr id="4" name="Rectangle 3"/>
            <p:cNvSpPr/>
            <p:nvPr/>
          </p:nvSpPr>
          <p:spPr>
            <a:xfrm>
              <a:off x="31912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 name="Rectangle 4"/>
            <p:cNvSpPr/>
            <p:nvPr/>
          </p:nvSpPr>
          <p:spPr>
            <a:xfrm>
              <a:off x="31912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6" name="Rectangle 5"/>
            <p:cNvSpPr/>
            <p:nvPr/>
          </p:nvSpPr>
          <p:spPr>
            <a:xfrm>
              <a:off x="1309381" y="3390595"/>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7" name="Rectangle 6"/>
            <p:cNvSpPr/>
            <p:nvPr/>
          </p:nvSpPr>
          <p:spPr>
            <a:xfrm>
              <a:off x="1309381" y="3668129"/>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 factor</a:t>
              </a:r>
              <a:endParaRPr lang="en-US" sz="1400" dirty="0">
                <a:solidFill>
                  <a:schemeClr val="tx1"/>
                </a:solidFill>
                <a:latin typeface="Optima"/>
                <a:cs typeface="Optima"/>
              </a:endParaRPr>
            </a:p>
          </p:txBody>
        </p:sp>
        <p:sp>
          <p:nvSpPr>
            <p:cNvPr id="8" name="Rectangle 7"/>
            <p:cNvSpPr/>
            <p:nvPr/>
          </p:nvSpPr>
          <p:spPr>
            <a:xfrm>
              <a:off x="1309381" y="3945663"/>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Cash</a:t>
              </a:r>
              <a:endParaRPr lang="en-US" sz="1400" dirty="0">
                <a:solidFill>
                  <a:schemeClr val="tx1"/>
                </a:solidFill>
                <a:latin typeface="Optima"/>
                <a:cs typeface="Optima"/>
              </a:endParaRPr>
            </a:p>
          </p:txBody>
        </p:sp>
        <p:sp>
          <p:nvSpPr>
            <p:cNvPr id="9" name="Rectangle 8"/>
            <p:cNvSpPr/>
            <p:nvPr/>
          </p:nvSpPr>
          <p:spPr>
            <a:xfrm>
              <a:off x="31912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 name="Rectangle 9"/>
            <p:cNvSpPr/>
            <p:nvPr/>
          </p:nvSpPr>
          <p:spPr>
            <a:xfrm>
              <a:off x="418975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1" name="Rectangle 10"/>
            <p:cNvSpPr/>
            <p:nvPr/>
          </p:nvSpPr>
          <p:spPr>
            <a:xfrm>
              <a:off x="418975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a:t>
              </a:r>
              <a:endParaRPr lang="en-US" sz="1400" baseline="-25000" dirty="0">
                <a:solidFill>
                  <a:schemeClr val="tx1"/>
                </a:solidFill>
                <a:latin typeface="Optima"/>
                <a:cs typeface="Optima"/>
              </a:endParaRPr>
            </a:p>
          </p:txBody>
        </p:sp>
        <p:sp>
          <p:nvSpPr>
            <p:cNvPr id="12" name="Rectangle 11"/>
            <p:cNvSpPr/>
            <p:nvPr/>
          </p:nvSpPr>
          <p:spPr>
            <a:xfrm>
              <a:off x="418975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 name="Rectangle 12"/>
            <p:cNvSpPr/>
            <p:nvPr/>
          </p:nvSpPr>
          <p:spPr>
            <a:xfrm>
              <a:off x="54955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 name="Rectangle 13"/>
            <p:cNvSpPr/>
            <p:nvPr/>
          </p:nvSpPr>
          <p:spPr>
            <a:xfrm>
              <a:off x="54955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5" name="Rectangle 14"/>
            <p:cNvSpPr/>
            <p:nvPr/>
          </p:nvSpPr>
          <p:spPr>
            <a:xfrm>
              <a:off x="54955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 name="Rectangle 15"/>
            <p:cNvSpPr/>
            <p:nvPr/>
          </p:nvSpPr>
          <p:spPr>
            <a:xfrm>
              <a:off x="6837895"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7" name="Rectangle 16"/>
            <p:cNvSpPr/>
            <p:nvPr/>
          </p:nvSpPr>
          <p:spPr>
            <a:xfrm>
              <a:off x="6837895"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8" name="Rectangle 17"/>
            <p:cNvSpPr/>
            <p:nvPr/>
          </p:nvSpPr>
          <p:spPr>
            <a:xfrm>
              <a:off x="6837895"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1" name="Rectangle 20"/>
            <p:cNvSpPr/>
            <p:nvPr/>
          </p:nvSpPr>
          <p:spPr>
            <a:xfrm>
              <a:off x="1309381" y="4223197"/>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Discounted Cash</a:t>
              </a:r>
              <a:endParaRPr lang="en-US" sz="1400" dirty="0">
                <a:solidFill>
                  <a:schemeClr val="tx1"/>
                </a:solidFill>
                <a:latin typeface="Optima"/>
                <a:cs typeface="Optima"/>
              </a:endParaRPr>
            </a:p>
          </p:txBody>
        </p:sp>
        <p:sp>
          <p:nvSpPr>
            <p:cNvPr id="26" name="Rectangle 25"/>
            <p:cNvSpPr/>
            <p:nvPr/>
          </p:nvSpPr>
          <p:spPr>
            <a:xfrm>
              <a:off x="31912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418975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/(1+r)</a:t>
              </a:r>
              <a:endParaRPr lang="en-US" sz="1400" baseline="-25000" dirty="0">
                <a:solidFill>
                  <a:schemeClr val="tx1"/>
                </a:solidFill>
                <a:latin typeface="Optima"/>
                <a:cs typeface="Optima"/>
              </a:endParaRPr>
            </a:p>
          </p:txBody>
        </p:sp>
        <p:sp>
          <p:nvSpPr>
            <p:cNvPr id="28" name="Rectangle 27"/>
            <p:cNvSpPr/>
            <p:nvPr/>
          </p:nvSpPr>
          <p:spPr>
            <a:xfrm>
              <a:off x="54955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sp>
          <p:nvSpPr>
            <p:cNvPr id="29" name="Rectangle 28"/>
            <p:cNvSpPr/>
            <p:nvPr/>
          </p:nvSpPr>
          <p:spPr>
            <a:xfrm>
              <a:off x="6837895"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grpSp>
          <p:nvGrpSpPr>
            <p:cNvPr id="22" name="Group 34"/>
            <p:cNvGrpSpPr/>
            <p:nvPr/>
          </p:nvGrpSpPr>
          <p:grpSpPr>
            <a:xfrm>
              <a:off x="6569060" y="3505810"/>
              <a:ext cx="192025" cy="45719"/>
              <a:chOff x="5954580" y="1770271"/>
              <a:chExt cx="192025" cy="45719"/>
            </a:xfrm>
          </p:grpSpPr>
          <p:sp>
            <p:nvSpPr>
              <p:cNvPr id="36" name="Oval 35"/>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7" name="Oval 36"/>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23" name="Group 37"/>
            <p:cNvGrpSpPr/>
            <p:nvPr/>
          </p:nvGrpSpPr>
          <p:grpSpPr>
            <a:xfrm>
              <a:off x="5224885" y="3505810"/>
              <a:ext cx="192025" cy="45719"/>
              <a:chOff x="5954580" y="1770271"/>
              <a:chExt cx="192025" cy="45719"/>
            </a:xfrm>
          </p:grpSpPr>
          <p:sp>
            <p:nvSpPr>
              <p:cNvPr id="39" name="Oval 3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0" name="Oval 3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sp>
        <p:nvSpPr>
          <p:cNvPr id="41" name="Down Arrow 40"/>
          <p:cNvSpPr/>
          <p:nvPr/>
        </p:nvSpPr>
        <p:spPr>
          <a:xfrm>
            <a:off x="4475987" y="2046420"/>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2" name="Down Arrow 41"/>
          <p:cNvSpPr/>
          <p:nvPr/>
        </p:nvSpPr>
        <p:spPr>
          <a:xfrm>
            <a:off x="4475987" y="2937094"/>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3" name="Down Arrow 42"/>
          <p:cNvSpPr/>
          <p:nvPr/>
        </p:nvSpPr>
        <p:spPr>
          <a:xfrm>
            <a:off x="4475987" y="4879421"/>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8" name="TextBox 37"/>
          <p:cNvSpPr txBox="1"/>
          <p:nvPr/>
        </p:nvSpPr>
        <p:spPr>
          <a:xfrm>
            <a:off x="0" y="6379449"/>
            <a:ext cx="5628464" cy="246221"/>
          </a:xfrm>
          <a:prstGeom prst="rect">
            <a:avLst/>
          </a:prstGeom>
          <a:noFill/>
        </p:spPr>
        <p:txBody>
          <a:bodyPr wrap="none" rtlCol="0">
            <a:spAutoFit/>
          </a:bodyPr>
          <a:lstStyle/>
          <a:p>
            <a:r>
              <a:rPr lang="en-US" sz="1000" dirty="0" smtClean="0"/>
              <a:t>Note: Remember that periods may not be years so discount factor may not be an annual discount factor.</a:t>
            </a:r>
            <a:endParaRPr lang="en-US" sz="1000" dirty="0"/>
          </a:p>
        </p:txBody>
      </p:sp>
    </p:spTree>
    <p:extLst>
      <p:ext uri="{BB962C8B-B14F-4D97-AF65-F5344CB8AC3E}">
        <p14:creationId xmlns:p14="http://schemas.microsoft.com/office/powerpoint/2010/main" val="251791380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the NPV of a Capacity Plan</a:t>
            </a:r>
            <a:endParaRPr lang="en-US" dirty="0"/>
          </a:p>
        </p:txBody>
      </p:sp>
      <p:sp>
        <p:nvSpPr>
          <p:cNvPr id="8" name="Rectangle 7"/>
          <p:cNvSpPr/>
          <p:nvPr/>
        </p:nvSpPr>
        <p:spPr>
          <a:xfrm>
            <a:off x="193165" y="2084825"/>
            <a:ext cx="1574605" cy="55506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9" name="Rectangle 8"/>
          <p:cNvSpPr/>
          <p:nvPr/>
        </p:nvSpPr>
        <p:spPr>
          <a:xfrm>
            <a:off x="193166" y="3331453"/>
            <a:ext cx="1574605" cy="1119097"/>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t>
            </a:r>
            <a:r>
              <a:rPr lang="en-US" sz="1600" smtClean="0">
                <a:latin typeface="Optima"/>
                <a:cs typeface="Optima"/>
              </a:rPr>
              <a:t>and Production </a:t>
            </a:r>
            <a:r>
              <a:rPr lang="en-US" sz="1600" dirty="0" smtClean="0">
                <a:latin typeface="Optima"/>
                <a:cs typeface="Optima"/>
              </a:rPr>
              <a:t>Plan </a:t>
            </a:r>
            <a:endParaRPr lang="en-US" sz="1600" dirty="0">
              <a:latin typeface="Optima"/>
              <a:cs typeface="Optima"/>
            </a:endParaRP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921193" y="2500323"/>
            <a:ext cx="748923" cy="584776"/>
          </a:xfrm>
          <a:prstGeom prst="rect">
            <a:avLst/>
          </a:prstGeom>
          <a:noFill/>
        </p:spPr>
        <p:txBody>
          <a:bodyPr wrap="none" rtlCol="0">
            <a:spAutoFit/>
          </a:bodyPr>
          <a:lstStyle/>
          <a:p>
            <a:pPr algn="ctr"/>
            <a:r>
              <a:rPr lang="en-US" sz="1600" dirty="0" smtClean="0">
                <a:solidFill>
                  <a:schemeClr val="accent2"/>
                </a:solidFill>
                <a:latin typeface="Optima"/>
                <a:cs typeface="Optima"/>
              </a:rPr>
              <a:t>PV of</a:t>
            </a:r>
          </a:p>
          <a:p>
            <a:pPr algn="ctr"/>
            <a:r>
              <a:rPr lang="en-US" sz="1600" dirty="0" err="1" smtClean="0">
                <a:solidFill>
                  <a:schemeClr val="accent2"/>
                </a:solidFill>
                <a:latin typeface="Optima"/>
                <a:cs typeface="Optima"/>
              </a:rPr>
              <a:t>CapEx</a:t>
            </a:r>
            <a:r>
              <a:rPr lang="en-US" sz="1600" dirty="0" smtClean="0">
                <a:solidFill>
                  <a:schemeClr val="accent2"/>
                </a:solidFill>
                <a:latin typeface="Optima"/>
                <a:cs typeface="Optima"/>
              </a:rPr>
              <a:t> </a:t>
            </a:r>
            <a:endParaRPr lang="en-US" sz="1600" dirty="0">
              <a:solidFill>
                <a:schemeClr val="accent2"/>
              </a:solidFill>
              <a:latin typeface="Optima"/>
              <a:cs typeface="Optima"/>
            </a:endParaRP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smtClean="0">
                <a:solidFill>
                  <a:schemeClr val="accent2"/>
                </a:solidFill>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47727"/>
            <a:ext cx="1211717" cy="1077218"/>
          </a:xfrm>
          <a:prstGeom prst="rect">
            <a:avLst/>
          </a:prstGeom>
          <a:noFill/>
        </p:spPr>
        <p:txBody>
          <a:bodyPr wrap="square" rtlCol="0">
            <a:spAutoFit/>
          </a:bodyPr>
          <a:lstStyle/>
          <a:p>
            <a:pPr algn="ctr"/>
            <a:r>
              <a:rPr lang="en-US" sz="1600" b="1" dirty="0" smtClean="0">
                <a:solidFill>
                  <a:srgbClr val="3333CC"/>
                </a:solidFill>
                <a:latin typeface="Optima"/>
                <a:cs typeface="Optima"/>
              </a:rPr>
              <a:t>NPV</a:t>
            </a:r>
          </a:p>
          <a:p>
            <a:pPr algn="ctr"/>
            <a:r>
              <a:rPr lang="en-US" sz="1600" b="1" dirty="0" smtClean="0">
                <a:solidFill>
                  <a:srgbClr val="3333CC"/>
                </a:solidFill>
                <a:latin typeface="Optima"/>
                <a:cs typeface="Optima"/>
              </a:rPr>
              <a:t>=</a:t>
            </a:r>
          </a:p>
          <a:p>
            <a:pPr algn="ctr"/>
            <a:r>
              <a:rPr lang="en-US" sz="1600" b="1" dirty="0" smtClean="0">
                <a:solidFill>
                  <a:srgbClr val="3333CC"/>
                </a:solidFill>
                <a:latin typeface="Optima"/>
                <a:cs typeface="Optima"/>
              </a:rPr>
              <a:t>PV(Profit)-PV(</a:t>
            </a:r>
            <a:r>
              <a:rPr lang="en-US" sz="1600" b="1" dirty="0" err="1" smtClean="0">
                <a:solidFill>
                  <a:srgbClr val="3333CC"/>
                </a:solidFill>
                <a:latin typeface="Optima"/>
                <a:cs typeface="Optima"/>
              </a:rPr>
              <a:t>CapEx</a:t>
            </a:r>
            <a:r>
              <a:rPr lang="en-US" sz="1600" b="1" dirty="0" smtClean="0">
                <a:solidFill>
                  <a:srgbClr val="3333CC"/>
                </a:solidFill>
                <a:latin typeface="Optima"/>
                <a:cs typeface="Optima"/>
              </a:rPr>
              <a:t>)</a:t>
            </a:r>
            <a:endParaRPr lang="en-US" sz="1600" b="1" dirty="0">
              <a:solidFill>
                <a:srgbClr val="3333CC"/>
              </a:solidFill>
              <a:latin typeface="Optima"/>
              <a:cs typeface="Optima"/>
            </a:endParaRP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Added</a:t>
            </a:r>
            <a:endParaRPr lang="en-US" sz="1400" dirty="0">
              <a:solidFill>
                <a:schemeClr val="tx1"/>
              </a:solidFill>
              <a:latin typeface="Optima"/>
              <a:cs typeface="Optima"/>
            </a:endParaRP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Cost</a:t>
            </a:r>
            <a:endParaRPr lang="en-US" sz="1400" dirty="0">
              <a:solidFill>
                <a:schemeClr val="tx1"/>
              </a:solidFill>
              <a:latin typeface="Optima"/>
              <a:cs typeface="Optima"/>
            </a:endParaRP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a:solidFill>
                  <a:schemeClr val="tx1"/>
                </a:solidFill>
                <a:latin typeface="Optima"/>
                <a:cs typeface="Optima"/>
              </a:rPr>
              <a:t>1</a:t>
            </a: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t>
            </a: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Cost</a:t>
            </a:r>
            <a:endParaRPr lang="en-US" sz="1400" dirty="0">
              <a:solidFill>
                <a:schemeClr val="tx1"/>
              </a:solidFill>
              <a:latin typeface="Optima"/>
              <a:cs typeface="Optima"/>
            </a:endParaRP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Cost</a:t>
            </a:r>
            <a:endParaRPr lang="en-US" sz="1400" dirty="0">
              <a:solidFill>
                <a:schemeClr val="tx1"/>
              </a:solidFill>
              <a:latin typeface="Optima"/>
              <a:cs typeface="Optima"/>
            </a:endParaRP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Revenue</a:t>
            </a:r>
            <a:endParaRPr lang="en-US" sz="1400" dirty="0">
              <a:solidFill>
                <a:schemeClr val="tx1"/>
              </a:solidFill>
              <a:latin typeface="Optima"/>
              <a:cs typeface="Optima"/>
            </a:endParaRP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smtClean="0">
                <a:latin typeface="Optima"/>
                <a:cs typeface="Optima"/>
              </a:rPr>
              <a:t>m</a:t>
            </a:r>
            <a:r>
              <a:rPr lang="en-US" sz="1400" baseline="-25000" dirty="0" smtClean="0">
                <a:latin typeface="Optima"/>
                <a:cs typeface="Optima"/>
              </a:rPr>
              <a:t>t</a:t>
            </a:r>
            <a:r>
              <a:rPr lang="en-US" sz="1400" dirty="0" smtClean="0">
                <a:latin typeface="Optima"/>
                <a:cs typeface="Optima"/>
              </a:rPr>
              <a:t> = per-unit production cost in period t</a:t>
            </a:r>
          </a:p>
          <a:p>
            <a:r>
              <a:rPr lang="en-US" sz="1400" dirty="0" smtClean="0">
                <a:latin typeface="Optima"/>
                <a:cs typeface="Optima"/>
              </a:rPr>
              <a:t>h</a:t>
            </a:r>
            <a:r>
              <a:rPr lang="en-US" sz="1400" baseline="-25000" dirty="0" smtClean="0">
                <a:latin typeface="Optima"/>
                <a:cs typeface="Optima"/>
              </a:rPr>
              <a:t>t</a:t>
            </a:r>
            <a:r>
              <a:rPr lang="en-US" sz="1400" dirty="0" smtClean="0">
                <a:latin typeface="Optima"/>
                <a:cs typeface="Optima"/>
              </a:rPr>
              <a:t> = per-unit inventory cost in period t</a:t>
            </a:r>
          </a:p>
          <a:p>
            <a:r>
              <a:rPr lang="en-US" sz="1400" dirty="0" smtClean="0">
                <a:latin typeface="Optima"/>
                <a:cs typeface="Optima"/>
              </a:rPr>
              <a:t>r</a:t>
            </a:r>
            <a:r>
              <a:rPr lang="en-US" sz="1400" baseline="-25000" dirty="0" smtClean="0">
                <a:latin typeface="Optima"/>
                <a:cs typeface="Optima"/>
              </a:rPr>
              <a:t>t</a:t>
            </a:r>
            <a:r>
              <a:rPr lang="en-US" sz="1400" dirty="0" smtClean="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smtClean="0">
                <a:latin typeface="Optima"/>
                <a:cs typeface="Optima"/>
              </a:rPr>
              <a:t>* When including taxes, include depreciation of </a:t>
            </a:r>
            <a:r>
              <a:rPr lang="en-US" sz="1400" dirty="0" err="1" smtClean="0">
                <a:latin typeface="Optima"/>
                <a:cs typeface="Optima"/>
              </a:rPr>
              <a:t>CapEx</a:t>
            </a:r>
            <a:r>
              <a:rPr lang="en-US" sz="1400" dirty="0" smtClean="0">
                <a:latin typeface="Optima"/>
                <a:cs typeface="Optima"/>
              </a:rPr>
              <a:t> into operating profit to realize tax shield in NOPAT </a:t>
            </a:r>
          </a:p>
        </p:txBody>
      </p:sp>
    </p:spTree>
    <p:extLst>
      <p:ext uri="{BB962C8B-B14F-4D97-AF65-F5344CB8AC3E}">
        <p14:creationId xmlns:p14="http://schemas.microsoft.com/office/powerpoint/2010/main" val="17751246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Determine Sales and Production Plan </a:t>
            </a:r>
            <a:endParaRPr lang="en-US" dirty="0"/>
          </a:p>
        </p:txBody>
      </p:sp>
      <p:sp>
        <p:nvSpPr>
          <p:cNvPr id="5" name="Rectangle 4"/>
          <p:cNvSpPr/>
          <p:nvPr/>
        </p:nvSpPr>
        <p:spPr>
          <a:xfrm>
            <a:off x="2882180" y="1669327"/>
            <a:ext cx="1574605"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6" name="Rectangle 5"/>
          <p:cNvSpPr/>
          <p:nvPr/>
        </p:nvSpPr>
        <p:spPr>
          <a:xfrm>
            <a:off x="1384385" y="1669327"/>
            <a:ext cx="999750"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Current Capacity</a:t>
            </a:r>
            <a:endParaRPr lang="en-US" sz="1600" dirty="0">
              <a:latin typeface="Optima"/>
              <a:cs typeface="Optima"/>
            </a:endParaRP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8" name="Rectangle 17"/>
          <p:cNvSpPr/>
          <p:nvPr/>
        </p:nvSpPr>
        <p:spPr>
          <a:xfrm>
            <a:off x="1284938" y="2629647"/>
            <a:ext cx="3470668" cy="30008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Total Capacity (TK) in each period</a:t>
            </a:r>
            <a:endParaRPr lang="en-US" sz="1600" dirty="0">
              <a:latin typeface="Optima"/>
              <a:cs typeface="Optima"/>
            </a:endParaRPr>
          </a:p>
        </p:txBody>
      </p:sp>
      <p:sp>
        <p:nvSpPr>
          <p:cNvPr id="19" name="Rectangle 18"/>
          <p:cNvSpPr/>
          <p:nvPr/>
        </p:nvSpPr>
        <p:spPr>
          <a:xfrm>
            <a:off x="5224885" y="2629647"/>
            <a:ext cx="3097350" cy="279666"/>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Demand in each period</a:t>
            </a:r>
            <a:endParaRPr lang="en-US" sz="1600" dirty="0">
              <a:latin typeface="Optima"/>
              <a:cs typeface="Optima"/>
            </a:endParaRP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4" name="Rectangle 23"/>
          <p:cNvSpPr/>
          <p:nvPr/>
        </p:nvSpPr>
        <p:spPr>
          <a:xfrm>
            <a:off x="501071" y="4882777"/>
            <a:ext cx="1574605" cy="1119097"/>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smtClean="0">
                <a:latin typeface="Optima"/>
                <a:cs typeface="Optima"/>
              </a:rPr>
              <a:t>Constrains production</a:t>
            </a:r>
          </a:p>
          <a:p>
            <a:pPr algn="ctr"/>
            <a:r>
              <a:rPr lang="en-US" dirty="0" err="1" smtClean="0">
                <a:latin typeface="Optima"/>
                <a:cs typeface="Optima"/>
              </a:rPr>
              <a:t>P</a:t>
            </a:r>
            <a:r>
              <a:rPr lang="en-US" baseline="-25000" dirty="0" err="1" smtClean="0">
                <a:latin typeface="Optima"/>
                <a:cs typeface="Optima"/>
              </a:rPr>
              <a:t>t</a:t>
            </a:r>
            <a:r>
              <a:rPr lang="en-US" dirty="0" smtClean="0">
                <a:latin typeface="Optima"/>
                <a:cs typeface="Optima"/>
              </a:rPr>
              <a:t> </a:t>
            </a:r>
            <a:r>
              <a:rPr lang="en-US" dirty="0">
                <a:latin typeface="Optima"/>
                <a:cs typeface="Optima"/>
              </a:rPr>
              <a:t> ≤  </a:t>
            </a:r>
            <a:r>
              <a:rPr lang="en-US" dirty="0" err="1" smtClean="0">
                <a:latin typeface="Optima"/>
                <a:cs typeface="Optima"/>
              </a:rPr>
              <a:t>TK</a:t>
            </a:r>
            <a:r>
              <a:rPr lang="en-US" baseline="-25000" dirty="0" err="1" smtClean="0">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smtClean="0">
                <a:latin typeface="Optima"/>
                <a:cs typeface="Optima"/>
              </a:rPr>
              <a:t>Constrains sales</a:t>
            </a:r>
          </a:p>
          <a:p>
            <a:pPr algn="ctr"/>
            <a:r>
              <a:rPr lang="en-US" dirty="0" smtClean="0">
                <a:latin typeface="Optima"/>
                <a:cs typeface="Optima"/>
              </a:rPr>
              <a:t>S</a:t>
            </a:r>
            <a:r>
              <a:rPr lang="en-US" baseline="-25000" dirty="0" smtClean="0">
                <a:latin typeface="Optima"/>
                <a:cs typeface="Optima"/>
              </a:rPr>
              <a:t>t</a:t>
            </a:r>
            <a:r>
              <a:rPr lang="en-US" dirty="0" smtClean="0">
                <a:latin typeface="Optima"/>
                <a:cs typeface="Optima"/>
              </a:rPr>
              <a:t> ≤ D</a:t>
            </a:r>
            <a:r>
              <a:rPr lang="en-US" baseline="-25000" dirty="0" smtClean="0">
                <a:latin typeface="Optima"/>
                <a:cs typeface="Optima"/>
              </a:rPr>
              <a:t>t</a:t>
            </a:r>
            <a:endParaRPr lang="en-US" baseline="-25000" dirty="0">
              <a:latin typeface="Optima"/>
              <a:cs typeface="Optima"/>
            </a:endParaRP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323439"/>
          </a:xfrm>
          <a:prstGeom prst="rect">
            <a:avLst/>
          </a:prstGeom>
          <a:noFill/>
        </p:spPr>
        <p:txBody>
          <a:bodyPr wrap="square" rtlCol="0">
            <a:spAutoFit/>
          </a:bodyPr>
          <a:lstStyle/>
          <a:p>
            <a:pPr algn="ctr"/>
            <a:r>
              <a:rPr lang="en-US" sz="1600" dirty="0" smtClean="0">
                <a:latin typeface="Optima"/>
                <a:cs typeface="Optima"/>
              </a:rPr>
              <a:t>Can optimize Production and Sales to maximize PV of operating profit</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smtClean="0">
                <a:latin typeface="Optima"/>
                <a:cs typeface="Optima"/>
              </a:rPr>
              <a:t>Inventory Balance</a:t>
            </a:r>
          </a:p>
          <a:p>
            <a:pPr algn="ctr"/>
            <a:r>
              <a:rPr lang="en-US" sz="1400" dirty="0" smtClean="0">
                <a:latin typeface="Optima"/>
                <a:cs typeface="Optima"/>
              </a:rPr>
              <a:t>Inventory at end t = Inventory at end t-1 + Production in t – Sales in t</a:t>
            </a:r>
            <a:endParaRPr lang="en-US" sz="1400" dirty="0">
              <a:latin typeface="Optima"/>
              <a:cs typeface="Optima"/>
            </a:endParaRPr>
          </a:p>
        </p:txBody>
      </p:sp>
    </p:spTree>
    <p:extLst>
      <p:ext uri="{BB962C8B-B14F-4D97-AF65-F5344CB8AC3E}">
        <p14:creationId xmlns:p14="http://schemas.microsoft.com/office/powerpoint/2010/main" val="4146075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and Production Plan Optimization</a:t>
            </a:r>
            <a:endParaRPr lang="en-US" dirty="0"/>
          </a:p>
        </p:txBody>
      </p:sp>
      <p:sp>
        <p:nvSpPr>
          <p:cNvPr id="5" name="Rounded Rectangle 4"/>
          <p:cNvSpPr/>
          <p:nvPr/>
        </p:nvSpPr>
        <p:spPr>
          <a:xfrm>
            <a:off x="838349" y="1508750"/>
            <a:ext cx="1818658" cy="707618"/>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Objective</a:t>
            </a:r>
            <a:endParaRPr lang="en-US" sz="2000" dirty="0">
              <a:latin typeface="Optima"/>
              <a:cs typeface="Optima"/>
            </a:endParaRPr>
          </a:p>
        </p:txBody>
      </p:sp>
      <p:sp>
        <p:nvSpPr>
          <p:cNvPr id="6" name="TextBox 5"/>
          <p:cNvSpPr txBox="1"/>
          <p:nvPr/>
        </p:nvSpPr>
        <p:spPr>
          <a:xfrm>
            <a:off x="2810626" y="1693282"/>
            <a:ext cx="2953004" cy="338554"/>
          </a:xfrm>
          <a:prstGeom prst="rect">
            <a:avLst/>
          </a:prstGeom>
          <a:noFill/>
        </p:spPr>
        <p:txBody>
          <a:bodyPr wrap="none" rtlCol="0">
            <a:spAutoFit/>
          </a:bodyPr>
          <a:lstStyle/>
          <a:p>
            <a:r>
              <a:rPr lang="en-US" sz="1600" dirty="0" smtClean="0">
                <a:latin typeface="Optima"/>
                <a:cs typeface="Optima"/>
              </a:rPr>
              <a:t>Maximize: PV(Operating Profit)</a:t>
            </a:r>
            <a:endParaRPr lang="en-US" sz="1600" dirty="0">
              <a:latin typeface="Optima"/>
              <a:cs typeface="Optima"/>
            </a:endParaRPr>
          </a:p>
        </p:txBody>
      </p:sp>
      <p:sp>
        <p:nvSpPr>
          <p:cNvPr id="7" name="Rounded Rectangle 6"/>
          <p:cNvSpPr/>
          <p:nvPr/>
        </p:nvSpPr>
        <p:spPr>
          <a:xfrm>
            <a:off x="838349" y="3697834"/>
            <a:ext cx="1818658" cy="2663047"/>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Constraints</a:t>
            </a:r>
            <a:endParaRPr lang="en-US" sz="2000" dirty="0">
              <a:latin typeface="Optima"/>
              <a:cs typeface="Optima"/>
            </a:endParaRPr>
          </a:p>
        </p:txBody>
      </p:sp>
      <p:sp>
        <p:nvSpPr>
          <p:cNvPr id="8" name="TextBox 7"/>
          <p:cNvSpPr txBox="1"/>
          <p:nvPr/>
        </p:nvSpPr>
        <p:spPr>
          <a:xfrm>
            <a:off x="2810626" y="3697835"/>
            <a:ext cx="6307076" cy="2800766"/>
          </a:xfrm>
          <a:prstGeom prst="rect">
            <a:avLst/>
          </a:prstGeom>
          <a:noFill/>
        </p:spPr>
        <p:txBody>
          <a:bodyPr wrap="none" rtlCol="0">
            <a:spAutoFit/>
          </a:bodyPr>
          <a:lstStyle/>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Demand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Total Capacity in </a:t>
            </a:r>
            <a:r>
              <a:rPr lang="en-US" sz="1600" i="1" dirty="0" smtClean="0">
                <a:latin typeface="Optima"/>
                <a:cs typeface="Optima"/>
              </a:rPr>
              <a:t>t</a:t>
            </a:r>
          </a:p>
          <a:p>
            <a:endParaRPr lang="en-US" sz="1600" dirty="0">
              <a:latin typeface="Optima"/>
              <a:cs typeface="Optima"/>
            </a:endParaRPr>
          </a:p>
          <a:p>
            <a:r>
              <a:rPr lang="en-US" sz="1600" dirty="0">
                <a:latin typeface="Optima"/>
                <a:cs typeface="Optima"/>
              </a:rPr>
              <a:t>Inventory at end </a:t>
            </a:r>
            <a:r>
              <a:rPr lang="en-US" sz="1600" i="1" dirty="0">
                <a:latin typeface="Optima"/>
                <a:cs typeface="Optima"/>
              </a:rPr>
              <a:t>t</a:t>
            </a:r>
            <a:r>
              <a:rPr lang="en-US" sz="1600" dirty="0">
                <a:latin typeface="Optima"/>
                <a:cs typeface="Optima"/>
              </a:rPr>
              <a:t> = Inventory at end </a:t>
            </a:r>
            <a:r>
              <a:rPr lang="en-US" sz="1600" i="1" dirty="0">
                <a:latin typeface="Optima"/>
                <a:cs typeface="Optima"/>
              </a:rPr>
              <a:t>t</a:t>
            </a:r>
            <a:r>
              <a:rPr lang="en-US" sz="1600" dirty="0">
                <a:latin typeface="Optima"/>
                <a:cs typeface="Optima"/>
              </a:rPr>
              <a:t>-1 + Production in </a:t>
            </a:r>
            <a:r>
              <a:rPr lang="en-US" sz="1600" i="1" dirty="0">
                <a:latin typeface="Optima"/>
                <a:cs typeface="Optima"/>
              </a:rPr>
              <a:t>t</a:t>
            </a:r>
            <a:r>
              <a:rPr lang="en-US" sz="1600" dirty="0">
                <a:latin typeface="Optima"/>
                <a:cs typeface="Optima"/>
              </a:rPr>
              <a:t> – Sales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Inventory at end </a:t>
            </a:r>
            <a:r>
              <a:rPr lang="en-US" sz="1600" i="1" dirty="0" smtClean="0">
                <a:latin typeface="Optima"/>
                <a:cs typeface="Optima"/>
              </a:rPr>
              <a:t>t</a:t>
            </a:r>
            <a:r>
              <a:rPr lang="en-US" sz="1600" dirty="0" smtClean="0">
                <a:latin typeface="Optima"/>
                <a:cs typeface="Optima"/>
              </a:rPr>
              <a:t>-1 + Production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 0</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0</a:t>
            </a:r>
            <a:endParaRPr lang="en-US" sz="1600" dirty="0">
              <a:latin typeface="Optima"/>
              <a:cs typeface="Optima"/>
            </a:endParaRPr>
          </a:p>
        </p:txBody>
      </p:sp>
      <p:sp>
        <p:nvSpPr>
          <p:cNvPr id="9" name="Rounded Rectangle 8"/>
          <p:cNvSpPr/>
          <p:nvPr/>
        </p:nvSpPr>
        <p:spPr>
          <a:xfrm>
            <a:off x="838349" y="2522985"/>
            <a:ext cx="1818658" cy="829802"/>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Decision Variables</a:t>
            </a:r>
            <a:endParaRPr lang="en-US" sz="2000" dirty="0">
              <a:latin typeface="Optima"/>
              <a:cs typeface="Optima"/>
            </a:endParaRPr>
          </a:p>
        </p:txBody>
      </p:sp>
      <p:sp>
        <p:nvSpPr>
          <p:cNvPr id="10" name="TextBox 9"/>
          <p:cNvSpPr txBox="1"/>
          <p:nvPr/>
        </p:nvSpPr>
        <p:spPr>
          <a:xfrm>
            <a:off x="2810626" y="2522388"/>
            <a:ext cx="4136647" cy="830997"/>
          </a:xfrm>
          <a:prstGeom prst="rect">
            <a:avLst/>
          </a:prstGeom>
          <a:noFill/>
        </p:spPr>
        <p:txBody>
          <a:bodyPr wrap="none" rtlCol="0">
            <a:spAutoFit/>
          </a:bodyPr>
          <a:lstStyle/>
          <a:p>
            <a:r>
              <a:rPr lang="en-US" sz="1600" dirty="0" smtClean="0">
                <a:latin typeface="Optima"/>
                <a:cs typeface="Optima"/>
              </a:rPr>
              <a:t>Sales (units) 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(units) 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p:txBody>
      </p:sp>
    </p:spTree>
    <p:extLst>
      <p:ext uri="{BB962C8B-B14F-4D97-AF65-F5344CB8AC3E}">
        <p14:creationId xmlns:p14="http://schemas.microsoft.com/office/powerpoint/2010/main" val="23494721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What’s the best option?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20169572"/>
              </p:ext>
            </p:extLst>
          </p:nvPr>
        </p:nvGraphicFramePr>
        <p:xfrm>
          <a:off x="445155" y="1933949"/>
          <a:ext cx="7787432" cy="2194560"/>
        </p:xfrm>
        <a:graphic>
          <a:graphicData uri="http://schemas.openxmlformats.org/drawingml/2006/table">
            <a:tbl>
              <a:tblPr/>
              <a:tblGrid>
                <a:gridCol w="1930492"/>
                <a:gridCol w="1030941"/>
                <a:gridCol w="1284941"/>
                <a:gridCol w="1564924"/>
                <a:gridCol w="1053938"/>
                <a:gridCol w="922196"/>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smtClean="0">
                          <a:effectLst/>
                          <a:latin typeface="Optima"/>
                          <a:cs typeface="Optima"/>
                        </a:rPr>
                        <a:t>Brown</a:t>
                      </a:r>
                      <a:endParaRPr lang="en-US" sz="2400" b="1" i="0" u="none" strike="noStrike" dirty="0">
                        <a:effectLst/>
                        <a:latin typeface="Optima"/>
                        <a:cs typeface="Optima"/>
                      </a:endParaRP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053913">
                <a:tc>
                  <a:txBody>
                    <a:bodyPr/>
                    <a:lstStyle/>
                    <a:p>
                      <a:pPr algn="l" fontAlgn="b"/>
                      <a:r>
                        <a:rPr lang="en-US" sz="2400" b="0" i="0" u="none" strike="noStrike" dirty="0" smtClean="0">
                          <a:effectLst/>
                          <a:latin typeface="Optima"/>
                          <a:cs typeface="Optima"/>
                        </a:rPr>
                        <a:t>NPV</a:t>
                      </a:r>
                    </a:p>
                    <a:p>
                      <a:pPr algn="l" fontAlgn="b"/>
                      <a:r>
                        <a:rPr lang="en-US" sz="2400" b="0" i="0" u="none" strike="noStrike" dirty="0" smtClean="0">
                          <a:effectLst/>
                          <a:latin typeface="Optima"/>
                          <a:cs typeface="Optima"/>
                        </a:rPr>
                        <a:t>(</a:t>
                      </a:r>
                      <a:r>
                        <a:rPr lang="en-US" sz="2400" b="0" i="0" u="none" strike="noStrike" dirty="0">
                          <a:effectLst/>
                          <a:latin typeface="Optima"/>
                          <a:cs typeface="Optima"/>
                        </a:rPr>
                        <a:t>compared to doing nothing</a:t>
                      </a:r>
                      <a:r>
                        <a:rPr lang="en-US" sz="2400" b="0" i="0" u="none" strike="noStrike" dirty="0" smtClean="0">
                          <a:effectLst/>
                          <a:latin typeface="Optima"/>
                          <a:cs typeface="Optima"/>
                        </a:rPr>
                        <a:t>)</a:t>
                      </a:r>
                    </a:p>
                    <a:p>
                      <a:pPr algn="l" fontAlgn="b"/>
                      <a:r>
                        <a:rPr lang="en-US" sz="2400" b="0" i="0" u="none" strike="noStrike" dirty="0" smtClean="0">
                          <a:effectLst/>
                          <a:latin typeface="Optima"/>
                          <a:cs typeface="Optima"/>
                        </a:rPr>
                        <a:t>In $M</a:t>
                      </a:r>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137</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149</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124</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bl>
          </a:graphicData>
        </a:graphic>
      </p:graphicFrame>
    </p:spTree>
    <p:custDataLst>
      <p:tags r:id="rId1"/>
    </p:custDataLst>
    <p:extLst>
      <p:ext uri="{BB962C8B-B14F-4D97-AF65-F5344CB8AC3E}">
        <p14:creationId xmlns:p14="http://schemas.microsoft.com/office/powerpoint/2010/main" val="155688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using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Network Flexibility</a:t>
            </a:r>
            <a:endParaRPr lang="en-US" dirty="0"/>
          </a:p>
        </p:txBody>
      </p:sp>
      <p:sp>
        <p:nvSpPr>
          <p:cNvPr id="5" name="Rectangle 77"/>
          <p:cNvSpPr>
            <a:spLocks noChangeArrowheads="1"/>
          </p:cNvSpPr>
          <p:nvPr/>
        </p:nvSpPr>
        <p:spPr bwMode="auto">
          <a:xfrm>
            <a:off x="910144" y="1613627"/>
            <a:ext cx="7289800" cy="41878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b="1">
              <a:solidFill>
                <a:srgbClr val="000000"/>
              </a:solidFill>
            </a:endParaRPr>
          </a:p>
        </p:txBody>
      </p:sp>
      <p:sp>
        <p:nvSpPr>
          <p:cNvPr id="6" name="Text Box 15"/>
          <p:cNvSpPr txBox="1">
            <a:spLocks noChangeArrowheads="1"/>
          </p:cNvSpPr>
          <p:nvPr/>
        </p:nvSpPr>
        <p:spPr bwMode="auto">
          <a:xfrm>
            <a:off x="940307" y="1627915"/>
            <a:ext cx="18646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solidFill>
                  <a:srgbClr val="000000"/>
                </a:solidFill>
                <a:latin typeface="Times New Roman" charset="0"/>
              </a:rPr>
              <a:t>a. Dedicated Network</a:t>
            </a:r>
          </a:p>
        </p:txBody>
      </p:sp>
      <p:sp>
        <p:nvSpPr>
          <p:cNvPr id="7" name="Line 23"/>
          <p:cNvSpPr>
            <a:spLocks noChangeShapeType="1"/>
          </p:cNvSpPr>
          <p:nvPr/>
        </p:nvSpPr>
        <p:spPr bwMode="auto">
          <a:xfrm>
            <a:off x="6771194" y="2489927"/>
            <a:ext cx="1036638" cy="9525"/>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8" name="Line 24"/>
          <p:cNvSpPr>
            <a:spLocks noChangeShapeType="1"/>
          </p:cNvSpPr>
          <p:nvPr/>
        </p:nvSpPr>
        <p:spPr bwMode="auto">
          <a:xfrm>
            <a:off x="6777543" y="3175727"/>
            <a:ext cx="1025525" cy="3175"/>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9" name="Text Box 25"/>
          <p:cNvSpPr txBox="1">
            <a:spLocks noChangeArrowheads="1"/>
          </p:cNvSpPr>
          <p:nvPr/>
        </p:nvSpPr>
        <p:spPr bwMode="auto">
          <a:xfrm>
            <a:off x="6224606" y="1627915"/>
            <a:ext cx="171230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solidFill>
                  <a:srgbClr val="000000"/>
                </a:solidFill>
                <a:latin typeface="Times New Roman" charset="0"/>
              </a:rPr>
              <a:t>c. Resource </a:t>
            </a:r>
            <a:r>
              <a:rPr lang="en-US" sz="1400" b="1" dirty="0" smtClean="0">
                <a:solidFill>
                  <a:srgbClr val="000000"/>
                </a:solidFill>
                <a:latin typeface="Times New Roman" charset="0"/>
              </a:rPr>
              <a:t>Sharing</a:t>
            </a:r>
          </a:p>
          <a:p>
            <a:pPr algn="ctr" eaLnBrk="0" hangingPunct="0">
              <a:defRPr/>
            </a:pPr>
            <a:r>
              <a:rPr lang="en-US" sz="1400" b="1" dirty="0" smtClean="0">
                <a:solidFill>
                  <a:srgbClr val="000000"/>
                </a:solidFill>
                <a:latin typeface="Times New Roman" charset="0"/>
              </a:rPr>
              <a:t>= Asset Flexibility</a:t>
            </a:r>
            <a:endParaRPr lang="en-US" sz="1400" b="1" dirty="0">
              <a:solidFill>
                <a:srgbClr val="000000"/>
              </a:solidFill>
              <a:latin typeface="Times New Roman" charset="0"/>
            </a:endParaRPr>
          </a:p>
        </p:txBody>
      </p:sp>
      <p:sp>
        <p:nvSpPr>
          <p:cNvPr id="10" name="Rectangle 26"/>
          <p:cNvSpPr>
            <a:spLocks noChangeAspect="1" noChangeArrowheads="1"/>
          </p:cNvSpPr>
          <p:nvPr/>
        </p:nvSpPr>
        <p:spPr bwMode="auto">
          <a:xfrm>
            <a:off x="7885619" y="2375627"/>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11" name="Rectangle 27"/>
          <p:cNvSpPr>
            <a:spLocks noChangeAspect="1" noChangeArrowheads="1"/>
          </p:cNvSpPr>
          <p:nvPr/>
        </p:nvSpPr>
        <p:spPr bwMode="auto">
          <a:xfrm>
            <a:off x="7885619" y="3083652"/>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12" name="Freeform 28"/>
          <p:cNvSpPr>
            <a:spLocks noChangeAspect="1"/>
          </p:cNvSpPr>
          <p:nvPr/>
        </p:nvSpPr>
        <p:spPr bwMode="auto">
          <a:xfrm>
            <a:off x="6694994" y="22089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b="1">
              <a:solidFill>
                <a:srgbClr val="000000"/>
              </a:solidFill>
            </a:endParaRPr>
          </a:p>
        </p:txBody>
      </p:sp>
      <p:sp>
        <p:nvSpPr>
          <p:cNvPr id="13" name="Rectangle 29"/>
          <p:cNvSpPr>
            <a:spLocks noChangeAspect="1" noChangeArrowheads="1"/>
          </p:cNvSpPr>
          <p:nvPr/>
        </p:nvSpPr>
        <p:spPr bwMode="auto">
          <a:xfrm>
            <a:off x="6807707" y="2634390"/>
            <a:ext cx="5413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a:t>
            </a:r>
          </a:p>
          <a:p>
            <a:pPr algn="ctr" eaLnBrk="0" hangingPunct="0"/>
            <a:r>
              <a:rPr lang="en-US" sz="1300" b="1" i="1" dirty="0">
                <a:solidFill>
                  <a:srgbClr val="FFFFFF"/>
                </a:solidFill>
                <a:latin typeface="Times New Roman" charset="0"/>
              </a:rPr>
              <a:t>K</a:t>
            </a:r>
            <a:r>
              <a:rPr lang="en-US" sz="1300" b="1" baseline="-25000" dirty="0">
                <a:solidFill>
                  <a:srgbClr val="FFFFFF"/>
                </a:solidFill>
                <a:latin typeface="Times New Roman" charset="0"/>
              </a:rPr>
              <a:t>F</a:t>
            </a:r>
            <a:endParaRPr lang="en-US" sz="2000" b="1" dirty="0">
              <a:solidFill>
                <a:srgbClr val="FFFFFF"/>
              </a:solidFill>
              <a:latin typeface="Times New Roman" charset="0"/>
            </a:endParaRPr>
          </a:p>
        </p:txBody>
      </p:sp>
      <p:sp>
        <p:nvSpPr>
          <p:cNvPr id="14" name="Line 30"/>
          <p:cNvSpPr>
            <a:spLocks noChangeShapeType="1"/>
          </p:cNvSpPr>
          <p:nvPr/>
        </p:nvSpPr>
        <p:spPr bwMode="auto">
          <a:xfrm flipV="1">
            <a:off x="1399094" y="2501039"/>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15" name="Line 31"/>
          <p:cNvSpPr>
            <a:spLocks noChangeShapeType="1"/>
          </p:cNvSpPr>
          <p:nvPr/>
        </p:nvSpPr>
        <p:spPr bwMode="auto">
          <a:xfrm flipV="1">
            <a:off x="1424493" y="3180489"/>
            <a:ext cx="1038225" cy="793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16" name="Rectangle 32"/>
          <p:cNvSpPr>
            <a:spLocks noChangeAspect="1" noChangeArrowheads="1"/>
          </p:cNvSpPr>
          <p:nvPr/>
        </p:nvSpPr>
        <p:spPr bwMode="auto">
          <a:xfrm>
            <a:off x="2545269" y="237721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17" name="Rectangle 33"/>
          <p:cNvSpPr>
            <a:spLocks noChangeAspect="1" noChangeArrowheads="1"/>
          </p:cNvSpPr>
          <p:nvPr/>
        </p:nvSpPr>
        <p:spPr bwMode="auto">
          <a:xfrm>
            <a:off x="2545269" y="3085240"/>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18" name="Freeform 34"/>
          <p:cNvSpPr>
            <a:spLocks noChangeAspect="1"/>
          </p:cNvSpPr>
          <p:nvPr/>
        </p:nvSpPr>
        <p:spPr bwMode="auto">
          <a:xfrm>
            <a:off x="1356232" y="21930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19" name="Freeform 10"/>
          <p:cNvSpPr>
            <a:spLocks noChangeAspect="1"/>
          </p:cNvSpPr>
          <p:nvPr/>
        </p:nvSpPr>
        <p:spPr bwMode="auto">
          <a:xfrm>
            <a:off x="1356232" y="286299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20" name="Rectangle 6"/>
          <p:cNvSpPr>
            <a:spLocks noChangeAspect="1" noChangeArrowheads="1"/>
          </p:cNvSpPr>
          <p:nvPr/>
        </p:nvSpPr>
        <p:spPr bwMode="auto">
          <a:xfrm>
            <a:off x="1414969" y="2294665"/>
            <a:ext cx="668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1</a:t>
            </a:r>
            <a:endParaRPr lang="en-US" sz="2000" b="1">
              <a:solidFill>
                <a:srgbClr val="000000"/>
              </a:solidFill>
              <a:latin typeface="Times New Roman" charset="0"/>
            </a:endParaRPr>
          </a:p>
        </p:txBody>
      </p:sp>
      <p:sp>
        <p:nvSpPr>
          <p:cNvPr id="21" name="Rectangle 11"/>
          <p:cNvSpPr>
            <a:spLocks noChangeAspect="1" noChangeArrowheads="1"/>
          </p:cNvSpPr>
          <p:nvPr/>
        </p:nvSpPr>
        <p:spPr bwMode="auto">
          <a:xfrm>
            <a:off x="1359407" y="2977290"/>
            <a:ext cx="804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2</a:t>
            </a:r>
            <a:endParaRPr lang="en-US" sz="2000" b="1">
              <a:solidFill>
                <a:srgbClr val="000000"/>
              </a:solidFill>
              <a:latin typeface="Times New Roman" charset="0"/>
            </a:endParaRPr>
          </a:p>
        </p:txBody>
      </p:sp>
      <p:sp>
        <p:nvSpPr>
          <p:cNvPr id="22" name="Line 36"/>
          <p:cNvSpPr>
            <a:spLocks noChangeShapeType="1"/>
          </p:cNvSpPr>
          <p:nvPr/>
        </p:nvSpPr>
        <p:spPr bwMode="auto">
          <a:xfrm>
            <a:off x="3589844" y="2496277"/>
            <a:ext cx="1100138" cy="793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23" name="Line 37"/>
          <p:cNvSpPr>
            <a:spLocks noChangeShapeType="1"/>
          </p:cNvSpPr>
          <p:nvPr/>
        </p:nvSpPr>
        <p:spPr bwMode="auto">
          <a:xfrm>
            <a:off x="3634293" y="3169377"/>
            <a:ext cx="1050925" cy="1428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24" name="Rectangle 38"/>
          <p:cNvSpPr>
            <a:spLocks noChangeAspect="1" noChangeArrowheads="1"/>
          </p:cNvSpPr>
          <p:nvPr/>
        </p:nvSpPr>
        <p:spPr bwMode="auto">
          <a:xfrm>
            <a:off x="4767769" y="2380390"/>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25" name="Rectangle 39"/>
          <p:cNvSpPr>
            <a:spLocks noChangeAspect="1" noChangeArrowheads="1"/>
          </p:cNvSpPr>
          <p:nvPr/>
        </p:nvSpPr>
        <p:spPr bwMode="auto">
          <a:xfrm>
            <a:off x="4767769" y="308841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26" name="Freeform 40"/>
          <p:cNvSpPr>
            <a:spLocks noChangeAspect="1"/>
          </p:cNvSpPr>
          <p:nvPr/>
        </p:nvSpPr>
        <p:spPr bwMode="auto">
          <a:xfrm>
            <a:off x="3578732" y="219624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chemeClr val="accent2"/>
          </a:solidFill>
          <a:ln w="9525">
            <a:solidFill>
              <a:schemeClr val="tx1"/>
            </a:solidFill>
            <a:round/>
            <a:headEnd/>
            <a:tailEnd/>
          </a:ln>
        </p:spPr>
        <p:txBody>
          <a:bodyPr/>
          <a:lstStyle/>
          <a:p>
            <a:endParaRPr lang="en-US" b="1">
              <a:solidFill>
                <a:srgbClr val="FFFFFF"/>
              </a:solidFill>
            </a:endParaRPr>
          </a:p>
        </p:txBody>
      </p:sp>
      <p:sp>
        <p:nvSpPr>
          <p:cNvPr id="27" name="Freeform 41"/>
          <p:cNvSpPr>
            <a:spLocks noChangeAspect="1"/>
          </p:cNvSpPr>
          <p:nvPr/>
        </p:nvSpPr>
        <p:spPr bwMode="auto">
          <a:xfrm>
            <a:off x="3578732" y="28661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28" name="Rectangle 42"/>
          <p:cNvSpPr>
            <a:spLocks noChangeAspect="1" noChangeArrowheads="1"/>
          </p:cNvSpPr>
          <p:nvPr/>
        </p:nvSpPr>
        <p:spPr bwMode="auto">
          <a:xfrm>
            <a:off x="3693032" y="2297840"/>
            <a:ext cx="5413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a:t>
            </a:r>
          </a:p>
          <a:p>
            <a:pPr algn="ctr" eaLnBrk="0" hangingPunct="0"/>
            <a:r>
              <a:rPr lang="en-US" sz="1300" b="1" i="1" dirty="0" smtClean="0">
                <a:solidFill>
                  <a:srgbClr val="FFFFFF"/>
                </a:solidFill>
                <a:latin typeface="Times New Roman" charset="0"/>
              </a:rPr>
              <a:t>K</a:t>
            </a:r>
            <a:r>
              <a:rPr lang="en-US" sz="1300" b="1" baseline="-25000" dirty="0" smtClean="0">
                <a:solidFill>
                  <a:srgbClr val="FFFFFF"/>
                </a:solidFill>
                <a:latin typeface="Times New Roman" charset="0"/>
              </a:rPr>
              <a:t>F</a:t>
            </a:r>
            <a:endParaRPr lang="en-US" sz="2000" b="1" dirty="0">
              <a:solidFill>
                <a:srgbClr val="FFFFFF"/>
              </a:solidFill>
              <a:latin typeface="Times New Roman" charset="0"/>
            </a:endParaRPr>
          </a:p>
        </p:txBody>
      </p:sp>
      <p:sp>
        <p:nvSpPr>
          <p:cNvPr id="29" name="Rectangle 43"/>
          <p:cNvSpPr>
            <a:spLocks noChangeAspect="1" noChangeArrowheads="1"/>
          </p:cNvSpPr>
          <p:nvPr/>
        </p:nvSpPr>
        <p:spPr bwMode="auto">
          <a:xfrm>
            <a:off x="3581907" y="2972527"/>
            <a:ext cx="804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2</a:t>
            </a:r>
            <a:endParaRPr lang="en-US" sz="2000" b="1">
              <a:solidFill>
                <a:srgbClr val="000000"/>
              </a:solidFill>
              <a:latin typeface="Times New Roman" charset="0"/>
            </a:endParaRPr>
          </a:p>
        </p:txBody>
      </p:sp>
      <p:sp>
        <p:nvSpPr>
          <p:cNvPr id="30" name="Line 44"/>
          <p:cNvSpPr>
            <a:spLocks noChangeShapeType="1"/>
          </p:cNvSpPr>
          <p:nvPr/>
        </p:nvSpPr>
        <p:spPr bwMode="auto">
          <a:xfrm>
            <a:off x="4361369" y="2499452"/>
            <a:ext cx="330200" cy="492125"/>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b="1">
              <a:solidFill>
                <a:srgbClr val="000000"/>
              </a:solidFill>
            </a:endParaRPr>
          </a:p>
        </p:txBody>
      </p:sp>
      <p:sp>
        <p:nvSpPr>
          <p:cNvPr id="31" name="Text Box 45"/>
          <p:cNvSpPr txBox="1">
            <a:spLocks noChangeArrowheads="1"/>
          </p:cNvSpPr>
          <p:nvPr/>
        </p:nvSpPr>
        <p:spPr bwMode="auto">
          <a:xfrm>
            <a:off x="2969222" y="1627915"/>
            <a:ext cx="208262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solidFill>
                  <a:srgbClr val="000000"/>
                </a:solidFill>
                <a:latin typeface="Times New Roman" charset="0"/>
              </a:rPr>
              <a:t>b. Resource Substitution</a:t>
            </a:r>
          </a:p>
        </p:txBody>
      </p:sp>
      <p:sp>
        <p:nvSpPr>
          <p:cNvPr id="32" name="Text Box 46"/>
          <p:cNvSpPr txBox="1">
            <a:spLocks noChangeArrowheads="1"/>
          </p:cNvSpPr>
          <p:nvPr/>
        </p:nvSpPr>
        <p:spPr bwMode="auto">
          <a:xfrm>
            <a:off x="982334" y="5196615"/>
            <a:ext cx="16558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solidFill>
                  <a:srgbClr val="000000"/>
                </a:solidFill>
                <a:latin typeface="Times New Roman" charset="0"/>
              </a:rPr>
              <a:t>d. Transshipment</a:t>
            </a:r>
          </a:p>
          <a:p>
            <a:pPr algn="ctr" eaLnBrk="0" hangingPunct="0">
              <a:defRPr/>
            </a:pPr>
            <a:r>
              <a:rPr lang="en-US" sz="1400" b="1">
                <a:solidFill>
                  <a:srgbClr val="000000"/>
                </a:solidFill>
                <a:latin typeface="Times New Roman" charset="0"/>
              </a:rPr>
              <a:t>(Dynamic Routing)</a:t>
            </a:r>
          </a:p>
        </p:txBody>
      </p:sp>
      <p:sp>
        <p:nvSpPr>
          <p:cNvPr id="33" name="Line 47"/>
          <p:cNvSpPr>
            <a:spLocks noChangeShapeType="1"/>
          </p:cNvSpPr>
          <p:nvPr/>
        </p:nvSpPr>
        <p:spPr bwMode="auto">
          <a:xfrm flipV="1">
            <a:off x="1367344" y="4177439"/>
            <a:ext cx="98583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34" name="Line 48"/>
          <p:cNvSpPr>
            <a:spLocks noChangeShapeType="1"/>
          </p:cNvSpPr>
          <p:nvPr/>
        </p:nvSpPr>
        <p:spPr bwMode="auto">
          <a:xfrm flipV="1">
            <a:off x="1367343" y="4856889"/>
            <a:ext cx="981075"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35" name="Rectangle 49"/>
          <p:cNvSpPr>
            <a:spLocks noChangeAspect="1" noChangeArrowheads="1"/>
          </p:cNvSpPr>
          <p:nvPr/>
        </p:nvSpPr>
        <p:spPr bwMode="auto">
          <a:xfrm>
            <a:off x="2430969" y="405361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36" name="Rectangle 50"/>
          <p:cNvSpPr>
            <a:spLocks noChangeAspect="1" noChangeArrowheads="1"/>
          </p:cNvSpPr>
          <p:nvPr/>
        </p:nvSpPr>
        <p:spPr bwMode="auto">
          <a:xfrm>
            <a:off x="2430969" y="4761640"/>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37" name="Freeform 51"/>
          <p:cNvSpPr>
            <a:spLocks noChangeAspect="1"/>
          </p:cNvSpPr>
          <p:nvPr/>
        </p:nvSpPr>
        <p:spPr bwMode="auto">
          <a:xfrm>
            <a:off x="1380044" y="4306027"/>
            <a:ext cx="787400" cy="409575"/>
          </a:xfrm>
          <a:custGeom>
            <a:avLst/>
            <a:gdLst>
              <a:gd name="T0" fmla="*/ 37763 w 980"/>
              <a:gd name="T1" fmla="*/ 1941 h 422"/>
              <a:gd name="T2" fmla="*/ 28925 w 980"/>
              <a:gd name="T3" fmla="*/ 2912 h 422"/>
              <a:gd name="T4" fmla="*/ 25711 w 980"/>
              <a:gd name="T5" fmla="*/ 5823 h 422"/>
              <a:gd name="T6" fmla="*/ 21694 w 980"/>
              <a:gd name="T7" fmla="*/ 7764 h 422"/>
              <a:gd name="T8" fmla="*/ 19283 w 980"/>
              <a:gd name="T9" fmla="*/ 10676 h 422"/>
              <a:gd name="T10" fmla="*/ 13659 w 980"/>
              <a:gd name="T11" fmla="*/ 14558 h 422"/>
              <a:gd name="T12" fmla="*/ 12052 w 980"/>
              <a:gd name="T13" fmla="*/ 17470 h 422"/>
              <a:gd name="T14" fmla="*/ 7231 w 980"/>
              <a:gd name="T15" fmla="*/ 23293 h 422"/>
              <a:gd name="T16" fmla="*/ 6428 w 980"/>
              <a:gd name="T17" fmla="*/ 27176 h 422"/>
              <a:gd name="T18" fmla="*/ 4017 w 980"/>
              <a:gd name="T19" fmla="*/ 30087 h 422"/>
              <a:gd name="T20" fmla="*/ 2410 w 980"/>
              <a:gd name="T21" fmla="*/ 37852 h 422"/>
              <a:gd name="T22" fmla="*/ 0 w 980"/>
              <a:gd name="T23" fmla="*/ 44646 h 422"/>
              <a:gd name="T24" fmla="*/ 1607 w 980"/>
              <a:gd name="T25" fmla="*/ 364929 h 422"/>
              <a:gd name="T26" fmla="*/ 2410 w 980"/>
              <a:gd name="T27" fmla="*/ 374635 h 422"/>
              <a:gd name="T28" fmla="*/ 4821 w 980"/>
              <a:gd name="T29" fmla="*/ 379488 h 422"/>
              <a:gd name="T30" fmla="*/ 6428 w 980"/>
              <a:gd name="T31" fmla="*/ 383370 h 422"/>
              <a:gd name="T32" fmla="*/ 8838 w 980"/>
              <a:gd name="T33" fmla="*/ 386282 h 422"/>
              <a:gd name="T34" fmla="*/ 12052 w 980"/>
              <a:gd name="T35" fmla="*/ 393076 h 422"/>
              <a:gd name="T36" fmla="*/ 14462 w 980"/>
              <a:gd name="T37" fmla="*/ 395017 h 422"/>
              <a:gd name="T38" fmla="*/ 19283 w 980"/>
              <a:gd name="T39" fmla="*/ 400840 h 422"/>
              <a:gd name="T40" fmla="*/ 23301 w 980"/>
              <a:gd name="T41" fmla="*/ 401811 h 422"/>
              <a:gd name="T42" fmla="*/ 25711 w 980"/>
              <a:gd name="T43" fmla="*/ 404722 h 422"/>
              <a:gd name="T44" fmla="*/ 31335 w 980"/>
              <a:gd name="T45" fmla="*/ 406663 h 422"/>
              <a:gd name="T46" fmla="*/ 37763 w 980"/>
              <a:gd name="T47" fmla="*/ 409575 h 422"/>
              <a:gd name="T48" fmla="*/ 750440 w 980"/>
              <a:gd name="T49" fmla="*/ 407634 h 422"/>
              <a:gd name="T50" fmla="*/ 758475 w 980"/>
              <a:gd name="T51" fmla="*/ 406663 h 422"/>
              <a:gd name="T52" fmla="*/ 762492 w 980"/>
              <a:gd name="T53" fmla="*/ 403752 h 422"/>
              <a:gd name="T54" fmla="*/ 765706 w 980"/>
              <a:gd name="T55" fmla="*/ 401811 h 422"/>
              <a:gd name="T56" fmla="*/ 768117 w 980"/>
              <a:gd name="T57" fmla="*/ 398899 h 422"/>
              <a:gd name="T58" fmla="*/ 773741 w 980"/>
              <a:gd name="T59" fmla="*/ 395017 h 422"/>
              <a:gd name="T60" fmla="*/ 775348 w 980"/>
              <a:gd name="T61" fmla="*/ 392105 h 422"/>
              <a:gd name="T62" fmla="*/ 780169 w 980"/>
              <a:gd name="T63" fmla="*/ 386282 h 422"/>
              <a:gd name="T64" fmla="*/ 780972 w 980"/>
              <a:gd name="T65" fmla="*/ 381429 h 422"/>
              <a:gd name="T66" fmla="*/ 783383 w 980"/>
              <a:gd name="T67" fmla="*/ 379488 h 422"/>
              <a:gd name="T68" fmla="*/ 784990 w 980"/>
              <a:gd name="T69" fmla="*/ 371723 h 422"/>
              <a:gd name="T70" fmla="*/ 787400 w 980"/>
              <a:gd name="T71" fmla="*/ 364929 h 422"/>
              <a:gd name="T72" fmla="*/ 785793 w 980"/>
              <a:gd name="T73" fmla="*/ 44646 h 422"/>
              <a:gd name="T74" fmla="*/ 784990 w 980"/>
              <a:gd name="T75" fmla="*/ 34940 h 422"/>
              <a:gd name="T76" fmla="*/ 782579 w 980"/>
              <a:gd name="T77" fmla="*/ 30087 h 422"/>
              <a:gd name="T78" fmla="*/ 780972 w 980"/>
              <a:gd name="T79" fmla="*/ 26205 h 422"/>
              <a:gd name="T80" fmla="*/ 778562 w 980"/>
              <a:gd name="T81" fmla="*/ 23293 h 422"/>
              <a:gd name="T82" fmla="*/ 775348 w 980"/>
              <a:gd name="T83" fmla="*/ 16499 h 422"/>
              <a:gd name="T84" fmla="*/ 772938 w 980"/>
              <a:gd name="T85" fmla="*/ 14558 h 422"/>
              <a:gd name="T86" fmla="*/ 768117 w 980"/>
              <a:gd name="T87" fmla="*/ 8735 h 422"/>
              <a:gd name="T88" fmla="*/ 764903 w 980"/>
              <a:gd name="T89" fmla="*/ 7764 h 422"/>
              <a:gd name="T90" fmla="*/ 762492 w 980"/>
              <a:gd name="T91" fmla="*/ 4853 h 422"/>
              <a:gd name="T92" fmla="*/ 756065 w 980"/>
              <a:gd name="T93" fmla="*/ 2912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38" name="Rectangle 53"/>
          <p:cNvSpPr>
            <a:spLocks noChangeAspect="1" noChangeArrowheads="1"/>
          </p:cNvSpPr>
          <p:nvPr/>
        </p:nvSpPr>
        <p:spPr bwMode="auto">
          <a:xfrm>
            <a:off x="1441957" y="4404452"/>
            <a:ext cx="6508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Transship</a:t>
            </a:r>
            <a:endParaRPr lang="en-US" sz="2000" b="1">
              <a:solidFill>
                <a:srgbClr val="000000"/>
              </a:solidFill>
              <a:latin typeface="Times New Roman" charset="0"/>
            </a:endParaRPr>
          </a:p>
        </p:txBody>
      </p:sp>
      <p:sp>
        <p:nvSpPr>
          <p:cNvPr id="39" name="Line 56"/>
          <p:cNvSpPr>
            <a:spLocks noChangeShapeType="1"/>
          </p:cNvSpPr>
          <p:nvPr/>
        </p:nvSpPr>
        <p:spPr bwMode="auto">
          <a:xfrm>
            <a:off x="2189669" y="4185377"/>
            <a:ext cx="9525" cy="654050"/>
          </a:xfrm>
          <a:prstGeom prst="line">
            <a:avLst/>
          </a:prstGeom>
          <a:noFill/>
          <a:ln w="9525">
            <a:solidFill>
              <a:schemeClr val="tx1"/>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b="1">
              <a:solidFill>
                <a:srgbClr val="000000"/>
              </a:solidFill>
            </a:endParaRPr>
          </a:p>
        </p:txBody>
      </p:sp>
      <p:sp>
        <p:nvSpPr>
          <p:cNvPr id="40" name="Line 65"/>
          <p:cNvSpPr>
            <a:spLocks noChangeShapeType="1"/>
          </p:cNvSpPr>
          <p:nvPr/>
        </p:nvSpPr>
        <p:spPr bwMode="auto">
          <a:xfrm>
            <a:off x="5545644" y="4490177"/>
            <a:ext cx="1152525" cy="4763"/>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1" name="Freeform 67"/>
          <p:cNvSpPr>
            <a:spLocks noChangeAspect="1"/>
          </p:cNvSpPr>
          <p:nvPr/>
        </p:nvSpPr>
        <p:spPr bwMode="auto">
          <a:xfrm>
            <a:off x="5498019" y="41869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42" name="Rectangle 68"/>
          <p:cNvSpPr>
            <a:spLocks noChangeAspect="1" noChangeArrowheads="1"/>
          </p:cNvSpPr>
          <p:nvPr/>
        </p:nvSpPr>
        <p:spPr bwMode="auto">
          <a:xfrm>
            <a:off x="5575807" y="4296502"/>
            <a:ext cx="6143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Common</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1</a:t>
            </a:r>
            <a:endParaRPr lang="en-US" sz="2000" b="1">
              <a:solidFill>
                <a:srgbClr val="000000"/>
              </a:solidFill>
              <a:latin typeface="Times New Roman" charset="0"/>
            </a:endParaRPr>
          </a:p>
        </p:txBody>
      </p:sp>
      <p:sp>
        <p:nvSpPr>
          <p:cNvPr id="43" name="Freeform 69"/>
          <p:cNvSpPr>
            <a:spLocks/>
          </p:cNvSpPr>
          <p:nvPr/>
        </p:nvSpPr>
        <p:spPr bwMode="auto">
          <a:xfrm>
            <a:off x="6694994" y="4172677"/>
            <a:ext cx="1112838" cy="311150"/>
          </a:xfrm>
          <a:custGeom>
            <a:avLst/>
            <a:gdLst>
              <a:gd name="T0" fmla="*/ 0 w 701"/>
              <a:gd name="T1" fmla="*/ 196 h 196"/>
              <a:gd name="T2" fmla="*/ 120 w 701"/>
              <a:gd name="T3" fmla="*/ 0 h 196"/>
              <a:gd name="T4" fmla="*/ 701 w 701"/>
              <a:gd name="T5" fmla="*/ 2 h 196"/>
            </a:gdLst>
            <a:ahLst/>
            <a:cxnLst>
              <a:cxn ang="0">
                <a:pos x="T0" y="T1"/>
              </a:cxn>
              <a:cxn ang="0">
                <a:pos x="T2" y="T3"/>
              </a:cxn>
              <a:cxn ang="0">
                <a:pos x="T4" y="T5"/>
              </a:cxn>
            </a:cxnLst>
            <a:rect l="0" t="0" r="r" b="b"/>
            <a:pathLst>
              <a:path w="701" h="196">
                <a:moveTo>
                  <a:pt x="0" y="196"/>
                </a:moveTo>
                <a:lnTo>
                  <a:pt x="120" y="0"/>
                </a:lnTo>
                <a:lnTo>
                  <a:pt x="701" y="2"/>
                </a:lnTo>
              </a:path>
            </a:pathLst>
          </a:custGeom>
          <a:noFill/>
          <a:ln w="12700">
            <a:solidFill>
              <a:schemeClr val="tx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4" name="Freeform 70"/>
          <p:cNvSpPr>
            <a:spLocks/>
          </p:cNvSpPr>
          <p:nvPr/>
        </p:nvSpPr>
        <p:spPr bwMode="auto">
          <a:xfrm>
            <a:off x="6688644" y="4502877"/>
            <a:ext cx="1114425" cy="352425"/>
          </a:xfrm>
          <a:custGeom>
            <a:avLst/>
            <a:gdLst>
              <a:gd name="T0" fmla="*/ 0 w 702"/>
              <a:gd name="T1" fmla="*/ 0 h 222"/>
              <a:gd name="T2" fmla="*/ 120 w 702"/>
              <a:gd name="T3" fmla="*/ 220 h 222"/>
              <a:gd name="T4" fmla="*/ 702 w 702"/>
              <a:gd name="T5" fmla="*/ 222 h 222"/>
            </a:gdLst>
            <a:ahLst/>
            <a:cxnLst>
              <a:cxn ang="0">
                <a:pos x="T0" y="T1"/>
              </a:cxn>
              <a:cxn ang="0">
                <a:pos x="T2" y="T3"/>
              </a:cxn>
              <a:cxn ang="0">
                <a:pos x="T4" y="T5"/>
              </a:cxn>
            </a:cxnLst>
            <a:rect l="0" t="0" r="r" b="b"/>
            <a:pathLst>
              <a:path w="702" h="222">
                <a:moveTo>
                  <a:pt x="0" y="0"/>
                </a:moveTo>
                <a:lnTo>
                  <a:pt x="120" y="220"/>
                </a:lnTo>
                <a:lnTo>
                  <a:pt x="702" y="222"/>
                </a:lnTo>
              </a:path>
            </a:pathLst>
          </a:custGeom>
          <a:noFill/>
          <a:ln w="12700">
            <a:solidFill>
              <a:schemeClr val="tx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5" name="Rectangle 72"/>
          <p:cNvSpPr>
            <a:spLocks noChangeAspect="1" noChangeArrowheads="1"/>
          </p:cNvSpPr>
          <p:nvPr/>
        </p:nvSpPr>
        <p:spPr bwMode="auto">
          <a:xfrm>
            <a:off x="7885619" y="4052027"/>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46" name="Rectangle 73"/>
          <p:cNvSpPr>
            <a:spLocks noChangeAspect="1" noChangeArrowheads="1"/>
          </p:cNvSpPr>
          <p:nvPr/>
        </p:nvSpPr>
        <p:spPr bwMode="auto">
          <a:xfrm>
            <a:off x="7885619" y="4760052"/>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47" name="Freeform 74"/>
          <p:cNvSpPr>
            <a:spLocks noChangeAspect="1"/>
          </p:cNvSpPr>
          <p:nvPr/>
        </p:nvSpPr>
        <p:spPr bwMode="auto">
          <a:xfrm>
            <a:off x="6694994" y="38853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b="1">
              <a:solidFill>
                <a:srgbClr val="000000"/>
              </a:solidFill>
            </a:endParaRPr>
          </a:p>
        </p:txBody>
      </p:sp>
      <p:sp>
        <p:nvSpPr>
          <p:cNvPr id="48" name="Rectangle 75"/>
          <p:cNvSpPr>
            <a:spLocks noChangeAspect="1" noChangeArrowheads="1"/>
          </p:cNvSpPr>
          <p:nvPr/>
        </p:nvSpPr>
        <p:spPr bwMode="auto">
          <a:xfrm>
            <a:off x="6850569" y="4310790"/>
            <a:ext cx="541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FFFFFF"/>
                </a:solidFill>
                <a:latin typeface="Times New Roman" charset="0"/>
              </a:rPr>
              <a:t>Flexible</a:t>
            </a:r>
          </a:p>
          <a:p>
            <a:pPr algn="ctr" eaLnBrk="0" hangingPunct="0"/>
            <a:r>
              <a:rPr lang="en-US" sz="1300" b="1" i="1">
                <a:solidFill>
                  <a:srgbClr val="FFFFFF"/>
                </a:solidFill>
                <a:latin typeface="Times New Roman" charset="0"/>
              </a:rPr>
              <a:t>K</a:t>
            </a:r>
            <a:r>
              <a:rPr lang="en-US" sz="1300" b="1" baseline="-25000">
                <a:solidFill>
                  <a:srgbClr val="FFFFFF"/>
                </a:solidFill>
                <a:latin typeface="Times New Roman" charset="0"/>
              </a:rPr>
              <a:t>F</a:t>
            </a:r>
            <a:endParaRPr lang="en-US" sz="2000" b="1">
              <a:solidFill>
                <a:srgbClr val="FFFFFF"/>
              </a:solidFill>
              <a:latin typeface="Times New Roman" charset="0"/>
            </a:endParaRPr>
          </a:p>
        </p:txBody>
      </p:sp>
      <p:sp>
        <p:nvSpPr>
          <p:cNvPr id="49" name="Text Box 76"/>
          <p:cNvSpPr txBox="1">
            <a:spLocks noChangeArrowheads="1"/>
          </p:cNvSpPr>
          <p:nvPr/>
        </p:nvSpPr>
        <p:spPr bwMode="auto">
          <a:xfrm>
            <a:off x="5564982" y="5196615"/>
            <a:ext cx="20711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solidFill>
                  <a:srgbClr val="000000"/>
                </a:solidFill>
                <a:latin typeface="Times New Roman" charset="0"/>
              </a:rPr>
              <a:t>f</a:t>
            </a:r>
            <a:r>
              <a:rPr lang="en-US" sz="1400" b="1" dirty="0" smtClean="0">
                <a:solidFill>
                  <a:srgbClr val="000000"/>
                </a:solidFill>
                <a:latin typeface="Times New Roman" charset="0"/>
              </a:rPr>
              <a:t>. </a:t>
            </a:r>
            <a:r>
              <a:rPr lang="en-US" sz="1400" b="1" dirty="0">
                <a:solidFill>
                  <a:srgbClr val="000000"/>
                </a:solidFill>
                <a:latin typeface="Times New Roman" charset="0"/>
              </a:rPr>
              <a:t>Postponement</a:t>
            </a:r>
          </a:p>
          <a:p>
            <a:pPr algn="ctr" eaLnBrk="0" hangingPunct="0">
              <a:defRPr/>
            </a:pPr>
            <a:r>
              <a:rPr lang="en-US" sz="1400" b="1" dirty="0">
                <a:solidFill>
                  <a:srgbClr val="000000"/>
                </a:solidFill>
                <a:latin typeface="Times New Roman" charset="0"/>
              </a:rPr>
              <a:t>(Delayed differentiation)</a:t>
            </a:r>
          </a:p>
        </p:txBody>
      </p:sp>
      <p:sp>
        <p:nvSpPr>
          <p:cNvPr id="50" name="Line 78"/>
          <p:cNvSpPr>
            <a:spLocks noChangeShapeType="1"/>
          </p:cNvSpPr>
          <p:nvPr/>
        </p:nvSpPr>
        <p:spPr bwMode="auto">
          <a:xfrm flipV="1">
            <a:off x="903794" y="3582125"/>
            <a:ext cx="7302500" cy="1905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1" name="Line 79"/>
          <p:cNvSpPr>
            <a:spLocks noChangeShapeType="1"/>
          </p:cNvSpPr>
          <p:nvPr/>
        </p:nvSpPr>
        <p:spPr bwMode="auto">
          <a:xfrm>
            <a:off x="5247194" y="1613627"/>
            <a:ext cx="4763" cy="41878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2" name="Line 80"/>
          <p:cNvSpPr>
            <a:spLocks noChangeShapeType="1"/>
          </p:cNvSpPr>
          <p:nvPr/>
        </p:nvSpPr>
        <p:spPr bwMode="auto">
          <a:xfrm>
            <a:off x="2921506" y="1602515"/>
            <a:ext cx="1587" cy="41957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3" name="Freeform 87"/>
          <p:cNvSpPr>
            <a:spLocks/>
          </p:cNvSpPr>
          <p:nvPr/>
        </p:nvSpPr>
        <p:spPr bwMode="auto">
          <a:xfrm>
            <a:off x="6694994" y="4174265"/>
            <a:ext cx="760413" cy="311150"/>
          </a:xfrm>
          <a:custGeom>
            <a:avLst/>
            <a:gdLst>
              <a:gd name="T0" fmla="*/ 0 w 479"/>
              <a:gd name="T1" fmla="*/ 196 h 196"/>
              <a:gd name="T2" fmla="*/ 120 w 479"/>
              <a:gd name="T3" fmla="*/ 0 h 196"/>
              <a:gd name="T4" fmla="*/ 479 w 479"/>
              <a:gd name="T5" fmla="*/ 0 h 196"/>
            </a:gdLst>
            <a:ahLst/>
            <a:cxnLst>
              <a:cxn ang="0">
                <a:pos x="T0" y="T1"/>
              </a:cxn>
              <a:cxn ang="0">
                <a:pos x="T2" y="T3"/>
              </a:cxn>
              <a:cxn ang="0">
                <a:pos x="T4" y="T5"/>
              </a:cxn>
            </a:cxnLst>
            <a:rect l="0" t="0" r="r" b="b"/>
            <a:pathLst>
              <a:path w="479" h="196">
                <a:moveTo>
                  <a:pt x="0" y="196"/>
                </a:moveTo>
                <a:lnTo>
                  <a:pt x="120" y="0"/>
                </a:lnTo>
                <a:lnTo>
                  <a:pt x="479" y="0"/>
                </a:lnTo>
              </a:path>
            </a:pathLst>
          </a:custGeom>
          <a:noFill/>
          <a:ln w="12700">
            <a:solidFill>
              <a:schemeClr val="bg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4" name="Freeform 88"/>
          <p:cNvSpPr>
            <a:spLocks/>
          </p:cNvSpPr>
          <p:nvPr/>
        </p:nvSpPr>
        <p:spPr bwMode="auto">
          <a:xfrm>
            <a:off x="6688644" y="4504465"/>
            <a:ext cx="766763" cy="350837"/>
          </a:xfrm>
          <a:custGeom>
            <a:avLst/>
            <a:gdLst>
              <a:gd name="T0" fmla="*/ 0 w 483"/>
              <a:gd name="T1" fmla="*/ 0 h 221"/>
              <a:gd name="T2" fmla="*/ 120 w 483"/>
              <a:gd name="T3" fmla="*/ 220 h 221"/>
              <a:gd name="T4" fmla="*/ 483 w 483"/>
              <a:gd name="T5" fmla="*/ 221 h 221"/>
            </a:gdLst>
            <a:ahLst/>
            <a:cxnLst>
              <a:cxn ang="0">
                <a:pos x="T0" y="T1"/>
              </a:cxn>
              <a:cxn ang="0">
                <a:pos x="T2" y="T3"/>
              </a:cxn>
              <a:cxn ang="0">
                <a:pos x="T4" y="T5"/>
              </a:cxn>
            </a:cxnLst>
            <a:rect l="0" t="0" r="r" b="b"/>
            <a:pathLst>
              <a:path w="483" h="221">
                <a:moveTo>
                  <a:pt x="0" y="0"/>
                </a:moveTo>
                <a:lnTo>
                  <a:pt x="120" y="220"/>
                </a:lnTo>
                <a:lnTo>
                  <a:pt x="483" y="221"/>
                </a:lnTo>
              </a:path>
            </a:pathLst>
          </a:custGeom>
          <a:noFill/>
          <a:ln w="12700">
            <a:solidFill>
              <a:schemeClr val="bg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5" name="Text Box 15"/>
          <p:cNvSpPr txBox="1">
            <a:spLocks noChangeArrowheads="1"/>
          </p:cNvSpPr>
          <p:nvPr/>
        </p:nvSpPr>
        <p:spPr bwMode="auto">
          <a:xfrm>
            <a:off x="3159489" y="5365367"/>
            <a:ext cx="16466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solidFill>
                  <a:srgbClr val="000000"/>
                </a:solidFill>
                <a:latin typeface="Times New Roman" charset="0"/>
              </a:rPr>
              <a:t>e</a:t>
            </a:r>
            <a:r>
              <a:rPr lang="en-US" sz="1400" b="1" dirty="0" smtClean="0">
                <a:solidFill>
                  <a:srgbClr val="000000"/>
                </a:solidFill>
                <a:latin typeface="Times New Roman" charset="0"/>
              </a:rPr>
              <a:t>. Hybrid </a:t>
            </a:r>
            <a:r>
              <a:rPr lang="en-US" sz="1400" b="1" dirty="0">
                <a:solidFill>
                  <a:srgbClr val="000000"/>
                </a:solidFill>
                <a:latin typeface="Times New Roman" charset="0"/>
              </a:rPr>
              <a:t>Network</a:t>
            </a:r>
          </a:p>
        </p:txBody>
      </p:sp>
      <p:sp>
        <p:nvSpPr>
          <p:cNvPr id="56" name="Line 30"/>
          <p:cNvSpPr>
            <a:spLocks noChangeShapeType="1"/>
          </p:cNvSpPr>
          <p:nvPr/>
        </p:nvSpPr>
        <p:spPr bwMode="auto">
          <a:xfrm flipV="1">
            <a:off x="3662726" y="3961780"/>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7" name="Rectangle 32"/>
          <p:cNvSpPr>
            <a:spLocks noChangeAspect="1" noChangeArrowheads="1"/>
          </p:cNvSpPr>
          <p:nvPr/>
        </p:nvSpPr>
        <p:spPr bwMode="auto">
          <a:xfrm>
            <a:off x="4808901" y="386335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58" name="Freeform 34"/>
          <p:cNvSpPr>
            <a:spLocks noChangeAspect="1"/>
          </p:cNvSpPr>
          <p:nvPr/>
        </p:nvSpPr>
        <p:spPr bwMode="auto">
          <a:xfrm>
            <a:off x="3361244" y="3739768"/>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59" name="Rectangle 6"/>
          <p:cNvSpPr>
            <a:spLocks noChangeAspect="1" noChangeArrowheads="1"/>
          </p:cNvSpPr>
          <p:nvPr/>
        </p:nvSpPr>
        <p:spPr bwMode="auto">
          <a:xfrm>
            <a:off x="3443342" y="3862546"/>
            <a:ext cx="8848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smtClean="0">
                <a:solidFill>
                  <a:srgbClr val="000000"/>
                </a:solidFill>
                <a:latin typeface="Times New Roman" charset="0"/>
              </a:rPr>
              <a:t>Dedicated </a:t>
            </a:r>
            <a:r>
              <a:rPr lang="en-US" sz="1300" b="1" i="1" dirty="0" smtClean="0">
                <a:solidFill>
                  <a:srgbClr val="000000"/>
                </a:solidFill>
                <a:latin typeface="Times New Roman" charset="0"/>
              </a:rPr>
              <a:t>K</a:t>
            </a:r>
            <a:r>
              <a:rPr lang="en-US" sz="1300" b="1" baseline="-25000" dirty="0" smtClean="0">
                <a:solidFill>
                  <a:srgbClr val="000000"/>
                </a:solidFill>
                <a:latin typeface="Times New Roman" charset="0"/>
              </a:rPr>
              <a:t>1</a:t>
            </a:r>
            <a:endParaRPr lang="en-US" sz="2000" b="1" dirty="0">
              <a:solidFill>
                <a:srgbClr val="000000"/>
              </a:solidFill>
              <a:latin typeface="Times New Roman" charset="0"/>
            </a:endParaRPr>
          </a:p>
        </p:txBody>
      </p:sp>
      <p:sp>
        <p:nvSpPr>
          <p:cNvPr id="60" name="Freeform 34"/>
          <p:cNvSpPr>
            <a:spLocks noChangeAspect="1"/>
          </p:cNvSpPr>
          <p:nvPr/>
        </p:nvSpPr>
        <p:spPr bwMode="auto">
          <a:xfrm>
            <a:off x="3361244" y="4248632"/>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3333CC"/>
          </a:solidFill>
          <a:ln w="9525">
            <a:solidFill>
              <a:schemeClr val="tx1"/>
            </a:solidFill>
            <a:round/>
            <a:headEnd/>
            <a:tailEnd/>
          </a:ln>
        </p:spPr>
        <p:txBody>
          <a:bodyPr/>
          <a:lstStyle/>
          <a:p>
            <a:endParaRPr lang="en-US" b="1">
              <a:solidFill>
                <a:srgbClr val="000000"/>
              </a:solidFill>
            </a:endParaRPr>
          </a:p>
        </p:txBody>
      </p:sp>
      <p:sp>
        <p:nvSpPr>
          <p:cNvPr id="61" name="Rectangle 6"/>
          <p:cNvSpPr>
            <a:spLocks noChangeAspect="1" noChangeArrowheads="1"/>
          </p:cNvSpPr>
          <p:nvPr/>
        </p:nvSpPr>
        <p:spPr bwMode="auto">
          <a:xfrm>
            <a:off x="3501051" y="4371410"/>
            <a:ext cx="76944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smtClean="0">
                <a:solidFill>
                  <a:srgbClr val="FFFFFF"/>
                </a:solidFill>
                <a:latin typeface="Times New Roman" charset="0"/>
              </a:rPr>
              <a:t>Flexible </a:t>
            </a:r>
            <a:r>
              <a:rPr lang="en-US" sz="1300" b="1" i="1" dirty="0" smtClean="0">
                <a:solidFill>
                  <a:srgbClr val="FFFFFF"/>
                </a:solidFill>
                <a:latin typeface="Times New Roman" charset="0"/>
              </a:rPr>
              <a:t>K</a:t>
            </a:r>
            <a:r>
              <a:rPr lang="en-US" sz="1300" b="1" baseline="-25000" dirty="0" smtClean="0">
                <a:solidFill>
                  <a:srgbClr val="FFFFFF"/>
                </a:solidFill>
                <a:latin typeface="Times New Roman" charset="0"/>
              </a:rPr>
              <a:t>F</a:t>
            </a:r>
            <a:endParaRPr lang="en-US" sz="2000" b="1" dirty="0">
              <a:solidFill>
                <a:srgbClr val="FFFFFF"/>
              </a:solidFill>
              <a:latin typeface="Times New Roman" charset="0"/>
            </a:endParaRPr>
          </a:p>
        </p:txBody>
      </p:sp>
      <p:sp>
        <p:nvSpPr>
          <p:cNvPr id="62" name="Line 30"/>
          <p:cNvSpPr>
            <a:spLocks noChangeShapeType="1"/>
          </p:cNvSpPr>
          <p:nvPr/>
        </p:nvSpPr>
        <p:spPr bwMode="auto">
          <a:xfrm flipV="1">
            <a:off x="3662726" y="4965699"/>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63" name="Rectangle 32"/>
          <p:cNvSpPr>
            <a:spLocks noChangeAspect="1" noChangeArrowheads="1"/>
          </p:cNvSpPr>
          <p:nvPr/>
        </p:nvSpPr>
        <p:spPr bwMode="auto">
          <a:xfrm>
            <a:off x="4808901" y="4867274"/>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64" name="Freeform 34"/>
          <p:cNvSpPr>
            <a:spLocks noChangeAspect="1"/>
          </p:cNvSpPr>
          <p:nvPr/>
        </p:nvSpPr>
        <p:spPr bwMode="auto">
          <a:xfrm>
            <a:off x="3361244" y="4743687"/>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65" name="Rectangle 6"/>
          <p:cNvSpPr>
            <a:spLocks noChangeAspect="1" noChangeArrowheads="1"/>
          </p:cNvSpPr>
          <p:nvPr/>
        </p:nvSpPr>
        <p:spPr bwMode="auto">
          <a:xfrm>
            <a:off x="3443342" y="4866465"/>
            <a:ext cx="8848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smtClean="0">
                <a:solidFill>
                  <a:srgbClr val="000000"/>
                </a:solidFill>
                <a:latin typeface="Times New Roman" charset="0"/>
              </a:rPr>
              <a:t>Dedicated </a:t>
            </a:r>
            <a:r>
              <a:rPr lang="en-US" sz="1300" b="1" i="1" dirty="0" smtClean="0">
                <a:solidFill>
                  <a:srgbClr val="000000"/>
                </a:solidFill>
                <a:latin typeface="Times New Roman" charset="0"/>
              </a:rPr>
              <a:t>K</a:t>
            </a:r>
            <a:r>
              <a:rPr lang="en-US" sz="1300" b="1" baseline="-25000" dirty="0" smtClean="0">
                <a:solidFill>
                  <a:srgbClr val="000000"/>
                </a:solidFill>
                <a:latin typeface="Times New Roman" charset="0"/>
              </a:rPr>
              <a:t>1</a:t>
            </a:r>
            <a:endParaRPr lang="en-US" sz="2000" b="1" dirty="0">
              <a:solidFill>
                <a:srgbClr val="000000"/>
              </a:solidFill>
              <a:latin typeface="Times New Roman" charset="0"/>
            </a:endParaRPr>
          </a:p>
        </p:txBody>
      </p:sp>
      <p:cxnSp>
        <p:nvCxnSpPr>
          <p:cNvPr id="66" name="Straight Arrow Connector 65"/>
          <p:cNvCxnSpPr/>
          <p:nvPr/>
        </p:nvCxnSpPr>
        <p:spPr bwMode="auto">
          <a:xfrm>
            <a:off x="4389944" y="4458427"/>
            <a:ext cx="3238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4415344" y="4039327"/>
            <a:ext cx="2984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42727727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Option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smtClean="0">
                <a:latin typeface="Albertus Extra Bold"/>
              </a:rPr>
              <a:t>Capacity Timing: Valuation and Optimization</a:t>
            </a:r>
            <a:r>
              <a:rPr lang="en-US" smtClean="0"/>
              <a:t> </a:t>
            </a:r>
            <a:br>
              <a:rPr lang="en-US" smtClean="0"/>
            </a:br>
            <a:r>
              <a:rPr lang="en-US" smtClean="0"/>
              <a:t>	</a:t>
            </a:r>
          </a:p>
        </p:txBody>
      </p:sp>
      <p:sp>
        <p:nvSpPr>
          <p:cNvPr id="31747" name="Content Placeholder 2"/>
          <p:cNvSpPr>
            <a:spLocks noGrp="1"/>
          </p:cNvSpPr>
          <p:nvPr>
            <p:ph idx="1"/>
          </p:nvPr>
        </p:nvSpPr>
        <p:spPr/>
        <p:txBody>
          <a:bodyPr/>
          <a:lstStyle/>
          <a:p>
            <a:pPr eaLnBrk="1" hangingPunct="1"/>
            <a:r>
              <a:rPr lang="en-US" dirty="0" smtClean="0"/>
              <a:t>Strategic timing: </a:t>
            </a:r>
          </a:p>
          <a:p>
            <a:pPr lvl="1" eaLnBrk="1" hangingPunct="1"/>
            <a:r>
              <a:rPr lang="en-US" dirty="0" smtClean="0"/>
              <a:t>captures key capacity investment drivers (</a:t>
            </a:r>
            <a:r>
              <a:rPr lang="en-US" dirty="0" err="1" smtClean="0"/>
              <a:t>EoS</a:t>
            </a:r>
            <a:r>
              <a:rPr lang="en-US" dirty="0" smtClean="0"/>
              <a:t> and uncertainty) over longer time frames</a:t>
            </a:r>
          </a:p>
          <a:p>
            <a:pPr lvl="1" eaLnBrk="1" hangingPunct="1"/>
            <a:r>
              <a:rPr lang="en-US" dirty="0" smtClean="0"/>
              <a:t>often suppresses tactics such as inventory carry-over </a:t>
            </a:r>
          </a:p>
          <a:p>
            <a:pPr lvl="1" eaLnBrk="1" hangingPunct="1"/>
            <a:r>
              <a:rPr lang="en-US" dirty="0" smtClean="0"/>
              <a:t>Tools:</a:t>
            </a:r>
          </a:p>
          <a:p>
            <a:pPr lvl="2" eaLnBrk="1" hangingPunct="1"/>
            <a:r>
              <a:rPr lang="en-US" dirty="0" smtClean="0"/>
              <a:t>Maximize NPV models (the simple timing model and Mini-case 4)</a:t>
            </a:r>
          </a:p>
          <a:p>
            <a:pPr lvl="2" eaLnBrk="1" hangingPunct="1"/>
            <a:r>
              <a:rPr lang="en-US" dirty="0" smtClean="0"/>
              <a:t>Basic timing model (</a:t>
            </a:r>
            <a:r>
              <a:rPr lang="en-US" dirty="0" err="1" smtClean="0"/>
              <a:t>ch</a:t>
            </a:r>
            <a:r>
              <a:rPr lang="en-US" dirty="0" smtClean="0"/>
              <a:t> 4)</a:t>
            </a:r>
          </a:p>
          <a:p>
            <a:pPr lvl="2" eaLnBrk="1" hangingPunct="1"/>
            <a:r>
              <a:rPr lang="en-US" dirty="0" smtClean="0"/>
              <a:t>Real options: option value of waiting (example </a:t>
            </a:r>
            <a:r>
              <a:rPr lang="en-US" dirty="0" err="1" smtClean="0"/>
              <a:t>ch</a:t>
            </a:r>
            <a:r>
              <a:rPr lang="en-US" dirty="0" smtClean="0"/>
              <a:t> 4)</a:t>
            </a:r>
          </a:p>
          <a:p>
            <a:pPr eaLnBrk="1" hangingPunct="1"/>
            <a:endParaRPr lang="en-US" dirty="0" smtClean="0"/>
          </a:p>
          <a:p>
            <a:pPr eaLnBrk="1" hangingPunct="1"/>
            <a:r>
              <a:rPr lang="en-US" dirty="0" smtClean="0"/>
              <a:t>Tactical timing: </a:t>
            </a:r>
          </a:p>
          <a:p>
            <a:pPr lvl="1" eaLnBrk="1" hangingPunct="1"/>
            <a:r>
              <a:rPr lang="en-US" dirty="0" smtClean="0"/>
              <a:t>captures key adjustment tactics (capacity-inventory-waiting triangle) over shorter time frames</a:t>
            </a:r>
          </a:p>
          <a:p>
            <a:pPr lvl="1" eaLnBrk="1" hangingPunct="1"/>
            <a:r>
              <a:rPr lang="en-US" dirty="0" smtClean="0"/>
              <a:t>Often suppresses </a:t>
            </a:r>
            <a:r>
              <a:rPr lang="en-US" dirty="0" err="1" smtClean="0"/>
              <a:t>EoS</a:t>
            </a:r>
            <a:r>
              <a:rPr lang="en-US" dirty="0" smtClean="0"/>
              <a:t> or uncertainty</a:t>
            </a:r>
          </a:p>
          <a:p>
            <a:pPr lvl="1" eaLnBrk="1" hangingPunct="1"/>
            <a:r>
              <a:rPr lang="en-US" dirty="0" smtClean="0"/>
              <a:t>Tools:</a:t>
            </a:r>
          </a:p>
          <a:p>
            <a:pPr lvl="2" eaLnBrk="1" hangingPunct="1"/>
            <a:r>
              <a:rPr lang="en-US" dirty="0" smtClean="0"/>
              <a:t>Capacity-inventory buildup models (example </a:t>
            </a:r>
            <a:r>
              <a:rPr lang="en-US" dirty="0" err="1" smtClean="0"/>
              <a:t>ch</a:t>
            </a:r>
            <a:r>
              <a:rPr lang="en-US" dirty="0" smtClean="0"/>
              <a:t> 3 and Mini-case 3)</a:t>
            </a:r>
          </a:p>
          <a:p>
            <a:pPr lvl="2" eaLnBrk="1" hangingPunct="1"/>
            <a:r>
              <a:rPr lang="en-US" dirty="0" smtClean="0"/>
              <a:t>Capacity-waiting queuing models (example </a:t>
            </a:r>
            <a:r>
              <a:rPr lang="en-US" dirty="0" err="1" smtClean="0"/>
              <a:t>ch</a:t>
            </a:r>
            <a:r>
              <a:rPr lang="en-US" dirty="0" smtClean="0"/>
              <a:t> 3)</a:t>
            </a:r>
          </a:p>
          <a:p>
            <a:pPr lvl="2" eaLnBrk="1" hangingPunct="1"/>
            <a:r>
              <a:rPr lang="en-US" dirty="0" smtClean="0"/>
              <a:t>Aggregate planning linear programming (example </a:t>
            </a:r>
            <a:r>
              <a:rPr lang="en-US" dirty="0" err="1" smtClean="0"/>
              <a:t>ch</a:t>
            </a:r>
            <a:r>
              <a:rPr lang="en-US" dirty="0" smtClean="0"/>
              <a:t> 4)</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Capacity Sizing and Timing</a:t>
            </a:r>
          </a:p>
        </p:txBody>
      </p:sp>
      <p:sp>
        <p:nvSpPr>
          <p:cNvPr id="22531" name="Rectangle 7"/>
          <p:cNvSpPr>
            <a:spLocks noGrp="1" noChangeArrowheads="1"/>
          </p:cNvSpPr>
          <p:nvPr>
            <p:ph idx="1"/>
          </p:nvPr>
        </p:nvSpPr>
        <p:spPr>
          <a:xfrm>
            <a:off x="455613" y="1337912"/>
            <a:ext cx="8443912" cy="5459128"/>
          </a:xfrm>
        </p:spPr>
        <p:txBody>
          <a:bodyPr/>
          <a:lstStyle/>
          <a:p>
            <a:r>
              <a:rPr lang="en-US" dirty="0" smtClean="0"/>
              <a:t>Can expand capacity in variety of ways</a:t>
            </a:r>
          </a:p>
          <a:p>
            <a:pPr lvl="1"/>
            <a:r>
              <a:rPr lang="en-US" dirty="0" smtClean="0"/>
              <a:t>Don’t always have to build a new facility</a:t>
            </a:r>
          </a:p>
          <a:p>
            <a:pPr marL="0" indent="0" eaLnBrk="1" hangingPunct="1">
              <a:buNone/>
              <a:defRPr/>
            </a:pPr>
            <a:endParaRPr lang="en-US" dirty="0" smtClean="0"/>
          </a:p>
          <a:p>
            <a:r>
              <a:rPr lang="en-US" dirty="0" smtClean="0"/>
              <a:t>Categorizing expansion strategies</a:t>
            </a:r>
          </a:p>
          <a:p>
            <a:pPr lvl="1"/>
            <a:r>
              <a:rPr lang="en-US" dirty="0" smtClean="0"/>
              <a:t>Chasing, leading, lagging, hybrid (inventory-smoothing)</a:t>
            </a:r>
          </a:p>
          <a:p>
            <a:pPr lvl="1"/>
            <a:r>
              <a:rPr lang="en-US" dirty="0" smtClean="0"/>
              <a:t>Capacity frictions typically prevent chasing</a:t>
            </a:r>
          </a:p>
          <a:p>
            <a:pPr lvl="1"/>
            <a:r>
              <a:rPr lang="en-US" dirty="0" smtClean="0"/>
              <a:t>Sizing and Timing interact (frequent-small or infrequent-big)</a:t>
            </a:r>
          </a:p>
          <a:p>
            <a:endParaRPr lang="en-US" dirty="0" smtClean="0"/>
          </a:p>
          <a:p>
            <a:r>
              <a:rPr lang="en-US" dirty="0" smtClean="0"/>
              <a:t>Main Drivers of Capacity Strategy</a:t>
            </a:r>
          </a:p>
          <a:p>
            <a:pPr marL="857250" lvl="1" indent="-457200" eaLnBrk="1" hangingPunct="1">
              <a:buFont typeface="+mj-lt"/>
              <a:buAutoNum type="arabicPeriod"/>
              <a:defRPr/>
            </a:pPr>
            <a:r>
              <a:rPr lang="en-US" dirty="0" smtClean="0"/>
              <a:t>Modeling risk (strategic, commercial and technical)</a:t>
            </a:r>
          </a:p>
          <a:p>
            <a:pPr marL="857250" lvl="1" indent="-457200" eaLnBrk="1" hangingPunct="1">
              <a:buFont typeface="+mj-lt"/>
              <a:buAutoNum type="arabicPeriod"/>
              <a:defRPr/>
            </a:pPr>
            <a:endParaRPr lang="en-US" dirty="0" smtClean="0"/>
          </a:p>
          <a:p>
            <a:pPr marL="857250" lvl="1" indent="-457200" eaLnBrk="1" hangingPunct="1">
              <a:buFont typeface="+mj-lt"/>
              <a:buAutoNum type="arabicPeriod"/>
              <a:defRPr/>
            </a:pPr>
            <a:r>
              <a:rPr lang="en-US" sz="1800" dirty="0" smtClean="0"/>
              <a:t>Modeling (economies of) scale </a:t>
            </a:r>
          </a:p>
          <a:p>
            <a:pPr marL="857250" lvl="1" indent="-457200" eaLnBrk="1" hangingPunct="1">
              <a:buFont typeface="+mj-lt"/>
              <a:buAutoNum type="arabicPeriod"/>
              <a:defRPr/>
            </a:pPr>
            <a:endParaRPr lang="en-US" sz="1800" dirty="0" smtClean="0"/>
          </a:p>
          <a:p>
            <a:pPr marL="857250" lvl="1" indent="-457200" eaLnBrk="1" hangingPunct="1">
              <a:buFont typeface="+mj-lt"/>
              <a:buAutoNum type="arabicPeriod"/>
              <a:defRPr/>
            </a:pPr>
            <a:r>
              <a:rPr lang="en-US" dirty="0" smtClean="0"/>
              <a:t>Modeling option value = dynamic decision model</a:t>
            </a:r>
          </a:p>
          <a:p>
            <a:pPr marL="457200" indent="-457200" eaLnBrk="1" hangingPunct="1">
              <a:buAutoNum type="arabicPeriod"/>
              <a:defRPr/>
            </a:pPr>
            <a:endParaRPr lang="en-US" sz="2000" dirty="0"/>
          </a:p>
          <a:p>
            <a:pPr marL="0" indent="0" eaLnBrk="1" hangingPunct="1">
              <a:buNone/>
              <a:defRPr/>
            </a:pPr>
            <a:endParaRPr lang="en-US" sz="2000" dirty="0"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Management</a:t>
            </a:r>
            <a:endParaRPr lang="en-US" dirty="0"/>
          </a:p>
        </p:txBody>
      </p:sp>
    </p:spTree>
    <p:extLst>
      <p:ext uri="{BB962C8B-B14F-4D97-AF65-F5344CB8AC3E}">
        <p14:creationId xmlns:p14="http://schemas.microsoft.com/office/powerpoint/2010/main" val="198951737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a:t>
            </a:r>
            <a:r>
              <a:rPr lang="en-US" sz="1400" b="0" dirty="0" smtClean="0">
                <a:solidFill>
                  <a:schemeClr val="accent2"/>
                </a:solidFill>
                <a:latin typeface="Arial" charset="0"/>
              </a:rPr>
              <a:t>Categorize the risks</a:t>
            </a:r>
            <a:endParaRPr lang="en-US" sz="1400" b="0" dirty="0">
              <a:solidFill>
                <a:schemeClr val="accent2"/>
              </a:solidFill>
              <a:latin typeface="Arial" charset="0"/>
            </a:endParaRP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a:t>
            </a:r>
            <a:r>
              <a:rPr lang="en-US" sz="1400" b="0" dirty="0" smtClean="0">
                <a:solidFill>
                  <a:schemeClr val="accent2"/>
                </a:solidFill>
                <a:latin typeface="Arial" charset="0"/>
              </a:rPr>
              <a:t>Measure exposure to risk</a:t>
            </a:r>
            <a:endParaRPr lang="en-US" sz="1400" b="0" dirty="0">
              <a:solidFill>
                <a:schemeClr val="accent2"/>
              </a:solidFill>
              <a:latin typeface="Arial" charset="0"/>
            </a:endParaRP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one perspective</a:t>
            </a:r>
            <a:endParaRPr lang="en-US" sz="2700" dirty="0"/>
          </a:p>
        </p:txBody>
      </p:sp>
      <p:sp>
        <p:nvSpPr>
          <p:cNvPr id="6" name="Rounded Rectangle 5"/>
          <p:cNvSpPr/>
          <p:nvPr/>
        </p:nvSpPr>
        <p:spPr>
          <a:xfrm>
            <a:off x="2267534" y="2286000"/>
            <a:ext cx="4696299" cy="2444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Operations is the design and management of the resources, processes, and systems involved in acquiring supply, transforming inputs into outputs, and fulfilling customer demand.</a:t>
            </a:r>
          </a:p>
        </p:txBody>
      </p:sp>
      <p:sp>
        <p:nvSpPr>
          <p:cNvPr id="7" name="Right Arrow 6"/>
          <p:cNvSpPr/>
          <p:nvPr/>
        </p:nvSpPr>
        <p:spPr>
          <a:xfrm>
            <a:off x="616285"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7202188"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06223" y="1885441"/>
            <a:ext cx="954428" cy="400110"/>
          </a:xfrm>
          <a:prstGeom prst="rect">
            <a:avLst/>
          </a:prstGeom>
          <a:noFill/>
        </p:spPr>
        <p:txBody>
          <a:bodyPr wrap="none" rtlCol="0">
            <a:spAutoFit/>
          </a:bodyPr>
          <a:lstStyle/>
          <a:p>
            <a:r>
              <a:rPr lang="en-US" sz="2000" dirty="0" smtClean="0"/>
              <a:t>INPUTS</a:t>
            </a:r>
            <a:endParaRPr lang="en-US" sz="2000" dirty="0"/>
          </a:p>
        </p:txBody>
      </p:sp>
      <p:sp>
        <p:nvSpPr>
          <p:cNvPr id="11" name="TextBox 10"/>
          <p:cNvSpPr txBox="1"/>
          <p:nvPr/>
        </p:nvSpPr>
        <p:spPr>
          <a:xfrm>
            <a:off x="1074648" y="4835669"/>
            <a:ext cx="7091916" cy="830997"/>
          </a:xfrm>
          <a:prstGeom prst="rect">
            <a:avLst/>
          </a:prstGeom>
          <a:noFill/>
        </p:spPr>
        <p:txBody>
          <a:bodyPr wrap="square" rtlCol="0">
            <a:spAutoFit/>
          </a:bodyPr>
          <a:lstStyle/>
          <a:p>
            <a:pPr algn="ctr"/>
            <a:r>
              <a:rPr lang="en-US" sz="2400" dirty="0" smtClean="0"/>
              <a:t>Operational Risk is the threat that a resource, process, or system will fail to perform as intended.</a:t>
            </a:r>
            <a:endParaRPr lang="en-US" sz="2400" dirty="0"/>
          </a:p>
        </p:txBody>
      </p:sp>
      <p:sp>
        <p:nvSpPr>
          <p:cNvPr id="15" name="TextBox 14"/>
          <p:cNvSpPr txBox="1"/>
          <p:nvPr/>
        </p:nvSpPr>
        <p:spPr>
          <a:xfrm>
            <a:off x="7225152" y="1885441"/>
            <a:ext cx="1185261" cy="400110"/>
          </a:xfrm>
          <a:prstGeom prst="rect">
            <a:avLst/>
          </a:prstGeom>
          <a:noFill/>
        </p:spPr>
        <p:txBody>
          <a:bodyPr wrap="none" rtlCol="0">
            <a:spAutoFit/>
          </a:bodyPr>
          <a:lstStyle/>
          <a:p>
            <a:r>
              <a:rPr lang="en-US" sz="2000" dirty="0" smtClean="0"/>
              <a:t>OUTPUTS</a:t>
            </a:r>
            <a:endParaRPr lang="en-US" sz="2000" dirty="0"/>
          </a:p>
        </p:txBody>
      </p:sp>
      <p:sp>
        <p:nvSpPr>
          <p:cNvPr id="16" name="TextBox 15"/>
          <p:cNvSpPr txBox="1"/>
          <p:nvPr/>
        </p:nvSpPr>
        <p:spPr>
          <a:xfrm>
            <a:off x="3733600" y="1885441"/>
            <a:ext cx="2180533" cy="400110"/>
          </a:xfrm>
          <a:prstGeom prst="rect">
            <a:avLst/>
          </a:prstGeom>
          <a:noFill/>
        </p:spPr>
        <p:txBody>
          <a:bodyPr wrap="none" rtlCol="0">
            <a:spAutoFit/>
          </a:bodyPr>
          <a:lstStyle/>
          <a:p>
            <a:r>
              <a:rPr lang="en-US" sz="2000" dirty="0" smtClean="0"/>
              <a:t>TRANSFORMATION</a:t>
            </a:r>
            <a:endParaRPr lang="en-US" sz="2000" dirty="0"/>
          </a:p>
        </p:txBody>
      </p:sp>
    </p:spTree>
    <p:extLst>
      <p:ext uri="{BB962C8B-B14F-4D97-AF65-F5344CB8AC3E}">
        <p14:creationId xmlns:p14="http://schemas.microsoft.com/office/powerpoint/2010/main" val="111608123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smtClean="0"/>
              <a:t>Operational risks from the activity view:</a:t>
            </a:r>
          </a:p>
          <a:p>
            <a:endParaRPr lang="en-US" dirty="0" smtClean="0"/>
          </a:p>
          <a:p>
            <a:endParaRPr lang="en-US" dirty="0" smtClean="0"/>
          </a:p>
          <a:p>
            <a:endParaRPr lang="en-US" dirty="0" smtClean="0"/>
          </a:p>
          <a:p>
            <a:endParaRPr lang="en-US" dirty="0" smtClean="0"/>
          </a:p>
          <a:p>
            <a:r>
              <a:rPr lang="en-US" dirty="0" smtClean="0"/>
              <a:t>Operational risks from the resource view:</a:t>
            </a:r>
          </a:p>
          <a:p>
            <a:pPr lvl="1"/>
            <a:r>
              <a:rPr lang="en-US" dirty="0" smtClean="0"/>
              <a:t>Tangible assets: PPE asset risks, people risks</a:t>
            </a:r>
          </a:p>
          <a:p>
            <a:pPr lvl="1"/>
            <a:r>
              <a:rPr lang="en-US" dirty="0" smtClean="0"/>
              <a:t>Intangible assets: cultural risks, policy risks, IP risks, …</a:t>
            </a:r>
          </a:p>
          <a:p>
            <a:pPr lvl="1"/>
            <a:endParaRPr lang="en-US" dirty="0" smtClean="0"/>
          </a:p>
          <a:p>
            <a:r>
              <a:rPr lang="en-US" dirty="0" smtClean="0"/>
              <a:t>Environmental and background risks: </a:t>
            </a:r>
          </a:p>
          <a:p>
            <a:pPr lvl="1"/>
            <a:r>
              <a:rPr lang="en-US" dirty="0" smtClean="0"/>
              <a:t>Competitive risks</a:t>
            </a:r>
          </a:p>
          <a:p>
            <a:pPr lvl="1"/>
            <a:r>
              <a:rPr lang="en-US" dirty="0" smtClean="0"/>
              <a:t>Natural risks</a:t>
            </a:r>
          </a:p>
          <a:p>
            <a:pPr lvl="1"/>
            <a:r>
              <a:rPr lang="en-US" dirty="0" smtClean="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A Broader Perspective</a:t>
            </a:r>
            <a:endParaRPr lang="en-US" sz="2700" dirty="0"/>
          </a:p>
        </p:txBody>
      </p:sp>
      <p:sp>
        <p:nvSpPr>
          <p:cNvPr id="4" name="Right Arrow 3"/>
          <p:cNvSpPr/>
          <p:nvPr/>
        </p:nvSpPr>
        <p:spPr>
          <a:xfrm>
            <a:off x="808310"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Supply</a:t>
            </a:r>
          </a:p>
          <a:p>
            <a:pPr algn="ctr"/>
            <a:r>
              <a:rPr lang="en-US" sz="1200" dirty="0" smtClean="0"/>
              <a:t>(external and internal production and distribution)</a:t>
            </a:r>
            <a:endParaRPr lang="en-US" sz="1200" dirty="0"/>
          </a:p>
        </p:txBody>
      </p:sp>
      <p:sp>
        <p:nvSpPr>
          <p:cNvPr id="5" name="Right Arrow 4"/>
          <p:cNvSpPr/>
          <p:nvPr/>
        </p:nvSpPr>
        <p:spPr>
          <a:xfrm flipH="1">
            <a:off x="5839365"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Demand</a:t>
            </a:r>
          </a:p>
        </p:txBody>
      </p:sp>
      <p:sp>
        <p:nvSpPr>
          <p:cNvPr id="6" name="TextBox 5"/>
          <p:cNvSpPr txBox="1"/>
          <p:nvPr/>
        </p:nvSpPr>
        <p:spPr>
          <a:xfrm>
            <a:off x="3304635" y="2044810"/>
            <a:ext cx="2534730" cy="830997"/>
          </a:xfrm>
          <a:prstGeom prst="rect">
            <a:avLst/>
          </a:prstGeom>
          <a:noFill/>
        </p:spPr>
        <p:txBody>
          <a:bodyPr wrap="square" rtlCol="0">
            <a:spAutoFit/>
          </a:bodyPr>
          <a:lstStyle/>
          <a:p>
            <a:pPr algn="ctr"/>
            <a:r>
              <a:rPr lang="en-US" sz="1600" u="sng" dirty="0" smtClean="0"/>
              <a:t>Operations Mandate</a:t>
            </a:r>
          </a:p>
          <a:p>
            <a:pPr algn="ctr"/>
            <a:r>
              <a:rPr lang="en-US" sz="1600" dirty="0" smtClean="0"/>
              <a:t>Match Supply and Demand in efficient manner</a:t>
            </a:r>
            <a:endParaRPr lang="en-US" sz="1600" dirty="0"/>
          </a:p>
        </p:txBody>
      </p:sp>
      <p:sp>
        <p:nvSpPr>
          <p:cNvPr id="7" name="Up Arrow Callout 6"/>
          <p:cNvSpPr/>
          <p:nvPr/>
        </p:nvSpPr>
        <p:spPr>
          <a:xfrm>
            <a:off x="3398684" y="2825436"/>
            <a:ext cx="2419515" cy="2847240"/>
          </a:xfrm>
          <a:prstGeom prst="upArrow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u="sng" dirty="0" smtClean="0"/>
              <a:t>Operational Risks </a:t>
            </a:r>
            <a:r>
              <a:rPr lang="en-US" dirty="0" smtClean="0"/>
              <a:t>= Significant threats to cost-effective supply-demand balance</a:t>
            </a:r>
            <a:endParaRPr lang="en-US" dirty="0"/>
          </a:p>
        </p:txBody>
      </p:sp>
      <p:sp>
        <p:nvSpPr>
          <p:cNvPr id="8" name="TextBox 7"/>
          <p:cNvSpPr txBox="1"/>
          <p:nvPr/>
        </p:nvSpPr>
        <p:spPr>
          <a:xfrm>
            <a:off x="704442" y="3582620"/>
            <a:ext cx="2287806" cy="1938992"/>
          </a:xfrm>
          <a:prstGeom prst="rect">
            <a:avLst/>
          </a:prstGeom>
          <a:noFill/>
        </p:spPr>
        <p:txBody>
          <a:bodyPr wrap="none" rtlCol="0">
            <a:spAutoFit/>
          </a:bodyPr>
          <a:lstStyle/>
          <a:p>
            <a:pPr algn="ctr"/>
            <a:endParaRPr lang="en-US" dirty="0" smtClean="0"/>
          </a:p>
          <a:p>
            <a:pPr algn="ctr"/>
            <a:r>
              <a:rPr lang="en-US" dirty="0" smtClean="0"/>
              <a:t>Cost Risk</a:t>
            </a:r>
          </a:p>
          <a:p>
            <a:pPr algn="ctr"/>
            <a:r>
              <a:rPr lang="en-US" dirty="0" smtClean="0"/>
              <a:t>Availability Risk</a:t>
            </a:r>
          </a:p>
          <a:p>
            <a:pPr algn="ctr"/>
            <a:r>
              <a:rPr lang="en-US" dirty="0" smtClean="0"/>
              <a:t>Delay Risk</a:t>
            </a:r>
          </a:p>
          <a:p>
            <a:pPr algn="ctr"/>
            <a:r>
              <a:rPr lang="en-US" dirty="0" smtClean="0"/>
              <a:t>Quality Risk</a:t>
            </a:r>
          </a:p>
        </p:txBody>
      </p:sp>
      <p:sp>
        <p:nvSpPr>
          <p:cNvPr id="9" name="TextBox 8"/>
          <p:cNvSpPr txBox="1"/>
          <p:nvPr/>
        </p:nvSpPr>
        <p:spPr>
          <a:xfrm>
            <a:off x="6403410" y="3721119"/>
            <a:ext cx="1919967" cy="1569660"/>
          </a:xfrm>
          <a:prstGeom prst="rect">
            <a:avLst/>
          </a:prstGeom>
          <a:noFill/>
        </p:spPr>
        <p:txBody>
          <a:bodyPr wrap="none" rtlCol="0">
            <a:spAutoFit/>
          </a:bodyPr>
          <a:lstStyle/>
          <a:p>
            <a:pPr algn="ctr"/>
            <a:endParaRPr lang="en-US" dirty="0" smtClean="0"/>
          </a:p>
          <a:p>
            <a:pPr algn="ctr"/>
            <a:r>
              <a:rPr lang="en-US" dirty="0" smtClean="0"/>
              <a:t>Volume Risk</a:t>
            </a:r>
          </a:p>
          <a:p>
            <a:pPr algn="ctr"/>
            <a:r>
              <a:rPr lang="en-US" dirty="0" smtClean="0"/>
              <a:t>Timing Risk</a:t>
            </a:r>
          </a:p>
          <a:p>
            <a:pPr algn="ctr"/>
            <a:r>
              <a:rPr lang="en-US" dirty="0" smtClean="0"/>
              <a:t>Location Risk</a:t>
            </a:r>
          </a:p>
        </p:txBody>
      </p:sp>
      <p:sp>
        <p:nvSpPr>
          <p:cNvPr id="10" name="Curved Up Arrow 9"/>
          <p:cNvSpPr/>
          <p:nvPr/>
        </p:nvSpPr>
        <p:spPr>
          <a:xfrm>
            <a:off x="1238250" y="5736167"/>
            <a:ext cx="2990832" cy="687916"/>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11" name="Curved Up Arrow 10"/>
          <p:cNvSpPr/>
          <p:nvPr/>
        </p:nvSpPr>
        <p:spPr>
          <a:xfrm flipH="1">
            <a:off x="5175250" y="5689118"/>
            <a:ext cx="3205732" cy="652885"/>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8713871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endParaRPr lang="en-US" b="1" smtClean="0">
              <a:solidFill>
                <a:srgbClr val="000000"/>
              </a:solidFill>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0</a:t>
              </a:r>
              <a:endParaRPr lang="en-US" sz="1000" kern="0" dirty="0">
                <a:solidFill>
                  <a:sysClr val="windowText" lastClr="000000"/>
                </a:solidFill>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100</a:t>
              </a:r>
              <a:endParaRPr lang="en-US" sz="1000" kern="0" dirty="0">
                <a:solidFill>
                  <a:sysClr val="windowText" lastClr="000000"/>
                </a:solidFill>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200</a:t>
              </a:r>
              <a:endParaRPr lang="en-US" sz="1000" kern="0" dirty="0">
                <a:solidFill>
                  <a:sysClr val="windowText" lastClr="000000"/>
                </a:solidFill>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300</a:t>
              </a:r>
              <a:endParaRPr lang="en-US" sz="1000" kern="0" dirty="0">
                <a:solidFill>
                  <a:sysClr val="windowText" lastClr="000000"/>
                </a:solidFill>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400</a:t>
              </a:r>
              <a:endParaRPr lang="en-US" sz="1000" kern="0" dirty="0">
                <a:solidFill>
                  <a:sysClr val="windowText" lastClr="000000"/>
                </a:solidFill>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500</a:t>
              </a:r>
              <a:endParaRPr lang="en-US" sz="1000" kern="0" dirty="0">
                <a:solidFill>
                  <a:sysClr val="windowText" lastClr="000000"/>
                </a:solidFill>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600</a:t>
              </a:r>
              <a:endParaRPr lang="en-US" sz="1000" kern="0" dirty="0">
                <a:solidFill>
                  <a:sysClr val="windowText" lastClr="000000"/>
                </a:solidFill>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700</a:t>
              </a:r>
              <a:endParaRPr lang="en-US" sz="1000" kern="0" dirty="0">
                <a:solidFill>
                  <a:sysClr val="windowText" lastClr="000000"/>
                </a:solidFill>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800</a:t>
              </a:r>
              <a:endParaRPr lang="en-US" sz="1000" kern="0" dirty="0">
                <a:solidFill>
                  <a:sysClr val="windowText" lastClr="000000"/>
                </a:solidFill>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100</a:t>
              </a:r>
              <a:endParaRPr lang="en-US" sz="1000" kern="0" dirty="0">
                <a:solidFill>
                  <a:sysClr val="windowText" lastClr="000000"/>
                </a:solidFill>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200</a:t>
              </a:r>
              <a:endParaRPr lang="en-US" sz="1000" kern="0" dirty="0">
                <a:solidFill>
                  <a:sysClr val="windowText" lastClr="000000"/>
                </a:solidFill>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300</a:t>
              </a:r>
              <a:endParaRPr lang="en-US" sz="1000" kern="0" dirty="0">
                <a:solidFill>
                  <a:sysClr val="windowText" lastClr="000000"/>
                </a:solidFill>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400</a:t>
              </a:r>
              <a:endParaRPr lang="en-US" sz="1000" kern="0" dirty="0">
                <a:solidFill>
                  <a:sysClr val="windowText" lastClr="000000"/>
                </a:solidFill>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500</a:t>
              </a:r>
              <a:endParaRPr lang="en-US" sz="1000" kern="0" dirty="0">
                <a:solidFill>
                  <a:sysClr val="windowText" lastClr="000000"/>
                </a:solidFill>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600</a:t>
              </a:r>
              <a:endParaRPr lang="en-US" sz="1000" kern="0" dirty="0">
                <a:solidFill>
                  <a:sysClr val="windowText" lastClr="000000"/>
                </a:solidFill>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700</a:t>
              </a:r>
              <a:endParaRPr lang="en-US" sz="1000" kern="0" dirty="0">
                <a:solidFill>
                  <a:sysClr val="windowText" lastClr="000000"/>
                </a:solidFill>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800</a:t>
              </a:r>
              <a:endParaRPr lang="en-US" sz="1000" kern="0" dirty="0">
                <a:solidFill>
                  <a:sysClr val="windowText" lastClr="000000"/>
                </a:solidFill>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Barracuda</a:t>
            </a:r>
          </a:p>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in 1000 units</a:t>
            </a:r>
            <a:endParaRPr lang="en-US" sz="1000" kern="0" dirty="0">
              <a:solidFill>
                <a:sysClr val="windowText" lastClr="000000"/>
              </a:solidFill>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Barracuda Assy.</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Cheetah</a:t>
            </a:r>
          </a:p>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in 1000 units</a:t>
            </a:r>
            <a:endParaRPr lang="en-US" sz="1000" kern="0" dirty="0">
              <a:solidFill>
                <a:sysClr val="windowText" lastClr="000000"/>
              </a:solidFill>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Cheetah Assy.</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algn="r" fontAlgn="auto">
              <a:spcBef>
                <a:spcPts val="0"/>
              </a:spcBef>
              <a:spcAft>
                <a:spcPts val="0"/>
              </a:spcAft>
              <a:defRPr/>
            </a:pPr>
            <a:r>
              <a:rPr lang="en-US" sz="1800" kern="0" dirty="0" smtClean="0">
                <a:solidFill>
                  <a:sysClr val="windowText" lastClr="000000"/>
                </a:solidFill>
                <a:latin typeface="Calibri" pitchFamily="34" charset="0"/>
                <a:cs typeface="Calibri" pitchFamily="34" charset="0"/>
              </a:rPr>
              <a:t>Note: bottleneck depends on the demand scenario</a:t>
            </a:r>
          </a:p>
          <a:p>
            <a:pPr algn="r" fontAlgn="auto">
              <a:spcBef>
                <a:spcPts val="0"/>
              </a:spcBef>
              <a:spcAft>
                <a:spcPts val="0"/>
              </a:spcAft>
              <a:defRPr/>
            </a:pPr>
            <a:r>
              <a:rPr lang="en-US" sz="1800" kern="0" dirty="0" smtClean="0">
                <a:solidFill>
                  <a:sysClr val="windowText" lastClr="000000"/>
                </a:solidFill>
                <a:latin typeface="Calibri" pitchFamily="34" charset="0"/>
                <a:cs typeface="Calibri" pitchFamily="34" charset="0"/>
              </a:rPr>
              <a:t>(“shifting” bottleneck) </a:t>
            </a:r>
            <a:endParaRPr lang="en-US" sz="1800" kern="0" dirty="0">
              <a:solidFill>
                <a:sysClr val="windowText" lastClr="000000"/>
              </a:solidFill>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Test</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Pessimistic</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(0.25)</a:t>
            </a:r>
            <a:endParaRPr lang="en-US" sz="800" kern="0" dirty="0">
              <a:solidFill>
                <a:sysClr val="windowText" lastClr="000000"/>
              </a:solidFill>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Optimistic</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(0.25)</a:t>
            </a:r>
            <a:endParaRPr lang="en-US" sz="800" kern="0" dirty="0">
              <a:solidFill>
                <a:sysClr val="windowText" lastClr="000000"/>
              </a:solidFill>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Expected</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(0.5)</a:t>
            </a:r>
            <a:endParaRPr lang="en-US" sz="800" kern="0" dirty="0">
              <a:solidFill>
                <a:sysClr val="windowText" lastClr="000000"/>
              </a:solidFill>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Feasible Production</a:t>
            </a:r>
            <a:endParaRPr lang="en-US" sz="1200" kern="0" dirty="0">
              <a:solidFill>
                <a:sysClr val="windowText" lastClr="000000"/>
              </a:solidFill>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Test</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Tree>
    <p:extLst>
      <p:ext uri="{BB962C8B-B14F-4D97-AF65-F5344CB8AC3E}">
        <p14:creationId xmlns:p14="http://schemas.microsoft.com/office/powerpoint/2010/main" val="3767874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Risk at Hewlett Packard</a:t>
            </a:r>
            <a:endParaRPr lang="en-US" dirty="0"/>
          </a:p>
        </p:txBody>
      </p:sp>
      <p:pic>
        <p:nvPicPr>
          <p:cNvPr id="50178" name="Picture 2"/>
          <p:cNvPicPr>
            <a:picLocks noChangeAspect="1" noChangeArrowheads="1"/>
          </p:cNvPicPr>
          <p:nvPr/>
        </p:nvPicPr>
        <p:blipFill>
          <a:blip r:embed="rId3" cstate="print"/>
          <a:srcRect/>
          <a:stretch>
            <a:fillRect/>
          </a:stretch>
        </p:blipFill>
        <p:spPr bwMode="auto">
          <a:xfrm>
            <a:off x="1653220" y="1969610"/>
            <a:ext cx="6031927" cy="3795023"/>
          </a:xfrm>
          <a:prstGeom prst="rect">
            <a:avLst/>
          </a:prstGeom>
          <a:noFill/>
          <a:ln w="9525">
            <a:noFill/>
            <a:miter lim="800000"/>
            <a:headEnd/>
            <a:tailEnd/>
          </a:ln>
        </p:spPr>
      </p:pic>
      <p:sp>
        <p:nvSpPr>
          <p:cNvPr id="6" name="TextBox 5"/>
          <p:cNvSpPr txBox="1"/>
          <p:nvPr/>
        </p:nvSpPr>
        <p:spPr>
          <a:xfrm>
            <a:off x="1805" y="6351516"/>
            <a:ext cx="8639296" cy="276999"/>
          </a:xfrm>
          <a:prstGeom prst="rect">
            <a:avLst/>
          </a:prstGeom>
          <a:noFill/>
        </p:spPr>
        <p:txBody>
          <a:bodyPr wrap="square" rtlCol="0">
            <a:spAutoFit/>
          </a:bodyPr>
          <a:lstStyle/>
          <a:p>
            <a:r>
              <a:rPr lang="en-US" sz="1200" dirty="0" smtClean="0"/>
              <a:t>Source: Nagali et al. Procurement Risk Management (PRM) at Hewlett-Packard Company. Interfaces 38(1). 2008.</a:t>
            </a:r>
            <a:endParaRPr lang="en-US" sz="1200" dirty="0"/>
          </a:p>
        </p:txBody>
      </p:sp>
    </p:spTree>
    <p:extLst>
      <p:ext uri="{BB962C8B-B14F-4D97-AF65-F5344CB8AC3E}">
        <p14:creationId xmlns:p14="http://schemas.microsoft.com/office/powerpoint/2010/main" val="164224095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latin typeface="Optima" pitchFamily="1" charset="0"/>
              </a:rPr>
              <a:t>Risk Management:</a:t>
            </a:r>
            <a:br>
              <a:rPr lang="en-US" smtClean="0">
                <a:latin typeface="Optima" pitchFamily="1" charset="0"/>
              </a:rPr>
            </a:br>
            <a:r>
              <a:rPr lang="en-US" smtClean="0">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smtClean="0">
                <a:latin typeface="+mj-lt"/>
              </a:rPr>
              <a:t>Market vs. firm specific risk</a:t>
            </a:r>
          </a:p>
          <a:p>
            <a:r>
              <a:rPr lang="en-US" sz="2400" dirty="0" smtClean="0">
                <a:latin typeface="+mj-lt"/>
              </a:rPr>
              <a:t>Operating vs. financial risk</a:t>
            </a:r>
          </a:p>
          <a:p>
            <a:r>
              <a:rPr lang="en-US" sz="2400" dirty="0" smtClean="0">
                <a:latin typeface="+mj-lt"/>
              </a:rPr>
              <a:t>Continuous vs. event risk</a:t>
            </a:r>
          </a:p>
          <a:p>
            <a:r>
              <a:rPr lang="en-US" sz="2400" dirty="0" smtClean="0">
                <a:latin typeface="+mj-lt"/>
              </a:rPr>
              <a:t>Catastrophic vs. smaller risk</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smtClean="0"/>
              <a:t>Risk Management:</a:t>
            </a:r>
            <a:br>
              <a:rPr lang="en-US" dirty="0" smtClean="0"/>
            </a:br>
            <a:r>
              <a:rPr lang="en-US" dirty="0" smtClean="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quant or </a:t>
            </a:r>
            <a:r>
              <a:rPr lang="en-US" dirty="0" err="1" smtClean="0"/>
              <a:t>qual</a:t>
            </a:r>
            <a:r>
              <a:rPr lang="en-US" dirty="0" smtClean="0"/>
              <a:t>?</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p:txBody>
          <a:bodyPr/>
          <a:lstStyle/>
          <a:p>
            <a:pPr eaLnBrk="1" hangingPunct="1"/>
            <a:r>
              <a:rPr lang="en-US" sz="2400" dirty="0" smtClean="0">
                <a:latin typeface="Albertus Extra Bold" pitchFamily="34" charset="0"/>
              </a:rPr>
              <a:t>Assessing Risk</a:t>
            </a:r>
            <a:endParaRPr lang="en-US" sz="2400" dirty="0">
              <a:solidFill>
                <a:schemeClr val="accent1"/>
              </a:solidFill>
              <a:latin typeface="Georgia" charset="0"/>
              <a:ea typeface="ＭＳ Ｐゴシック" charset="0"/>
              <a:cs typeface="ＭＳ Ｐゴシック" charset="0"/>
            </a:endParaRPr>
          </a:p>
        </p:txBody>
      </p:sp>
      <p:sp>
        <p:nvSpPr>
          <p:cNvPr id="32771" name="Content Placeholder 2"/>
          <p:cNvSpPr>
            <a:spLocks noGrp="1"/>
          </p:cNvSpPr>
          <p:nvPr>
            <p:ph sz="quarter" idx="4294967295"/>
          </p:nvPr>
        </p:nvSpPr>
        <p:spPr>
          <a:xfrm>
            <a:off x="304800" y="1266825"/>
            <a:ext cx="8504238" cy="4876800"/>
          </a:xfrm>
        </p:spPr>
        <p:txBody>
          <a:bodyPr/>
          <a:lstStyle/>
          <a:p>
            <a:pPr marL="0" indent="0">
              <a:defRPr/>
            </a:pPr>
            <a:r>
              <a:rPr lang="en-US" sz="2400" dirty="0" smtClean="0">
                <a:solidFill>
                  <a:srgbClr val="002060"/>
                </a:solidFill>
                <a:latin typeface="Optima"/>
                <a:ea typeface="ＭＳ Ｐゴシック" charset="0"/>
                <a:cs typeface="Optima"/>
              </a:rPr>
              <a:t>People </a:t>
            </a:r>
            <a:r>
              <a:rPr lang="en-US" sz="2400" dirty="0">
                <a:solidFill>
                  <a:srgbClr val="002060"/>
                </a:solidFill>
                <a:latin typeface="Optima"/>
                <a:ea typeface="ＭＳ Ｐゴシック" charset="0"/>
                <a:cs typeface="Optima"/>
              </a:rPr>
              <a:t>are innately bad at </a:t>
            </a:r>
            <a:r>
              <a:rPr lang="en-US" sz="2400" dirty="0" smtClean="0">
                <a:solidFill>
                  <a:srgbClr val="002060"/>
                </a:solidFill>
                <a:latin typeface="Optima"/>
                <a:ea typeface="ＭＳ Ｐゴシック" charset="0"/>
                <a:cs typeface="Optima"/>
              </a:rPr>
              <a:t>uncertainty assessment</a:t>
            </a:r>
          </a:p>
          <a:p>
            <a:pPr lvl="2">
              <a:buFont typeface="Arial"/>
              <a:buChar char="•"/>
              <a:defRPr/>
            </a:pPr>
            <a:r>
              <a:rPr lang="en-US" sz="2200" dirty="0" smtClean="0">
                <a:solidFill>
                  <a:srgbClr val="002060"/>
                </a:solidFill>
                <a:latin typeface="Optima"/>
                <a:ea typeface="ＭＳ Ｐゴシック" charset="0"/>
                <a:cs typeface="Optima"/>
              </a:rPr>
              <a:t>Overconfidence</a:t>
            </a:r>
          </a:p>
          <a:p>
            <a:pPr lvl="2">
              <a:buFont typeface="Arial"/>
              <a:buChar char="•"/>
              <a:defRPr/>
            </a:pPr>
            <a:r>
              <a:rPr lang="en-US" sz="2200" dirty="0" smtClean="0">
                <a:solidFill>
                  <a:srgbClr val="002060"/>
                </a:solidFill>
                <a:latin typeface="Optima"/>
                <a:ea typeface="ＭＳ Ｐゴシック" charset="0"/>
                <a:cs typeface="Optima"/>
              </a:rPr>
              <a:t>Availability bias</a:t>
            </a:r>
          </a:p>
          <a:p>
            <a:pPr lvl="2">
              <a:buFont typeface="Arial"/>
              <a:buChar char="•"/>
              <a:defRPr/>
            </a:pPr>
            <a:r>
              <a:rPr lang="en-US" sz="2200" dirty="0" smtClean="0">
                <a:solidFill>
                  <a:srgbClr val="002060"/>
                </a:solidFill>
                <a:latin typeface="Optima"/>
                <a:ea typeface="ＭＳ Ｐゴシック" charset="0"/>
                <a:cs typeface="Optima"/>
              </a:rPr>
              <a:t>Confirmation bias</a:t>
            </a:r>
          </a:p>
          <a:p>
            <a:pPr lvl="2">
              <a:buFont typeface="Arial"/>
              <a:buChar char="•"/>
              <a:defRPr/>
            </a:pPr>
            <a:r>
              <a:rPr lang="en-US" sz="2200" dirty="0" smtClean="0">
                <a:solidFill>
                  <a:srgbClr val="002060"/>
                </a:solidFill>
                <a:latin typeface="Optima"/>
                <a:ea typeface="ＭＳ Ｐゴシック" charset="0"/>
                <a:cs typeface="Optima"/>
              </a:rPr>
              <a:t>Perception of randomness</a:t>
            </a:r>
          </a:p>
          <a:p>
            <a:pPr marL="0" indent="0">
              <a:defRPr/>
            </a:pPr>
            <a:endParaRPr lang="en-US" sz="2400" dirty="0">
              <a:solidFill>
                <a:srgbClr val="002060"/>
              </a:solidFill>
              <a:latin typeface="Optima"/>
              <a:ea typeface="ＭＳ Ｐゴシック" charset="0"/>
              <a:cs typeface="Optima"/>
            </a:endParaRPr>
          </a:p>
          <a:p>
            <a:pPr marL="0" indent="0">
              <a:defRPr/>
            </a:pPr>
            <a:r>
              <a:rPr lang="en-US" sz="2400" dirty="0" smtClean="0">
                <a:solidFill>
                  <a:srgbClr val="002060"/>
                </a:solidFill>
                <a:latin typeface="Optima"/>
                <a:ea typeface="ＭＳ Ｐゴシック" charset="0"/>
                <a:cs typeface="Optima"/>
              </a:rPr>
              <a:t>Normative </a:t>
            </a:r>
            <a:r>
              <a:rPr lang="en-US" sz="2400" dirty="0">
                <a:solidFill>
                  <a:srgbClr val="002060"/>
                </a:solidFill>
                <a:latin typeface="Optima"/>
                <a:ea typeface="ＭＳ Ｐゴシック" charset="0"/>
                <a:cs typeface="Optima"/>
              </a:rPr>
              <a:t>tools of probability improve ability to make reliable assessments of </a:t>
            </a:r>
            <a:r>
              <a:rPr lang="en-US" sz="2400" dirty="0" smtClean="0">
                <a:solidFill>
                  <a:srgbClr val="002060"/>
                </a:solidFill>
                <a:latin typeface="Optima"/>
                <a:ea typeface="ＭＳ Ｐゴシック" charset="0"/>
                <a:cs typeface="Optima"/>
              </a:rPr>
              <a:t>uncertainty:</a:t>
            </a:r>
          </a:p>
          <a:p>
            <a:pPr lvl="2">
              <a:buFont typeface="Arial"/>
              <a:buChar char="•"/>
              <a:defRPr/>
            </a:pPr>
            <a:r>
              <a:rPr lang="en-US" sz="2200" dirty="0" smtClean="0">
                <a:solidFill>
                  <a:srgbClr val="002060"/>
                </a:solidFill>
                <a:latin typeface="Optima"/>
                <a:ea typeface="ＭＳ Ｐゴシック" charset="0"/>
                <a:cs typeface="Optima"/>
              </a:rPr>
              <a:t>What’s the experiment?</a:t>
            </a:r>
          </a:p>
          <a:p>
            <a:pPr lvl="2">
              <a:buFont typeface="Arial"/>
              <a:buChar char="•"/>
              <a:defRPr/>
            </a:pPr>
            <a:r>
              <a:rPr lang="en-US" sz="2200" dirty="0" smtClean="0">
                <a:solidFill>
                  <a:srgbClr val="002060"/>
                </a:solidFill>
                <a:latin typeface="Optima"/>
                <a:ea typeface="ＭＳ Ｐゴシック" charset="0"/>
                <a:cs typeface="Optima"/>
              </a:rPr>
              <a:t>Recalibrate</a:t>
            </a:r>
          </a:p>
          <a:p>
            <a:pPr lvl="2">
              <a:buFont typeface="Arial"/>
              <a:buChar char="•"/>
              <a:defRPr/>
            </a:pPr>
            <a:r>
              <a:rPr lang="en-US" sz="2200" dirty="0" smtClean="0">
                <a:solidFill>
                  <a:srgbClr val="002060"/>
                </a:solidFill>
                <a:latin typeface="Optima"/>
                <a:ea typeface="ＭＳ Ｐゴシック" charset="0"/>
                <a:cs typeface="Optima"/>
              </a:rPr>
              <a:t>Prospective hindsight.</a:t>
            </a:r>
          </a:p>
          <a:p>
            <a:pPr lvl="2">
              <a:buFont typeface="Arial"/>
              <a:buChar char="•"/>
              <a:defRPr/>
            </a:pPr>
            <a:r>
              <a:rPr lang="en-US" sz="2200" dirty="0" smtClean="0">
                <a:solidFill>
                  <a:srgbClr val="002060"/>
                </a:solidFill>
                <a:latin typeface="Optima"/>
                <a:ea typeface="ＭＳ Ｐゴシック" charset="0"/>
                <a:cs typeface="Optima"/>
              </a:rPr>
              <a:t>Disconfirming evidence</a:t>
            </a:r>
          </a:p>
          <a:p>
            <a:pPr>
              <a:buFont typeface="Arial"/>
              <a:buChar char="•"/>
              <a:defRPr/>
            </a:pPr>
            <a:endParaRPr lang="en-US" sz="2400" dirty="0">
              <a:solidFill>
                <a:srgbClr val="002060"/>
              </a:solidFill>
              <a:latin typeface="Optima"/>
              <a:ea typeface="ＭＳ Ｐゴシック" charset="0"/>
              <a:cs typeface="Optima"/>
            </a:endParaRPr>
          </a:p>
          <a:p>
            <a:pPr marL="0" indent="0">
              <a:defRPr/>
            </a:pPr>
            <a:endParaRPr lang="en-US" sz="2400" dirty="0">
              <a:solidFill>
                <a:srgbClr val="002060"/>
              </a:solidFill>
              <a:latin typeface="Optima"/>
              <a:ea typeface="ＭＳ Ｐゴシック" charset="0"/>
              <a:cs typeface="Optima"/>
            </a:endParaRPr>
          </a:p>
        </p:txBody>
      </p:sp>
    </p:spTree>
    <p:extLst>
      <p:ext uri="{BB962C8B-B14F-4D97-AF65-F5344CB8AC3E}">
        <p14:creationId xmlns:p14="http://schemas.microsoft.com/office/powerpoint/2010/main" val="121653823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Threat Assessment</a:t>
            </a:r>
            <a:r>
              <a:rPr lang="en-US" dirty="0" smtClean="0"/>
              <a:t/>
            </a:r>
            <a:br>
              <a:rPr lang="en-US" dirty="0" smtClean="0"/>
            </a:br>
            <a:r>
              <a:rPr lang="en-US" sz="3100" dirty="0" smtClean="0"/>
              <a:t>Another Crucial Dimension</a:t>
            </a:r>
            <a:endParaRPr lang="en-US" sz="3100" dirty="0"/>
          </a:p>
        </p:txBody>
      </p:sp>
      <p:cxnSp>
        <p:nvCxnSpPr>
          <p:cNvPr id="6" name="Straight Arrow Connector 5"/>
          <p:cNvCxnSpPr/>
          <p:nvPr/>
        </p:nvCxnSpPr>
        <p:spPr>
          <a:xfrm rot="16200000" flipV="1">
            <a:off x="809502" y="3728484"/>
            <a:ext cx="376289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690951" y="5608345"/>
            <a:ext cx="422375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90951" y="2959988"/>
            <a:ext cx="2802769" cy="26483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14705" y="5425267"/>
            <a:ext cx="1228960" cy="369332"/>
          </a:xfrm>
          <a:prstGeom prst="rect">
            <a:avLst/>
          </a:prstGeom>
          <a:noFill/>
        </p:spPr>
        <p:txBody>
          <a:bodyPr wrap="square" rtlCol="0">
            <a:spAutoFit/>
          </a:bodyPr>
          <a:lstStyle/>
          <a:p>
            <a:r>
              <a:rPr lang="en-US" dirty="0" smtClean="0"/>
              <a:t>Impact</a:t>
            </a:r>
            <a:endParaRPr lang="en-US" dirty="0"/>
          </a:p>
        </p:txBody>
      </p:sp>
      <p:sp>
        <p:nvSpPr>
          <p:cNvPr id="15" name="TextBox 14"/>
          <p:cNvSpPr txBox="1"/>
          <p:nvPr/>
        </p:nvSpPr>
        <p:spPr>
          <a:xfrm>
            <a:off x="889000" y="1847036"/>
            <a:ext cx="1647535" cy="461665"/>
          </a:xfrm>
          <a:prstGeom prst="rect">
            <a:avLst/>
          </a:prstGeom>
          <a:noFill/>
        </p:spPr>
        <p:txBody>
          <a:bodyPr wrap="square" rtlCol="0">
            <a:spAutoFit/>
          </a:bodyPr>
          <a:lstStyle/>
          <a:p>
            <a:r>
              <a:rPr lang="en-US" dirty="0" smtClean="0"/>
              <a:t>Probability</a:t>
            </a:r>
            <a:endParaRPr lang="en-US" dirty="0"/>
          </a:p>
        </p:txBody>
      </p:sp>
      <p:sp>
        <p:nvSpPr>
          <p:cNvPr id="17" name="Rounded Rectangle 16"/>
          <p:cNvSpPr/>
          <p:nvPr/>
        </p:nvSpPr>
        <p:spPr>
          <a:xfrm>
            <a:off x="5575051" y="2507280"/>
            <a:ext cx="1958655" cy="65288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Detectability</a:t>
            </a:r>
            <a:endParaRPr lang="en-US" b="1" dirty="0">
              <a:solidFill>
                <a:schemeClr val="tx1"/>
              </a:solidFill>
            </a:endParaRPr>
          </a:p>
        </p:txBody>
      </p:sp>
      <p:sp>
        <p:nvSpPr>
          <p:cNvPr id="18" name="TextBox 17"/>
          <p:cNvSpPr txBox="1"/>
          <p:nvPr/>
        </p:nvSpPr>
        <p:spPr>
          <a:xfrm>
            <a:off x="5570530" y="3352190"/>
            <a:ext cx="1967697" cy="923330"/>
          </a:xfrm>
          <a:prstGeom prst="rect">
            <a:avLst/>
          </a:prstGeom>
          <a:noFill/>
        </p:spPr>
        <p:txBody>
          <a:bodyPr wrap="square" rtlCol="0">
            <a:spAutoFit/>
          </a:bodyPr>
          <a:lstStyle/>
          <a:p>
            <a:pPr algn="ctr"/>
            <a:r>
              <a:rPr lang="en-US" dirty="0" smtClean="0"/>
              <a:t>Slowly-evolving or rapidly-evolving threat?</a:t>
            </a:r>
            <a:endParaRPr lang="en-US" dirty="0"/>
          </a:p>
        </p:txBody>
      </p:sp>
    </p:spTree>
    <p:extLst>
      <p:ext uri="{BB962C8B-B14F-4D97-AF65-F5344CB8AC3E}">
        <p14:creationId xmlns:p14="http://schemas.microsoft.com/office/powerpoint/2010/main" val="712917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en-US" dirty="0" smtClean="0">
                <a:latin typeface="Optima" pitchFamily="1" charset="0"/>
              </a:rPr>
              <a:t/>
            </a:r>
            <a:br>
              <a:rPr lang="en-US" dirty="0" smtClean="0">
                <a:latin typeface="Optima" pitchFamily="1" charset="0"/>
              </a:rPr>
            </a:br>
            <a:r>
              <a:rPr lang="en-US" dirty="0" smtClean="0">
                <a:latin typeface="Optima" pitchFamily="1" charset="0"/>
              </a:rPr>
              <a:t>Risk Management </a:t>
            </a:r>
            <a:br>
              <a:rPr lang="en-US" dirty="0" smtClean="0">
                <a:latin typeface="Optima" pitchFamily="1" charset="0"/>
              </a:rPr>
            </a:br>
            <a:r>
              <a:rPr lang="en-US" dirty="0" smtClean="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smtClean="0">
                <a:latin typeface="+mj-lt"/>
              </a:rPr>
              <a:t>What Should we do about risk?</a:t>
            </a:r>
            <a:endParaRPr lang="en-US" sz="2400" dirty="0">
              <a:latin typeface="+mj-lt"/>
              <a:ea typeface="ＭＳ Ｐゴシック" charset="0"/>
            </a:endParaRPr>
          </a:p>
          <a:p>
            <a:pPr>
              <a:buFont typeface="Wingdings" charset="0"/>
              <a:buChar char="§"/>
              <a:defRPr/>
            </a:pPr>
            <a:r>
              <a:rPr lang="en-US" sz="2400" dirty="0" smtClean="0">
                <a:ea typeface="ＭＳ Ｐゴシック" charset="0"/>
              </a:rPr>
              <a:t>Do nothing: pass to investors</a:t>
            </a:r>
          </a:p>
          <a:p>
            <a:pPr>
              <a:buFont typeface="Wingdings" charset="0"/>
              <a:buChar char="§"/>
              <a:defRPr/>
            </a:pPr>
            <a:r>
              <a:rPr lang="en-US" sz="2400" dirty="0" smtClean="0">
                <a:ea typeface="ＭＳ Ｐゴシック" charset="0"/>
              </a:rPr>
              <a:t>Protect against risks</a:t>
            </a:r>
          </a:p>
          <a:p>
            <a:pPr>
              <a:buFont typeface="Wingdings" charset="0"/>
              <a:buChar char="§"/>
              <a:defRPr/>
            </a:pPr>
            <a:r>
              <a:rPr lang="en-US" sz="2400" dirty="0" smtClean="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smtClean="0">
                <a:ea typeface="ＭＳ Ｐゴシック" charset="0"/>
              </a:rPr>
              <a:t>Key Questions:</a:t>
            </a:r>
          </a:p>
          <a:p>
            <a:pPr>
              <a:buFont typeface="Wingdings" charset="0"/>
              <a:buChar char="§"/>
              <a:defRPr/>
            </a:pPr>
            <a:r>
              <a:rPr lang="en-US" sz="2400" dirty="0" smtClean="0">
                <a:ea typeface="ＭＳ Ｐゴシック" charset="0"/>
              </a:rPr>
              <a:t>What is the cost of hedging the risk?</a:t>
            </a:r>
          </a:p>
          <a:p>
            <a:pPr>
              <a:buFont typeface="Wingdings" charset="0"/>
              <a:buChar char="§"/>
              <a:defRPr/>
            </a:pPr>
            <a:r>
              <a:rPr lang="en-US" sz="2400" dirty="0" smtClean="0">
                <a:ea typeface="ＭＳ Ｐゴシック" charset="0"/>
              </a:rPr>
              <a:t>Is there significant benefit in terms of higher cash flows or lower discount rate?</a:t>
            </a:r>
          </a:p>
          <a:p>
            <a:pPr>
              <a:buFont typeface="Wingdings" charset="0"/>
              <a:buChar char="§"/>
              <a:defRPr/>
            </a:pPr>
            <a:r>
              <a:rPr lang="en-US" sz="2400" dirty="0" smtClean="0">
                <a:ea typeface="ＭＳ Ｐゴシック" charset="0"/>
              </a:rPr>
              <a:t>Can investors hedge at lower costs?</a:t>
            </a:r>
          </a:p>
          <a:p>
            <a:pPr>
              <a:buFont typeface="Wingdings" charset="0"/>
              <a:buChar char="§"/>
              <a:defRPr/>
            </a:pPr>
            <a:r>
              <a:rPr lang="en-US" sz="2400" dirty="0" smtClean="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smtClean="0"/>
              <a:t>Four generic operational hedging strategies:</a:t>
            </a:r>
          </a:p>
          <a:p>
            <a:pPr marL="381000" indent="-381000">
              <a:buNone/>
            </a:pPr>
            <a:endParaRPr lang="en-US" dirty="0" smtClean="0"/>
          </a:p>
          <a:p>
            <a:pPr marL="381000" indent="-381000">
              <a:buFontTx/>
              <a:buAutoNum type="arabicPeriod"/>
            </a:pPr>
            <a:r>
              <a:rPr lang="en-US" dirty="0" smtClean="0"/>
              <a:t>Reserves &amp; Redundancy</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Diversification &amp; Pooling</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Risk-Sharing &amp; Transfer</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Reducing or eliminating root causes of risk</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Newsvendor Networks:</a:t>
            </a:r>
            <a:br>
              <a:rPr lang="en-US" dirty="0" smtClean="0"/>
            </a:br>
            <a:r>
              <a:rPr lang="en-US" dirty="0" smtClean="0"/>
              <a:t>	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endParaRPr lang="en-US" b="1" smtClean="0">
                <a:solidFill>
                  <a:srgbClr val="000000"/>
                </a:solidFill>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0</a:t>
                </a:r>
                <a:endParaRPr lang="en-US" sz="1000" kern="0" dirty="0">
                  <a:solidFill>
                    <a:sysClr val="windowText" lastClr="000000"/>
                  </a:solidFill>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100</a:t>
                </a:r>
                <a:endParaRPr lang="en-US" sz="1000" kern="0" dirty="0">
                  <a:solidFill>
                    <a:sysClr val="windowText" lastClr="000000"/>
                  </a:solidFill>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200</a:t>
                </a:r>
                <a:endParaRPr lang="en-US" sz="1000" kern="0" dirty="0">
                  <a:solidFill>
                    <a:sysClr val="windowText" lastClr="000000"/>
                  </a:solidFill>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300</a:t>
                </a:r>
                <a:endParaRPr lang="en-US" sz="1000" kern="0" dirty="0">
                  <a:solidFill>
                    <a:sysClr val="windowText" lastClr="000000"/>
                  </a:solidFill>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400</a:t>
                </a:r>
                <a:endParaRPr lang="en-US" sz="1000" kern="0" dirty="0">
                  <a:solidFill>
                    <a:sysClr val="windowText" lastClr="000000"/>
                  </a:solidFill>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500</a:t>
                </a:r>
                <a:endParaRPr lang="en-US" sz="1000" kern="0" dirty="0">
                  <a:solidFill>
                    <a:sysClr val="windowText" lastClr="000000"/>
                  </a:solidFill>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600</a:t>
                </a:r>
                <a:endParaRPr lang="en-US" sz="1000" kern="0" dirty="0">
                  <a:solidFill>
                    <a:sysClr val="windowText" lastClr="000000"/>
                  </a:solidFill>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700</a:t>
                </a:r>
                <a:endParaRPr lang="en-US" sz="1000" kern="0" dirty="0">
                  <a:solidFill>
                    <a:sysClr val="windowText" lastClr="000000"/>
                  </a:solidFill>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800</a:t>
                </a:r>
                <a:endParaRPr lang="en-US" sz="1000" kern="0" dirty="0">
                  <a:solidFill>
                    <a:sysClr val="windowText" lastClr="000000"/>
                  </a:solidFill>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100</a:t>
                </a:r>
                <a:endParaRPr lang="en-US" sz="1000" kern="0" dirty="0">
                  <a:solidFill>
                    <a:sysClr val="windowText" lastClr="000000"/>
                  </a:solidFill>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200</a:t>
                </a:r>
                <a:endParaRPr lang="en-US" sz="1000" kern="0" dirty="0">
                  <a:solidFill>
                    <a:sysClr val="windowText" lastClr="000000"/>
                  </a:solidFill>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300</a:t>
                </a:r>
                <a:endParaRPr lang="en-US" sz="1000" kern="0" dirty="0">
                  <a:solidFill>
                    <a:sysClr val="windowText" lastClr="000000"/>
                  </a:solidFill>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400</a:t>
                </a:r>
                <a:endParaRPr lang="en-US" sz="1000" kern="0" dirty="0">
                  <a:solidFill>
                    <a:sysClr val="windowText" lastClr="000000"/>
                  </a:solidFill>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500</a:t>
                </a:r>
                <a:endParaRPr lang="en-US" sz="1000" kern="0" dirty="0">
                  <a:solidFill>
                    <a:sysClr val="windowText" lastClr="000000"/>
                  </a:solidFill>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600</a:t>
                </a:r>
                <a:endParaRPr lang="en-US" sz="1000" kern="0" dirty="0">
                  <a:solidFill>
                    <a:sysClr val="windowText" lastClr="000000"/>
                  </a:solidFill>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700</a:t>
                </a:r>
                <a:endParaRPr lang="en-US" sz="1000" kern="0" dirty="0">
                  <a:solidFill>
                    <a:sysClr val="windowText" lastClr="000000"/>
                  </a:solidFill>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800</a:t>
                </a:r>
                <a:endParaRPr lang="en-US" sz="1000" kern="0" dirty="0">
                  <a:solidFill>
                    <a:sysClr val="windowText" lastClr="000000"/>
                  </a:solidFill>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Barracuda</a:t>
              </a:r>
            </a:p>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in 1000 units</a:t>
              </a:r>
              <a:endParaRPr lang="en-US" sz="1000" kern="0" dirty="0">
                <a:solidFill>
                  <a:sysClr val="windowText" lastClr="000000"/>
                </a:solidFill>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Barracuda Assy.</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Cheetah</a:t>
              </a:r>
            </a:p>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in 1000 units</a:t>
              </a:r>
              <a:endParaRPr lang="en-US" sz="1000" kern="0" dirty="0">
                <a:solidFill>
                  <a:sysClr val="windowText" lastClr="000000"/>
                </a:solidFill>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Cheetah Assy.</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Test</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Pessimistic</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(0.25)</a:t>
              </a:r>
              <a:endParaRPr lang="en-US" sz="800" kern="0" dirty="0">
                <a:solidFill>
                  <a:sysClr val="windowText" lastClr="000000"/>
                </a:solidFill>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Optimistic</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(0.25)</a:t>
              </a:r>
              <a:endParaRPr lang="en-US" sz="800" kern="0" dirty="0">
                <a:solidFill>
                  <a:sysClr val="windowText" lastClr="000000"/>
                </a:solidFill>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Expected</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(0.5)</a:t>
              </a:r>
              <a:endParaRPr lang="en-US" sz="800" kern="0" dirty="0">
                <a:solidFill>
                  <a:sysClr val="windowText" lastClr="000000"/>
                </a:solidFill>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Feasible Production</a:t>
              </a:r>
              <a:endParaRPr lang="en-US" sz="1200" kern="0" dirty="0">
                <a:solidFill>
                  <a:sysClr val="windowText" lastClr="000000"/>
                </a:solidFill>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Test</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algn="ctr" fontAlgn="auto">
              <a:spcBef>
                <a:spcPts val="0"/>
              </a:spcBef>
              <a:spcAft>
                <a:spcPts val="0"/>
              </a:spcAft>
              <a:defRPr/>
            </a:pPr>
            <a:r>
              <a:rPr lang="en-US" sz="1200" u="sng" kern="0" dirty="0" smtClean="0">
                <a:solidFill>
                  <a:sysClr val="windowText" lastClr="000000"/>
                </a:solidFill>
                <a:latin typeface="Calibri" pitchFamily="34" charset="0"/>
                <a:cs typeface="Calibri" pitchFamily="34" charset="0"/>
              </a:rPr>
              <a:t>Increase Capacity from 300 to 301</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Sell 1 more Barracuda in Pessimistic  Scenario</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Sell 0 more in other scenarios</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MV = 0.25*300 = 75</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MC = 20</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Marginal profit = 75-20=55 positive </a:t>
            </a:r>
            <a:endParaRPr lang="en-US" sz="1200" kern="0" dirty="0">
              <a:solidFill>
                <a:sysClr val="windowText" lastClr="000000"/>
              </a:solidFill>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algn="ctr" fontAlgn="auto">
              <a:spcBef>
                <a:spcPts val="0"/>
              </a:spcBef>
              <a:spcAft>
                <a:spcPts val="0"/>
              </a:spcAft>
              <a:defRPr/>
            </a:pPr>
            <a:r>
              <a:rPr lang="en-US" sz="1200" u="sng" kern="0" dirty="0" smtClean="0">
                <a:solidFill>
                  <a:sysClr val="windowText" lastClr="000000"/>
                </a:solidFill>
                <a:latin typeface="Calibri" pitchFamily="34" charset="0"/>
                <a:cs typeface="Calibri" pitchFamily="34" charset="0"/>
              </a:rPr>
              <a:t>Increase Capacity from 349 to 350</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Sell 1 more Barracuda in Pessimistic  Scenario</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Sell 0 more in other scenarios</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MV = 0.25*300 = 75</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MC = 20</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Marginal profit = 75-20=55 positive</a:t>
            </a:r>
            <a:endParaRPr lang="en-US" sz="1200" kern="0" dirty="0">
              <a:solidFill>
                <a:sysClr val="windowText" lastClr="000000"/>
              </a:solidFill>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algn="ctr" fontAlgn="auto">
              <a:spcBef>
                <a:spcPts val="0"/>
              </a:spcBef>
              <a:spcAft>
                <a:spcPts val="0"/>
              </a:spcAft>
              <a:defRPr/>
            </a:pPr>
            <a:r>
              <a:rPr lang="en-US" sz="1200" u="sng" kern="0" dirty="0" smtClean="0">
                <a:solidFill>
                  <a:sysClr val="windowText" lastClr="000000"/>
                </a:solidFill>
                <a:latin typeface="Calibri" pitchFamily="34" charset="0"/>
                <a:cs typeface="Calibri" pitchFamily="34" charset="0"/>
              </a:rPr>
              <a:t>Increase Capacity from 350 to 351</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Sell 0 more Barracuda in all scenarios</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MV = 0</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MC = 20</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Marginal profit = -20 negative</a:t>
            </a:r>
            <a:endParaRPr lang="en-US" sz="1200" kern="0" dirty="0">
              <a:solidFill>
                <a:sysClr val="windowText" lastClr="000000"/>
              </a:solidFill>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Tree>
    <p:extLst>
      <p:ext uri="{BB962C8B-B14F-4D97-AF65-F5344CB8AC3E}">
        <p14:creationId xmlns:p14="http://schemas.microsoft.com/office/powerpoint/2010/main" val="1319437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smtClean="0">
                <a:latin typeface="Albertus Extra Bold"/>
              </a:rPr>
              <a:t>Capacity Timing Optimization</a:t>
            </a:r>
            <a:r>
              <a:rPr lang="en-US" dirty="0" smtClean="0"/>
              <a:t> </a:t>
            </a:r>
            <a:br>
              <a:rPr lang="en-US" dirty="0" smtClean="0"/>
            </a:br>
            <a:r>
              <a:rPr lang="en-US" dirty="0" smtClean="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smtClean="0"/>
              <a:t>Basic Timing Model:</a:t>
            </a:r>
          </a:p>
          <a:p>
            <a:pPr lvl="1" eaLnBrk="1" hangingPunct="1"/>
            <a:r>
              <a:rPr lang="en-US" sz="1600" smtClean="0"/>
              <a:t>Linear demand growth: </a:t>
            </a:r>
            <a:r>
              <a:rPr lang="en-US" sz="1600" i="1" smtClean="0"/>
              <a:t>D = gt</a:t>
            </a:r>
          </a:p>
          <a:p>
            <a:pPr lvl="1" eaLnBrk="1" hangingPunct="1"/>
            <a:r>
              <a:rPr lang="en-US" sz="1600" smtClean="0"/>
              <a:t>CapEx cost function: </a:t>
            </a:r>
            <a:r>
              <a:rPr lang="en-US" sz="1600" i="1" smtClean="0"/>
              <a:t>C</a:t>
            </a:r>
            <a:r>
              <a:rPr lang="en-US" sz="1600" smtClean="0"/>
              <a:t>(</a:t>
            </a:r>
            <a:r>
              <a:rPr lang="en-US" sz="1600" i="1" smtClean="0"/>
              <a:t>k</a:t>
            </a:r>
            <a:r>
              <a:rPr lang="en-US" sz="1600" smtClean="0"/>
              <a:t>)</a:t>
            </a:r>
            <a:endParaRPr lang="en-US" sz="1600" i="1" smtClean="0"/>
          </a:p>
          <a:p>
            <a:pPr lvl="1" eaLnBrk="1" hangingPunct="1"/>
            <a:r>
              <a:rPr lang="en-US" sz="1600" smtClean="0"/>
              <a:t>Continuous-time discount rate </a:t>
            </a:r>
            <a:r>
              <a:rPr lang="en-US" sz="1600" i="1" smtClean="0"/>
              <a:t>r</a:t>
            </a:r>
          </a:p>
          <a:p>
            <a:pPr eaLnBrk="1" hangingPunct="1"/>
            <a:endParaRPr lang="en-US" sz="1800" smtClean="0"/>
          </a:p>
          <a:p>
            <a:pPr eaLnBrk="1" hangingPunct="1"/>
            <a:r>
              <a:rPr lang="en-US" sz="1800" smtClean="0"/>
              <a:t>Decision variable: timing </a:t>
            </a:r>
            <a:r>
              <a:rPr lang="en-US" sz="1800" i="1" smtClean="0"/>
              <a:t>t </a:t>
            </a:r>
            <a:r>
              <a:rPr lang="en-US" sz="1800" smtClean="0"/>
              <a:t>(size </a:t>
            </a:r>
            <a:r>
              <a:rPr lang="en-US" sz="1800" i="1" smtClean="0"/>
              <a:t>k </a:t>
            </a:r>
            <a:r>
              <a:rPr lang="en-US" sz="1800" smtClean="0"/>
              <a:t>= </a:t>
            </a:r>
            <a:r>
              <a:rPr lang="en-US" sz="1800" i="1" smtClean="0"/>
              <a:t>gt</a:t>
            </a:r>
            <a:r>
              <a:rPr lang="en-US" sz="1800" smtClean="0"/>
              <a:t>) </a:t>
            </a:r>
          </a:p>
          <a:p>
            <a:pPr eaLnBrk="1" hangingPunct="1"/>
            <a:endParaRPr lang="en-US" sz="1800" smtClean="0"/>
          </a:p>
          <a:p>
            <a:pPr eaLnBrk="1" hangingPunct="1"/>
            <a:r>
              <a:rPr lang="en-US" sz="1800" smtClean="0"/>
              <a:t>PV(</a:t>
            </a:r>
            <a:r>
              <a:rPr lang="en-US" sz="1800" i="1" smtClean="0"/>
              <a:t>t</a:t>
            </a:r>
            <a:r>
              <a:rPr lang="en-US" sz="1800" smtClean="0"/>
              <a:t>) = </a:t>
            </a:r>
          </a:p>
          <a:p>
            <a:pPr eaLnBrk="1" hangingPunct="1"/>
            <a:endParaRPr lang="en-US" sz="1800" smtClean="0"/>
          </a:p>
          <a:p>
            <a:pPr eaLnBrk="1" hangingPunct="1"/>
            <a:endParaRPr lang="en-US" sz="1800" smtClean="0"/>
          </a:p>
          <a:p>
            <a:pPr eaLnBrk="1" hangingPunct="1"/>
            <a:r>
              <a:rPr lang="en-US" sz="1800" smtClean="0"/>
              <a:t>Optimal timing condition for power CapEx </a:t>
            </a:r>
            <a:r>
              <a:rPr lang="en-US" sz="1800" i="1" smtClean="0"/>
              <a:t>C(k)= c</a:t>
            </a:r>
            <a:r>
              <a:rPr lang="en-US" sz="1800" i="1" baseline="-25000" smtClean="0"/>
              <a:t>K</a:t>
            </a:r>
            <a:r>
              <a:rPr lang="en-US" sz="1800" i="1" smtClean="0"/>
              <a:t> K</a:t>
            </a:r>
            <a:r>
              <a:rPr lang="en-US" sz="1800" i="1" baseline="30000" smtClean="0">
                <a:latin typeface="Symbol" pitchFamily="18" charset="2"/>
              </a:rPr>
              <a:t>a</a:t>
            </a:r>
            <a:r>
              <a:rPr lang="en-US" sz="1800" i="1" smtClean="0"/>
              <a:t> / </a:t>
            </a:r>
            <a:r>
              <a:rPr lang="en-US" sz="1800" i="1" smtClean="0">
                <a:latin typeface="Symbol" pitchFamily="18" charset="2"/>
              </a:rPr>
              <a:t>a</a:t>
            </a:r>
            <a:r>
              <a:rPr lang="en-US" sz="1800" i="1" smtClean="0"/>
              <a:t> :</a:t>
            </a:r>
            <a:endParaRPr lang="en-US" sz="1800" smtClean="0">
              <a:cs typeface="Times New Roman" pitchFamily="18" charset="0"/>
            </a:endParaRPr>
          </a:p>
        </p:txBody>
      </p:sp>
      <p:graphicFrame>
        <p:nvGraphicFramePr>
          <p:cNvPr id="2050" name="Object 33"/>
          <p:cNvGraphicFramePr>
            <a:graphicFrameLocks noGrp="1" noChangeAspect="1"/>
          </p:cNvGraphicFramePr>
          <p:nvPr>
            <p:ph sz="quarter" idx="2"/>
          </p:nvPr>
        </p:nvGraphicFramePr>
        <p:xfrm>
          <a:off x="1682750" y="3209925"/>
          <a:ext cx="2117725" cy="698500"/>
        </p:xfrm>
        <a:graphic>
          <a:graphicData uri="http://schemas.openxmlformats.org/presentationml/2006/ole">
            <mc:AlternateContent xmlns:mc="http://schemas.openxmlformats.org/markup-compatibility/2006">
              <mc:Choice xmlns:v="urn:schemas-microsoft-com:vml" Requires="v">
                <p:oleObj spid="_x0000_s2072" name="Equation" r:id="rId4" imgW="1346040" imgH="431640" progId="Equation.3">
                  <p:embed/>
                </p:oleObj>
              </mc:Choice>
              <mc:Fallback>
                <p:oleObj name="Equation" r:id="rId4" imgW="1346040" imgH="431640" progId="Equation.3">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3209925"/>
                        <a:ext cx="2117725" cy="698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smtClean="0">
                <a:latin typeface="Albertus Extra Bold"/>
              </a:rPr>
              <a:t>Capacity Timing Optimization: Drivers</a:t>
            </a:r>
            <a:r>
              <a:rPr lang="en-US" dirty="0" smtClean="0"/>
              <a:t> </a:t>
            </a:r>
            <a:br>
              <a:rPr lang="en-US" dirty="0" smtClean="0"/>
            </a:br>
            <a:r>
              <a:rPr lang="en-US" dirty="0" smtClean="0"/>
              <a:t>	Insights from basic timing model</a:t>
            </a:r>
          </a:p>
        </p:txBody>
      </p:sp>
      <p:sp>
        <p:nvSpPr>
          <p:cNvPr id="29699" name="Rectangle 3"/>
          <p:cNvSpPr>
            <a:spLocks noGrp="1" noChangeArrowheads="1"/>
          </p:cNvSpPr>
          <p:nvPr>
            <p:ph type="body" idx="1"/>
          </p:nvPr>
        </p:nvSpPr>
        <p:spPr/>
        <p:txBody>
          <a:bodyPr/>
          <a:lstStyle/>
          <a:p>
            <a:pPr eaLnBrk="1" hangingPunct="1"/>
            <a:r>
              <a:rPr lang="en-US" smtClean="0"/>
              <a:t>Timing driver insights from the basic timing model:</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Other timing drivers that are not covered in the basic model:</a:t>
            </a:r>
          </a:p>
          <a:p>
            <a:pPr eaLnBrk="1" hangingPunct="1"/>
            <a:endParaRPr lang="en-US" smtClean="0"/>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gridCol w="3165475"/>
                <a:gridCol w="2138363"/>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capacity size </a:t>
                      </a:r>
                      <a:r>
                        <a:rPr kumimoji="0" lang="en-US" sz="1800" b="0" i="1" u="none" strike="noStrike" cap="none" normalizeH="0" baseline="0" smtClean="0">
                          <a:ln>
                            <a:noFill/>
                          </a:ln>
                          <a:solidFill>
                            <a:schemeClr val="tx1"/>
                          </a:solidFill>
                          <a:effectLst/>
                          <a:latin typeface="Times New Roman" pitchFamily="18" charset="0"/>
                        </a:rPr>
                        <a:t>k</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and timing </a:t>
                      </a:r>
                      <a:r>
                        <a:rPr kumimoji="0" lang="en-US" sz="1800" b="0" i="1" u="none" strike="noStrike" cap="none" normalizeH="0" baseline="0" smtClean="0">
                          <a:ln>
                            <a:noFill/>
                          </a:ln>
                          <a:solidFill>
                            <a:schemeClr val="tx1"/>
                          </a:solidFill>
                          <a:effectLst/>
                          <a:latin typeface="Times New Roman" pitchFamily="18" charset="0"/>
                        </a:rPr>
                        <a:t>t</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PV(cost)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smtClean="0">
                          <a:ln>
                            <a:noFill/>
                          </a:ln>
                          <a:solidFill>
                            <a:schemeClr val="tx1"/>
                          </a:solidFill>
                          <a:effectLst/>
                          <a:latin typeface="Symbol" pitchFamily="18" charset="2"/>
                          <a:cs typeface="Times New Roman" pitchFamily="18" charset="0"/>
                        </a:rPr>
                        <a:t>a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smtClean="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smtClean="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latin typeface="Albertus Extra Bold"/>
              </a:rPr>
              <a:t>Capacity Timing &amp; Abandonment Options</a:t>
            </a:r>
            <a:r>
              <a:rPr lang="en-US" smtClean="0"/>
              <a:t/>
            </a:r>
            <a:br>
              <a:rPr lang="en-US" smtClean="0"/>
            </a:br>
            <a:r>
              <a:rPr lang="en-US" smtClean="0"/>
              <a:t>	</a:t>
            </a:r>
            <a:r>
              <a:rPr lang="en-US" sz="2400" smtClean="0"/>
              <a:t>Eli Lilly cancels manufacturing project in Prince William</a:t>
            </a:r>
            <a:endParaRPr lang="en-US" smtClean="0"/>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smtClean="0"/>
              <a:t>Pharmaceutical giant Eli Lilly </a:t>
            </a:r>
            <a:r>
              <a:rPr lang="en-US" sz="1600" smtClean="0">
                <a:solidFill>
                  <a:srgbClr val="FF0000"/>
                </a:solidFill>
              </a:rPr>
              <a:t>has abandoned a $325 million development </a:t>
            </a:r>
            <a:r>
              <a:rPr lang="en-US" sz="1600" smtClean="0"/>
              <a:t>in Prince William County, VA, </a:t>
            </a:r>
            <a:r>
              <a:rPr lang="en-US" sz="1600" smtClean="0">
                <a:solidFill>
                  <a:srgbClr val="FF0000"/>
                </a:solidFill>
              </a:rPr>
              <a:t>citing lack of demand for its insulin products</a:t>
            </a:r>
            <a:r>
              <a:rPr lang="en-US" sz="1600" smtClean="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smtClean="0"/>
              <a:t>The decision to shut down the project is a "difficult announcement" and "part of a broader restructuring of our manufacturing operations," says company spokesman Ed Sagebiel. </a:t>
            </a:r>
            <a:r>
              <a:rPr lang="en-US" sz="1600" smtClean="0">
                <a:solidFill>
                  <a:srgbClr val="FF0000"/>
                </a:solidFill>
              </a:rPr>
              <a:t>The current demand for Eli Lilly's insulin products can be met at existing sites and a facility being built in Italy</a:t>
            </a:r>
            <a:r>
              <a:rPr lang="en-US" sz="1600" smtClean="0"/>
              <a:t>, company officials say. Construction at the Prince William site will stop immediately. </a:t>
            </a:r>
          </a:p>
          <a:p>
            <a:pPr marL="0" indent="227013" eaLnBrk="1" hangingPunct="1">
              <a:buFont typeface="Wingdings" pitchFamily="2" charset="2"/>
              <a:buNone/>
            </a:pPr>
            <a:r>
              <a:rPr lang="en-US" sz="1600" smtClean="0"/>
              <a:t>…</a:t>
            </a:r>
          </a:p>
          <a:p>
            <a:pPr marL="0" indent="227013" eaLnBrk="1" hangingPunct="1">
              <a:buFont typeface="Wingdings" pitchFamily="2" charset="2"/>
              <a:buNone/>
            </a:pPr>
            <a:r>
              <a:rPr lang="en-US" sz="1600" smtClean="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smtClean="0"/>
              <a:t>The company (NYSE: LLY) received more than $4 million in local and state incentives to purchase and develop the property, and those funds must be returned. </a:t>
            </a:r>
            <a:br>
              <a:rPr lang="en-US" sz="1600" smtClean="0"/>
            </a:br>
            <a:endParaRPr lang="en-US" sz="1200" i="1" smtClean="0"/>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Real Option Valuation:</a:t>
            </a:r>
            <a:br>
              <a:rPr lang="en-US" smtClean="0"/>
            </a:br>
            <a:r>
              <a:rPr lang="en-US" smtClean="0"/>
              <a:t>	Acer Example 4.2 (p. 131)</a:t>
            </a:r>
          </a:p>
        </p:txBody>
      </p:sp>
      <p:sp>
        <p:nvSpPr>
          <p:cNvPr id="32771" name="Content Placeholder 2"/>
          <p:cNvSpPr>
            <a:spLocks noGrp="1"/>
          </p:cNvSpPr>
          <p:nvPr>
            <p:ph idx="1"/>
          </p:nvPr>
        </p:nvSpPr>
        <p:spPr/>
        <p:txBody>
          <a:bodyPr/>
          <a:lstStyle/>
          <a:p>
            <a:r>
              <a:rPr lang="en-US" sz="1800" smtClean="0"/>
              <a:t>Should Acer expand now, or should it wait an additional year before expanding into the emerging markets?</a:t>
            </a:r>
          </a:p>
          <a:p>
            <a:pPr lvl="1"/>
            <a:r>
              <a:rPr lang="en-US" sz="1600" smtClean="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smtClean="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smtClean="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Real Options:</a:t>
            </a:r>
            <a:br>
              <a:rPr lang="en-US" smtClean="0"/>
            </a:br>
            <a:r>
              <a:rPr lang="en-US" smtClean="0"/>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Real Options:</a:t>
            </a:r>
            <a:br>
              <a:rPr lang="en-US" smtClean="0"/>
            </a:br>
            <a:r>
              <a:rPr lang="en-US" smtClean="0"/>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smtClean="0">
                <a:latin typeface="Albertus Extra Bold"/>
              </a:rPr>
              <a:t>Capacity Timing and Adjustment</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decision model used</a:t>
            </a:r>
            <a:endParaRPr lang="en-US" dirty="0"/>
          </a:p>
        </p:txBody>
      </p:sp>
      <p:sp>
        <p:nvSpPr>
          <p:cNvPr id="5" name="Content Placeholder 4"/>
          <p:cNvSpPr>
            <a:spLocks noGrp="1"/>
          </p:cNvSpPr>
          <p:nvPr>
            <p:ph idx="1"/>
          </p:nvPr>
        </p:nvSpPr>
        <p:spPr/>
        <p:txBody>
          <a:bodyPr/>
          <a:lstStyle/>
          <a:p>
            <a:pPr marL="457200" indent="-457200">
              <a:buFont typeface="+mj-lt"/>
              <a:buAutoNum type="arabicPeriod"/>
            </a:pPr>
            <a:r>
              <a:rPr lang="en-US" dirty="0" smtClean="0"/>
              <a:t>A single demand path as forecast</a:t>
            </a:r>
          </a:p>
          <a:p>
            <a:pPr>
              <a:buNone/>
            </a:pPr>
            <a:endParaRPr lang="en-US" dirty="0" smtClean="0"/>
          </a:p>
          <a:p>
            <a:pPr>
              <a:buNone/>
            </a:pPr>
            <a:r>
              <a:rPr lang="en-US" dirty="0" smtClean="0"/>
              <a:t>Multiple demand paths (including a “disaster scenario”) with</a:t>
            </a:r>
          </a:p>
          <a:p>
            <a:pPr marL="457200" indent="-457200">
              <a:buFont typeface="+mj-lt"/>
              <a:buAutoNum type="arabicPeriod" startAt="2"/>
            </a:pPr>
            <a:r>
              <a:rPr lang="en-US" dirty="0" smtClean="0"/>
              <a:t>a group discussion leading to the recommended strategy</a:t>
            </a:r>
          </a:p>
          <a:p>
            <a:pPr marL="457200" indent="-457200">
              <a:buFont typeface="+mj-lt"/>
              <a:buAutoNum type="arabicPeriod" startAt="2"/>
            </a:pPr>
            <a:r>
              <a:rPr lang="en-US" dirty="0" smtClean="0"/>
              <a:t>a formal calculation of  E(NPV)  by attributing a probability to each demand path</a:t>
            </a:r>
          </a:p>
          <a:p>
            <a:pPr marL="457200" indent="-457200">
              <a:buFont typeface="+mj-lt"/>
              <a:buAutoNum type="arabicPeriod" startAt="2"/>
            </a:pPr>
            <a:r>
              <a:rPr lang="en-US" dirty="0" smtClean="0"/>
              <a:t>a formal calculation of  E(NPV)  by attributing a probability to each demand path, with sensitivity analysis on the probabilities</a:t>
            </a:r>
          </a:p>
          <a:p>
            <a:pPr marL="457200" indent="-457200">
              <a:buFont typeface="+mj-lt"/>
              <a:buAutoNum type="arabicPeriod" startAt="2"/>
            </a:pPr>
            <a:endParaRPr lang="en-US" dirty="0" smtClean="0"/>
          </a:p>
          <a:p>
            <a:pPr marL="457200" indent="-457200">
              <a:buFont typeface="+mj-lt"/>
              <a:buAutoNum type="arabicPeriod" startAt="2"/>
            </a:pPr>
            <a:r>
              <a:rPr lang="en-US" dirty="0" smtClean="0"/>
              <a:t>A different approach (none of the above)</a:t>
            </a:r>
          </a:p>
          <a:p>
            <a:endParaRPr lang="en-US" dirty="0" smtClean="0"/>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 is the recommendation of your model?</a:t>
            </a:r>
            <a:endParaRPr lang="en-US" dirty="0"/>
          </a:p>
        </p:txBody>
      </p:sp>
      <p:graphicFrame>
        <p:nvGraphicFramePr>
          <p:cNvPr id="4" name="TPChart"/>
          <p:cNvGraphicFramePr>
            <a:graphicFrameLocks noChangeAspect="1"/>
          </p:cNvGraphicFramePr>
          <p:nvPr>
            <p:custDataLst>
              <p:tags r:id="rId3"/>
            </p:custDataLst>
          </p:nvPr>
        </p:nvGraphicFramePr>
        <p:xfrm>
          <a:off x="122238" y="1473200"/>
          <a:ext cx="9153525" cy="3152775"/>
        </p:xfrm>
        <a:graphic>
          <a:graphicData uri="http://schemas.openxmlformats.org/presentationml/2006/ole">
            <mc:AlternateContent xmlns:mc="http://schemas.openxmlformats.org/markup-compatibility/2006">
              <mc:Choice xmlns:v="urn:schemas-microsoft-com:vml" Requires="v">
                <p:oleObj spid="_x0000_s257048" name="Chart" r:id="rId6" imgW="9144135" imgH="3152843" progId="MSGraph.Chart.8">
                  <p:embed followColorScheme="full"/>
                </p:oleObj>
              </mc:Choice>
              <mc:Fallback>
                <p:oleObj name="Chart" r:id="rId6" imgW="9144135" imgH="3152843"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238" y="1473200"/>
                        <a:ext cx="9153525" cy="3152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smtClean="0"/>
              <a:t>Price increase</a:t>
            </a:r>
          </a:p>
          <a:p>
            <a:pPr marL="457200" indent="-457200">
              <a:spcAft>
                <a:spcPts val="0"/>
              </a:spcAft>
              <a:buFont typeface="+mj-lt"/>
              <a:buAutoNum type="arabicPeriod"/>
            </a:pPr>
            <a:r>
              <a:rPr lang="en-US" sz="3200" dirty="0" smtClean="0"/>
              <a:t>Mix change</a:t>
            </a:r>
          </a:p>
          <a:p>
            <a:pPr marL="457200" indent="-457200">
              <a:spcAft>
                <a:spcPts val="0"/>
              </a:spcAft>
              <a:buFont typeface="+mj-lt"/>
              <a:buAutoNum type="arabicPeriod"/>
            </a:pPr>
            <a:r>
              <a:rPr lang="en-US" sz="3200" dirty="0" smtClean="0"/>
              <a:t>Outsource</a:t>
            </a:r>
          </a:p>
          <a:p>
            <a:pPr marL="457200" indent="-457200">
              <a:spcAft>
                <a:spcPts val="0"/>
              </a:spcAft>
              <a:buFont typeface="+mj-lt"/>
              <a:buAutoNum type="arabicPeriod"/>
            </a:pPr>
            <a:r>
              <a:rPr lang="en-US" sz="3200" dirty="0" smtClean="0"/>
              <a:t>Brownfield</a:t>
            </a:r>
          </a:p>
          <a:p>
            <a:pPr marL="457200" indent="-457200">
              <a:spcAft>
                <a:spcPts val="0"/>
              </a:spcAft>
              <a:buFont typeface="+mj-lt"/>
              <a:buAutoNum type="arabicPeriod"/>
            </a:pPr>
            <a:r>
              <a:rPr lang="en-US" sz="3200" dirty="0" smtClean="0"/>
              <a:t>Greenfield</a:t>
            </a:r>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How confident are you in the recommendation of your model?</a:t>
            </a:r>
            <a:endParaRPr lang="en-US" dirty="0"/>
          </a:p>
        </p:txBody>
      </p:sp>
      <p:graphicFrame>
        <p:nvGraphicFramePr>
          <p:cNvPr id="4" name="TPChart"/>
          <p:cNvGraphicFramePr>
            <a:graphicFrameLocks noChangeAspect="1"/>
          </p:cNvGraphicFramePr>
          <p:nvPr>
            <p:custDataLst>
              <p:tags r:id="rId3"/>
            </p:custDataLst>
          </p:nvPr>
        </p:nvGraphicFramePr>
        <p:xfrm>
          <a:off x="127000" y="1473200"/>
          <a:ext cx="9144000" cy="3771900"/>
        </p:xfrm>
        <a:graphic>
          <a:graphicData uri="http://schemas.openxmlformats.org/presentationml/2006/ole">
            <mc:AlternateContent xmlns:mc="http://schemas.openxmlformats.org/markup-compatibility/2006">
              <mc:Choice xmlns:v="urn:schemas-microsoft-com:vml" Requires="v">
                <p:oleObj spid="_x0000_s258072" name="Chart" r:id="rId6" imgW="9144135" imgH="3771900" progId="MSGraph.Chart.8">
                  <p:embed followColorScheme="full"/>
                </p:oleObj>
              </mc:Choice>
              <mc:Fallback>
                <p:oleObj name="Chart" r:id="rId6" imgW="9144135" imgH="37719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00" y="1473200"/>
                        <a:ext cx="9144000" cy="3771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smtClean="0"/>
              <a:t>Very confident</a:t>
            </a:r>
          </a:p>
          <a:p>
            <a:pPr marL="457200" indent="-457200">
              <a:spcAft>
                <a:spcPts val="0"/>
              </a:spcAft>
              <a:buFont typeface="+mj-lt"/>
              <a:buAutoNum type="arabicPeriod"/>
            </a:pPr>
            <a:r>
              <a:rPr lang="en-US" sz="3200" dirty="0" smtClean="0"/>
              <a:t>Somewhat confident</a:t>
            </a:r>
          </a:p>
          <a:p>
            <a:pPr marL="457200" indent="-457200">
              <a:spcAft>
                <a:spcPts val="0"/>
              </a:spcAft>
              <a:buFont typeface="+mj-lt"/>
              <a:buAutoNum type="arabicPeriod"/>
            </a:pPr>
            <a:r>
              <a:rPr lang="en-US" sz="3200" dirty="0" smtClean="0"/>
              <a:t>Close to indifferent between two strategies</a:t>
            </a:r>
          </a:p>
          <a:p>
            <a:pPr marL="457200" indent="-457200">
              <a:spcAft>
                <a:spcPts val="0"/>
              </a:spcAft>
              <a:buFont typeface="+mj-lt"/>
              <a:buAutoNum type="arabicPeriod"/>
            </a:pPr>
            <a:r>
              <a:rPr lang="en-US" sz="3200" dirty="0" smtClean="0"/>
              <a:t>Close to indifferent among three strategies</a:t>
            </a:r>
          </a:p>
          <a:p>
            <a:pPr marL="457200" indent="-457200">
              <a:spcAft>
                <a:spcPts val="0"/>
              </a:spcAft>
              <a:buFont typeface="+mj-lt"/>
              <a:buAutoNum type="arabicPeriod"/>
            </a:pPr>
            <a:r>
              <a:rPr lang="en-US" sz="3200" dirty="0" smtClean="0"/>
              <a:t>Close to indifferent among four strategies</a:t>
            </a:r>
          </a:p>
          <a:p>
            <a:pPr marL="457200" indent="-457200">
              <a:spcAft>
                <a:spcPts val="0"/>
              </a:spcAft>
              <a:buFont typeface="+mj-lt"/>
              <a:buAutoNum type="arabicPeriod"/>
            </a:pPr>
            <a:r>
              <a:rPr lang="en-US" sz="3200" dirty="0" smtClean="0"/>
              <a:t>Close to indifferent among all strategies</a:t>
            </a:r>
            <a:endParaRPr lang="en-US" sz="3200" dirty="0"/>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dirty="0" smtClean="0"/>
              <a:t>Adding one unit of Barracuda final assembly capacity increases expected operating profit by 25%*$300 = $75 &gt; </a:t>
            </a:r>
            <a:r>
              <a:rPr lang="en-US" sz="1600" dirty="0" err="1" smtClean="0"/>
              <a:t>CapEx</a:t>
            </a:r>
            <a:r>
              <a:rPr lang="en-US" sz="1600" dirty="0" smtClean="0"/>
              <a:t> of $20, as long as </a:t>
            </a:r>
            <a:r>
              <a:rPr lang="en-US" sz="1600" i="1" dirty="0" smtClean="0"/>
              <a:t>K</a:t>
            </a:r>
            <a:r>
              <a:rPr lang="en-US" sz="1600" i="1" baseline="-25000" dirty="0" smtClean="0"/>
              <a:t>b</a:t>
            </a:r>
            <a:r>
              <a:rPr lang="en-US" sz="1600" dirty="0" smtClean="0"/>
              <a:t> &lt; 350.  Marginal value is negative beyond 350.</a:t>
            </a:r>
          </a:p>
          <a:p>
            <a:r>
              <a:rPr lang="en-US" sz="1600" dirty="0" smtClean="0"/>
              <a:t>Similarly, adding one unit of Cheetah final assembly capacity has expected marginal value of 25%*$400 - $30 = $70, as long as </a:t>
            </a:r>
            <a:r>
              <a:rPr lang="en-US" sz="1600" i="1" dirty="0" err="1" smtClean="0"/>
              <a:t>K</a:t>
            </a:r>
            <a:r>
              <a:rPr lang="en-US" sz="1600" i="1" baseline="-25000" dirty="0" err="1" smtClean="0"/>
              <a:t>c</a:t>
            </a:r>
            <a:r>
              <a:rPr lang="en-US" sz="1600" dirty="0" smtClean="0"/>
              <a:t> &lt; 350.  But if we increase </a:t>
            </a:r>
            <a:r>
              <a:rPr lang="en-US" sz="1600" i="1" dirty="0" err="1" smtClean="0"/>
              <a:t>K</a:t>
            </a:r>
            <a:r>
              <a:rPr lang="en-US" sz="1600" i="1" baseline="-25000" dirty="0" err="1" smtClean="0"/>
              <a:t>c</a:t>
            </a:r>
            <a:r>
              <a:rPr lang="en-US" sz="1600" dirty="0" smtClean="0"/>
              <a:t> beyond 350:</a:t>
            </a:r>
          </a:p>
          <a:p>
            <a:pPr lvl="1"/>
            <a:r>
              <a:rPr lang="en-US" sz="1400" dirty="0" smtClean="0"/>
              <a:t>test is constraining us and the marginal value of an additional cheetah capacity unit is that we can make one more Cheetah drive </a:t>
            </a:r>
            <a:r>
              <a:rPr lang="en-US" sz="1400" i="1" dirty="0" smtClean="0"/>
              <a:t>but one less </a:t>
            </a:r>
            <a:r>
              <a:rPr lang="en-US" sz="1400" i="1" dirty="0" err="1" smtClean="0"/>
              <a:t>Barra</a:t>
            </a:r>
            <a:r>
              <a:rPr lang="en-US" sz="1400" i="1" dirty="0" smtClean="0"/>
              <a:t> drive </a:t>
            </a:r>
            <a:r>
              <a:rPr lang="en-US" sz="1400" dirty="0" smtClean="0"/>
              <a:t>(due to test constraint).  The expected marginal value is 25%*($400-$300) = $25 &lt; </a:t>
            </a:r>
            <a:r>
              <a:rPr lang="en-US" sz="1400" dirty="0" err="1" smtClean="0"/>
              <a:t>CapEx</a:t>
            </a:r>
            <a:r>
              <a:rPr lang="en-US" sz="1400" dirty="0" smtClean="0"/>
              <a:t> of $30, which is </a:t>
            </a:r>
            <a:r>
              <a:rPr lang="en-US" sz="1400" i="1" dirty="0" smtClean="0"/>
              <a:t>suboptimal</a:t>
            </a:r>
            <a:r>
              <a:rPr lang="en-US" sz="1400" dirty="0" smtClean="0"/>
              <a:t>.</a:t>
            </a:r>
          </a:p>
          <a:p>
            <a:pPr lvl="1"/>
            <a:r>
              <a:rPr lang="en-US" sz="1400" dirty="0" smtClean="0"/>
              <a:t>Increasing both cheetah and test capacity is also suboptimal: marginal value = 25%*$400 = $100 &lt; $30+$80</a:t>
            </a:r>
          </a:p>
          <a:p>
            <a:endParaRPr lang="en-US" sz="1800" dirty="0" smtClean="0"/>
          </a:p>
          <a:p>
            <a:pPr>
              <a:buClr>
                <a:srgbClr val="FF0000"/>
              </a:buClr>
              <a:buFont typeface="Wingdings" pitchFamily="2" charset="2"/>
              <a:buChar char="Ø"/>
            </a:pPr>
            <a:r>
              <a:rPr lang="en-US" sz="1800" dirty="0" smtClean="0"/>
              <a:t>Sizing of a capacity portfolio starting guideline:</a:t>
            </a:r>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r>
              <a:rPr lang="en-US" sz="1800" dirty="0" smtClean="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a:solidFill>
                  <a:srgbClr val="000000"/>
                </a:solidFill>
              </a:rPr>
              <a:t>P(resource </a:t>
            </a:r>
            <a:r>
              <a:rPr lang="en-US" sz="2000" i="1">
                <a:solidFill>
                  <a:srgbClr val="000000"/>
                </a:solidFill>
              </a:rPr>
              <a:t>i </a:t>
            </a:r>
            <a:r>
              <a:rPr lang="en-US" sz="2000">
                <a:solidFill>
                  <a:srgbClr val="000000"/>
                </a:solidFill>
              </a:rPr>
              <a:t>is bottleneck) </a:t>
            </a:r>
            <a:r>
              <a:rPr lang="en-US" sz="2000">
                <a:solidFill>
                  <a:srgbClr val="000000"/>
                </a:solidFill>
                <a:cs typeface="Times New Roman" pitchFamily="18" charset="0"/>
              </a:rPr>
              <a:t>≈</a:t>
            </a:r>
            <a:r>
              <a:rPr lang="en-US" sz="2000">
                <a:solidFill>
                  <a:srgbClr val="000000"/>
                </a:solidFill>
              </a:rPr>
              <a:t> </a:t>
            </a:r>
          </a:p>
          <a:p>
            <a:r>
              <a:rPr lang="en-US" sz="2000" u="sng">
                <a:solidFill>
                  <a:srgbClr val="000000"/>
                </a:solidFill>
              </a:rPr>
              <a:t>Marginal cost of capacity </a:t>
            </a:r>
            <a:r>
              <a:rPr lang="en-US" sz="2000" i="1" u="sng">
                <a:solidFill>
                  <a:srgbClr val="000000"/>
                </a:solidFill>
              </a:rPr>
              <a:t>i</a:t>
            </a:r>
          </a:p>
          <a:p>
            <a:r>
              <a:rPr lang="en-US" sz="2000">
                <a:solidFill>
                  <a:srgbClr val="000000"/>
                </a:solidFill>
              </a:rPr>
              <a:t>Marginal return of capacity </a:t>
            </a:r>
            <a:r>
              <a:rPr lang="en-US" sz="2000" i="1">
                <a:solidFill>
                  <a:srgbClr val="000000"/>
                </a:solidFill>
              </a:rPr>
              <a:t>i</a:t>
            </a:r>
            <a:endParaRPr lang="en-US" sz="2000">
              <a:solidFill>
                <a:srgbClr val="000000"/>
              </a:solidFill>
            </a:endParaRPr>
          </a:p>
          <a:p>
            <a:endParaRPr lang="en-US" sz="2000">
              <a:solidFill>
                <a:srgbClr val="000000"/>
              </a:solidFill>
            </a:endParaRPr>
          </a:p>
        </p:txBody>
      </p:sp>
    </p:spTree>
    <p:extLst>
      <p:ext uri="{BB962C8B-B14F-4D97-AF65-F5344CB8AC3E}">
        <p14:creationId xmlns:p14="http://schemas.microsoft.com/office/powerpoint/2010/main" val="10961924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Your decision model used:</a:t>
            </a:r>
            <a:endParaRPr lang="en-US" dirty="0"/>
          </a:p>
        </p:txBody>
      </p:sp>
      <p:graphicFrame>
        <p:nvGraphicFramePr>
          <p:cNvPr id="4" name="TPChart"/>
          <p:cNvGraphicFramePr>
            <a:graphicFrameLocks noChangeAspect="1"/>
          </p:cNvGraphicFramePr>
          <p:nvPr>
            <p:custDataLst>
              <p:tags r:id="rId3"/>
            </p:custDataLst>
          </p:nvPr>
        </p:nvGraphicFramePr>
        <p:xfrm>
          <a:off x="5511968" y="1617786"/>
          <a:ext cx="3568531" cy="5176714"/>
        </p:xfrm>
        <a:graphic>
          <a:graphicData uri="http://schemas.openxmlformats.org/presentationml/2006/ole">
            <mc:AlternateContent xmlns:mc="http://schemas.openxmlformats.org/markup-compatibility/2006">
              <mc:Choice xmlns:v="urn:schemas-microsoft-com:vml" Requires="v">
                <p:oleObj spid="_x0000_s259096" name="Chart" r:id="rId6" imgW="4571932" imgH="5143500" progId="MSGraph.Chart.8">
                  <p:embed followColorScheme="full"/>
                </p:oleObj>
              </mc:Choice>
              <mc:Fallback>
                <p:oleObj name="Chart" r:id="rId6" imgW="4571932" imgH="51435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11968" y="1617786"/>
                        <a:ext cx="3568531" cy="51767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smtClean="0"/>
              <a:t>A single demand path as forecast</a:t>
            </a:r>
            <a:br>
              <a:rPr lang="en-US" dirty="0" smtClean="0"/>
            </a:br>
            <a:r>
              <a:rPr lang="en-US" dirty="0" smtClean="0"/>
              <a:t/>
            </a:r>
            <a:br>
              <a:rPr lang="en-US" dirty="0" smtClean="0"/>
            </a:br>
            <a:endParaRPr lang="en-US" dirty="0" smtClean="0"/>
          </a:p>
          <a:p>
            <a:pPr marL="457200" indent="-457200">
              <a:spcAft>
                <a:spcPts val="0"/>
              </a:spcAft>
              <a:buFont typeface="+mj-lt"/>
              <a:buAutoNum type="arabicPeriod" startAt="2"/>
            </a:pPr>
            <a:r>
              <a:rPr lang="en-US" dirty="0" smtClean="0"/>
              <a:t>a group discussion leading to the recommended strategy</a:t>
            </a:r>
          </a:p>
          <a:p>
            <a:pPr marL="457200" indent="-457200">
              <a:spcAft>
                <a:spcPts val="0"/>
              </a:spcAft>
              <a:buFont typeface="+mj-lt"/>
              <a:buAutoNum type="arabicPeriod" startAt="2"/>
            </a:pPr>
            <a:r>
              <a:rPr lang="en-US" dirty="0" smtClean="0"/>
              <a:t>a formal calculation of  E(NPV)  by attributing a probability to each demand path</a:t>
            </a:r>
          </a:p>
          <a:p>
            <a:pPr marL="457200" indent="-457200">
              <a:spcAft>
                <a:spcPts val="0"/>
              </a:spcAft>
              <a:buFont typeface="+mj-lt"/>
              <a:buAutoNum type="arabicPeriod" startAt="2"/>
            </a:pPr>
            <a:r>
              <a:rPr lang="en-US" dirty="0" smtClean="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smtClean="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smtClean="0"/>
              <a:t>Multiple demand paths (including a “disaster scenario”) with</a:t>
            </a:r>
          </a:p>
          <a:p>
            <a:endParaRPr lang="en-US" sz="2000" dirty="0"/>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39"/>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2. Distinguish demand from sales/output:</a:t>
            </a:r>
            <a:br>
              <a:rPr lang="en-US" smtClean="0"/>
            </a:br>
            <a:r>
              <a:rPr lang="en-US" smtClean="0"/>
              <a:t>	View Capacity as a Real Option</a:t>
            </a:r>
          </a:p>
        </p:txBody>
      </p:sp>
      <p:sp>
        <p:nvSpPr>
          <p:cNvPr id="18435" name="Content Placeholder 2"/>
          <p:cNvSpPr>
            <a:spLocks noGrp="1"/>
          </p:cNvSpPr>
          <p:nvPr>
            <p:ph idx="1"/>
          </p:nvPr>
        </p:nvSpPr>
        <p:spPr/>
        <p:txBody>
          <a:bodyPr/>
          <a:lstStyle/>
          <a:p>
            <a:endParaRPr lang="en-US"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the Demand Curve is a Forecast</a:t>
            </a:r>
            <a:endParaRPr lang="en-US" dirty="0"/>
          </a:p>
        </p:txBody>
      </p:sp>
      <p:grpSp>
        <p:nvGrpSpPr>
          <p:cNvPr id="3" name="Group 34"/>
          <p:cNvGrpSpPr/>
          <p:nvPr/>
        </p:nvGrpSpPr>
        <p:grpSpPr>
          <a:xfrm>
            <a:off x="25943" y="2889722"/>
            <a:ext cx="4189816" cy="2881983"/>
            <a:chOff x="78615" y="2125488"/>
            <a:chExt cx="4189816" cy="2881983"/>
          </a:xfrm>
        </p:grpSpPr>
        <p:grpSp>
          <p:nvGrpSpPr>
            <p:cNvPr id="14" name="Group 13"/>
            <p:cNvGrpSpPr/>
            <p:nvPr/>
          </p:nvGrpSpPr>
          <p:grpSpPr>
            <a:xfrm>
              <a:off x="861278" y="2125488"/>
              <a:ext cx="3407153" cy="2420318"/>
              <a:chOff x="2316997" y="1976038"/>
              <a:chExt cx="4231038" cy="3084163"/>
            </a:xfrm>
          </p:grpSpPr>
          <p:sp>
            <p:nvSpPr>
              <p:cNvPr id="4" name="Rectangle 3"/>
              <p:cNvSpPr/>
              <p:nvPr/>
            </p:nvSpPr>
            <p:spPr>
              <a:xfrm>
                <a:off x="2316997" y="1976038"/>
                <a:ext cx="4231038" cy="30841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2316997" y="2776784"/>
                <a:ext cx="4223289" cy="2074189"/>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 name="Straight Connector 5"/>
              <p:cNvCxnSpPr/>
              <p:nvPr/>
            </p:nvCxnSpPr>
            <p:spPr>
              <a:xfrm>
                <a:off x="2316997" y="4626248"/>
                <a:ext cx="420779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861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8" name="TextBox 7"/>
            <p:cNvSpPr txBox="1"/>
            <p:nvPr/>
          </p:nvSpPr>
          <p:spPr>
            <a:xfrm>
              <a:off x="193071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9" name="TextBox 8"/>
            <p:cNvSpPr txBox="1"/>
            <p:nvPr/>
          </p:nvSpPr>
          <p:spPr>
            <a:xfrm>
              <a:off x="1798975" y="2523046"/>
              <a:ext cx="1257944" cy="461665"/>
            </a:xfrm>
            <a:prstGeom prst="rect">
              <a:avLst/>
            </a:prstGeom>
            <a:noFill/>
          </p:spPr>
          <p:txBody>
            <a:bodyPr wrap="square" rtlCol="0">
              <a:spAutoFit/>
            </a:bodyPr>
            <a:lstStyle/>
            <a:p>
              <a:pPr algn="ctr"/>
              <a:r>
                <a:rPr lang="en-US" sz="1200" dirty="0" smtClean="0"/>
                <a:t>Forecast of future demand</a:t>
              </a:r>
              <a:endParaRPr lang="en-US" sz="1200" dirty="0"/>
            </a:p>
          </p:txBody>
        </p:sp>
        <p:cxnSp>
          <p:nvCxnSpPr>
            <p:cNvPr id="10" name="Straight Arrow Connector 9"/>
            <p:cNvCxnSpPr/>
            <p:nvPr/>
          </p:nvCxnSpPr>
          <p:spPr>
            <a:xfrm>
              <a:off x="2398248" y="3019222"/>
              <a:ext cx="333213" cy="240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805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3"/>
            </p:cNvCxnSpPr>
            <p:nvPr/>
          </p:nvCxnSpPr>
          <p:spPr>
            <a:xfrm flipV="1">
              <a:off x="64430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65" y="4545806"/>
              <a:ext cx="514026" cy="461665"/>
            </a:xfrm>
            <a:prstGeom prst="rect">
              <a:avLst/>
            </a:prstGeom>
            <a:noFill/>
          </p:spPr>
          <p:txBody>
            <a:bodyPr wrap="square" rtlCol="0">
              <a:spAutoFit/>
            </a:bodyPr>
            <a:lstStyle/>
            <a:p>
              <a:pPr algn="ctr"/>
              <a:r>
                <a:rPr lang="en-US" sz="1200" dirty="0" smtClean="0"/>
                <a:t>Year 0</a:t>
              </a:r>
              <a:endParaRPr lang="en-US" sz="1200" dirty="0"/>
            </a:p>
          </p:txBody>
        </p:sp>
      </p:grpSp>
      <p:grpSp>
        <p:nvGrpSpPr>
          <p:cNvPr id="15" name="Group 35"/>
          <p:cNvGrpSpPr/>
          <p:nvPr/>
        </p:nvGrpSpPr>
        <p:grpSpPr>
          <a:xfrm>
            <a:off x="4479703" y="2889722"/>
            <a:ext cx="4236248" cy="2881983"/>
            <a:chOff x="4532375" y="2125488"/>
            <a:chExt cx="4236248" cy="2881983"/>
          </a:xfrm>
        </p:grpSpPr>
        <p:sp>
          <p:nvSpPr>
            <p:cNvPr id="25" name="Rectangle 2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Connector 2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19" name="TextBox 1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20" name="TextBox 1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22" name="Straight Arrow Connector 21"/>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28" name="Freeform 27"/>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Freeform 30"/>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33" name="TextBox 32"/>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34" name="TextBox 33"/>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
        <p:nvSpPr>
          <p:cNvPr id="37" name="TextBox 36"/>
          <p:cNvSpPr txBox="1"/>
          <p:nvPr/>
        </p:nvSpPr>
        <p:spPr>
          <a:xfrm>
            <a:off x="808606" y="1759808"/>
            <a:ext cx="3388432" cy="830997"/>
          </a:xfrm>
          <a:prstGeom prst="rect">
            <a:avLst/>
          </a:prstGeom>
          <a:noFill/>
        </p:spPr>
        <p:txBody>
          <a:bodyPr wrap="square" rtlCol="0">
            <a:spAutoFit/>
          </a:bodyPr>
          <a:lstStyle/>
          <a:p>
            <a:pPr algn="ctr"/>
            <a:r>
              <a:rPr lang="en-US" sz="1600" dirty="0" smtClean="0"/>
              <a:t>In last session we discussed the pitfall of sales-plan (single-point) driven capacity planning</a:t>
            </a:r>
            <a:endParaRPr lang="en-US" sz="1600" dirty="0"/>
          </a:p>
        </p:txBody>
      </p:sp>
      <p:sp>
        <p:nvSpPr>
          <p:cNvPr id="38" name="TextBox 37"/>
          <p:cNvSpPr txBox="1"/>
          <p:nvPr/>
        </p:nvSpPr>
        <p:spPr>
          <a:xfrm>
            <a:off x="5253445" y="1759808"/>
            <a:ext cx="3388432" cy="830997"/>
          </a:xfrm>
          <a:prstGeom prst="rect">
            <a:avLst/>
          </a:prstGeom>
          <a:noFill/>
        </p:spPr>
        <p:txBody>
          <a:bodyPr wrap="square" rtlCol="0">
            <a:spAutoFit/>
          </a:bodyPr>
          <a:lstStyle/>
          <a:p>
            <a:pPr algn="ctr"/>
            <a:r>
              <a:rPr lang="en-US" sz="1600" dirty="0" smtClean="0"/>
              <a:t>And concluded that capacity planning needs to explicitly account for forecast uncertainty </a:t>
            </a:r>
            <a:endParaRPr lang="en-US" sz="1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0</a:t>
              </a:r>
              <a:endParaRPr lang="en-US" sz="1400" b="1">
                <a:solidFill>
                  <a:srgbClr val="000000"/>
                </a:solidFill>
              </a:endParaRPr>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a:t>
              </a:r>
              <a:endParaRPr lang="en-US" sz="1400" b="1">
                <a:solidFill>
                  <a:srgbClr val="000000"/>
                </a:solidFill>
              </a:endParaRPr>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200</a:t>
              </a:r>
              <a:endParaRPr lang="en-US" sz="1400" b="1">
                <a:solidFill>
                  <a:srgbClr val="000000"/>
                </a:solidFill>
              </a:endParaRPr>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300</a:t>
              </a:r>
              <a:endParaRPr lang="en-US" sz="1400" b="1">
                <a:solidFill>
                  <a:srgbClr val="000000"/>
                </a:solidFill>
              </a:endParaRPr>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400</a:t>
              </a:r>
              <a:endParaRPr lang="en-US" sz="1400" b="1">
                <a:solidFill>
                  <a:srgbClr val="000000"/>
                </a:solidFill>
              </a:endParaRPr>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500</a:t>
              </a:r>
              <a:endParaRPr lang="en-US" sz="1400" b="1">
                <a:solidFill>
                  <a:srgbClr val="000000"/>
                </a:solidFill>
              </a:endParaRPr>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600</a:t>
              </a:r>
              <a:endParaRPr lang="en-US" sz="1400" b="1">
                <a:solidFill>
                  <a:srgbClr val="000000"/>
                </a:solidFill>
              </a:endParaRPr>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700</a:t>
              </a:r>
              <a:endParaRPr lang="en-US" sz="1400" b="1">
                <a:solidFill>
                  <a:srgbClr val="000000"/>
                </a:solidFill>
              </a:endParaRPr>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b="1">
                  <a:solidFill>
                    <a:srgbClr val="000000"/>
                  </a:solidFill>
                  <a:latin typeface="Arial" charset="0"/>
                </a:rPr>
                <a:t>Barracuda </a:t>
              </a:r>
              <a:endParaRPr lang="en-US" sz="1400" b="1">
                <a:solidFill>
                  <a:srgbClr val="000000"/>
                </a:solidFill>
              </a:endParaRPr>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[1000 units]</a:t>
              </a:r>
              <a:endParaRPr lang="en-US" sz="1400" b="1">
                <a:solidFill>
                  <a:srgbClr val="000000"/>
                </a:solidFill>
              </a:endParaRPr>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b="1">
                  <a:solidFill>
                    <a:srgbClr val="000000"/>
                  </a:solidFill>
                  <a:latin typeface="Arial" charset="0"/>
                </a:rPr>
                <a:t>Cheetah </a:t>
              </a:r>
              <a:endParaRPr lang="en-US" sz="1400" b="1">
                <a:solidFill>
                  <a:srgbClr val="000000"/>
                </a:solidFill>
              </a:endParaRPr>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[1000 units]</a:t>
              </a:r>
              <a:endParaRPr lang="en-US" sz="1400" b="1">
                <a:solidFill>
                  <a:srgbClr val="000000"/>
                </a:solidFill>
              </a:endParaRPr>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b="1">
                <a:solidFill>
                  <a:srgbClr val="000000"/>
                </a:solidFill>
              </a:endParaRPr>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b="1">
                <a:solidFill>
                  <a:srgbClr val="000000"/>
                </a:solidFill>
              </a:endParaRPr>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b="1">
                <a:solidFill>
                  <a:srgbClr val="000000"/>
                </a:solidFill>
              </a:endParaRPr>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b="1">
                <a:solidFill>
                  <a:srgbClr val="000000"/>
                </a:solidFill>
              </a:endParaRPr>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0</a:t>
                </a:r>
                <a:endParaRPr lang="en-US" sz="1400" b="1">
                  <a:solidFill>
                    <a:srgbClr val="000000"/>
                  </a:solidFill>
                </a:endParaRPr>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a:t>
                </a:r>
                <a:endParaRPr lang="en-US" sz="1400" b="1">
                  <a:solidFill>
                    <a:srgbClr val="000000"/>
                  </a:solidFill>
                </a:endParaRPr>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200</a:t>
                </a:r>
                <a:endParaRPr lang="en-US" sz="1400" b="1">
                  <a:solidFill>
                    <a:srgbClr val="000000"/>
                  </a:solidFill>
                </a:endParaRPr>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300</a:t>
                </a:r>
                <a:endParaRPr lang="en-US" sz="1400" b="1">
                  <a:solidFill>
                    <a:srgbClr val="000000"/>
                  </a:solidFill>
                </a:endParaRPr>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400</a:t>
                </a:r>
                <a:endParaRPr lang="en-US" sz="1400" b="1">
                  <a:solidFill>
                    <a:srgbClr val="000000"/>
                  </a:solidFill>
                </a:endParaRPr>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500</a:t>
                </a:r>
                <a:endParaRPr lang="en-US" sz="1400" b="1">
                  <a:solidFill>
                    <a:srgbClr val="000000"/>
                  </a:solidFill>
                </a:endParaRPr>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600</a:t>
                </a:r>
                <a:endParaRPr lang="en-US" sz="1400" b="1">
                  <a:solidFill>
                    <a:srgbClr val="000000"/>
                  </a:solidFill>
                </a:endParaRPr>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700</a:t>
                </a:r>
                <a:endParaRPr lang="en-US" sz="1400" b="1">
                  <a:solidFill>
                    <a:srgbClr val="000000"/>
                  </a:solidFill>
                </a:endParaRPr>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b="1">
                <a:solidFill>
                  <a:srgbClr val="000000"/>
                </a:solidFill>
              </a:endParaRPr>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Pessimistic</a:t>
            </a:r>
          </a:p>
          <a:p>
            <a:pPr algn="ctr" eaLnBrk="0" hangingPunct="0"/>
            <a:r>
              <a:rPr lang="en-US" sz="1400">
                <a:solidFill>
                  <a:srgbClr val="000000"/>
                </a:solidFill>
              </a:rPr>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Expected</a:t>
            </a:r>
          </a:p>
          <a:p>
            <a:pPr algn="ctr" eaLnBrk="0" hangingPunct="0"/>
            <a:r>
              <a:rPr lang="en-US" sz="1400">
                <a:solidFill>
                  <a:srgbClr val="000000"/>
                </a:solidFill>
              </a:rPr>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Optimistic</a:t>
            </a:r>
          </a:p>
          <a:p>
            <a:pPr algn="ctr" eaLnBrk="0" hangingPunct="0"/>
            <a:r>
              <a:rPr lang="en-US" sz="1400">
                <a:solidFill>
                  <a:srgbClr val="000000"/>
                </a:solidFill>
              </a:rPr>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b="1">
              <a:solidFill>
                <a:srgbClr val="000000"/>
              </a:solidFill>
            </a:endParaRPr>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b="1">
              <a:solidFill>
                <a:srgbClr val="000000"/>
              </a:solidFill>
            </a:endParaRPr>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a:solidFill>
                  <a:srgbClr val="000000"/>
                </a:solidFill>
              </a:rPr>
              <a:t>Original capacity proposal</a:t>
            </a:r>
          </a:p>
        </p:txBody>
      </p:sp>
    </p:spTree>
    <p:extLst>
      <p:ext uri="{BB962C8B-B14F-4D97-AF65-F5344CB8AC3E}">
        <p14:creationId xmlns:p14="http://schemas.microsoft.com/office/powerpoint/2010/main" val="3034018575"/>
      </p:ext>
    </p:extLst>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extLst>
      <p:ext uri="{BB962C8B-B14F-4D97-AF65-F5344CB8AC3E}">
        <p14:creationId xmlns:p14="http://schemas.microsoft.com/office/powerpoint/2010/main" val="3715755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b="1">
              <a:solidFill>
                <a:srgbClr val="000000"/>
              </a:solidFill>
            </a:endParaRPr>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b="1">
              <a:solidFill>
                <a:srgbClr val="000000"/>
              </a:solidFill>
            </a:endParaRPr>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b="1">
              <a:solidFill>
                <a:srgbClr val="000000"/>
              </a:solidFill>
            </a:endParaRPr>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Expected</a:t>
            </a:r>
          </a:p>
          <a:p>
            <a:pPr algn="ctr" eaLnBrk="0" hangingPunct="0"/>
            <a:r>
              <a:rPr lang="en-US" sz="1200" b="1">
                <a:solidFill>
                  <a:srgbClr val="000000"/>
                </a:solidFill>
              </a:rPr>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b="1">
              <a:solidFill>
                <a:srgbClr val="000000"/>
              </a:solidFill>
            </a:endParaRPr>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NPV-Optimal </a:t>
            </a:r>
            <a:r>
              <a:rPr lang="en-US" sz="1200" b="1" i="1">
                <a:solidFill>
                  <a:srgbClr val="000000"/>
                </a:solidFill>
              </a:rPr>
              <a:t>K</a:t>
            </a:r>
            <a:r>
              <a:rPr lang="en-US" sz="1200" b="1" i="1" baseline="30000">
                <a:solidFill>
                  <a:srgbClr val="000000"/>
                </a:solidFill>
              </a:rPr>
              <a:t>*</a:t>
            </a:r>
            <a:endParaRPr lang="en-US" sz="1200" b="1">
              <a:solidFill>
                <a:srgbClr val="000000"/>
              </a:solidFill>
            </a:endParaRPr>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Initial Sales-plan driven </a:t>
            </a:r>
            <a:r>
              <a:rPr lang="en-US" sz="1200" b="1" i="1">
                <a:solidFill>
                  <a:srgbClr val="000000"/>
                </a:solidFill>
              </a:rPr>
              <a:t>K</a:t>
            </a:r>
            <a:endParaRPr lang="en-US" sz="1200" b="1">
              <a:solidFill>
                <a:srgbClr val="000000"/>
              </a:solidFill>
            </a:endParaRPr>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Full insurance </a:t>
            </a:r>
            <a:r>
              <a:rPr lang="en-US" sz="1200" b="1" i="1">
                <a:solidFill>
                  <a:srgbClr val="000000"/>
                </a:solidFill>
              </a:rPr>
              <a:t>K</a:t>
            </a:r>
            <a:endParaRPr lang="en-US" sz="1200" b="1">
              <a:solidFill>
                <a:srgbClr val="000000"/>
              </a:solidFill>
            </a:endParaRPr>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a:solidFill>
                  <a:srgbClr val="000000"/>
                </a:solidFill>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-6</a:t>
            </a:r>
          </a:p>
        </p:txBody>
      </p:sp>
    </p:spTree>
    <p:extLst>
      <p:ext uri="{BB962C8B-B14F-4D97-AF65-F5344CB8AC3E}">
        <p14:creationId xmlns:p14="http://schemas.microsoft.com/office/powerpoint/2010/main" val="23013804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14.xml><?xml version="1.0" encoding="utf-8"?>
<p:tagLst xmlns:a="http://schemas.openxmlformats.org/drawingml/2006/main" xmlns:r="http://schemas.openxmlformats.org/officeDocument/2006/relationships" xmlns:p="http://schemas.openxmlformats.org/presentationml/2006/main">
  <p:tag name="CHARTTYPE" val="3"/>
</p:tagLst>
</file>

<file path=ppt/tags/tag15.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ags/tag16.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ags/tag17.xml><?xml version="1.0" encoding="utf-8"?>
<p:tagLst xmlns:a="http://schemas.openxmlformats.org/drawingml/2006/main" xmlns:r="http://schemas.openxmlformats.org/officeDocument/2006/relationships" xmlns:p="http://schemas.openxmlformats.org/presentationml/2006/main">
  <p:tag name="CHARTTYPE" val="3"/>
</p:tagLst>
</file>

<file path=ppt/tags/tag18.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9.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2.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20.xml><?xml version="1.0" encoding="utf-8"?>
<p:tagLst xmlns:a="http://schemas.openxmlformats.org/drawingml/2006/main" xmlns:r="http://schemas.openxmlformats.org/officeDocument/2006/relationships" xmlns:p="http://schemas.openxmlformats.org/presentationml/2006/main">
  <p:tag name="CHARTTYPE" val="0"/>
</p:tagLst>
</file>

<file path=ppt/tags/tag21.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5852</TotalTime>
  <Words>11176</Words>
  <Application>Microsoft Macintosh PowerPoint</Application>
  <PresentationFormat>On-screen Show (4:3)</PresentationFormat>
  <Paragraphs>1675</Paragraphs>
  <Slides>65</Slides>
  <Notes>53</Notes>
  <HiddenSlides>3</HiddenSlides>
  <MMClips>0</MMClips>
  <ScaleCrop>false</ScaleCrop>
  <HeadingPairs>
    <vt:vector size="6" baseType="variant">
      <vt:variant>
        <vt:lpstr>Theme</vt:lpstr>
      </vt:variant>
      <vt:variant>
        <vt:i4>5</vt:i4>
      </vt:variant>
      <vt:variant>
        <vt:lpstr>Embedded OLE Servers</vt:lpstr>
      </vt:variant>
      <vt:variant>
        <vt:i4>3</vt:i4>
      </vt:variant>
      <vt:variant>
        <vt:lpstr>Slide Titles</vt:lpstr>
      </vt:variant>
      <vt:variant>
        <vt:i4>65</vt:i4>
      </vt:variant>
    </vt:vector>
  </HeadingPairs>
  <TitlesOfParts>
    <vt:vector size="73" baseType="lpstr">
      <vt:lpstr>4_Cachon_Slide_Template</vt:lpstr>
      <vt:lpstr>5_Cachon_Slide_Template</vt:lpstr>
      <vt:lpstr>1_Office Theme</vt:lpstr>
      <vt:lpstr>1_Cachon_Slide_Template</vt:lpstr>
      <vt:lpstr>Cachon_Slide_Template</vt:lpstr>
      <vt:lpstr>Equation</vt:lpstr>
      <vt:lpstr>Document</vt:lpstr>
      <vt:lpstr>Chart</vt:lpstr>
      <vt:lpstr>Take 5 min to fill out  MID-TERM COMMENTS AND SUGGESTIONS</vt:lpstr>
      <vt:lpstr>Asset Flexibility</vt:lpstr>
      <vt:lpstr>Network Flexibility</vt:lpstr>
      <vt:lpstr>Proposed Capacity Plan</vt:lpstr>
      <vt:lpstr>Newsvendor Networks:  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PowerPoint Presentation</vt:lpstr>
      <vt:lpstr>Capacity Timing and Expansion</vt:lpstr>
      <vt:lpstr>Facebook Expansion</vt:lpstr>
      <vt:lpstr>Global Apple iPhone Quarterly Sales 2007-2015 in million units</vt:lpstr>
      <vt:lpstr>Challenges for Capacity Strategy</vt:lpstr>
      <vt:lpstr>Capacity Timing Strategies  Leading, Chasing, and Lagging Timing Strategies</vt:lpstr>
      <vt:lpstr>Capacity Timing Strategies   Hybrid timing strategy between lead and lag: Smoothing</vt:lpstr>
      <vt:lpstr>Scale Economies in Capacity Expansion</vt:lpstr>
      <vt:lpstr>Approaches to Capacity Expansion </vt:lpstr>
      <vt:lpstr>William Harley and Arthur Davidson (1914)</vt:lpstr>
      <vt:lpstr>Harley-Davidson Case  When was the last time you felt this strongly about anything?</vt:lpstr>
      <vt:lpstr>Harley’s problem: Match Demand with Supply:  Conceptual Representation of Choices</vt:lpstr>
      <vt:lpstr>Harley-Davidson analysis: qualitative strategic fit of options:  Must use Harley’s “primary success criteria”</vt:lpstr>
      <vt:lpstr>A Reminder on Present Value Calculations</vt:lpstr>
      <vt:lpstr>Evaluating the NPV of a Capacity Plan</vt:lpstr>
      <vt:lpstr>How to Determine Sales and Production Plan </vt:lpstr>
      <vt:lpstr>Sales and Production Plan Optimization</vt:lpstr>
      <vt:lpstr>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Capacity Timing: Valuation and Optimization   </vt:lpstr>
      <vt:lpstr>Learning Points:   Capacity Sizing and Timing</vt:lpstr>
      <vt:lpstr>Risk Management</vt:lpstr>
      <vt:lpstr>Risk Management and Operational Hedging</vt:lpstr>
      <vt:lpstr>Risk Management: a four step process</vt:lpstr>
      <vt:lpstr>Operational Risk: one perspective</vt:lpstr>
      <vt:lpstr>Risk Management:  Step 1: identify the risks</vt:lpstr>
      <vt:lpstr>Operational Risk: A Broader Perspective</vt:lpstr>
      <vt:lpstr>Cost Risk at Hewlett Packard</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Mean-Variance Analysis of Operational Hedging: Example via Capacity Portfolio Imbalance in Seagate</vt:lpstr>
      <vt:lpstr>Assessing Risk</vt:lpstr>
      <vt:lpstr>Threat Assessment Another Crucial Dimension</vt:lpstr>
      <vt:lpstr> Risk Management   Step 4: strategic risk mitigation</vt:lpstr>
      <vt:lpstr>Risk Management:  Step 4: strategic risk mitigation</vt:lpstr>
      <vt:lpstr>Capacity Timing Optimization   A basic timing model</vt:lpstr>
      <vt:lpstr>Capacity Timing Optimization: Drivers   Insights from basic timing model</vt:lpstr>
      <vt:lpstr>Capacity Timing &amp; Abandonment Options  Eli Lilly cancels manufacturing project in Prince William</vt:lpstr>
      <vt:lpstr>Real Option Valuation:  Acer Example 4.2 (p. 131)</vt:lpstr>
      <vt:lpstr>Real Options:  Acer Example: 1. Expand Now</vt:lpstr>
      <vt:lpstr>Real Options:  Acer Example: 2. Wait</vt:lpstr>
      <vt:lpstr>Capacity Timing and Adjustment  Guidelines for speed and flexibility</vt:lpstr>
      <vt:lpstr>Our decision model used</vt:lpstr>
      <vt:lpstr>What is the recommendation of your model?</vt:lpstr>
      <vt:lpstr>How confident are you in the recommendation of your model?</vt:lpstr>
      <vt:lpstr>Your decision model used:</vt:lpstr>
      <vt:lpstr>Harley-Davidson analysis: qualitative strategic fit of options:  Must use Harley’s “primary success criteria”</vt:lpstr>
      <vt:lpstr>2. Distinguish demand from sales/output:  View Capacity as a Real Option</vt:lpstr>
      <vt:lpstr>Remember: the Demand Curve is a Forecast</vt:lpstr>
      <vt:lpstr>PowerPoint Presentation</vt:lpstr>
      <vt:lpstr>Seagate Technology:  Excel formulation and Mean-Variances </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429</cp:revision>
  <cp:lastPrinted>2015-02-01T20:31:01Z</cp:lastPrinted>
  <dcterms:created xsi:type="dcterms:W3CDTF">1998-09-22T23:11:58Z</dcterms:created>
  <dcterms:modified xsi:type="dcterms:W3CDTF">2015-02-02T22:35:38Z</dcterms:modified>
</cp:coreProperties>
</file>