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charts/chart5.xml" ContentType="application/vnd.openxmlformats-officedocument.drawingml.chart+xml"/>
  <Override PartName="/ppt/notesSlides/notesSlide24.xml" ContentType="application/vnd.openxmlformats-officedocument.presentationml.notesSlide+xml"/>
  <Override PartName="/ppt/charts/chart6.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7.xml" ContentType="application/vnd.openxmlformats-officedocument.drawingml.chart+xml"/>
  <Override PartName="/ppt/theme/themeOverride1.xml" ContentType="application/vnd.openxmlformats-officedocument.themeOverride+xml"/>
  <Override PartName="/ppt/notesSlides/notesSlide28.xml" ContentType="application/vnd.openxmlformats-officedocument.presentationml.notesSlide+xml"/>
  <Override PartName="/ppt/charts/chart8.xml" ContentType="application/vnd.openxmlformats-officedocument.drawingml.chart+xml"/>
  <Override PartName="/ppt/theme/themeOverride2.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44"/>
  </p:notesMasterIdLst>
  <p:handoutMasterIdLst>
    <p:handoutMasterId r:id="rId45"/>
  </p:handoutMasterIdLst>
  <p:sldIdLst>
    <p:sldId id="540" r:id="rId3"/>
    <p:sldId id="559" r:id="rId4"/>
    <p:sldId id="576" r:id="rId5"/>
    <p:sldId id="560" r:id="rId6"/>
    <p:sldId id="577" r:id="rId7"/>
    <p:sldId id="598" r:id="rId8"/>
    <p:sldId id="543" r:id="rId9"/>
    <p:sldId id="562" r:id="rId10"/>
    <p:sldId id="611" r:id="rId11"/>
    <p:sldId id="545" r:id="rId12"/>
    <p:sldId id="546" r:id="rId13"/>
    <p:sldId id="547" r:id="rId14"/>
    <p:sldId id="548" r:id="rId15"/>
    <p:sldId id="549" r:id="rId16"/>
    <p:sldId id="550" r:id="rId17"/>
    <p:sldId id="551" r:id="rId18"/>
    <p:sldId id="563" r:id="rId19"/>
    <p:sldId id="564" r:id="rId20"/>
    <p:sldId id="565" r:id="rId21"/>
    <p:sldId id="566" r:id="rId22"/>
    <p:sldId id="567" r:id="rId23"/>
    <p:sldId id="568" r:id="rId24"/>
    <p:sldId id="569" r:id="rId25"/>
    <p:sldId id="570" r:id="rId26"/>
    <p:sldId id="571" r:id="rId27"/>
    <p:sldId id="552" r:id="rId28"/>
    <p:sldId id="572" r:id="rId29"/>
    <p:sldId id="541" r:id="rId30"/>
    <p:sldId id="557" r:id="rId31"/>
    <p:sldId id="558" r:id="rId32"/>
    <p:sldId id="574" r:id="rId33"/>
    <p:sldId id="575" r:id="rId34"/>
    <p:sldId id="612" r:id="rId35"/>
    <p:sldId id="613" r:id="rId36"/>
    <p:sldId id="614" r:id="rId37"/>
    <p:sldId id="615" r:id="rId38"/>
    <p:sldId id="616" r:id="rId39"/>
    <p:sldId id="617" r:id="rId40"/>
    <p:sldId id="618" r:id="rId41"/>
    <p:sldId id="619" r:id="rId42"/>
    <p:sldId id="620" r:id="rId43"/>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22753" autoAdjust="0"/>
    <p:restoredTop sz="70943" autoAdjust="0"/>
  </p:normalViewPr>
  <p:slideViewPr>
    <p:cSldViewPr snapToGrid="0">
      <p:cViewPr varScale="1">
        <p:scale>
          <a:sx n="98" d="100"/>
          <a:sy n="98" d="100"/>
        </p:scale>
        <p:origin x="-3744" y="-120"/>
      </p:cViewPr>
      <p:guideLst>
        <p:guide orient="horz" pos="2057"/>
        <p:guide pos="31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5" d="100"/>
          <a:sy n="135" d="100"/>
        </p:scale>
        <p:origin x="-220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ropbox:Teaching:Neuvotella%20SimCase%20Version:Neuvotella_Should%20Cost_Solution%20Set_021412_1900%20ol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jv617\AppData\Local\Microsoft\Windows\Temporary%20Internet%20Files\Content.Outlook\BP5DT9J1\Capstone_Student_Result.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janvanmieghem:Documents:OneDrive:3MyTeach:454:0_454-2014-Winter-Slides:2014%20Winter_Integrative_Stage1_Student_Result.xlsx" TargetMode="External"/></Relationships>
</file>

<file path=ppt/charts/_rels/chart8.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janvanmieghem:Documents:OneDrive:3MyTeach:454:0_454-2014-Winter-Slides:2014%20Winter_Integrative_Stage1_Student_Resul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TRATE Net Profits vs. Neuvotella Should Cost</a:t>
            </a:r>
          </a:p>
        </c:rich>
      </c:tx>
      <c:layout/>
      <c:overlay val="1"/>
    </c:title>
    <c:autoTitleDeleted val="0"/>
    <c:plotArea>
      <c:layout>
        <c:manualLayout>
          <c:layoutTarget val="inner"/>
          <c:xMode val="edge"/>
          <c:yMode val="edge"/>
          <c:x val="0.081139204455977"/>
          <c:y val="0.155070477644649"/>
          <c:w val="0.885756592943231"/>
          <c:h val="0.63211933702985"/>
        </c:manualLayout>
      </c:layout>
      <c:lineChart>
        <c:grouping val="standard"/>
        <c:varyColors val="0"/>
        <c:ser>
          <c:idx val="0"/>
          <c:order val="0"/>
          <c:tx>
            <c:v>Actual Spend</c:v>
          </c:tx>
          <c:spPr>
            <a:ln>
              <a:solidFill>
                <a:srgbClr val="FF0000"/>
              </a:solidFill>
            </a:ln>
          </c:spPr>
          <c:marker>
            <c:symbol val="none"/>
          </c:marker>
          <c:dLbls>
            <c:dLbl>
              <c:idx val="0"/>
              <c:layout/>
              <c:tx>
                <c:strRef>
                  <c:f>'3. Negotiation'!$D$16</c:f>
                  <c:strCache>
                    <c:ptCount val="1"/>
                    <c:pt idx="0">
                      <c:v>10%</c:v>
                    </c:pt>
                  </c:strCache>
                </c:strRef>
              </c:tx>
              <c:dLblPos val="t"/>
              <c:showLegendKey val="0"/>
              <c:showVal val="1"/>
              <c:showCatName val="0"/>
              <c:showSerName val="0"/>
              <c:showPercent val="0"/>
              <c:showBubbleSize val="0"/>
            </c:dLbl>
            <c:dLbl>
              <c:idx val="1"/>
              <c:layout/>
              <c:tx>
                <c:strRef>
                  <c:f>'3. Negotiation'!$E$16</c:f>
                  <c:strCache>
                    <c:ptCount val="1"/>
                    <c:pt idx="0">
                      <c:v>8%</c:v>
                    </c:pt>
                  </c:strCache>
                </c:strRef>
              </c:tx>
              <c:dLblPos val="t"/>
              <c:showLegendKey val="0"/>
              <c:showVal val="1"/>
              <c:showCatName val="0"/>
              <c:showSerName val="0"/>
              <c:showPercent val="0"/>
              <c:showBubbleSize val="0"/>
            </c:dLbl>
            <c:dLbl>
              <c:idx val="2"/>
              <c:layout/>
              <c:tx>
                <c:strRef>
                  <c:f>'3. Negotiation'!$F$16</c:f>
                  <c:strCache>
                    <c:ptCount val="1"/>
                    <c:pt idx="0">
                      <c:v>18%</c:v>
                    </c:pt>
                  </c:strCache>
                </c:strRef>
              </c:tx>
              <c:dLblPos val="t"/>
              <c:showLegendKey val="0"/>
              <c:showVal val="1"/>
              <c:showCatName val="0"/>
              <c:showSerName val="0"/>
              <c:showPercent val="0"/>
              <c:showBubbleSize val="0"/>
            </c:dLbl>
            <c:dLbl>
              <c:idx val="3"/>
              <c:layout/>
              <c:tx>
                <c:strRef>
                  <c:f>'3. Negotiation'!$G$16</c:f>
                  <c:strCache>
                    <c:ptCount val="1"/>
                    <c:pt idx="0">
                      <c:v>8%</c:v>
                    </c:pt>
                  </c:strCache>
                </c:strRef>
              </c:tx>
              <c:dLblPos val="t"/>
              <c:showLegendKey val="0"/>
              <c:showVal val="1"/>
              <c:showCatName val="0"/>
              <c:showSerName val="0"/>
              <c:showPercent val="0"/>
              <c:showBubbleSize val="0"/>
            </c:dLbl>
            <c:dLbl>
              <c:idx val="4"/>
              <c:layout/>
              <c:tx>
                <c:strRef>
                  <c:f>'3. Negotiation'!$H$16</c:f>
                  <c:strCache>
                    <c:ptCount val="1"/>
                    <c:pt idx="0">
                      <c:v>6%</c:v>
                    </c:pt>
                  </c:strCache>
                </c:strRef>
              </c:tx>
              <c:dLblPos val="t"/>
              <c:showLegendKey val="0"/>
              <c:showVal val="1"/>
              <c:showCatName val="0"/>
              <c:showSerName val="0"/>
              <c:showPercent val="0"/>
              <c:showBubbleSize val="0"/>
            </c:dLbl>
            <c:dLbl>
              <c:idx val="5"/>
              <c:layout/>
              <c:tx>
                <c:strRef>
                  <c:f>'3. Negotiation'!$I$16</c:f>
                  <c:strCache>
                    <c:ptCount val="1"/>
                    <c:pt idx="0">
                      <c:v>48%</c:v>
                    </c:pt>
                  </c:strCache>
                </c:strRef>
              </c:tx>
              <c:dLblPos val="t"/>
              <c:showLegendKey val="0"/>
              <c:showVal val="1"/>
              <c:showCatName val="0"/>
              <c:showSerName val="0"/>
              <c:showPercent val="0"/>
              <c:showBubbleSize val="0"/>
            </c:dLbl>
            <c:dLbl>
              <c:idx val="6"/>
              <c:layout/>
              <c:tx>
                <c:strRef>
                  <c:f>'3. Negotiation'!$J$16</c:f>
                  <c:strCache>
                    <c:ptCount val="1"/>
                    <c:pt idx="0">
                      <c:v>48%</c:v>
                    </c:pt>
                  </c:strCache>
                </c:strRef>
              </c:tx>
              <c:dLblPos val="t"/>
              <c:showLegendKey val="0"/>
              <c:showVal val="1"/>
              <c:showCatName val="0"/>
              <c:showSerName val="0"/>
              <c:showPercent val="0"/>
              <c:showBubbleSize val="0"/>
            </c:dLbl>
            <c:dLbl>
              <c:idx val="7"/>
              <c:layout/>
              <c:tx>
                <c:strRef>
                  <c:f>'3. Negotiation'!$K$16</c:f>
                  <c:strCache>
                    <c:ptCount val="1"/>
                    <c:pt idx="0">
                      <c:v>48%</c:v>
                    </c:pt>
                  </c:strCache>
                </c:strRef>
              </c:tx>
              <c:dLblPos val="t"/>
              <c:showLegendKey val="0"/>
              <c:showVal val="1"/>
              <c:showCatName val="0"/>
              <c:showSerName val="0"/>
              <c:showPercent val="0"/>
              <c:showBubbleSize val="0"/>
            </c:dLbl>
            <c:dLblPos val="t"/>
            <c:showLegendKey val="0"/>
            <c:showVal val="1"/>
            <c:showCatName val="0"/>
            <c:showSerName val="0"/>
            <c:showPercent val="0"/>
            <c:showBubbleSize val="0"/>
            <c:showLeaderLines val="0"/>
          </c:dLbls>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Negotiation'!$D$9:$K$9</c:f>
              <c:numCache>
                <c:formatCode>_("$"* #,##0_);_("$"* \(#,##0\);_("$"* "-"??_);_(@_)</c:formatCode>
                <c:ptCount val="8"/>
                <c:pt idx="0">
                  <c:v>2.1539738416911E6</c:v>
                </c:pt>
                <c:pt idx="1">
                  <c:v>3.71490045520085E6</c:v>
                </c:pt>
                <c:pt idx="2">
                  <c:v>3.57394410620753E6</c:v>
                </c:pt>
                <c:pt idx="3">
                  <c:v>3.85714113428571E6</c:v>
                </c:pt>
                <c:pt idx="4">
                  <c:v>3.88975044555146E6</c:v>
                </c:pt>
                <c:pt idx="5">
                  <c:v>5.13742679846654E6</c:v>
                </c:pt>
                <c:pt idx="6">
                  <c:v>5.38448507596583E6</c:v>
                </c:pt>
                <c:pt idx="7">
                  <c:v>5.07972322066617E6</c:v>
                </c:pt>
              </c:numCache>
            </c:numRef>
          </c:val>
          <c:smooth val="0"/>
        </c:ser>
        <c:ser>
          <c:idx val="1"/>
          <c:order val="1"/>
          <c:tx>
            <c:v>Should Cost @ TRATE Mark-Up = 0%</c:v>
          </c:tx>
          <c:spPr>
            <a:ln>
              <a:solidFill>
                <a:schemeClr val="accent5"/>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Negotiation'!$D$10:$K$10</c:f>
              <c:numCache>
                <c:formatCode>_("$"* #,##0_);_("$"* \(#,##0\);_("$"* "-"??_);_(@_)</c:formatCode>
                <c:ptCount val="8"/>
                <c:pt idx="0">
                  <c:v>1.95336894688676E6</c:v>
                </c:pt>
                <c:pt idx="1">
                  <c:v>3.42912084286025E6</c:v>
                </c:pt>
                <c:pt idx="2">
                  <c:v>3.03399693993934E6</c:v>
                </c:pt>
                <c:pt idx="3">
                  <c:v>3.56248777423704E6</c:v>
                </c:pt>
                <c:pt idx="4">
                  <c:v>3.6704484197765E6</c:v>
                </c:pt>
                <c:pt idx="5">
                  <c:v>3.46270103921715E6</c:v>
                </c:pt>
                <c:pt idx="6">
                  <c:v>3.62922194312557E6</c:v>
                </c:pt>
                <c:pt idx="7">
                  <c:v>3.42380798114467E6</c:v>
                </c:pt>
              </c:numCache>
            </c:numRef>
          </c:val>
          <c:smooth val="0"/>
        </c:ser>
        <c:ser>
          <c:idx val="2"/>
          <c:order val="2"/>
          <c:tx>
            <c:v>Should Cost @ TRATE  Mark-Up = 10%</c:v>
          </c:tx>
          <c:spPr>
            <a:ln>
              <a:solidFill>
                <a:schemeClr val="accent1"/>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Negotiation'!$D$11:$K$11</c:f>
              <c:numCache>
                <c:formatCode>_("$"* #,##0_);_("$"* \(#,##0\);_("$"* "-"??_);_(@_)</c:formatCode>
                <c:ptCount val="8"/>
                <c:pt idx="0">
                  <c:v>2.14870584157543E6</c:v>
                </c:pt>
                <c:pt idx="1">
                  <c:v>3.77203292714627E6</c:v>
                </c:pt>
                <c:pt idx="2">
                  <c:v>3.33739663393327E6</c:v>
                </c:pt>
                <c:pt idx="3">
                  <c:v>3.91873655166075E6</c:v>
                </c:pt>
                <c:pt idx="4">
                  <c:v>4.03749326175415E6</c:v>
                </c:pt>
                <c:pt idx="5">
                  <c:v>3.80897114313887E6</c:v>
                </c:pt>
                <c:pt idx="6">
                  <c:v>3.99214413743813E6</c:v>
                </c:pt>
                <c:pt idx="7">
                  <c:v>3.76618877925913E6</c:v>
                </c:pt>
              </c:numCache>
            </c:numRef>
          </c:val>
          <c:smooth val="0"/>
        </c:ser>
        <c:ser>
          <c:idx val="3"/>
          <c:order val="3"/>
          <c:tx>
            <c:v>Should Cost @ TRATE Mark-Up = 25%</c:v>
          </c:tx>
          <c:spPr>
            <a:ln>
              <a:solidFill>
                <a:schemeClr val="tx2"/>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Negotiation'!$D$12:$K$12</c:f>
              <c:numCache>
                <c:formatCode>_("$"* #,##0_);_("$"* \(#,##0\);_("$"* "-"??_);_(@_)</c:formatCode>
                <c:ptCount val="8"/>
                <c:pt idx="0">
                  <c:v>2.44171118360845E6</c:v>
                </c:pt>
                <c:pt idx="1">
                  <c:v>4.28640105357531E6</c:v>
                </c:pt>
                <c:pt idx="2">
                  <c:v>3.79249617492417E6</c:v>
                </c:pt>
                <c:pt idx="3">
                  <c:v>4.4531097177963E6</c:v>
                </c:pt>
                <c:pt idx="4">
                  <c:v>4.58806052472063E6</c:v>
                </c:pt>
                <c:pt idx="5">
                  <c:v>4.32837629902144E6</c:v>
                </c:pt>
                <c:pt idx="6">
                  <c:v>4.53652742890697E6</c:v>
                </c:pt>
                <c:pt idx="7">
                  <c:v>4.27975997643083E6</c:v>
                </c:pt>
              </c:numCache>
            </c:numRef>
          </c:val>
          <c:smooth val="0"/>
        </c:ser>
        <c:dLbls>
          <c:showLegendKey val="0"/>
          <c:showVal val="0"/>
          <c:showCatName val="0"/>
          <c:showSerName val="0"/>
          <c:showPercent val="0"/>
          <c:showBubbleSize val="0"/>
        </c:dLbls>
        <c:marker val="1"/>
        <c:smooth val="0"/>
        <c:axId val="-2104000712"/>
        <c:axId val="-2104347160"/>
      </c:lineChart>
      <c:catAx>
        <c:axId val="-2104000712"/>
        <c:scaling>
          <c:orientation val="minMax"/>
        </c:scaling>
        <c:delete val="0"/>
        <c:axPos val="b"/>
        <c:numFmt formatCode="General" sourceLinked="1"/>
        <c:majorTickMark val="none"/>
        <c:minorTickMark val="none"/>
        <c:tickLblPos val="nextTo"/>
        <c:crossAx val="-2104347160"/>
        <c:crosses val="autoZero"/>
        <c:auto val="1"/>
        <c:lblAlgn val="ctr"/>
        <c:lblOffset val="100"/>
        <c:noMultiLvlLbl val="0"/>
      </c:catAx>
      <c:valAx>
        <c:axId val="-2104347160"/>
        <c:scaling>
          <c:orientation val="minMax"/>
          <c:max val="6.000001E6"/>
          <c:min val="1.000001E6"/>
        </c:scaling>
        <c:delete val="0"/>
        <c:axPos val="l"/>
        <c:numFmt formatCode="_(&quot;$&quot;* #,##0_);_(&quot;$&quot;* \(#,##0\);_(&quot;$&quot;* &quot;-&quot;??_);_(@_)" sourceLinked="1"/>
        <c:majorTickMark val="none"/>
        <c:minorTickMark val="none"/>
        <c:tickLblPos val="nextTo"/>
        <c:spPr>
          <a:ln w="9525">
            <a:noFill/>
          </a:ln>
        </c:spPr>
        <c:crossAx val="-2104000712"/>
        <c:crosses val="autoZero"/>
        <c:crossBetween val="between"/>
        <c:dispUnits>
          <c:builtInUnit val="millions"/>
          <c:dispUnitsLbl>
            <c:layout>
              <c:manualLayout>
                <c:xMode val="edge"/>
                <c:yMode val="edge"/>
                <c:x val="0.0194575405701709"/>
                <c:y val="0.397350586444718"/>
              </c:manualLayout>
            </c:layout>
            <c:tx>
              <c:rich>
                <a:bodyPr/>
                <a:lstStyle/>
                <a:p>
                  <a:pPr>
                    <a:defRPr/>
                  </a:pPr>
                  <a:r>
                    <a:rPr lang="en-US"/>
                    <a:t> $MM USD</a:t>
                  </a:r>
                </a:p>
              </c:rich>
            </c:tx>
          </c:dispUnitsLbl>
        </c:dispUnits>
      </c:valAx>
      <c:spPr>
        <a:ln>
          <a:solidFill>
            <a:schemeClr val="tx1"/>
          </a:solidFill>
        </a:ln>
      </c:spPr>
    </c:plotArea>
    <c:legend>
      <c:legendPos val="b"/>
      <c:layout>
        <c:manualLayout>
          <c:xMode val="edge"/>
          <c:yMode val="edge"/>
          <c:x val="0.0883011644829433"/>
          <c:y val="0.858983001976591"/>
          <c:w val="0.833165555117291"/>
          <c:h val="0.120210781715759"/>
        </c:manualLayout>
      </c:layout>
      <c:overlay val="0"/>
    </c:legend>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E (NPV)</a:t>
            </a:r>
          </a:p>
        </c:rich>
      </c:tx>
      <c:layout/>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Performance'!$N$2:$N$16</c:f>
              <c:strCache>
                <c:ptCount val="15"/>
                <c:pt idx="0">
                  <c:v>13 (Dave, Florian, Kartik, Lars, Sid) Calgary</c:v>
                </c:pt>
                <c:pt idx="1">
                  <c:v>16 (Katheron, Mauricio, Michelle, Rach) Frankfurt</c:v>
                </c:pt>
                <c:pt idx="2">
                  <c:v>11 (Aditya, Amanda, Hannah, Justin, Melissa) Athens</c:v>
                </c:pt>
                <c:pt idx="3">
                  <c:v>24 (Christos, Hiro, Patrick, Shu) Dubuque</c:v>
                </c:pt>
                <c:pt idx="4">
                  <c:v>22 (Dong Won, Harry, Jihoon) Brussels</c:v>
                </c:pt>
                <c:pt idx="5">
                  <c:v>28 (KC, Jitendra, Tao) Honolulu</c:v>
                </c:pt>
                <c:pt idx="6">
                  <c:v>14(Aaron, Erik, Piero, Santiago) Dubuque</c:v>
                </c:pt>
                <c:pt idx="7">
                  <c:v>23 (Koh, Laurie, Matt, Richard, Bob) Calgary</c:v>
                </c:pt>
                <c:pt idx="8">
                  <c:v>12 (David, Elodie, Aaron, Hayes, Talon) Brussels</c:v>
                </c:pt>
                <c:pt idx="9">
                  <c:v>25 (Betsy, Charlie, Guy, Michael, Rahul) Edmonton</c:v>
                </c:pt>
                <c:pt idx="10">
                  <c:v>27 (Dorian, Jose, Melina, Rafael, Ricardo) Glasgow</c:v>
                </c:pt>
                <c:pt idx="11">
                  <c:v>26 (Adam, Brett, Dan, Heath, Nikki) Frankfurt</c:v>
                </c:pt>
                <c:pt idx="12">
                  <c:v>15 (Erich, Joao, Saurabh, Spencer, Susan) Edmonton</c:v>
                </c:pt>
                <c:pt idx="13">
                  <c:v>17 (Adam, Adan, Harsh, Robert) Glasgow</c:v>
                </c:pt>
                <c:pt idx="14">
                  <c:v>21 (Hendrik, Jackie, Joe, Nathan) Athens</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2065994760"/>
        <c:axId val="-2066010952"/>
      </c:barChart>
      <c:catAx>
        <c:axId val="-2065994760"/>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66010952"/>
        <c:crosses val="autoZero"/>
        <c:auto val="1"/>
        <c:lblAlgn val="ctr"/>
        <c:lblOffset val="100"/>
        <c:noMultiLvlLbl val="0"/>
      </c:catAx>
      <c:valAx>
        <c:axId val="-2066010952"/>
        <c:scaling>
          <c:orientation val="minMax"/>
          <c:max val="1.42E7"/>
          <c:min val="1.32E7"/>
        </c:scaling>
        <c:delete val="0"/>
        <c:axPos val="b"/>
        <c:majorGridlines/>
        <c:numFmt formatCode="#,##0.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65994760"/>
        <c:crosses val="autoZero"/>
        <c:crossBetween val="between"/>
        <c:dispUnits>
          <c:builtInUnit val="millions"/>
          <c:dispUnitsLbl>
            <c:layout/>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hart>
    <c:title>
      <c:tx>
        <c:rich>
          <a:bodyPr/>
          <a:lstStyle/>
          <a:p>
            <a:pPr>
              <a:defRPr/>
            </a:pPr>
            <a:r>
              <a:rPr lang="en-US"/>
              <a:t>Net Profit (All teams)</a:t>
            </a:r>
          </a:p>
        </c:rich>
      </c:tx>
      <c:layout/>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summary!$F$1</c:f>
              <c:strCache>
                <c:ptCount val="1"/>
                <c:pt idx="0">
                  <c:v>Net Profit</c:v>
                </c:pt>
              </c:strCache>
            </c:strRef>
          </c:tx>
          <c:invertIfNegative val="0"/>
          <c:cat>
            <c:strRef>
              <c:f>summary!$E$2:$E$20</c:f>
              <c:strCache>
                <c:ptCount val="19"/>
                <c:pt idx="0">
                  <c:v>Hong</c:v>
                </c:pt>
                <c:pt idx="1">
                  <c:v>Iyer</c:v>
                </c:pt>
                <c:pt idx="2">
                  <c:v>Berkley</c:v>
                </c:pt>
                <c:pt idx="3">
                  <c:v>Iyer(2)</c:v>
                </c:pt>
                <c:pt idx="4">
                  <c:v>Schwoelk </c:v>
                </c:pt>
                <c:pt idx="5">
                  <c:v>Faria</c:v>
                </c:pt>
                <c:pt idx="6">
                  <c:v>Chenault</c:v>
                </c:pt>
                <c:pt idx="7">
                  <c:v>Schmidt</c:v>
                </c:pt>
                <c:pt idx="8">
                  <c:v>Schelpfeffer</c:v>
                </c:pt>
                <c:pt idx="9">
                  <c:v>Lu</c:v>
                </c:pt>
                <c:pt idx="10">
                  <c:v>Chatterjee</c:v>
                </c:pt>
                <c:pt idx="11">
                  <c:v>Chen</c:v>
                </c:pt>
                <c:pt idx="12">
                  <c:v>Grossmann</c:v>
                </c:pt>
                <c:pt idx="13">
                  <c:v>Hlinka</c:v>
                </c:pt>
                <c:pt idx="14">
                  <c:v>Tsai</c:v>
                </c:pt>
                <c:pt idx="15">
                  <c:v>Wolfe</c:v>
                </c:pt>
                <c:pt idx="16">
                  <c:v>French</c:v>
                </c:pt>
                <c:pt idx="17">
                  <c:v>Weinberger</c:v>
                </c:pt>
                <c:pt idx="18">
                  <c:v>Zakarian</c:v>
                </c:pt>
              </c:strCache>
            </c:strRef>
          </c:cat>
          <c:val>
            <c:numRef>
              <c:f>summary!$F$2:$F$20</c:f>
              <c:numCache>
                <c:formatCode>_("$"* #,##0_);_("$"* \(#,##0\);_("$"* "-"??_);_(@_)</c:formatCode>
                <c:ptCount val="19"/>
                <c:pt idx="0">
                  <c:v>6.17628E6</c:v>
                </c:pt>
                <c:pt idx="1">
                  <c:v>6.26265E6</c:v>
                </c:pt>
                <c:pt idx="2">
                  <c:v>8.39229E6</c:v>
                </c:pt>
                <c:pt idx="3">
                  <c:v>1.29567E7</c:v>
                </c:pt>
                <c:pt idx="4">
                  <c:v>1.348178E7</c:v>
                </c:pt>
                <c:pt idx="5">
                  <c:v>1.349484E7</c:v>
                </c:pt>
                <c:pt idx="6">
                  <c:v>1.355468E7</c:v>
                </c:pt>
                <c:pt idx="7">
                  <c:v>1.35845E7</c:v>
                </c:pt>
                <c:pt idx="8">
                  <c:v>1.361448E7</c:v>
                </c:pt>
                <c:pt idx="9">
                  <c:v>1.362683E7</c:v>
                </c:pt>
                <c:pt idx="10">
                  <c:v>1.367818E7</c:v>
                </c:pt>
                <c:pt idx="11">
                  <c:v>1.370087E7</c:v>
                </c:pt>
                <c:pt idx="12">
                  <c:v>1.370422E7</c:v>
                </c:pt>
                <c:pt idx="13">
                  <c:v>1.3704665E7</c:v>
                </c:pt>
                <c:pt idx="14">
                  <c:v>1.3754099999564E7</c:v>
                </c:pt>
                <c:pt idx="15">
                  <c:v>1.38024656499978E7</c:v>
                </c:pt>
                <c:pt idx="16">
                  <c:v>1.384228E7</c:v>
                </c:pt>
                <c:pt idx="17">
                  <c:v>1.38940958662136E7</c:v>
                </c:pt>
                <c:pt idx="18">
                  <c:v>1.411197E7</c:v>
                </c:pt>
              </c:numCache>
            </c:numRef>
          </c:val>
        </c:ser>
        <c:dLbls>
          <c:showLegendKey val="0"/>
          <c:showVal val="1"/>
          <c:showCatName val="0"/>
          <c:showSerName val="0"/>
          <c:showPercent val="0"/>
          <c:showBubbleSize val="0"/>
        </c:dLbls>
        <c:gapWidth val="150"/>
        <c:shape val="box"/>
        <c:axId val="-2066061736"/>
        <c:axId val="-2066067240"/>
        <c:axId val="0"/>
      </c:bar3DChart>
      <c:catAx>
        <c:axId val="-2066061736"/>
        <c:scaling>
          <c:orientation val="minMax"/>
        </c:scaling>
        <c:delete val="0"/>
        <c:axPos val="l"/>
        <c:majorTickMark val="none"/>
        <c:minorTickMark val="none"/>
        <c:tickLblPos val="nextTo"/>
        <c:crossAx val="-2066067240"/>
        <c:crosses val="autoZero"/>
        <c:auto val="1"/>
        <c:lblAlgn val="ctr"/>
        <c:lblOffset val="100"/>
        <c:noMultiLvlLbl val="0"/>
      </c:catAx>
      <c:valAx>
        <c:axId val="-2066067240"/>
        <c:scaling>
          <c:orientation val="minMax"/>
        </c:scaling>
        <c:delete val="1"/>
        <c:axPos val="b"/>
        <c:numFmt formatCode="_(&quot;$&quot;* #,##0_);_(&quot;$&quot;* \(#,##0\);_(&quot;$&quot;* &quot;-&quot;??_);_(@_)" sourceLinked="1"/>
        <c:majorTickMark val="none"/>
        <c:minorTickMark val="none"/>
        <c:tickLblPos val="none"/>
        <c:crossAx val="-2066061736"/>
        <c:crosses val="autoZero"/>
        <c:crossBetween val="between"/>
      </c:valAx>
    </c:plotArea>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smtClean="0"/>
              <a:t>Net Profit (Top 15 teams)</a:t>
            </a:r>
            <a:endParaRPr lang="en-US" dirty="0"/>
          </a:p>
        </c:rich>
      </c:tx>
      <c:layout/>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dLbls>
            <c:txPr>
              <a:bodyPr/>
              <a:lstStyle/>
              <a:p>
                <a:pPr>
                  <a:defRPr>
                    <a:latin typeface="Optima"/>
                    <a:cs typeface="Optima"/>
                  </a:defRPr>
                </a:pPr>
                <a:endParaRPr lang="en-US"/>
              </a:p>
            </c:txPr>
            <c:showLegendKey val="0"/>
            <c:showVal val="1"/>
            <c:showCatName val="0"/>
            <c:showSerName val="0"/>
            <c:showPercent val="0"/>
            <c:showBubbleSize val="0"/>
            <c:showLeaderLines val="0"/>
          </c:dLbls>
          <c:cat>
            <c:strRef>
              <c:f>summary!$E$6:$E$20</c:f>
              <c:strCache>
                <c:ptCount val="15"/>
                <c:pt idx="0">
                  <c:v>Schwoelk </c:v>
                </c:pt>
                <c:pt idx="1">
                  <c:v>Faria</c:v>
                </c:pt>
                <c:pt idx="2">
                  <c:v>Chenault</c:v>
                </c:pt>
                <c:pt idx="3">
                  <c:v>Schmidt</c:v>
                </c:pt>
                <c:pt idx="4">
                  <c:v>Schelpfeffer</c:v>
                </c:pt>
                <c:pt idx="5">
                  <c:v>Lu</c:v>
                </c:pt>
                <c:pt idx="6">
                  <c:v>Chatterjee</c:v>
                </c:pt>
                <c:pt idx="7">
                  <c:v>Chen</c:v>
                </c:pt>
                <c:pt idx="8">
                  <c:v>Grossmann</c:v>
                </c:pt>
                <c:pt idx="9">
                  <c:v>Hlinka</c:v>
                </c:pt>
                <c:pt idx="10">
                  <c:v>Tsai</c:v>
                </c:pt>
                <c:pt idx="11">
                  <c:v>Wolfe</c:v>
                </c:pt>
                <c:pt idx="12">
                  <c:v>French</c:v>
                </c:pt>
                <c:pt idx="13">
                  <c:v>Weinberger</c:v>
                </c:pt>
                <c:pt idx="14">
                  <c:v>Zakarian</c:v>
                </c:pt>
              </c:strCache>
            </c:strRef>
          </c:cat>
          <c:val>
            <c:numRef>
              <c:f>summary!$F$6:$F$20</c:f>
              <c:numCache>
                <c:formatCode>_("$"* #,##0_);_("$"* \(#,##0\);_("$"* "-"??_);_(@_)</c:formatCode>
                <c:ptCount val="15"/>
                <c:pt idx="0">
                  <c:v>1.348178E7</c:v>
                </c:pt>
                <c:pt idx="1">
                  <c:v>1.349484E7</c:v>
                </c:pt>
                <c:pt idx="2">
                  <c:v>1.355468E7</c:v>
                </c:pt>
                <c:pt idx="3">
                  <c:v>1.35845E7</c:v>
                </c:pt>
                <c:pt idx="4">
                  <c:v>1.361448E7</c:v>
                </c:pt>
                <c:pt idx="5">
                  <c:v>1.362683E7</c:v>
                </c:pt>
                <c:pt idx="6">
                  <c:v>1.367818E7</c:v>
                </c:pt>
                <c:pt idx="7">
                  <c:v>1.370087E7</c:v>
                </c:pt>
                <c:pt idx="8">
                  <c:v>1.370422E7</c:v>
                </c:pt>
                <c:pt idx="9">
                  <c:v>1.3704665E7</c:v>
                </c:pt>
                <c:pt idx="10">
                  <c:v>1.3754099999564E7</c:v>
                </c:pt>
                <c:pt idx="11">
                  <c:v>1.38024656499978E7</c:v>
                </c:pt>
                <c:pt idx="12">
                  <c:v>1.384228E7</c:v>
                </c:pt>
                <c:pt idx="13">
                  <c:v>1.38940958662136E7</c:v>
                </c:pt>
                <c:pt idx="14">
                  <c:v>1.411197E7</c:v>
                </c:pt>
              </c:numCache>
            </c:numRef>
          </c:val>
        </c:ser>
        <c:dLbls>
          <c:showLegendKey val="0"/>
          <c:showVal val="1"/>
          <c:showCatName val="0"/>
          <c:showSerName val="0"/>
          <c:showPercent val="0"/>
          <c:showBubbleSize val="0"/>
        </c:dLbls>
        <c:gapWidth val="150"/>
        <c:shape val="box"/>
        <c:axId val="-2066157704"/>
        <c:axId val="-2066173112"/>
        <c:axId val="0"/>
      </c:bar3DChart>
      <c:catAx>
        <c:axId val="-2066157704"/>
        <c:scaling>
          <c:orientation val="minMax"/>
        </c:scaling>
        <c:delete val="0"/>
        <c:axPos val="l"/>
        <c:majorTickMark val="none"/>
        <c:minorTickMark val="none"/>
        <c:tickLblPos val="nextTo"/>
        <c:txPr>
          <a:bodyPr/>
          <a:lstStyle/>
          <a:p>
            <a:pPr>
              <a:defRPr>
                <a:latin typeface="Optima"/>
                <a:cs typeface="Optima"/>
              </a:defRPr>
            </a:pPr>
            <a:endParaRPr lang="en-US"/>
          </a:p>
        </c:txPr>
        <c:crossAx val="-2066173112"/>
        <c:crosses val="autoZero"/>
        <c:auto val="1"/>
        <c:lblAlgn val="ctr"/>
        <c:lblOffset val="100"/>
        <c:noMultiLvlLbl val="0"/>
      </c:catAx>
      <c:valAx>
        <c:axId val="-2066173112"/>
        <c:scaling>
          <c:orientation val="minMax"/>
        </c:scaling>
        <c:delete val="1"/>
        <c:axPos val="b"/>
        <c:numFmt formatCode="_(&quot;$&quot;* #,##0_);_(&quot;$&quot;* \(#,##0\);_(&quot;$&quot;* &quot;-&quot;??_);_(@_)" sourceLinked="1"/>
        <c:majorTickMark val="none"/>
        <c:minorTickMark val="none"/>
        <c:tickLblPos val="none"/>
        <c:crossAx val="-2066157704"/>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Integrative Case I: "best" NPV of given demand sample</a:t>
            </a:r>
          </a:p>
        </c:rich>
      </c:tx>
      <c:layout/>
      <c:overlay val="0"/>
    </c:title>
    <c:autoTitleDeleted val="0"/>
    <c:plotArea>
      <c:layout/>
      <c:barChart>
        <c:barDir val="bar"/>
        <c:grouping val="clustered"/>
        <c:varyColors val="0"/>
        <c:ser>
          <c:idx val="0"/>
          <c:order val="0"/>
          <c:tx>
            <c:v>Actual NPV given demand</c:v>
          </c:tx>
          <c:invertIfNegative val="0"/>
          <c:dLbls>
            <c:dLbl>
              <c:idx val="1"/>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dLbl>
              <c:idx val="2"/>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numFmt formatCode="#,##0.000" sourceLinked="0"/>
            <c:showLegendKey val="0"/>
            <c:showVal val="1"/>
            <c:showCatName val="0"/>
            <c:showSerName val="0"/>
            <c:showPercent val="0"/>
            <c:showBubbleSize val="0"/>
            <c:showLeaderLines val="0"/>
          </c:dLbls>
          <c:cat>
            <c:strRef>
              <c:f>'Student Performance'!$P$2:$P$16</c:f>
              <c:strCache>
                <c:ptCount val="15"/>
                <c:pt idx="0">
                  <c:v>22 (Dong Won, Harry, Jihoon)</c:v>
                </c:pt>
                <c:pt idx="1">
                  <c:v>13 (Dave, Florian, Kartik, Lars, Sid) </c:v>
                </c:pt>
                <c:pt idx="2">
                  <c:v>11 (Aditya, Amanda, Hannah, Justin, Melissa) </c:v>
                </c:pt>
                <c:pt idx="3">
                  <c:v>12 (David, Elodie, Aaron, Hayes, Talon)</c:v>
                </c:pt>
                <c:pt idx="4">
                  <c:v>16 (Katheron, Mauricio, Michelle, Rach)</c:v>
                </c:pt>
                <c:pt idx="5">
                  <c:v>14(Aaron, Erik, Piero, Santiago)</c:v>
                </c:pt>
                <c:pt idx="6">
                  <c:v>28 (KC, Jitendra, Tao)</c:v>
                </c:pt>
                <c:pt idx="7">
                  <c:v>25 (Betsy, Charlie, Guy, Michael, Rahul) </c:v>
                </c:pt>
                <c:pt idx="8">
                  <c:v>27 (Dorian, Jose, Melina, Rafael, Ricardo) </c:v>
                </c:pt>
                <c:pt idx="9">
                  <c:v>26 (Adam, Brett, Dan, Heath, Nikki) </c:v>
                </c:pt>
                <c:pt idx="10">
                  <c:v>17 (Adam, Adan, Harsh, Robert) </c:v>
                </c:pt>
                <c:pt idx="11">
                  <c:v>15 (Erich, Joao, Saurabh, Spencer, Susan) </c:v>
                </c:pt>
                <c:pt idx="12">
                  <c:v>21 (Hendrik, Jackie, Joe, Nathan) </c:v>
                </c:pt>
                <c:pt idx="13">
                  <c:v>24 (Christos, Hiro, Patrick, Shu)</c:v>
                </c:pt>
                <c:pt idx="14">
                  <c:v>23 (Koh, Laurie, Matt, Richard, Bob)</c:v>
                </c:pt>
              </c:strCache>
            </c:strRef>
          </c:cat>
          <c:val>
            <c:numRef>
              <c:f>'Student Performance'!$Q$2:$Q$16</c:f>
              <c:numCache>
                <c:formatCode>_("$"* #,##0_);_("$"* \(#,##0\);_("$"* "-"_);_(@_)</c:formatCode>
                <c:ptCount val="15"/>
                <c:pt idx="0">
                  <c:v>1.16984E7</c:v>
                </c:pt>
                <c:pt idx="1">
                  <c:v>1.33988E7</c:v>
                </c:pt>
                <c:pt idx="2">
                  <c:v>1.35816E7</c:v>
                </c:pt>
                <c:pt idx="3">
                  <c:v>1.38752E7</c:v>
                </c:pt>
                <c:pt idx="4">
                  <c:v>1.40488E7</c:v>
                </c:pt>
                <c:pt idx="5">
                  <c:v>1.4154E7</c:v>
                </c:pt>
                <c:pt idx="6">
                  <c:v>1.41984E7</c:v>
                </c:pt>
                <c:pt idx="7">
                  <c:v>1.4218E7</c:v>
                </c:pt>
                <c:pt idx="8">
                  <c:v>1.424E7</c:v>
                </c:pt>
                <c:pt idx="9">
                  <c:v>1.42476E7</c:v>
                </c:pt>
                <c:pt idx="10">
                  <c:v>1.42544E7</c:v>
                </c:pt>
                <c:pt idx="11">
                  <c:v>1.426E7</c:v>
                </c:pt>
                <c:pt idx="12">
                  <c:v>1.44488E7</c:v>
                </c:pt>
                <c:pt idx="13">
                  <c:v>1.4456E7</c:v>
                </c:pt>
                <c:pt idx="14">
                  <c:v>1.45364E7</c:v>
                </c:pt>
              </c:numCache>
            </c:numRef>
          </c:val>
        </c:ser>
        <c:dLbls>
          <c:showLegendKey val="0"/>
          <c:showVal val="0"/>
          <c:showCatName val="0"/>
          <c:showSerName val="0"/>
          <c:showPercent val="0"/>
          <c:showBubbleSize val="0"/>
        </c:dLbls>
        <c:gapWidth val="150"/>
        <c:axId val="-2066240216"/>
        <c:axId val="-2066244440"/>
      </c:barChart>
      <c:catAx>
        <c:axId val="-2066240216"/>
        <c:scaling>
          <c:orientation val="minMax"/>
        </c:scaling>
        <c:delete val="0"/>
        <c:axPos val="l"/>
        <c:numFmt formatCode="General" sourceLinked="1"/>
        <c:majorTickMark val="out"/>
        <c:minorTickMark val="none"/>
        <c:tickLblPos val="nextTo"/>
        <c:txPr>
          <a:bodyPr rot="0" vert="horz"/>
          <a:lstStyle/>
          <a:p>
            <a:pPr>
              <a:defRPr/>
            </a:pPr>
            <a:endParaRPr lang="en-US"/>
          </a:p>
        </c:txPr>
        <c:crossAx val="-2066244440"/>
        <c:crosses val="autoZero"/>
        <c:auto val="1"/>
        <c:lblAlgn val="ctr"/>
        <c:lblOffset val="100"/>
        <c:noMultiLvlLbl val="0"/>
      </c:catAx>
      <c:valAx>
        <c:axId val="-2066244440"/>
        <c:scaling>
          <c:orientation val="minMax"/>
          <c:max val="1.46E7"/>
          <c:min val="1.1E7"/>
        </c:scaling>
        <c:delete val="0"/>
        <c:axPos val="b"/>
        <c:majorGridlines/>
        <c:numFmt formatCode="#,##0.0" sourceLinked="0"/>
        <c:majorTickMark val="out"/>
        <c:minorTickMark val="none"/>
        <c:tickLblPos val="nextTo"/>
        <c:txPr>
          <a:bodyPr rot="0" vert="horz"/>
          <a:lstStyle/>
          <a:p>
            <a:pPr>
              <a:defRPr/>
            </a:pPr>
            <a:endParaRPr lang="en-US"/>
          </a:p>
        </c:txPr>
        <c:crossAx val="-2066240216"/>
        <c:crosses val="autoZero"/>
        <c:crossBetween val="between"/>
        <c:dispUnits>
          <c:builtInUnit val="millions"/>
          <c:dispUnitsLbl>
            <c:layout/>
            <c:txPr>
              <a:bodyPr rot="0" vert="horz"/>
              <a:lstStyle/>
              <a:p>
                <a:pPr>
                  <a:defRPr/>
                </a:pPr>
                <a:endParaRPr lang="en-US"/>
              </a:p>
            </c:txPr>
          </c:dispUnitsLbl>
        </c:dispUnits>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layout/>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2066336392"/>
        <c:axId val="-2066342280"/>
      </c:barChart>
      <c:catAx>
        <c:axId val="-2066336392"/>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66342280"/>
        <c:crosses val="autoZero"/>
        <c:auto val="1"/>
        <c:lblAlgn val="ctr"/>
        <c:lblOffset val="100"/>
        <c:noMultiLvlLbl val="0"/>
      </c:catAx>
      <c:valAx>
        <c:axId val="-2066342280"/>
        <c:scaling>
          <c:orientation val="minMax"/>
          <c:max val="1.42E7"/>
          <c:min val="1.28E7"/>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66336392"/>
        <c:crosses val="autoZero"/>
        <c:crossBetween val="between"/>
        <c:dispUnits>
          <c:builtInUnit val="millions"/>
          <c:dispUnitsLbl>
            <c:layout/>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61</a:t>
            </a:r>
            <a:r>
              <a:rPr lang="en-US" baseline="0"/>
              <a:t> </a:t>
            </a:r>
            <a:r>
              <a:rPr lang="en-US"/>
              <a:t>Integrative Case: NPV given realized</a:t>
            </a:r>
            <a:r>
              <a:rPr lang="en-US" baseline="0"/>
              <a:t> demand</a:t>
            </a:r>
            <a:r>
              <a:rPr lang="en-US"/>
              <a:t>)</a:t>
            </a:r>
          </a:p>
        </c:rich>
      </c:tx>
      <c:layout/>
      <c:overlay val="0"/>
    </c:title>
    <c:autoTitleDeleted val="0"/>
    <c:plotArea>
      <c:layout/>
      <c:barChart>
        <c:barDir val="bar"/>
        <c:grouping val="clustered"/>
        <c:varyColors val="0"/>
        <c:ser>
          <c:idx val="0"/>
          <c:order val="0"/>
          <c:tx>
            <c:strRef>
              <c:f>'Section 61'!$P$1</c:f>
              <c:strCache>
                <c:ptCount val="1"/>
                <c:pt idx="0">
                  <c:v>NPV based on your allocation</c:v>
                </c:pt>
              </c:strCache>
            </c:strRef>
          </c:tx>
          <c:invertIfNegative val="0"/>
          <c:dLbls>
            <c:numFmt formatCode="#,##0.00" sourceLinked="0"/>
            <c:txPr>
              <a:bodyPr/>
              <a:lstStyle/>
              <a:p>
                <a:pPr>
                  <a:defRPr>
                    <a:solidFill>
                      <a:srgbClr val="000090"/>
                    </a:solidFill>
                  </a:defRPr>
                </a:pPr>
                <a:endParaRPr lang="en-US"/>
              </a:p>
            </c:txPr>
            <c:showLegendKey val="0"/>
            <c:showVal val="1"/>
            <c:showCatName val="0"/>
            <c:showSerName val="0"/>
            <c:showPercent val="0"/>
            <c:showBubbleSize val="0"/>
            <c:showLeaderLines val="0"/>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61'!$P$2:$P$9</c:f>
              <c:numCache>
                <c:formatCode>_("$"* #,##0_);_("$"* \(#,##0\);_("$"* "-"_);_(@_)</c:formatCode>
                <c:ptCount val="8"/>
                <c:pt idx="0">
                  <c:v>1.3569E7</c:v>
                </c:pt>
                <c:pt idx="1">
                  <c:v>1.3726E7</c:v>
                </c:pt>
                <c:pt idx="2">
                  <c:v>1.378E7</c:v>
                </c:pt>
                <c:pt idx="3">
                  <c:v>1.381E7</c:v>
                </c:pt>
                <c:pt idx="4">
                  <c:v>1.3818E7</c:v>
                </c:pt>
                <c:pt idx="5">
                  <c:v>1.3824E7</c:v>
                </c:pt>
                <c:pt idx="6">
                  <c:v>1.3825E7</c:v>
                </c:pt>
                <c:pt idx="7">
                  <c:v>1.394E7</c:v>
                </c:pt>
              </c:numCache>
            </c:numRef>
          </c:val>
        </c:ser>
        <c:ser>
          <c:idx val="1"/>
          <c:order val="1"/>
          <c:tx>
            <c:strRef>
              <c:f>'Section 61'!$Q$1</c:f>
              <c:strCache>
                <c:ptCount val="1"/>
                <c:pt idx="0">
                  <c:v>NPV based on our allocation</c:v>
                </c:pt>
              </c:strCache>
            </c:strRef>
          </c:tx>
          <c:invertIfNegative val="0"/>
          <c:dLbls>
            <c:numFmt formatCode="#,##0.00" sourceLinked="0"/>
            <c:txPr>
              <a:bodyPr/>
              <a:lstStyle/>
              <a:p>
                <a:pPr>
                  <a:defRPr>
                    <a:solidFill>
                      <a:srgbClr val="800000"/>
                    </a:solidFill>
                  </a:defRPr>
                </a:pPr>
                <a:endParaRPr lang="en-US"/>
              </a:p>
            </c:txPr>
            <c:showLegendKey val="0"/>
            <c:showVal val="1"/>
            <c:showCatName val="0"/>
            <c:showSerName val="0"/>
            <c:showPercent val="0"/>
            <c:showBubbleSize val="0"/>
            <c:showLeaderLines val="0"/>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61'!$Q$2:$Q$9</c:f>
              <c:numCache>
                <c:formatCode>"$"#,##0</c:formatCode>
                <c:ptCount val="8"/>
                <c:pt idx="0">
                  <c:v>1.3567E7</c:v>
                </c:pt>
                <c:pt idx="1">
                  <c:v>1.3748E7</c:v>
                </c:pt>
                <c:pt idx="2">
                  <c:v>1.378E7</c:v>
                </c:pt>
                <c:pt idx="3">
                  <c:v>1.381E7</c:v>
                </c:pt>
                <c:pt idx="4">
                  <c:v>1.3817E7</c:v>
                </c:pt>
                <c:pt idx="5">
                  <c:v>1.3822E7</c:v>
                </c:pt>
                <c:pt idx="6">
                  <c:v>1.3824E7</c:v>
                </c:pt>
                <c:pt idx="7">
                  <c:v>1.3825E7</c:v>
                </c:pt>
              </c:numCache>
            </c:numRef>
          </c:val>
        </c:ser>
        <c:dLbls>
          <c:showLegendKey val="0"/>
          <c:showVal val="0"/>
          <c:showCatName val="0"/>
          <c:showSerName val="0"/>
          <c:showPercent val="0"/>
          <c:showBubbleSize val="0"/>
        </c:dLbls>
        <c:gapWidth val="150"/>
        <c:axId val="-2143102424"/>
        <c:axId val="2073060936"/>
      </c:barChart>
      <c:catAx>
        <c:axId val="-2143102424"/>
        <c:scaling>
          <c:orientation val="minMax"/>
        </c:scaling>
        <c:delete val="0"/>
        <c:axPos val="l"/>
        <c:numFmt formatCode="General" sourceLinked="1"/>
        <c:majorTickMark val="out"/>
        <c:minorTickMark val="none"/>
        <c:tickLblPos val="nextTo"/>
        <c:txPr>
          <a:bodyPr rot="0" vert="horz"/>
          <a:lstStyle/>
          <a:p>
            <a:pPr>
              <a:defRPr/>
            </a:pPr>
            <a:endParaRPr lang="en-US"/>
          </a:p>
        </c:txPr>
        <c:crossAx val="2073060936"/>
        <c:crosses val="autoZero"/>
        <c:auto val="1"/>
        <c:lblAlgn val="ctr"/>
        <c:lblOffset val="100"/>
        <c:noMultiLvlLbl val="0"/>
      </c:catAx>
      <c:valAx>
        <c:axId val="2073060936"/>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2143102424"/>
        <c:crosses val="autoZero"/>
        <c:crossBetween val="between"/>
        <c:dispUnits>
          <c:builtInUnit val="millions"/>
          <c:dispUnitsLbl>
            <c:layout/>
            <c:txPr>
              <a:bodyPr rot="0" vert="horz"/>
              <a:lstStyle/>
              <a:p>
                <a:pPr>
                  <a:defRPr/>
                </a:pPr>
                <a:endParaRPr lang="en-US"/>
              </a:p>
            </c:txPr>
          </c:dispUnitsLbl>
        </c:dispUnits>
      </c:valAx>
    </c:plotArea>
    <c:legend>
      <c:legendPos val="b"/>
      <c:layout>
        <c:manualLayout>
          <c:xMode val="edge"/>
          <c:yMode val="edge"/>
          <c:x val="0.172057871637354"/>
          <c:y val="0.895450287739037"/>
          <c:w val="0.558241013579498"/>
          <c:h val="0.0831491147714464"/>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62 Integrative Case: NPV given realized</a:t>
            </a:r>
            <a:r>
              <a:rPr lang="en-US" baseline="0"/>
              <a:t> demand</a:t>
            </a:r>
            <a:endParaRPr lang="en-US"/>
          </a:p>
        </c:rich>
      </c:tx>
      <c:layout/>
      <c:overlay val="0"/>
    </c:title>
    <c:autoTitleDeleted val="0"/>
    <c:plotArea>
      <c:layout/>
      <c:barChart>
        <c:barDir val="bar"/>
        <c:grouping val="clustered"/>
        <c:varyColors val="0"/>
        <c:ser>
          <c:idx val="0"/>
          <c:order val="0"/>
          <c:tx>
            <c:strRef>
              <c:f>'Section 62'!$P$1</c:f>
              <c:strCache>
                <c:ptCount val="1"/>
                <c:pt idx="0">
                  <c:v>NPV based on your allocation</c:v>
                </c:pt>
              </c:strCache>
            </c:strRef>
          </c:tx>
          <c:invertIfNegative val="0"/>
          <c:dLbls>
            <c:numFmt formatCode="#,##0.00" sourceLinked="0"/>
            <c:txPr>
              <a:bodyPr/>
              <a:lstStyle/>
              <a:p>
                <a:pPr>
                  <a:defRPr>
                    <a:solidFill>
                      <a:srgbClr val="000090"/>
                    </a:solidFill>
                  </a:defRPr>
                </a:pPr>
                <a:endParaRPr lang="en-US"/>
              </a:p>
            </c:txPr>
            <c:showLegendKey val="0"/>
            <c:showVal val="1"/>
            <c:showCatName val="0"/>
            <c:showSerName val="0"/>
            <c:showPercent val="0"/>
            <c:showBubbleSize val="0"/>
            <c:showLeaderLines val="0"/>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62'!$P$2:$P$10</c:f>
              <c:numCache>
                <c:formatCode>"$"#,##0</c:formatCode>
                <c:ptCount val="9"/>
                <c:pt idx="0">
                  <c:v>1.4007E7</c:v>
                </c:pt>
                <c:pt idx="1">
                  <c:v>1.3704E7</c:v>
                </c:pt>
                <c:pt idx="2">
                  <c:v>1.3723E7</c:v>
                </c:pt>
                <c:pt idx="3">
                  <c:v>1.3699E7</c:v>
                </c:pt>
                <c:pt idx="4">
                  <c:v>1.3771E7</c:v>
                </c:pt>
                <c:pt idx="5">
                  <c:v>1.379E7</c:v>
                </c:pt>
                <c:pt idx="6">
                  <c:v>1.383E7</c:v>
                </c:pt>
                <c:pt idx="7">
                  <c:v>1.3848E7</c:v>
                </c:pt>
                <c:pt idx="8">
                  <c:v>1.3857E7</c:v>
                </c:pt>
              </c:numCache>
            </c:numRef>
          </c:val>
        </c:ser>
        <c:ser>
          <c:idx val="1"/>
          <c:order val="1"/>
          <c:tx>
            <c:strRef>
              <c:f>'Section 62'!$Q$1</c:f>
              <c:strCache>
                <c:ptCount val="1"/>
                <c:pt idx="0">
                  <c:v>NPV based on our allocation</c:v>
                </c:pt>
              </c:strCache>
            </c:strRef>
          </c:tx>
          <c:invertIfNegative val="0"/>
          <c:dLbls>
            <c:numFmt formatCode="#,##0.00" sourceLinked="0"/>
            <c:spPr>
              <a:noFill/>
              <a:ln>
                <a:noFill/>
              </a:ln>
            </c:spPr>
            <c:txPr>
              <a:bodyPr/>
              <a:lstStyle/>
              <a:p>
                <a:pPr>
                  <a:defRPr>
                    <a:solidFill>
                      <a:srgbClr val="800000"/>
                    </a:solidFill>
                  </a:defRPr>
                </a:pPr>
                <a:endParaRPr lang="en-US"/>
              </a:p>
            </c:txPr>
            <c:showLegendKey val="0"/>
            <c:showVal val="1"/>
            <c:showCatName val="0"/>
            <c:showSerName val="0"/>
            <c:showPercent val="0"/>
            <c:showBubbleSize val="0"/>
            <c:showLeaderLines val="0"/>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62'!$Q$2:$Q$10</c:f>
              <c:numCache>
                <c:formatCode>"$"#,##0</c:formatCode>
                <c:ptCount val="9"/>
                <c:pt idx="0">
                  <c:v>1.3417E7</c:v>
                </c:pt>
                <c:pt idx="1">
                  <c:v>1.3706E7</c:v>
                </c:pt>
                <c:pt idx="2">
                  <c:v>1.3721E7</c:v>
                </c:pt>
                <c:pt idx="3">
                  <c:v>1.3743E7</c:v>
                </c:pt>
                <c:pt idx="4">
                  <c:v>1.3783E7</c:v>
                </c:pt>
                <c:pt idx="5">
                  <c:v>1.3789E7</c:v>
                </c:pt>
                <c:pt idx="6">
                  <c:v>1.3829E7</c:v>
                </c:pt>
                <c:pt idx="7">
                  <c:v>1.3847E7</c:v>
                </c:pt>
                <c:pt idx="8">
                  <c:v>1.3856E7</c:v>
                </c:pt>
              </c:numCache>
            </c:numRef>
          </c:val>
        </c:ser>
        <c:dLbls>
          <c:showLegendKey val="0"/>
          <c:showVal val="0"/>
          <c:showCatName val="0"/>
          <c:showSerName val="0"/>
          <c:showPercent val="0"/>
          <c:showBubbleSize val="0"/>
        </c:dLbls>
        <c:gapWidth val="150"/>
        <c:axId val="-2090522760"/>
        <c:axId val="-2089150168"/>
      </c:barChart>
      <c:catAx>
        <c:axId val="-2090522760"/>
        <c:scaling>
          <c:orientation val="minMax"/>
        </c:scaling>
        <c:delete val="0"/>
        <c:axPos val="l"/>
        <c:numFmt formatCode="General" sourceLinked="1"/>
        <c:majorTickMark val="out"/>
        <c:minorTickMark val="none"/>
        <c:tickLblPos val="nextTo"/>
        <c:txPr>
          <a:bodyPr rot="0" vert="horz"/>
          <a:lstStyle/>
          <a:p>
            <a:pPr>
              <a:defRPr/>
            </a:pPr>
            <a:endParaRPr lang="en-US"/>
          </a:p>
        </c:txPr>
        <c:crossAx val="-2089150168"/>
        <c:crosses val="autoZero"/>
        <c:auto val="1"/>
        <c:lblAlgn val="ctr"/>
        <c:lblOffset val="100"/>
        <c:noMultiLvlLbl val="0"/>
      </c:catAx>
      <c:valAx>
        <c:axId val="-2089150168"/>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2090522760"/>
        <c:crosses val="autoZero"/>
        <c:crossBetween val="between"/>
        <c:dispUnits>
          <c:builtInUnit val="millions"/>
          <c:dispUnitsLbl>
            <c:layout/>
            <c:txPr>
              <a:bodyPr rot="0" vert="horz"/>
              <a:lstStyle/>
              <a:p>
                <a:pPr>
                  <a:defRPr/>
                </a:pPr>
                <a:endParaRPr lang="en-US"/>
              </a:p>
            </c:txPr>
          </c:dispUnitsLbl>
        </c:dispUnits>
      </c:valAx>
    </c:plotArea>
    <c:legend>
      <c:legendPos val="b"/>
      <c:layout>
        <c:manualLayout>
          <c:xMode val="edge"/>
          <c:yMode val="edge"/>
          <c:x val="0.182158883077346"/>
          <c:y val="0.917728335526106"/>
          <c:w val="0.576759534552816"/>
          <c:h val="0.0673413147025297"/>
        </c:manualLayout>
      </c:layout>
      <c:overlay val="0"/>
      <c:txPr>
        <a:bodyPr/>
        <a:lstStyle/>
        <a:p>
          <a:pPr>
            <a:defRPr sz="1200"/>
          </a:pPr>
          <a:endParaRPr lang="en-US"/>
        </a:p>
      </c:txPr>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900"/>
            </a:lvl1pPr>
          </a:lstStyle>
          <a:p>
            <a:pPr>
              <a:defRPr/>
            </a:pPr>
            <a:fld id="{09E55941-01B7-A54D-90B3-8762B41F5FE2}" type="datetime1">
              <a:rPr lang="en-US" smtClean="0"/>
              <a:t>2/22/15</a:t>
            </a:fld>
            <a:endParaRPr lang="en-US"/>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smtClean="0"/>
              <a:t>Operations Strategy   © Van Mieghem</a:t>
            </a:r>
            <a:endParaRPr lang="en-US"/>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4B921685-E29F-C94D-8C17-24DE737D9A09}" type="datetime1">
              <a:rPr lang="en-US" smtClean="0"/>
              <a:t>2/22/15</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smtClean="0"/>
              <a:t>Operations Strategy   © Van Mieghem</a:t>
            </a:r>
            <a:endParaRPr lang="en-US"/>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156267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Ess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88616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54939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Capacities</a:t>
            </a:r>
            <a:r>
              <a:rPr lang="en-US" baseline="0" dirty="0" smtClean="0"/>
              <a:t> now serve two markets (hence would increase) but each market is now served by two capacities (hence capacities could decrease).</a:t>
            </a:r>
          </a:p>
          <a:p>
            <a:r>
              <a:rPr lang="en-US" baseline="0" dirty="0" smtClean="0"/>
              <a:t>It is not obvious (to me) which effect dominates.  </a:t>
            </a:r>
          </a:p>
          <a:p>
            <a:r>
              <a:rPr lang="en-US" baseline="0" dirty="0" smtClean="0"/>
              <a:t>It turns out: China capacity remains, the others decrease:</a:t>
            </a:r>
          </a:p>
          <a:p>
            <a:endParaRPr lang="en-US" baseline="0" dirty="0" smtClean="0"/>
          </a:p>
          <a:p>
            <a:r>
              <a:rPr lang="en-US" baseline="0" dirty="0" smtClean="0"/>
              <a:t>Compared to dedicated solution:</a:t>
            </a:r>
          </a:p>
          <a:p>
            <a:r>
              <a:rPr lang="en-US" dirty="0" err="1" smtClean="0"/>
              <a:t>CapEx</a:t>
            </a:r>
            <a:r>
              <a:rPr lang="en-US" dirty="0" smtClean="0"/>
              <a:t> decreases to </a:t>
            </a:r>
            <a:r>
              <a:rPr lang="en-US" sz="1000" dirty="0" smtClean="0"/>
              <a:t>$3240 K</a:t>
            </a:r>
            <a:r>
              <a:rPr lang="en-US" dirty="0" smtClean="0"/>
              <a:t>; </a:t>
            </a:r>
          </a:p>
          <a:p>
            <a:r>
              <a:rPr lang="en-US" dirty="0" smtClean="0"/>
              <a:t>Sales and operating profit increase to </a:t>
            </a:r>
            <a:r>
              <a:rPr lang="en-US" sz="1000" dirty="0" smtClean="0"/>
              <a:t>17530 K</a:t>
            </a:r>
            <a:r>
              <a:rPr lang="en-US" dirty="0" smtClean="0"/>
              <a:t>; </a:t>
            </a:r>
          </a:p>
          <a:p>
            <a:r>
              <a:rPr lang="en-US" dirty="0" smtClean="0"/>
              <a:t>so E(NPV) is up</a:t>
            </a:r>
            <a:r>
              <a:rPr lang="en-US" baseline="0" dirty="0" smtClean="0"/>
              <a:t> to </a:t>
            </a:r>
            <a:r>
              <a:rPr lang="en-US" sz="1000" dirty="0" smtClean="0"/>
              <a:t>$14290 K.</a:t>
            </a:r>
          </a:p>
          <a:p>
            <a:endParaRPr lang="en-US" sz="1000" dirty="0" smtClean="0"/>
          </a:p>
          <a:p>
            <a:endParaRPr lang="en-US" sz="1000" dirty="0" smtClean="0"/>
          </a:p>
          <a:p>
            <a:r>
              <a:rPr lang="en-US" sz="1000" dirty="0" smtClean="0"/>
              <a:t>Lu:</a:t>
            </a:r>
          </a:p>
          <a:p>
            <a:r>
              <a:rPr lang="en-US" sz="1000" kern="1200" dirty="0" smtClean="0">
                <a:solidFill>
                  <a:schemeClr val="tx1"/>
                </a:solidFill>
                <a:latin typeface="Times New Roman" pitchFamily="18" charset="0"/>
                <a:ea typeface="+mn-ea"/>
                <a:cs typeface="+mn-cs"/>
              </a:rPr>
              <a:t>I tried several configurations for chaining and chose the one that generates the highest. </a:t>
            </a:r>
          </a:p>
          <a:p>
            <a:r>
              <a:rPr lang="en-US" sz="1000" kern="1200" dirty="0" smtClean="0">
                <a:solidFill>
                  <a:schemeClr val="tx1"/>
                </a:solidFill>
                <a:latin typeface="Times New Roman" pitchFamily="18" charset="0"/>
                <a:ea typeface="+mn-ea"/>
                <a:cs typeface="+mn-cs"/>
              </a:rPr>
              <a:t>All but China's capacity decreases, so it seems that "being served by 2" decreases capacity. Possible explanation:</a:t>
            </a:r>
          </a:p>
          <a:p>
            <a:r>
              <a:rPr lang="en-US" sz="1000" kern="1200" smtClean="0">
                <a:solidFill>
                  <a:schemeClr val="tx1"/>
                </a:solidFill>
                <a:latin typeface="Times New Roman" pitchFamily="18" charset="0"/>
                <a:ea typeface="+mn-ea"/>
                <a:cs typeface="+mn-cs"/>
              </a:rPr>
              <a:t>Since only when there's excess capacity</a:t>
            </a:r>
            <a:r>
              <a:rPr lang="en-US" sz="1000" i="1" kern="1200" smtClean="0">
                <a:solidFill>
                  <a:schemeClr val="tx1"/>
                </a:solidFill>
                <a:latin typeface="Times New Roman" pitchFamily="18" charset="0"/>
                <a:ea typeface="+mn-ea"/>
                <a:cs typeface="+mn-cs"/>
              </a:rPr>
              <a:t> and </a:t>
            </a:r>
            <a:r>
              <a:rPr lang="en-US" sz="1000" i="0" kern="1200" smtClean="0">
                <a:solidFill>
                  <a:schemeClr val="tx1"/>
                </a:solidFill>
                <a:latin typeface="Times New Roman" pitchFamily="18" charset="0"/>
                <a:ea typeface="+mn-ea"/>
                <a:cs typeface="+mn-cs"/>
              </a:rPr>
              <a:t>excess demand in 2nd market, the country will serve the 2nd market, the optimality thus mainly depends on its own market: The optimal capacity won't increase too much due to serving 2 markets. </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79288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86814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134855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smtClean="0">
                <a:solidFill>
                  <a:prstClr val="black"/>
                </a:solidFill>
              </a:rPr>
              <a:t>Operations Strategy   © Van Mieghem</a:t>
            </a:r>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2014 Week 9A: March 4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9B: March 7 (1.5 </a:t>
            </a:r>
            <a:r>
              <a:rPr lang="en-US" dirty="0" err="1" smtClean="0"/>
              <a:t>hr</a:t>
            </a:r>
            <a:r>
              <a:rPr lang="en-US" dirty="0" smtClean="0"/>
              <a:t> day class):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r>
              <a:rPr lang="en-US" baseline="0" dirty="0" smtClean="0"/>
              <a:t>Acquisition &amp; Turnaround: MGP case</a:t>
            </a:r>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ＭＳ Ｐゴシック" charset="-128"/>
                <a:cs typeface="ＭＳ Ｐゴシック" charset="-128"/>
              </a:rPr>
              <a:t>Room G44 May 30</a:t>
            </a:r>
            <a:r>
              <a:rPr lang="en-US" b="1" baseline="30000" dirty="0">
                <a:ea typeface="ＭＳ Ｐゴシック" charset="-128"/>
                <a:cs typeface="ＭＳ Ｐゴシック" charset="-128"/>
              </a:rPr>
              <a:t>th</a:t>
            </a:r>
            <a:r>
              <a:rPr lang="en-US" b="1" dirty="0">
                <a:ea typeface="ＭＳ Ｐゴシック" charset="-128"/>
                <a:cs typeface="ＭＳ Ｐゴシック" charset="-128"/>
              </a:rPr>
              <a:t> 12:15~1:15</a:t>
            </a:r>
          </a:p>
          <a:p>
            <a:r>
              <a:rPr lang="en-US" b="1" dirty="0">
                <a:ea typeface="ＭＳ Ｐゴシック" charset="-128"/>
                <a:cs typeface="ＭＳ Ｐゴシック" charset="-128"/>
              </a:rPr>
              <a:t>G43 May 30</a:t>
            </a:r>
            <a:r>
              <a:rPr lang="en-US" b="1" baseline="30000" dirty="0">
                <a:ea typeface="ＭＳ Ｐゴシック" charset="-128"/>
                <a:cs typeface="ＭＳ Ｐゴシック" charset="-128"/>
              </a:rPr>
              <a:t>th</a:t>
            </a:r>
            <a:r>
              <a:rPr lang="en-US" b="1" dirty="0">
                <a:ea typeface="ＭＳ Ｐゴシック" charset="-128"/>
                <a:cs typeface="ＭＳ Ｐゴシック" charset="-128"/>
              </a:rPr>
              <a:t> 10:30~12:00     </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70970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37294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to remind everyone how it works…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3273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back, and reconstruct up to the prices up to 2011</a:t>
            </a:r>
            <a:r>
              <a:rPr lang="en-US" baseline="0" dirty="0" smtClean="0"/>
              <a:t> + then project 2012-2014:</a:t>
            </a:r>
          </a:p>
          <a:p>
            <a:endParaRPr lang="en-US" baseline="0" dirty="0" smtClean="0"/>
          </a:p>
          <a:p>
            <a:pPr marL="171450" indent="-171450">
              <a:buFontTx/>
              <a:buChar char="-"/>
            </a:pPr>
            <a:r>
              <a:rPr lang="en-US" baseline="0" dirty="0" smtClean="0"/>
              <a:t>What was their Margin? &gt; Point: there were no losses in the past; it’s not about recouping.</a:t>
            </a:r>
          </a:p>
          <a:p>
            <a:pPr marL="171450" indent="-171450">
              <a:buFontTx/>
              <a:buChar char="-"/>
            </a:pPr>
            <a:r>
              <a:rPr lang="en-US" baseline="0" dirty="0" smtClean="0"/>
              <a:t>If we accept the wholesale price increase, what will be their margin?</a:t>
            </a:r>
          </a:p>
          <a:p>
            <a:pPr marL="171450" indent="-171450">
              <a:buFontTx/>
              <a:buChar char="-"/>
            </a:pPr>
            <a:endParaRPr lang="en-US" baseline="0" dirty="0" smtClean="0"/>
          </a:p>
          <a:p>
            <a:pPr marL="0" indent="0">
              <a:buFontTx/>
              <a:buNone/>
            </a:pPr>
            <a:r>
              <a:rPr lang="en-US" baseline="0" dirty="0" smtClean="0"/>
              <a:t>(The only lines that really matter are red and green; the black is what claimed.)</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67039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a:t>
            </a:r>
          </a:p>
          <a:p>
            <a:endParaRPr lang="en-US" baseline="0" dirty="0" smtClean="0"/>
          </a:p>
          <a:p>
            <a:r>
              <a:rPr lang="en-US" baseline="0" dirty="0" smtClean="0"/>
              <a:t>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smtClean="0"/>
          </a:p>
          <a:p>
            <a:pPr marL="0" indent="0">
              <a:buNone/>
            </a:pPr>
            <a:r>
              <a:rPr lang="en-US" baseline="0" dirty="0" smtClean="0"/>
              <a:t>In a sense, there are two reservation levels: yours and theirs.</a:t>
            </a:r>
          </a:p>
          <a:p>
            <a:pPr marL="0" indent="0">
              <a:buNone/>
            </a:pPr>
            <a:endParaRPr lang="en-US" baseline="0" dirty="0" smtClean="0"/>
          </a:p>
          <a:p>
            <a:pPr marL="0" indent="0">
              <a:buNone/>
            </a:pPr>
            <a:r>
              <a:rPr lang="en-US" baseline="0" dirty="0" smtClean="0"/>
              <a:t>If you take actual prices now and only go for one year (2012), then T is guaranteed $1.6M and N looses $.6M (and would then go out of business).</a:t>
            </a:r>
          </a:p>
          <a:p>
            <a:pPr marL="0" indent="0">
              <a:buNone/>
            </a:pPr>
            <a:r>
              <a:rPr lang="en-US" baseline="0" dirty="0" smtClean="0"/>
              <a:t>If you extend contract for 3 years, the total pie goes up by a factor of 3 and the markup that T needs to make same $1.6M is 16% = this is </a:t>
            </a:r>
            <a:r>
              <a:rPr lang="en-US" baseline="0" dirty="0" err="1" smtClean="0"/>
              <a:t>Trate’s</a:t>
            </a:r>
            <a:r>
              <a:rPr lang="en-US" baseline="0" dirty="0" smtClean="0"/>
              <a:t> reservation value.  So they should never agree to anything below that.</a:t>
            </a:r>
          </a:p>
          <a:p>
            <a:pPr marL="0" indent="0">
              <a:buNone/>
            </a:pPr>
            <a:endParaRPr lang="en-US" baseline="0" dirty="0" smtClean="0"/>
          </a:p>
          <a:p>
            <a:pPr marL="0" indent="0">
              <a:buNone/>
            </a:pPr>
            <a:endParaRPr lang="en-US" baseline="0" dirty="0" smtClean="0"/>
          </a:p>
          <a:p>
            <a:pPr marL="0" indent="0">
              <a:buNone/>
            </a:pPr>
            <a:r>
              <a:rPr lang="en-US" baseline="0" dirty="0" smtClean="0"/>
              <a:t>For </a:t>
            </a:r>
            <a:r>
              <a:rPr lang="en-US" baseline="0" dirty="0" err="1" smtClean="0"/>
              <a:t>Neuvotella</a:t>
            </a:r>
            <a:r>
              <a:rPr lang="en-US" baseline="0" dirty="0" smtClean="0"/>
              <a:t>, the numbers were such that if they accept anything above 30% they would loose on every product.  So they should not agree to anything above 30%.</a:t>
            </a:r>
          </a:p>
          <a:p>
            <a:pPr marL="0" indent="0">
              <a:buNone/>
            </a:pPr>
            <a:endParaRPr lang="en-US" baseline="0" dirty="0" smtClean="0"/>
          </a:p>
          <a:p>
            <a:pPr marL="0" indent="0">
              <a:buNone/>
            </a:pPr>
            <a:r>
              <a:rPr lang="en-US" baseline="0" dirty="0" smtClean="0"/>
              <a:t>So, the negotiation zone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smtClean="0"/>
              <a:t>You are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pPr marL="628650" lvl="1" indent="-171450">
              <a:buFont typeface="Wingdings" charset="0"/>
              <a:buChar char="Ø"/>
            </a:pPr>
            <a:endParaRPr lang="en-US" baseline="0"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33041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a:t>
            </a:r>
          </a:p>
          <a:p>
            <a:r>
              <a:rPr lang="en-US" baseline="0" dirty="0" smtClean="0"/>
              <a:t>2013: 14.155 and 13.256</a:t>
            </a:r>
          </a:p>
          <a:p>
            <a:r>
              <a:rPr lang="en-US" baseline="0" dirty="0" smtClean="0"/>
              <a:t>2012: 14.111 and 13.481</a:t>
            </a:r>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 13.73</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r>
              <a:rPr lang="en-US" baseline="0" dirty="0" smtClean="0"/>
              <a:t>:</a:t>
            </a:r>
          </a:p>
          <a:p>
            <a:r>
              <a:rPr lang="en-US" baseline="0" dirty="0" smtClean="0"/>
              <a:t>2015: 14.240 and 13.429 (so two teams this year across two sections beat the past!)</a:t>
            </a: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 13.73</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86"/>
            <a:r>
              <a:rPr lang="en-US" baseline="0" dirty="0" smtClean="0"/>
              <a:t>First good start is a deterministic analysis, which suggests:</a:t>
            </a:r>
          </a:p>
          <a:p>
            <a:pPr marL="218290" indent="-218290" defTabSz="914286">
              <a:buAutoNum type="arabicPeriod"/>
            </a:pPr>
            <a:r>
              <a:rPr lang="en-US" baseline="0" dirty="0" smtClean="0"/>
              <a:t>A dedicated network.</a:t>
            </a:r>
          </a:p>
          <a:p>
            <a:pPr marL="218290" indent="-218290" defTabSz="914286">
              <a:buAutoNum type="arabicPeriod"/>
            </a:pPr>
            <a:r>
              <a:rPr lang="en-US" baseline="0" dirty="0" smtClean="0"/>
              <a:t>Vietnam is worse to supply US, Brazil and R, but better for I C.</a:t>
            </a:r>
          </a:p>
          <a:p>
            <a:pPr marL="218290" indent="-218290" defTabSz="914286">
              <a:buAutoNum type="arabicPeriod"/>
            </a:pPr>
            <a:r>
              <a:rPr lang="en-US" baseline="0" dirty="0" smtClean="0"/>
              <a:t>Evaluation shows both are close.</a:t>
            </a:r>
          </a:p>
          <a:p>
            <a:pPr marL="218290" indent="-218290" defTabSz="914286">
              <a:buAutoNum type="arabicPeriod"/>
            </a:pPr>
            <a:r>
              <a:rPr lang="en-US" baseline="0" dirty="0" smtClean="0"/>
              <a:t>The top matrix also suggests which plants may supply which markets, if we add flexibility (or go with fewer plants):</a:t>
            </a:r>
          </a:p>
          <a:p>
            <a:pPr marL="675490" lvl="1" indent="-218290" defTabSz="914286">
              <a:buAutoNum type="arabicPeriod"/>
            </a:pPr>
            <a:r>
              <a:rPr lang="en-US" baseline="0" dirty="0" smtClean="0"/>
              <a:t>US best supplied from US, then C</a:t>
            </a:r>
          </a:p>
          <a:p>
            <a:pPr marL="675490" lvl="1" indent="-218290" defTabSz="914286">
              <a:buAutoNum type="arabicPeriod"/>
            </a:pPr>
            <a:r>
              <a:rPr lang="en-US" baseline="0" dirty="0" smtClean="0"/>
              <a:t>B best from B, then C</a:t>
            </a:r>
          </a:p>
          <a:p>
            <a:pPr marL="675490" lvl="1" indent="-218290" defTabSz="914286">
              <a:buAutoNum type="arabicPeriod"/>
            </a:pPr>
            <a:r>
              <a:rPr lang="en-US" baseline="0" dirty="0" smtClean="0"/>
              <a:t>R best from R then C</a:t>
            </a:r>
          </a:p>
          <a:p>
            <a:pPr marL="675490" lvl="1" indent="-218290" defTabSz="914286">
              <a:buAutoNum type="arabicPeriod"/>
            </a:pPr>
            <a:r>
              <a:rPr lang="en-US" baseline="0" dirty="0" smtClean="0"/>
              <a:t>I best from I then C</a:t>
            </a:r>
          </a:p>
          <a:p>
            <a:pPr marL="675490" lvl="1" indent="-218290" defTabSz="914286">
              <a:buAutoNum type="arabicPeriod"/>
            </a:pPr>
            <a:r>
              <a:rPr lang="en-US" baseline="0" dirty="0" smtClean="0"/>
              <a:t>C best from C then R = I.</a:t>
            </a:r>
          </a:p>
          <a:p>
            <a:pPr marL="675490" lvl="1" indent="-218290" defTabSz="914286">
              <a:buAutoNum type="arabicPeriod"/>
            </a:pPr>
            <a:r>
              <a:rPr lang="en-US" baseline="0" dirty="0" smtClean="0"/>
              <a:t>In other words: C is second best for all countries, so one plant in C supplying all is a candidate, as well as flexible routes given above.</a:t>
            </a:r>
          </a:p>
          <a:p>
            <a:pPr marL="457200" lvl="1" indent="0" defTabSz="914286">
              <a:buNone/>
            </a:pPr>
            <a:endParaRPr lang="en-US" baseline="0" dirty="0" smtClean="0"/>
          </a:p>
          <a:p>
            <a:pPr marL="218290" indent="-218290" defTabSz="914286">
              <a:buAutoNum type="arabicPeriod"/>
            </a:pPr>
            <a:endParaRPr lang="en-US" baseline="0" dirty="0" smtClean="0"/>
          </a:p>
          <a:p>
            <a:pPr marL="218290" indent="-218290" defTabSz="914286"/>
            <a:r>
              <a:rPr lang="en-US" baseline="0" dirty="0" smtClean="0"/>
              <a:t>What are we missing? </a:t>
            </a:r>
          </a:p>
          <a:p>
            <a:pPr marL="218290" indent="-218290" defTabSz="914286"/>
            <a:r>
              <a:rPr lang="en-US" baseline="0" dirty="0" smtClean="0"/>
              <a:t>1. volatility: Shortage costs &gt; invest in safety capacity</a:t>
            </a:r>
          </a:p>
          <a:p>
            <a:pPr marL="218290" indent="-218290" defTabSz="914286"/>
            <a:endParaRPr lang="en-US" baseline="0" dirty="0" smtClean="0"/>
          </a:p>
          <a:p>
            <a:pPr marL="218290" indent="-218290" defTabSz="914286"/>
            <a:r>
              <a:rPr lang="en-US" baseline="0" dirty="0" smtClean="0"/>
              <a:t>But the deterministic values do serve as an upper bound (because uncertainty only bring mismatches and losses) + gives a lot of insight into which networks become candidates.  </a:t>
            </a:r>
          </a:p>
          <a:p>
            <a:pPr marL="218290" indent="-218290" defTabSz="914286"/>
            <a:r>
              <a:rPr lang="en-US" baseline="0" dirty="0" smtClean="0"/>
              <a:t>THIS SHOULD ALWAYS BE YOUR FIRST STEP IN THE ANALYSIS.</a:t>
            </a:r>
          </a:p>
          <a:p>
            <a:pPr marL="218290" indent="-218290" defTabSz="914286"/>
            <a:endParaRPr lang="en-US" baseline="0" smtClean="0"/>
          </a:p>
          <a:p>
            <a:pPr marL="218290" indent="-218290" defTabSz="914286"/>
            <a:r>
              <a:rPr lang="en-US" baseline="0" smtClean="0"/>
              <a:t>Indeed</a:t>
            </a:r>
            <a:r>
              <a:rPr lang="en-US" baseline="0" dirty="0" smtClean="0"/>
              <a:t>, see next.</a:t>
            </a:r>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Everyone</a:t>
            </a:r>
            <a:r>
              <a:rPr lang="en-US" baseline="0" dirty="0" smtClean="0"/>
              <a:t> should have done this.  It also shows that you should not have suggested anything with a lower E(NPV) than $14M!</a:t>
            </a:r>
            <a:endParaRPr lang="en-US" dirty="0" smtClean="0"/>
          </a:p>
          <a:p>
            <a:endParaRPr lang="en-US" dirty="0" smtClean="0"/>
          </a:p>
          <a:p>
            <a:r>
              <a:rPr lang="en-US" sz="1000" kern="1200" dirty="0" smtClean="0">
                <a:solidFill>
                  <a:schemeClr val="tx1"/>
                </a:solidFill>
                <a:latin typeface="Times New Roman" pitchFamily="18" charset="0"/>
                <a:ea typeface="+mn-ea"/>
                <a:cs typeface="+mn-cs"/>
              </a:rPr>
              <a:t>Worthwhile to show in detail: </a:t>
            </a:r>
          </a:p>
          <a:p>
            <a:pPr lvl="0"/>
            <a:r>
              <a:rPr lang="en-US" sz="1000" kern="1200" dirty="0" smtClean="0">
                <a:solidFill>
                  <a:schemeClr val="tx1"/>
                </a:solidFill>
                <a:latin typeface="Times New Roman" pitchFamily="18" charset="0"/>
                <a:ea typeface="+mn-ea"/>
                <a:cs typeface="+mn-cs"/>
              </a:rPr>
              <a:t>Unit operating margin = price $2100 – production cost $100 – transportation cost $100 = $1900</a:t>
            </a:r>
          </a:p>
          <a:p>
            <a:pPr lvl="0"/>
            <a:r>
              <a:rPr lang="en-US" sz="1000" kern="1200" dirty="0" smtClean="0">
                <a:solidFill>
                  <a:schemeClr val="tx1"/>
                </a:solidFill>
                <a:latin typeface="Times New Roman" pitchFamily="18" charset="0"/>
                <a:ea typeface="+mn-ea"/>
                <a:cs typeface="+mn-cs"/>
              </a:rPr>
              <a:t>On a quarterly basis:</a:t>
            </a:r>
          </a:p>
          <a:p>
            <a:pPr lvl="1"/>
            <a:r>
              <a:rPr lang="en-US" sz="1000" kern="1200" dirty="0" smtClean="0">
                <a:solidFill>
                  <a:schemeClr val="tx1"/>
                </a:solidFill>
                <a:latin typeface="Times New Roman" pitchFamily="18" charset="0"/>
                <a:ea typeface="+mn-ea"/>
                <a:cs typeface="+mn-cs"/>
              </a:rPr>
              <a:t>Demand = normal(500, 60)</a:t>
            </a:r>
          </a:p>
          <a:p>
            <a:pPr lvl="1"/>
            <a:r>
              <a:rPr lang="en-US" sz="1000" kern="1200" dirty="0" smtClean="0">
                <a:solidFill>
                  <a:schemeClr val="tx1"/>
                </a:solidFill>
                <a:latin typeface="Times New Roman" pitchFamily="18" charset="0"/>
                <a:ea typeface="+mn-ea"/>
                <a:cs typeface="+mn-cs"/>
              </a:rPr>
              <a:t>Marginal capacity cost = $460/4 = $115</a:t>
            </a:r>
          </a:p>
          <a:p>
            <a:pPr lvl="0"/>
            <a:r>
              <a:rPr lang="en-US" sz="1000" kern="1200" dirty="0" smtClean="0">
                <a:solidFill>
                  <a:schemeClr val="tx1"/>
                </a:solidFill>
                <a:latin typeface="Times New Roman" pitchFamily="18" charset="0"/>
                <a:ea typeface="+mn-ea"/>
                <a:cs typeface="+mn-cs"/>
              </a:rPr>
              <a:t>Marginal analysis to invest in one additional unit of capacity:</a:t>
            </a:r>
          </a:p>
          <a:p>
            <a:pPr lvl="1"/>
            <a:r>
              <a:rPr lang="en-US" sz="1000" kern="1200" dirty="0" smtClean="0">
                <a:solidFill>
                  <a:schemeClr val="tx1"/>
                </a:solidFill>
                <a:latin typeface="Times New Roman" pitchFamily="18" charset="0"/>
                <a:ea typeface="+mn-ea"/>
                <a:cs typeface="+mn-cs"/>
              </a:rPr>
              <a:t>MC = $115</a:t>
            </a:r>
          </a:p>
          <a:p>
            <a:pPr lvl="1"/>
            <a:r>
              <a:rPr lang="en-US" sz="1000" kern="1200" dirty="0" smtClean="0">
                <a:solidFill>
                  <a:schemeClr val="tx1"/>
                </a:solidFill>
                <a:latin typeface="Times New Roman" pitchFamily="18" charset="0"/>
                <a:ea typeface="+mn-ea"/>
                <a:cs typeface="+mn-cs"/>
              </a:rPr>
              <a:t>MB = $1900*P(D&gt;K)</a:t>
            </a:r>
          </a:p>
          <a:p>
            <a:pPr lvl="1"/>
            <a:r>
              <a:rPr lang="en-US" sz="1000" kern="1200" dirty="0" smtClean="0">
                <a:solidFill>
                  <a:schemeClr val="tx1"/>
                </a:solidFill>
                <a:latin typeface="Times New Roman" pitchFamily="18" charset="0"/>
                <a:ea typeface="+mn-ea"/>
                <a:cs typeface="+mn-cs"/>
              </a:rPr>
              <a:t>Optimal shortage probability: P(D&gt;K) = $115/$1900 = 0.06</a:t>
            </a:r>
          </a:p>
          <a:p>
            <a:pPr lvl="1"/>
            <a:r>
              <a:rPr lang="en-US" sz="1000" kern="1200" dirty="0" smtClean="0">
                <a:solidFill>
                  <a:schemeClr val="tx1"/>
                </a:solidFill>
                <a:latin typeface="Times New Roman" pitchFamily="18" charset="0"/>
                <a:ea typeface="+mn-ea"/>
                <a:cs typeface="+mn-cs"/>
              </a:rPr>
              <a:t>Thus optimal service probability: P(D&lt;=K) = 1 – 0.06 = 0.94.  Thus z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a:t>
            </a:r>
          </a:p>
          <a:p>
            <a:pPr lvl="1"/>
            <a:r>
              <a:rPr lang="en-US" sz="1000" kern="1200" dirty="0" smtClean="0">
                <a:solidFill>
                  <a:schemeClr val="tx1"/>
                </a:solidFill>
                <a:latin typeface="Times New Roman" pitchFamily="18" charset="0"/>
                <a:ea typeface="+mn-ea"/>
                <a:cs typeface="+mn-cs"/>
              </a:rPr>
              <a:t>K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(.94,500,60) = 593</a:t>
            </a:r>
          </a:p>
          <a:p>
            <a:pPr lvl="1"/>
            <a:endParaRPr lang="en-US" sz="1000" kern="1200" dirty="0" smtClean="0">
              <a:solidFill>
                <a:schemeClr val="tx1"/>
              </a:solidFill>
              <a:latin typeface="Times New Roman" pitchFamily="18" charset="0"/>
              <a:ea typeface="+mn-ea"/>
              <a:cs typeface="+mn-cs"/>
            </a:endParaRPr>
          </a:p>
          <a:p>
            <a:endParaRPr lang="en-US" dirty="0" smtClean="0"/>
          </a:p>
          <a:p>
            <a:pPr defTabSz="914286"/>
            <a:r>
              <a:rPr lang="en-US" baseline="0" dirty="0" smtClean="0"/>
              <a:t>E(NPV) can be evaluated analytically: using the optimal newsboy with sales price p and inventory cost c:  V* = (p-c)mu – sigma * p*phi(z*), where phi(.) = standard normal density.</a:t>
            </a:r>
          </a:p>
          <a:p>
            <a:pPr defTabSz="914286"/>
            <a:r>
              <a:rPr lang="en-US" sz="1000" b="0" i="0" u="none" strike="noStrike" kern="1200" dirty="0" smtClean="0">
                <a:solidFill>
                  <a:schemeClr val="tx1"/>
                </a:solidFill>
                <a:latin typeface="Times New Roman" pitchFamily="18" charset="0"/>
                <a:ea typeface="+mn-ea"/>
                <a:cs typeface="+mn-cs"/>
              </a:rPr>
              <a:t>z = </a:t>
            </a:r>
            <a:r>
              <a:rPr lang="en-US" sz="1000" b="0" i="0" u="none" strike="noStrike" kern="1200" dirty="0" err="1" smtClean="0">
                <a:solidFill>
                  <a:schemeClr val="tx1"/>
                </a:solidFill>
                <a:latin typeface="Times New Roman" pitchFamily="18" charset="0"/>
                <a:ea typeface="+mn-ea"/>
                <a:cs typeface="+mn-cs"/>
              </a:rPr>
              <a:t>normsinv</a:t>
            </a:r>
            <a:r>
              <a:rPr lang="en-US" sz="1000" b="0" i="0" u="none" strike="noStrike" kern="1200" dirty="0" smtClean="0">
                <a:solidFill>
                  <a:schemeClr val="tx1"/>
                </a:solidFill>
                <a:latin typeface="Times New Roman" pitchFamily="18" charset="0"/>
                <a:ea typeface="+mn-ea"/>
                <a:cs typeface="+mn-cs"/>
              </a:rPr>
              <a:t>(.94) =</a:t>
            </a:r>
            <a:r>
              <a:rPr lang="en-US" dirty="0" smtClean="0"/>
              <a:t> 1.55</a:t>
            </a:r>
          </a:p>
          <a:p>
            <a:pPr defTabSz="914286"/>
            <a:r>
              <a:rPr lang="en-US" sz="1000" b="0" i="0" u="none" strike="noStrike" kern="1200" dirty="0" smtClean="0">
                <a:solidFill>
                  <a:schemeClr val="tx1"/>
                </a:solidFill>
                <a:latin typeface="Times New Roman" pitchFamily="18" charset="0"/>
                <a:ea typeface="+mn-ea"/>
                <a:cs typeface="+mn-cs"/>
              </a:rPr>
              <a:t>V* = (p-c)mu – sigma * p*phi(z*) =</a:t>
            </a:r>
            <a:r>
              <a:rPr lang="en-US" dirty="0" smtClean="0"/>
              <a:t> $</a:t>
            </a:r>
            <a:r>
              <a:rPr lang="en-US" sz="1000" b="0" i="0" u="none" strike="noStrike" kern="1200" dirty="0" smtClean="0">
                <a:solidFill>
                  <a:schemeClr val="tx1"/>
                </a:solidFill>
                <a:latin typeface="Times New Roman" pitchFamily="18" charset="0"/>
                <a:ea typeface="+mn-ea"/>
                <a:cs typeface="+mn-cs"/>
              </a:rPr>
              <a:t>878,826.8278</a:t>
            </a:r>
            <a:r>
              <a:rPr lang="en-US" dirty="0" smtClean="0"/>
              <a:t> </a:t>
            </a:r>
          </a:p>
          <a:p>
            <a:pPr defTabSz="914286"/>
            <a:r>
              <a:rPr lang="en-US" sz="1000" b="0" i="0" u="none" strike="noStrike" kern="1200" dirty="0" smtClean="0">
                <a:solidFill>
                  <a:schemeClr val="tx1"/>
                </a:solidFill>
                <a:latin typeface="Times New Roman" pitchFamily="18" charset="0"/>
                <a:ea typeface="+mn-ea"/>
                <a:cs typeface="+mn-cs"/>
              </a:rPr>
              <a:t>For 4 x 4 quarters:</a:t>
            </a:r>
            <a:r>
              <a:rPr lang="en-US" dirty="0" smtClean="0"/>
              <a:t> </a:t>
            </a:r>
            <a:r>
              <a:rPr lang="en-US" sz="1000" b="0" i="0" u="none" strike="noStrike" kern="1200" dirty="0" smtClean="0">
                <a:solidFill>
                  <a:schemeClr val="tx1"/>
                </a:solidFill>
                <a:latin typeface="Times New Roman" pitchFamily="18" charset="0"/>
                <a:ea typeface="+mn-ea"/>
                <a:cs typeface="+mn-cs"/>
              </a:rPr>
              <a:t> $  14,061,229.24 Subtract fixed capacity cost of 4x8000</a:t>
            </a:r>
            <a:r>
              <a:rPr lang="en-US" dirty="0" smtClean="0"/>
              <a:t> </a:t>
            </a:r>
            <a:r>
              <a:rPr lang="en-US" sz="1000" b="0" i="0" u="none" strike="noStrike" kern="1200" dirty="0" smtClean="0">
                <a:solidFill>
                  <a:schemeClr val="tx1"/>
                </a:solidFill>
                <a:latin typeface="Times New Roman" pitchFamily="18" charset="0"/>
                <a:ea typeface="+mn-ea"/>
                <a:cs typeface="+mn-cs"/>
              </a:rPr>
              <a:t> $        14,029,229 </a:t>
            </a:r>
            <a:endParaRPr lang="en-US" baseline="0" dirty="0" smtClean="0"/>
          </a:p>
          <a:p>
            <a:pPr defTabSz="914286"/>
            <a:endParaRPr lang="en-US" baseline="0" dirty="0" smtClean="0"/>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253889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448973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3.png"/><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2.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chart" Target="../charts/char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chart" Target="../charts/char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chart" Target="../charts/char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chart" Target="../charts/char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5.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16.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3.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6.emf"/><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Integrative Case:</a:t>
            </a:r>
            <a:br>
              <a:rPr lang="en-US" dirty="0" smtClean="0"/>
            </a:br>
            <a:r>
              <a:rPr lang="en-US" dirty="0" smtClean="0"/>
              <a:t>Stage I</a:t>
            </a:r>
            <a:endParaRPr lang="en-US" dirty="0"/>
          </a:p>
        </p:txBody>
      </p:sp>
    </p:spTree>
    <p:extLst>
      <p:ext uri="{BB962C8B-B14F-4D97-AF65-F5344CB8AC3E}">
        <p14:creationId xmlns:p14="http://schemas.microsoft.com/office/powerpoint/2010/main" val="151355437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2. Local specialization</a:t>
            </a:r>
            <a:endParaRPr lang="en-US" dirty="0"/>
          </a:p>
        </p:txBody>
      </p:sp>
      <p:sp>
        <p:nvSpPr>
          <p:cNvPr id="32" name="TextBox 31"/>
          <p:cNvSpPr txBox="1"/>
          <p:nvPr/>
        </p:nvSpPr>
        <p:spPr>
          <a:xfrm>
            <a:off x="352778" y="1721556"/>
            <a:ext cx="5470095" cy="1569660"/>
          </a:xfrm>
          <a:prstGeom prst="rect">
            <a:avLst/>
          </a:prstGeom>
          <a:noFill/>
        </p:spPr>
        <p:txBody>
          <a:bodyPr wrap="none" rtlCol="0">
            <a:spAutoFit/>
          </a:bodyPr>
          <a:lstStyle/>
          <a:p>
            <a:r>
              <a:rPr lang="en-US" b="0" dirty="0" smtClean="0">
                <a:latin typeface="Optima"/>
                <a:cs typeface="Optima"/>
              </a:rPr>
              <a:t>USA</a:t>
            </a:r>
          </a:p>
          <a:p>
            <a:r>
              <a:rPr lang="en-US" b="0" dirty="0" smtClean="0">
                <a:latin typeface="Optima"/>
                <a:cs typeface="Optima"/>
              </a:rPr>
              <a:t>Simple Newsvendor</a:t>
            </a:r>
          </a:p>
          <a:p>
            <a:r>
              <a:rPr lang="en-US" b="0" dirty="0" smtClean="0">
                <a:latin typeface="Optima"/>
                <a:cs typeface="Optima"/>
              </a:rPr>
              <a:t>SL: 89%</a:t>
            </a:r>
          </a:p>
          <a:p>
            <a:r>
              <a:rPr lang="en-US" b="0" dirty="0" smtClean="0">
                <a:latin typeface="Optima"/>
                <a:cs typeface="Optima"/>
              </a:rPr>
              <a:t>Optimal Capacity: 224 </a:t>
            </a:r>
            <a:r>
              <a:rPr lang="en-US" b="0" dirty="0">
                <a:latin typeface="Optima"/>
                <a:cs typeface="Optima"/>
              </a:rPr>
              <a:t>units per quarter</a:t>
            </a:r>
            <a:endParaRPr lang="en-US" b="0" dirty="0" smtClean="0">
              <a:latin typeface="Optima"/>
              <a:cs typeface="Optima"/>
            </a:endParaRPr>
          </a:p>
        </p:txBody>
      </p:sp>
      <p:sp>
        <p:nvSpPr>
          <p:cNvPr id="33" name="TextBox 32"/>
          <p:cNvSpPr txBox="1"/>
          <p:nvPr/>
        </p:nvSpPr>
        <p:spPr>
          <a:xfrm>
            <a:off x="462825" y="3680181"/>
            <a:ext cx="8454559" cy="2677656"/>
          </a:xfrm>
          <a:prstGeom prst="rect">
            <a:avLst/>
          </a:prstGeom>
          <a:noFill/>
        </p:spPr>
        <p:txBody>
          <a:bodyPr wrap="none" rtlCol="0">
            <a:spAutoFit/>
          </a:bodyPr>
          <a:lstStyle/>
          <a:p>
            <a:r>
              <a:rPr lang="en-US" b="0" dirty="0" smtClean="0">
                <a:latin typeface="Optima"/>
                <a:cs typeface="Optima"/>
              </a:rPr>
              <a:t>What about China?</a:t>
            </a:r>
          </a:p>
          <a:p>
            <a:r>
              <a:rPr lang="en-US" b="0" dirty="0" smtClean="0">
                <a:latin typeface="Optima"/>
                <a:cs typeface="Optima"/>
              </a:rPr>
              <a:t>Newsvendor, but not simple</a:t>
            </a:r>
          </a:p>
          <a:p>
            <a:r>
              <a:rPr lang="en-US" b="0" dirty="0" smtClean="0">
                <a:latin typeface="Optima"/>
                <a:cs typeface="Optima"/>
              </a:rPr>
              <a:t>Need to use a similar logic to “Seagate” (marginal increases)</a:t>
            </a:r>
          </a:p>
          <a:p>
            <a:r>
              <a:rPr lang="en-US" b="0" dirty="0" smtClean="0">
                <a:latin typeface="Optima"/>
                <a:cs typeface="Optima"/>
              </a:rPr>
              <a:t>Optimal Capacity:  129 units per quarter</a:t>
            </a:r>
          </a:p>
          <a:p>
            <a:endParaRPr lang="en-US" b="0" dirty="0">
              <a:latin typeface="Optima"/>
              <a:cs typeface="Optima"/>
            </a:endParaRPr>
          </a:p>
          <a:p>
            <a:r>
              <a:rPr lang="en-US" b="0" dirty="0">
                <a:latin typeface="Optima"/>
                <a:cs typeface="Optima"/>
              </a:rPr>
              <a:t>Expected </a:t>
            </a:r>
            <a:r>
              <a:rPr lang="en-US" b="0" dirty="0" smtClean="0">
                <a:latin typeface="Optima"/>
                <a:cs typeface="Optima"/>
              </a:rPr>
              <a:t>NPV of dedicated solution: </a:t>
            </a:r>
            <a:r>
              <a:rPr lang="en-US" b="0" dirty="0" smtClean="0"/>
              <a:t> </a:t>
            </a:r>
            <a:r>
              <a:rPr lang="en-US" b="0" dirty="0" smtClean="0">
                <a:latin typeface="Optima"/>
                <a:cs typeface="Optima"/>
              </a:rPr>
              <a:t>$14,016K </a:t>
            </a:r>
            <a:endParaRPr lang="en-US" b="0" dirty="0">
              <a:latin typeface="Optima"/>
              <a:cs typeface="Optima"/>
            </a:endParaRPr>
          </a:p>
          <a:p>
            <a:r>
              <a:rPr lang="en-US" b="0" dirty="0" smtClean="0">
                <a:latin typeface="Optima"/>
                <a:cs typeface="Optima"/>
              </a:rPr>
              <a:t>(lower than, but very close to, Global Standard) </a:t>
            </a:r>
          </a:p>
        </p:txBody>
      </p:sp>
    </p:spTree>
    <p:extLst>
      <p:ext uri="{BB962C8B-B14F-4D97-AF65-F5344CB8AC3E}">
        <p14:creationId xmlns:p14="http://schemas.microsoft.com/office/powerpoint/2010/main" val="4681182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3. One plant in China</a:t>
            </a:r>
            <a:endParaRPr lang="en-US" dirty="0"/>
          </a:p>
        </p:txBody>
      </p:sp>
      <p:cxnSp>
        <p:nvCxnSpPr>
          <p:cNvPr id="26" name="Straight Arrow Connector 25"/>
          <p:cNvCxnSpPr/>
          <p:nvPr/>
        </p:nvCxnSpPr>
        <p:spPr bwMode="auto">
          <a:xfrm flipV="1">
            <a:off x="1368778" y="1665111"/>
            <a:ext cx="4360333" cy="371122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bwMode="auto">
          <a:xfrm flipV="1">
            <a:off x="1298222" y="2723444"/>
            <a:ext cx="4445000" cy="280811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flipV="1">
            <a:off x="1340556" y="3626555"/>
            <a:ext cx="4430889" cy="18626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flipV="1">
            <a:off x="1397000" y="4642555"/>
            <a:ext cx="4459111" cy="9595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467555" y="561622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0" name="Rectangle 2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2" name="Rectangle 31"/>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Oval 35"/>
          <p:cNvSpPr/>
          <p:nvPr/>
        </p:nvSpPr>
        <p:spPr bwMode="auto">
          <a:xfrm>
            <a:off x="58164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37" name="Oval 36"/>
          <p:cNvSpPr/>
          <p:nvPr/>
        </p:nvSpPr>
        <p:spPr bwMode="auto">
          <a:xfrm>
            <a:off x="58164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8" name="Oval 37"/>
          <p:cNvSpPr/>
          <p:nvPr/>
        </p:nvSpPr>
        <p:spPr bwMode="auto">
          <a:xfrm>
            <a:off x="58164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9" name="Oval 38"/>
          <p:cNvSpPr/>
          <p:nvPr/>
        </p:nvSpPr>
        <p:spPr bwMode="auto">
          <a:xfrm>
            <a:off x="58164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0" name="Oval 39"/>
          <p:cNvSpPr/>
          <p:nvPr/>
        </p:nvSpPr>
        <p:spPr bwMode="auto">
          <a:xfrm>
            <a:off x="58164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10404259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4. Fully Flexible Network</a:t>
            </a:r>
            <a:endParaRPr lang="en-US" dirty="0"/>
          </a:p>
        </p:txBody>
      </p:sp>
      <p:cxnSp>
        <p:nvCxnSpPr>
          <p:cNvPr id="27" name="Straight Arrow Connector 26"/>
          <p:cNvCxnSpPr/>
          <p:nvPr/>
        </p:nvCxnSpPr>
        <p:spPr bwMode="auto">
          <a:xfrm>
            <a:off x="1326444"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3" name="Straight Arrow Connector 42"/>
          <p:cNvCxnSpPr/>
          <p:nvPr/>
        </p:nvCxnSpPr>
        <p:spPr bwMode="auto">
          <a:xfrm>
            <a:off x="1440744" y="1803400"/>
            <a:ext cx="4610101" cy="86783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4" name="Straight Arrow Connector 43"/>
          <p:cNvCxnSpPr/>
          <p:nvPr/>
        </p:nvCxnSpPr>
        <p:spPr bwMode="auto">
          <a:xfrm>
            <a:off x="1631244" y="1955800"/>
            <a:ext cx="4363157" cy="16891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5" name="Straight Arrow Connector 44"/>
          <p:cNvCxnSpPr/>
          <p:nvPr/>
        </p:nvCxnSpPr>
        <p:spPr bwMode="auto">
          <a:xfrm>
            <a:off x="1783644" y="2108200"/>
            <a:ext cx="4267202" cy="24962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6" name="Straight Arrow Connector 45"/>
          <p:cNvCxnSpPr/>
          <p:nvPr/>
        </p:nvCxnSpPr>
        <p:spPr bwMode="auto">
          <a:xfrm>
            <a:off x="1504244" y="1816100"/>
            <a:ext cx="4553656" cy="39497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p:nvPr/>
        </p:nvCxnSpPr>
        <p:spPr bwMode="auto">
          <a:xfrm>
            <a:off x="1364544" y="25527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a:off x="1516944" y="2705100"/>
            <a:ext cx="4477457" cy="9398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bwMode="auto">
          <a:xfrm>
            <a:off x="1428044" y="2882900"/>
            <a:ext cx="4566356" cy="15875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a:off x="1415344" y="3594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bwMode="auto">
          <a:xfrm>
            <a:off x="1402644" y="2844800"/>
            <a:ext cx="4706056" cy="2628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bwMode="auto">
          <a:xfrm flipV="1">
            <a:off x="1301044" y="1816100"/>
            <a:ext cx="4553656" cy="990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p:nvPr/>
        </p:nvCxnSpPr>
        <p:spPr bwMode="auto">
          <a:xfrm flipV="1">
            <a:off x="1567744" y="2057400"/>
            <a:ext cx="4388556" cy="1689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p:nvPr/>
        </p:nvCxnSpPr>
        <p:spPr bwMode="auto">
          <a:xfrm flipV="1">
            <a:off x="1720144" y="2794000"/>
            <a:ext cx="4223456" cy="1104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4" name="Straight Arrow Connector 63"/>
          <p:cNvCxnSpPr/>
          <p:nvPr/>
        </p:nvCxnSpPr>
        <p:spPr bwMode="auto">
          <a:xfrm>
            <a:off x="1529644" y="3860800"/>
            <a:ext cx="4521202" cy="7436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Straight Arrow Connector 64"/>
          <p:cNvCxnSpPr/>
          <p:nvPr/>
        </p:nvCxnSpPr>
        <p:spPr bwMode="auto">
          <a:xfrm>
            <a:off x="1529644" y="3937000"/>
            <a:ext cx="4426656" cy="1549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0" name="Straight Arrow Connector 69"/>
          <p:cNvCxnSpPr/>
          <p:nvPr/>
        </p:nvCxnSpPr>
        <p:spPr bwMode="auto">
          <a:xfrm>
            <a:off x="1567744" y="3746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p:nvPr/>
        </p:nvCxnSpPr>
        <p:spPr bwMode="auto">
          <a:xfrm>
            <a:off x="1478844" y="4610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p:nvPr/>
        </p:nvCxnSpPr>
        <p:spPr bwMode="auto">
          <a:xfrm flipV="1">
            <a:off x="1631244" y="1854200"/>
            <a:ext cx="4248856" cy="2908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bwMode="auto">
          <a:xfrm flipV="1">
            <a:off x="1783644" y="2755900"/>
            <a:ext cx="4159956" cy="2159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bwMode="auto">
          <a:xfrm flipV="1">
            <a:off x="1936044" y="3771900"/>
            <a:ext cx="3994856" cy="1295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bwMode="auto">
          <a:xfrm>
            <a:off x="1562100" y="4762500"/>
            <a:ext cx="4381500" cy="914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bwMode="auto">
          <a:xfrm>
            <a:off x="1631244" y="4762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2" name="Straight Arrow Connector 81"/>
          <p:cNvCxnSpPr/>
          <p:nvPr/>
        </p:nvCxnSpPr>
        <p:spPr bwMode="auto">
          <a:xfrm>
            <a:off x="1478844" y="5626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3" name="Straight Arrow Connector 82"/>
          <p:cNvCxnSpPr/>
          <p:nvPr/>
        </p:nvCxnSpPr>
        <p:spPr bwMode="auto">
          <a:xfrm flipV="1">
            <a:off x="1466144" y="2671233"/>
            <a:ext cx="4584701" cy="29802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4" name="Straight Arrow Connector 83"/>
          <p:cNvCxnSpPr/>
          <p:nvPr/>
        </p:nvCxnSpPr>
        <p:spPr bwMode="auto">
          <a:xfrm flipV="1">
            <a:off x="1504244" y="3644902"/>
            <a:ext cx="4490157" cy="21208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5" name="Straight Arrow Connector 84"/>
          <p:cNvCxnSpPr/>
          <p:nvPr/>
        </p:nvCxnSpPr>
        <p:spPr bwMode="auto">
          <a:xfrm flipV="1">
            <a:off x="1555044" y="4724400"/>
            <a:ext cx="4413956" cy="1117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7" name="Straight Arrow Connector 86"/>
          <p:cNvCxnSpPr/>
          <p:nvPr/>
        </p:nvCxnSpPr>
        <p:spPr bwMode="auto">
          <a:xfrm flipV="1">
            <a:off x="1618544" y="1917700"/>
            <a:ext cx="4388556" cy="3543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0" name="Rectangle 4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8" name="Rectangle 57"/>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9" name="Rectangle 58"/>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0" name="Oval 59"/>
          <p:cNvSpPr/>
          <p:nvPr/>
        </p:nvSpPr>
        <p:spPr bwMode="auto">
          <a:xfrm>
            <a:off x="62839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1" name="Oval 60"/>
          <p:cNvSpPr/>
          <p:nvPr/>
        </p:nvSpPr>
        <p:spPr bwMode="auto">
          <a:xfrm>
            <a:off x="62839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6" name="Oval 65"/>
          <p:cNvSpPr/>
          <p:nvPr/>
        </p:nvSpPr>
        <p:spPr bwMode="auto">
          <a:xfrm>
            <a:off x="62839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7" name="Oval 66"/>
          <p:cNvSpPr/>
          <p:nvPr/>
        </p:nvSpPr>
        <p:spPr bwMode="auto">
          <a:xfrm>
            <a:off x="62839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8" name="Oval 67"/>
          <p:cNvSpPr/>
          <p:nvPr/>
        </p:nvSpPr>
        <p:spPr bwMode="auto">
          <a:xfrm>
            <a:off x="62839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300060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5. Chained Flexible Network</a:t>
            </a:r>
            <a:endParaRPr lang="en-US" dirty="0"/>
          </a:p>
        </p:txBody>
      </p:sp>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bwMode="auto">
          <a:xfrm>
            <a:off x="2353695" y="1501000"/>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pic>
        <p:nvPicPr>
          <p:cNvPr id="3" name="Picture 2"/>
          <p:cNvPicPr>
            <a:picLocks noChangeAspect="1"/>
          </p:cNvPicPr>
          <p:nvPr/>
        </p:nvPicPr>
        <p:blipFill>
          <a:blip r:embed="rId3"/>
          <a:stretch>
            <a:fillRect/>
          </a:stretch>
        </p:blipFill>
        <p:spPr>
          <a:xfrm>
            <a:off x="899890" y="5564111"/>
            <a:ext cx="7150100" cy="1079500"/>
          </a:xfrm>
          <a:prstGeom prst="rect">
            <a:avLst/>
          </a:prstGeom>
        </p:spPr>
      </p:pic>
      <p:sp>
        <p:nvSpPr>
          <p:cNvPr id="54" name="TextBox 53"/>
          <p:cNvSpPr txBox="1"/>
          <p:nvPr/>
        </p:nvSpPr>
        <p:spPr>
          <a:xfrm>
            <a:off x="2300099" y="922591"/>
            <a:ext cx="1196436" cy="400110"/>
          </a:xfrm>
          <a:prstGeom prst="rect">
            <a:avLst/>
          </a:prstGeom>
          <a:noFill/>
        </p:spPr>
        <p:txBody>
          <a:bodyPr wrap="none" rtlCol="0">
            <a:spAutoFit/>
          </a:bodyPr>
          <a:lstStyle/>
          <a:p>
            <a:r>
              <a:rPr lang="en-US" sz="2000" dirty="0" smtClean="0"/>
              <a:t> 198 units</a:t>
            </a:r>
          </a:p>
        </p:txBody>
      </p:sp>
      <p:sp>
        <p:nvSpPr>
          <p:cNvPr id="57" name="TextBox 56"/>
          <p:cNvSpPr txBox="1"/>
          <p:nvPr/>
        </p:nvSpPr>
        <p:spPr>
          <a:xfrm>
            <a:off x="2319806" y="1947051"/>
            <a:ext cx="1196436" cy="400110"/>
          </a:xfrm>
          <a:prstGeom prst="rect">
            <a:avLst/>
          </a:prstGeom>
          <a:noFill/>
        </p:spPr>
        <p:txBody>
          <a:bodyPr wrap="none" rtlCol="0">
            <a:spAutoFit/>
          </a:bodyPr>
          <a:lstStyle/>
          <a:p>
            <a:r>
              <a:rPr lang="en-US" sz="2000" dirty="0" smtClean="0"/>
              <a:t> 108 units</a:t>
            </a:r>
          </a:p>
        </p:txBody>
      </p:sp>
      <p:sp>
        <p:nvSpPr>
          <p:cNvPr id="58" name="TextBox 57"/>
          <p:cNvSpPr txBox="1"/>
          <p:nvPr/>
        </p:nvSpPr>
        <p:spPr>
          <a:xfrm>
            <a:off x="2338762" y="2970775"/>
            <a:ext cx="1068196" cy="400110"/>
          </a:xfrm>
          <a:prstGeom prst="rect">
            <a:avLst/>
          </a:prstGeom>
          <a:noFill/>
        </p:spPr>
        <p:txBody>
          <a:bodyPr wrap="none" rtlCol="0">
            <a:spAutoFit/>
          </a:bodyPr>
          <a:lstStyle/>
          <a:p>
            <a:r>
              <a:rPr lang="en-US" sz="2000" dirty="0" smtClean="0"/>
              <a:t> 64 units</a:t>
            </a:r>
          </a:p>
        </p:txBody>
      </p:sp>
      <p:sp>
        <p:nvSpPr>
          <p:cNvPr id="59" name="TextBox 58"/>
          <p:cNvSpPr txBox="1"/>
          <p:nvPr/>
        </p:nvSpPr>
        <p:spPr>
          <a:xfrm>
            <a:off x="2320557" y="3786700"/>
            <a:ext cx="1068196" cy="400110"/>
          </a:xfrm>
          <a:prstGeom prst="rect">
            <a:avLst/>
          </a:prstGeom>
          <a:noFill/>
        </p:spPr>
        <p:txBody>
          <a:bodyPr wrap="none" rtlCol="0">
            <a:spAutoFit/>
          </a:bodyPr>
          <a:lstStyle/>
          <a:p>
            <a:r>
              <a:rPr lang="en-US" sz="2000" dirty="0" smtClean="0"/>
              <a:t> 67 units</a:t>
            </a:r>
          </a:p>
        </p:txBody>
      </p:sp>
      <p:sp>
        <p:nvSpPr>
          <p:cNvPr id="60" name="TextBox 59"/>
          <p:cNvSpPr txBox="1"/>
          <p:nvPr/>
        </p:nvSpPr>
        <p:spPr>
          <a:xfrm>
            <a:off x="2339512" y="5075833"/>
            <a:ext cx="1196436" cy="400110"/>
          </a:xfrm>
          <a:prstGeom prst="rect">
            <a:avLst/>
          </a:prstGeom>
          <a:noFill/>
        </p:spPr>
        <p:txBody>
          <a:bodyPr wrap="none" rtlCol="0">
            <a:spAutoFit/>
          </a:bodyPr>
          <a:lstStyle/>
          <a:p>
            <a:r>
              <a:rPr lang="en-US" sz="2000" dirty="0" smtClean="0"/>
              <a:t> 129 units</a:t>
            </a:r>
          </a:p>
        </p:txBody>
      </p:sp>
    </p:spTree>
    <p:extLst>
      <p:ext uri="{BB962C8B-B14F-4D97-AF65-F5344CB8AC3E}">
        <p14:creationId xmlns:p14="http://schemas.microsoft.com/office/powerpoint/2010/main" val="46811829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Strategy Comparison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04095468"/>
              </p:ext>
            </p:extLst>
          </p:nvPr>
        </p:nvGraphicFramePr>
        <p:xfrm>
          <a:off x="455612" y="1777994"/>
          <a:ext cx="8180389" cy="3879246"/>
        </p:xfrm>
        <a:graphic>
          <a:graphicData uri="http://schemas.openxmlformats.org/drawingml/2006/table">
            <a:tbl>
              <a:tblPr/>
              <a:tblGrid>
                <a:gridCol w="2844500"/>
                <a:gridCol w="2334452"/>
                <a:gridCol w="3001437"/>
              </a:tblGrid>
              <a:tr h="502613">
                <a:tc>
                  <a:txBody>
                    <a:bodyPr/>
                    <a:lstStyle/>
                    <a:p>
                      <a:pPr algn="ctr" fontAlgn="b"/>
                      <a:r>
                        <a:rPr lang="en-US" sz="1600" b="0" i="0" u="none" strike="noStrike" dirty="0" smtClean="0">
                          <a:solidFill>
                            <a:srgbClr val="FFFFFF"/>
                          </a:solidFill>
                          <a:effectLst/>
                          <a:latin typeface="Optima"/>
                          <a:cs typeface="Optima"/>
                        </a:rPr>
                        <a:t>Strategy</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E(NPV)</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a:t>
                      </a:r>
                      <a:r>
                        <a:rPr lang="en-US" sz="1600" b="0" i="0" u="none" strike="noStrike" baseline="0" dirty="0" smtClean="0">
                          <a:solidFill>
                            <a:srgbClr val="FFFFFF"/>
                          </a:solidFill>
                          <a:effectLst/>
                          <a:latin typeface="Optima"/>
                          <a:cs typeface="Optima"/>
                        </a:rPr>
                        <a:t> below Best Solution</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r>
              <a:tr h="259741">
                <a:tc>
                  <a:txBody>
                    <a:bodyPr/>
                    <a:lstStyle/>
                    <a:p>
                      <a:pPr algn="l" fontAlgn="b"/>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solidFill>
                      <a:srgbClr val="CCFF66"/>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14,290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r>
              <a:tr h="259741">
                <a:tc>
                  <a:txBody>
                    <a:bodyPr/>
                    <a:lstStyle/>
                    <a:p>
                      <a:pPr algn="l" fontAlgn="b"/>
                      <a:r>
                        <a:rPr lang="en-US" sz="1600" b="0" i="0" u="none" strike="noStrike" dirty="0">
                          <a:solidFill>
                            <a:srgbClr val="000000"/>
                          </a:solidFill>
                          <a:effectLst/>
                          <a:latin typeface="Optima"/>
                          <a:cs typeface="Optima"/>
                        </a:rPr>
                        <a:t>Dedicated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14,016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1.94%</a:t>
                      </a:r>
                    </a:p>
                  </a:txBody>
                  <a:tcPr marL="9951" marR="9951" marT="9951" marB="0" anchor="b">
                    <a:lnL>
                      <a:noFill/>
                    </a:lnL>
                    <a:lnR>
                      <a:noFill/>
                    </a:lnR>
                    <a:lnT>
                      <a:noFill/>
                    </a:lnT>
                    <a:lnB>
                      <a:noFill/>
                    </a:lnB>
                    <a:solidFill>
                      <a:srgbClr val="FFFF00"/>
                    </a:solidFill>
                  </a:tcPr>
                </a:tc>
              </a:tr>
              <a:tr h="259741">
                <a:tc>
                  <a:txBody>
                    <a:bodyPr/>
                    <a:lstStyle/>
                    <a:p>
                      <a:pPr algn="l" fontAlgn="b"/>
                      <a:r>
                        <a:rPr lang="en-US" sz="1600" b="0" i="0" u="none" strike="noStrike" dirty="0">
                          <a:solidFill>
                            <a:srgbClr val="000000"/>
                          </a:solidFill>
                          <a:effectLst/>
                          <a:latin typeface="Optima"/>
                          <a:cs typeface="Optima"/>
                        </a:rPr>
                        <a:t>Full China</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13,933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2.56%</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Fully</a:t>
                      </a:r>
                      <a:r>
                        <a:rPr lang="en-US" sz="1600" b="0" i="0" u="none" strike="noStrike" baseline="0" dirty="0" smtClean="0">
                          <a:solidFill>
                            <a:srgbClr val="000000"/>
                          </a:solidFill>
                          <a:effectLst/>
                          <a:latin typeface="Optima"/>
                          <a:cs typeface="Optima"/>
                        </a:rPr>
                        <a:t> Flexible</a:t>
                      </a:r>
                      <a:r>
                        <a:rPr lang="en-US" sz="1600" b="0" i="0" u="none" strike="noStrike" dirty="0" smtClean="0">
                          <a:solidFill>
                            <a:srgbClr val="000000"/>
                          </a:solidFill>
                          <a:effectLst/>
                          <a:latin typeface="Optima"/>
                          <a:cs typeface="Optima"/>
                        </a:rPr>
                        <a:t> </a:t>
                      </a:r>
                      <a:r>
                        <a:rPr lang="en-US" sz="1600" b="0" i="0" u="none" strike="noStrike" dirty="0">
                          <a:solidFill>
                            <a:srgbClr val="000000"/>
                          </a:solidFill>
                          <a:effectLst/>
                          <a:latin typeface="Optima"/>
                          <a:cs typeface="Optima"/>
                        </a:rPr>
                        <a:t>network</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12,537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13.98%</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dedicated</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14,003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2.05%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a:t>
                      </a:r>
                      <a:r>
                        <a:rPr lang="en-US" sz="1600" b="0" i="0" u="none" strike="noStrike" dirty="0" smtClean="0">
                          <a:solidFill>
                            <a:srgbClr val="000000"/>
                          </a:solidFill>
                          <a:effectLst/>
                          <a:latin typeface="Optima"/>
                          <a:cs typeface="Optima"/>
                        </a:rPr>
                        <a:t>China + </a:t>
                      </a:r>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13,966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2.32%</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US</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14,094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1.39%</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(Leading)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13,556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5.41%</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(average)</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13,386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6.75%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Global </a:t>
                      </a:r>
                      <a:r>
                        <a:rPr lang="en-US" sz="1600" b="0" i="0" u="none" strike="noStrike" dirty="0" smtClean="0">
                          <a:solidFill>
                            <a:srgbClr val="000000"/>
                          </a:solidFill>
                          <a:effectLst/>
                          <a:latin typeface="Optima"/>
                          <a:cs typeface="Optima"/>
                        </a:rPr>
                        <a:t>Standard</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14,029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1.86%</a:t>
                      </a:r>
                    </a:p>
                  </a:txBody>
                  <a:tcPr marL="9951" marR="9951" marT="9951" marB="0" anchor="b">
                    <a:lnL>
                      <a:noFill/>
                    </a:lnL>
                    <a:lnR>
                      <a:noFill/>
                    </a:lnR>
                    <a:lnT>
                      <a:noFill/>
                    </a:lnT>
                    <a:lnB>
                      <a:noFill/>
                    </a:lnB>
                    <a:solidFill>
                      <a:srgbClr val="FFFF00"/>
                    </a:solidFill>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bl>
          </a:graphicData>
        </a:graphic>
      </p:graphicFrame>
    </p:spTree>
    <p:extLst>
      <p:ext uri="{BB962C8B-B14F-4D97-AF65-F5344CB8AC3E}">
        <p14:creationId xmlns:p14="http://schemas.microsoft.com/office/powerpoint/2010/main" val="41770686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Points</a:t>
            </a:r>
            <a:endParaRPr lang="en-US" dirty="0"/>
          </a:p>
        </p:txBody>
      </p:sp>
      <p:sp>
        <p:nvSpPr>
          <p:cNvPr id="3" name="TextBox 2"/>
          <p:cNvSpPr txBox="1"/>
          <p:nvPr/>
        </p:nvSpPr>
        <p:spPr>
          <a:xfrm>
            <a:off x="482600" y="1358900"/>
            <a:ext cx="8242561" cy="4524315"/>
          </a:xfrm>
          <a:prstGeom prst="rect">
            <a:avLst/>
          </a:prstGeom>
          <a:noFill/>
        </p:spPr>
        <p:txBody>
          <a:bodyPr wrap="none" rtlCol="0">
            <a:spAutoFit/>
          </a:bodyPr>
          <a:lstStyle/>
          <a:p>
            <a:pPr marL="342900" indent="-342900">
              <a:buFont typeface="Arial"/>
              <a:buChar char="•"/>
            </a:pPr>
            <a:r>
              <a:rPr lang="en-US" b="0" dirty="0" smtClean="0">
                <a:latin typeface="Optima"/>
                <a:cs typeface="Optima"/>
              </a:rPr>
              <a:t>System design: the value of partial flexibility</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The value of simple benchmarks</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Identifying key tradeoffs: Fixed costs vs. Variable costs</a:t>
            </a:r>
          </a:p>
          <a:p>
            <a:pPr marL="1714500" lvl="3" indent="-342900">
              <a:buFont typeface="Arial"/>
              <a:buChar char="•"/>
            </a:pPr>
            <a:r>
              <a:rPr lang="en-US" b="0" dirty="0" smtClean="0">
                <a:latin typeface="Optima"/>
                <a:cs typeface="Optima"/>
              </a:rPr>
              <a:t>Fixed costs: reduce number of plants</a:t>
            </a:r>
          </a:p>
          <a:p>
            <a:pPr marL="1714500" lvl="3" indent="-342900">
              <a:buFont typeface="Arial"/>
              <a:buChar char="•"/>
            </a:pPr>
            <a:r>
              <a:rPr lang="en-US" b="0" dirty="0" smtClean="0">
                <a:latin typeface="Optima"/>
                <a:cs typeface="Optima"/>
              </a:rPr>
              <a:t>Fixed flexible costs: Increase number of plants</a:t>
            </a:r>
          </a:p>
          <a:p>
            <a:pPr lvl="3"/>
            <a:r>
              <a:rPr lang="en-US" b="0" dirty="0">
                <a:latin typeface="Optima"/>
                <a:cs typeface="Optima"/>
              </a:rPr>
              <a:t>	</a:t>
            </a:r>
            <a:r>
              <a:rPr lang="en-US" b="0" dirty="0" smtClean="0">
                <a:latin typeface="Optima"/>
                <a:cs typeface="Optima"/>
              </a:rPr>
              <a:t>		         Limit the level of flexibility.</a:t>
            </a:r>
          </a:p>
          <a:p>
            <a:pPr marL="1714500" lvl="3" indent="-342900">
              <a:buFont typeface="Arial"/>
              <a:buChar char="•"/>
            </a:pPr>
            <a:r>
              <a:rPr lang="en-US" b="0" dirty="0" smtClean="0">
                <a:latin typeface="Optima"/>
                <a:cs typeface="Optima"/>
              </a:rPr>
              <a:t>Variable transportation cost: Increase footprint </a:t>
            </a:r>
          </a:p>
          <a:p>
            <a:pPr lvl="3"/>
            <a:r>
              <a:rPr lang="en-US" b="0" dirty="0">
                <a:latin typeface="Optima"/>
                <a:cs typeface="Optima"/>
              </a:rPr>
              <a:t>	</a:t>
            </a:r>
            <a:r>
              <a:rPr lang="en-US" b="0" dirty="0" smtClean="0">
                <a:latin typeface="Optima"/>
                <a:cs typeface="Optima"/>
              </a:rPr>
              <a:t>	to minimize transportation</a:t>
            </a:r>
          </a:p>
          <a:p>
            <a:pPr lvl="3"/>
            <a:endParaRPr lang="en-US" b="0" dirty="0" smtClean="0">
              <a:latin typeface="Optima"/>
              <a:cs typeface="Optima"/>
            </a:endParaRPr>
          </a:p>
          <a:p>
            <a:pPr marL="342900" indent="-342900">
              <a:buFont typeface="Arial"/>
              <a:buChar char="•"/>
            </a:pPr>
            <a:r>
              <a:rPr lang="en-US" b="0" dirty="0" smtClean="0">
                <a:latin typeface="Optima"/>
                <a:cs typeface="Optima"/>
              </a:rPr>
              <a:t>Competitive Strategy </a:t>
            </a:r>
            <a:r>
              <a:rPr lang="en-US" b="0" dirty="0" err="1" smtClean="0">
                <a:latin typeface="Optima"/>
                <a:cs typeface="Optima"/>
              </a:rPr>
              <a:t>vs</a:t>
            </a:r>
            <a:r>
              <a:rPr lang="en-US" b="0" dirty="0" smtClean="0">
                <a:latin typeface="Optima"/>
                <a:cs typeface="Optima"/>
              </a:rPr>
              <a:t> Operations Strategy </a:t>
            </a:r>
            <a:endParaRPr lang="en-US" b="0" dirty="0">
              <a:latin typeface="Optima"/>
              <a:cs typeface="Optima"/>
            </a:endParaRPr>
          </a:p>
        </p:txBody>
      </p:sp>
    </p:spTree>
    <p:extLst>
      <p:ext uri="{BB962C8B-B14F-4D97-AF65-F5344CB8AC3E}">
        <p14:creationId xmlns:p14="http://schemas.microsoft.com/office/powerpoint/2010/main" val="9403340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 </a:t>
            </a:r>
            <a:r>
              <a:rPr lang="en-US" i="1" dirty="0" err="1" smtClean="0">
                <a:solidFill>
                  <a:schemeClr val="bg1"/>
                </a:solidFill>
              </a:rPr>
              <a:t>GenPower</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Negotiating &amp; Contracting: </a:t>
            </a:r>
            <a:r>
              <a:rPr lang="en-US" i="1" dirty="0" err="1" smtClean="0">
                <a:solidFill>
                  <a:schemeClr val="bg1"/>
                </a:solidFill>
              </a:rPr>
              <a:t>Neuvotella</a:t>
            </a:r>
            <a:r>
              <a:rPr lang="en-US" i="1" dirty="0" smtClean="0">
                <a:solidFill>
                  <a:schemeClr val="bg1"/>
                </a:solidFill>
              </a:rPr>
              <a:t>-Trade</a:t>
            </a:r>
            <a:endParaRPr lang="en-US" i="1"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ulti-sourcing: </a:t>
            </a:r>
            <a:r>
              <a:rPr lang="en-US" i="1" dirty="0" smtClean="0">
                <a:solidFill>
                  <a:schemeClr val="bg1"/>
                </a:solidFill>
              </a:rPr>
              <a:t>Mexico-China</a:t>
            </a:r>
            <a:endParaRPr lang="en-US" dirty="0" smtClean="0">
              <a:solidFill>
                <a:schemeClr val="bg1"/>
              </a:solidFill>
            </a:endParaRPr>
          </a:p>
          <a:p>
            <a:pPr marL="0" indent="0" eaLnBrk="1" hangingPunct="1">
              <a:buClr>
                <a:srgbClr val="FF3300"/>
              </a:buClr>
              <a:buNone/>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Case: </a:t>
            </a:r>
            <a:r>
              <a:rPr lang="en-US" dirty="0" err="1" smtClean="0"/>
              <a:t>Neuvotella-Trate</a:t>
            </a:r>
            <a:endParaRPr lang="en-US" dirty="0"/>
          </a:p>
        </p:txBody>
      </p:sp>
      <p:sp>
        <p:nvSpPr>
          <p:cNvPr id="3" name="Text Placeholder 2"/>
          <p:cNvSpPr>
            <a:spLocks noGrp="1"/>
          </p:cNvSpPr>
          <p:nvPr>
            <p:ph type="body" sz="half" idx="1"/>
          </p:nvPr>
        </p:nvSpPr>
        <p:spPr>
          <a:xfrm>
            <a:off x="455612" y="1114425"/>
            <a:ext cx="8574087" cy="5273675"/>
          </a:xfrm>
        </p:spPr>
        <p:txBody>
          <a:bodyPr/>
          <a:lstStyle/>
          <a:p>
            <a:pPr marL="0" indent="0">
              <a:buNone/>
            </a:pPr>
            <a:r>
              <a:rPr lang="en-US" b="1" dirty="0" smtClean="0"/>
              <a:t>20min	</a:t>
            </a:r>
            <a:r>
              <a:rPr lang="en-US" dirty="0" smtClean="0"/>
              <a:t>Receive role &amp; additional info &gt; Brainstorm </a:t>
            </a:r>
          </a:p>
          <a:p>
            <a:pPr marL="0" indent="0">
              <a:buNone/>
            </a:pPr>
            <a:r>
              <a:rPr lang="en-US" dirty="0"/>
              <a:t>	S</a:t>
            </a:r>
            <a:r>
              <a:rPr lang="en-US" dirty="0" smtClean="0"/>
              <a:t>ubmit answers to Pre-Negotiation questions</a:t>
            </a:r>
          </a:p>
          <a:p>
            <a:pPr marL="0" indent="0">
              <a:buNone/>
            </a:pPr>
            <a:r>
              <a:rPr lang="en-US" b="1" dirty="0" smtClean="0"/>
              <a:t>20min	</a:t>
            </a:r>
            <a:r>
              <a:rPr lang="en-US" dirty="0" smtClean="0"/>
              <a:t>Negotiation</a:t>
            </a:r>
          </a:p>
          <a:p>
            <a:pPr marL="0" indent="0">
              <a:buNone/>
            </a:pPr>
            <a:r>
              <a:rPr lang="en-US" b="1" dirty="0" smtClean="0"/>
              <a:t>15min	</a:t>
            </a:r>
            <a:r>
              <a:rPr lang="en-US" dirty="0" smtClean="0"/>
              <a:t>Submit </a:t>
            </a:r>
            <a:r>
              <a:rPr lang="en-US" dirty="0"/>
              <a:t>answer to Post-Negotiation questions.</a:t>
            </a:r>
          </a:p>
          <a:p>
            <a:pPr marL="0" indent="0">
              <a:buNone/>
            </a:pPr>
            <a:r>
              <a:rPr lang="en-US" b="1" dirty="0" smtClean="0"/>
              <a:t>30min	</a:t>
            </a:r>
            <a:r>
              <a:rPr lang="en-US" dirty="0" smtClean="0"/>
              <a:t>Debrief</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dirty="0" smtClean="0"/>
              <a:t> </a:t>
            </a:r>
          </a:p>
          <a:p>
            <a:pPr marL="0" indent="0">
              <a:buNone/>
            </a:pPr>
            <a:endParaRPr lang="en-US" dirty="0" smtClean="0"/>
          </a:p>
        </p:txBody>
      </p:sp>
    </p:spTree>
    <p:extLst>
      <p:ext uri="{BB962C8B-B14F-4D97-AF65-F5344CB8AC3E}">
        <p14:creationId xmlns:p14="http://schemas.microsoft.com/office/powerpoint/2010/main" val="258061429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8 at 9.33.1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9900"/>
            <a:ext cx="9144000" cy="5200747"/>
          </a:xfrm>
          <a:prstGeom prst="rect">
            <a:avLst/>
          </a:prstGeom>
        </p:spPr>
      </p:pic>
    </p:spTree>
    <p:extLst>
      <p:ext uri="{BB962C8B-B14F-4D97-AF65-F5344CB8AC3E}">
        <p14:creationId xmlns:p14="http://schemas.microsoft.com/office/powerpoint/2010/main" val="206848016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37.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2600"/>
            <a:ext cx="5370826" cy="6210300"/>
          </a:xfrm>
          <a:prstGeom prst="rect">
            <a:avLst/>
          </a:prstGeom>
        </p:spPr>
      </p:pic>
    </p:spTree>
    <p:extLst>
      <p:ext uri="{BB962C8B-B14F-4D97-AF65-F5344CB8AC3E}">
        <p14:creationId xmlns:p14="http://schemas.microsoft.com/office/powerpoint/2010/main" val="369420782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pic>
        <p:nvPicPr>
          <p:cNvPr id="5" name="Picture 4"/>
          <p:cNvPicPr>
            <a:picLocks noChangeAspect="1"/>
          </p:cNvPicPr>
          <p:nvPr/>
        </p:nvPicPr>
        <p:blipFill>
          <a:blip r:embed="rId3"/>
          <a:stretch>
            <a:fillRect/>
          </a:stretch>
        </p:blipFill>
        <p:spPr>
          <a:xfrm>
            <a:off x="1805090" y="1015999"/>
            <a:ext cx="6459490" cy="551596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4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5606"/>
            <a:ext cx="9144000" cy="4612389"/>
          </a:xfrm>
          <a:prstGeom prst="rect">
            <a:avLst/>
          </a:prstGeom>
        </p:spPr>
      </p:pic>
    </p:spTree>
    <p:extLst>
      <p:ext uri="{BB962C8B-B14F-4D97-AF65-F5344CB8AC3E}">
        <p14:creationId xmlns:p14="http://schemas.microsoft.com/office/powerpoint/2010/main" val="41028463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50.4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1101"/>
            <a:ext cx="9144000" cy="4313499"/>
          </a:xfrm>
          <a:prstGeom prst="rect">
            <a:avLst/>
          </a:prstGeom>
        </p:spPr>
      </p:pic>
    </p:spTree>
    <p:extLst>
      <p:ext uri="{BB962C8B-B14F-4D97-AF65-F5344CB8AC3E}">
        <p14:creationId xmlns:p14="http://schemas.microsoft.com/office/powerpoint/2010/main" val="327158248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55.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3438"/>
            <a:ext cx="9144000" cy="2245324"/>
          </a:xfrm>
          <a:prstGeom prst="rect">
            <a:avLst/>
          </a:prstGeom>
        </p:spPr>
      </p:pic>
    </p:spTree>
    <p:extLst>
      <p:ext uri="{BB962C8B-B14F-4D97-AF65-F5344CB8AC3E}">
        <p14:creationId xmlns:p14="http://schemas.microsoft.com/office/powerpoint/2010/main" val="339336724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Supplier Economics: </a:t>
            </a:r>
            <a:br>
              <a:rPr lang="en-US" dirty="0" smtClean="0"/>
            </a:br>
            <a:r>
              <a:rPr lang="en-US" dirty="0"/>
              <a:t>	</a:t>
            </a:r>
            <a:r>
              <a:rPr lang="en-US" dirty="0" smtClean="0"/>
              <a:t>Should- Cost Model</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7638040"/>
              </p:ext>
            </p:extLst>
          </p:nvPr>
        </p:nvGraphicFramePr>
        <p:xfrm>
          <a:off x="303213" y="1399355"/>
          <a:ext cx="8345487" cy="4320644"/>
        </p:xfrm>
        <a:graphic>
          <a:graphicData uri="http://schemas.openxmlformats.org/drawingml/2006/table">
            <a:tbl>
              <a:tblPr/>
              <a:tblGrid>
                <a:gridCol w="2476971"/>
                <a:gridCol w="914574"/>
                <a:gridCol w="914574"/>
                <a:gridCol w="914574"/>
                <a:gridCol w="914574"/>
                <a:gridCol w="1105110"/>
                <a:gridCol w="1105110"/>
              </a:tblGrid>
              <a:tr h="198046">
                <a:tc>
                  <a:txBody>
                    <a:bodyPr/>
                    <a:lstStyle/>
                    <a:p>
                      <a:pPr algn="l" fontAlgn="b"/>
                      <a:r>
                        <a:rPr lang="en-US" sz="1600" b="1" i="0" u="none" strike="noStrike" dirty="0">
                          <a:solidFill>
                            <a:srgbClr val="000000"/>
                          </a:solidFill>
                          <a:effectLst/>
                          <a:latin typeface="Calibri"/>
                        </a:rPr>
                        <a:t>Healer A</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r>
              <a:tr h="386415">
                <a:tc>
                  <a:txBody>
                    <a:bodyPr/>
                    <a:lstStyle/>
                    <a:p>
                      <a:pPr algn="ctr" fontAlgn="ctr"/>
                      <a:r>
                        <a:rPr lang="en-US" sz="1600" b="1" i="0" u="none" strike="noStrike" dirty="0">
                          <a:solidFill>
                            <a:srgbClr val="000000"/>
                          </a:solidFill>
                          <a:effectLst/>
                          <a:latin typeface="Calibri"/>
                        </a:rPr>
                        <a:t>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a:rPr>
                        <a:t>Weight</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Wasteage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Net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Price 2007 </a:t>
                      </a:r>
                    </a:p>
                  </a:txBody>
                  <a:tcPr marL="12526" marR="12526" marT="12526" marB="0" anchor="ctr">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Price Cont. 2007</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386415">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a:rPr>
                        <a:t>kg</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198046">
                <a:tc>
                  <a:txBody>
                    <a:bodyPr/>
                    <a:lstStyle/>
                    <a:p>
                      <a:pPr algn="l" fontAlgn="b"/>
                      <a:r>
                        <a:rPr lang="en-US" sz="1600" b="1" i="0" u="none" strike="noStrike">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1</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0.0015</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0.47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0.52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2.20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1.14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2</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1.72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3</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1.82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4</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0.0017</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0.53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0.58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1.65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0.96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386415">
                <a:tc>
                  <a:txBody>
                    <a:bodyPr/>
                    <a:lstStyle/>
                    <a:p>
                      <a:pPr algn="l" fontAlgn="b"/>
                      <a:endParaRPr lang="en-US" sz="1600" b="1" i="0" u="none" strike="noStrike" dirty="0" smtClean="0">
                        <a:solidFill>
                          <a:srgbClr val="000000"/>
                        </a:solidFill>
                        <a:effectLst/>
                        <a:latin typeface="Calibri"/>
                      </a:endParaRPr>
                    </a:p>
                    <a:p>
                      <a:pPr algn="l" fontAlgn="b"/>
                      <a:r>
                        <a:rPr lang="en-US" sz="1600" b="1" i="0" u="none" strike="noStrike" dirty="0" smtClean="0">
                          <a:solidFill>
                            <a:srgbClr val="000000"/>
                          </a:solidFill>
                          <a:effectLst/>
                          <a:latin typeface="Calibri"/>
                        </a:rPr>
                        <a:t>Total </a:t>
                      </a:r>
                      <a:r>
                        <a:rPr lang="en-US" sz="1600" b="1" i="0" u="none" strike="noStrike" dirty="0">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effectLst/>
                          <a:latin typeface="Calibri"/>
                        </a:rPr>
                        <a:t>              </a:t>
                      </a:r>
                    </a:p>
                    <a:p>
                      <a:pPr algn="ctr" fontAlgn="ctr"/>
                      <a:r>
                        <a:rPr lang="en-US" sz="1600" b="1" i="0" u="none" strike="noStrike" dirty="0" smtClean="0">
                          <a:solidFill>
                            <a:srgbClr val="000000"/>
                          </a:solidFill>
                          <a:effectLst/>
                          <a:latin typeface="Calibri"/>
                        </a:rPr>
                        <a:t>               </a:t>
                      </a:r>
                      <a:r>
                        <a:rPr lang="en-US" sz="1600" b="1" i="0" u="none" strike="noStrike" dirty="0">
                          <a:solidFill>
                            <a:srgbClr val="000000"/>
                          </a:solidFill>
                          <a:effectLst/>
                          <a:latin typeface="Calibri"/>
                        </a:rPr>
                        <a:t>2.10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dirty="0">
                          <a:solidFill>
                            <a:srgbClr val="000000"/>
                          </a:solidFill>
                          <a:effectLst/>
                          <a:latin typeface="Calibri"/>
                        </a:rPr>
                        <a:t>Conversion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5.55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a:solidFill>
                            <a:srgbClr val="000000"/>
                          </a:solidFill>
                          <a:effectLst/>
                          <a:latin typeface="Calibri"/>
                        </a:rPr>
                        <a:t> </a:t>
                      </a:r>
                      <a:r>
                        <a:rPr lang="en-US" sz="1600" b="1" i="0" u="none" strike="noStrike" dirty="0" smtClean="0">
                          <a:solidFill>
                            <a:srgbClr val="000000"/>
                          </a:solidFill>
                          <a:effectLst/>
                          <a:latin typeface="Calibri"/>
                        </a:rPr>
                        <a:t>              5.55 </a:t>
                      </a:r>
                      <a:endParaRPr lang="en-US" sz="1600" b="1" i="0" u="none" strike="noStrike" dirty="0">
                        <a:solidFill>
                          <a:srgbClr val="000000"/>
                        </a:solidFill>
                        <a:effectLst/>
                        <a:latin typeface="Calibri"/>
                      </a:endParaRP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Logistics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 0.23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Overheads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$1.00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046">
                <a:tc>
                  <a:txBody>
                    <a:bodyPr/>
                    <a:lstStyle/>
                    <a:p>
                      <a:pPr algn="l" fontAlgn="b"/>
                      <a:r>
                        <a:rPr lang="en-US" sz="1600" b="1" i="0" u="none" strike="noStrike" dirty="0">
                          <a:solidFill>
                            <a:srgbClr val="3366FF"/>
                          </a:solidFill>
                          <a:effectLst/>
                          <a:latin typeface="Calibri"/>
                        </a:rPr>
                        <a:t>Total Should Cost</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1"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600" b="1" i="0" u="none" strike="noStrike" dirty="0">
                          <a:solidFill>
                            <a:srgbClr val="3366FF"/>
                          </a:solidFill>
                          <a:effectLst/>
                          <a:latin typeface="Calibri"/>
                        </a:rPr>
                        <a:t> 8.88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6223001" y="5842337"/>
            <a:ext cx="3073400" cy="1015663"/>
          </a:xfrm>
          <a:prstGeom prst="rect">
            <a:avLst/>
          </a:prstGeom>
          <a:noFill/>
        </p:spPr>
        <p:txBody>
          <a:bodyPr wrap="square" rtlCol="0">
            <a:spAutoFit/>
          </a:bodyPr>
          <a:lstStyle/>
          <a:p>
            <a:r>
              <a:rPr lang="en-US" sz="1200" dirty="0">
                <a:latin typeface="Optima"/>
                <a:cs typeface="Optima"/>
              </a:rPr>
              <a:t>Total should-cost per kg: Sum of raw materials (with waste), processing, logistics, overheads </a:t>
            </a:r>
          </a:p>
          <a:p>
            <a:endParaRPr lang="en-US" dirty="0"/>
          </a:p>
        </p:txBody>
      </p:sp>
    </p:spTree>
    <p:extLst>
      <p:ext uri="{BB962C8B-B14F-4D97-AF65-F5344CB8AC3E}">
        <p14:creationId xmlns:p14="http://schemas.microsoft.com/office/powerpoint/2010/main" val="2898249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a:t>
            </a:r>
            <a:r>
              <a:rPr lang="en-US" dirty="0" smtClean="0"/>
              <a:t>Should</a:t>
            </a:r>
            <a:r>
              <a:rPr lang="en-US" dirty="0"/>
              <a:t>-Cost Model Output </a:t>
            </a:r>
          </a:p>
        </p:txBody>
      </p:sp>
      <p:graphicFrame>
        <p:nvGraphicFramePr>
          <p:cNvPr id="7" name="Chart 6"/>
          <p:cNvGraphicFramePr>
            <a:graphicFrameLocks/>
          </p:cNvGraphicFramePr>
          <p:nvPr>
            <p:extLst>
              <p:ext uri="{D42A27DB-BD31-4B8C-83A1-F6EECF244321}">
                <p14:modId xmlns:p14="http://schemas.microsoft.com/office/powerpoint/2010/main" val="2829409355"/>
              </p:ext>
            </p:extLst>
          </p:nvPr>
        </p:nvGraphicFramePr>
        <p:xfrm>
          <a:off x="555626" y="1423191"/>
          <a:ext cx="8372474" cy="3529809"/>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descr="Screen Shot 2013-11-18 at 10.51.3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5143500"/>
            <a:ext cx="9067800" cy="1219200"/>
          </a:xfrm>
          <a:prstGeom prst="rect">
            <a:avLst/>
          </a:prstGeom>
        </p:spPr>
      </p:pic>
    </p:spTree>
    <p:extLst>
      <p:ext uri="{BB962C8B-B14F-4D97-AF65-F5344CB8AC3E}">
        <p14:creationId xmlns:p14="http://schemas.microsoft.com/office/powerpoint/2010/main" val="198396843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bwMode="auto">
          <a:xfrm>
            <a:off x="4660900" y="45720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6" name="Oval 5"/>
          <p:cNvSpPr/>
          <p:nvPr/>
        </p:nvSpPr>
        <p:spPr bwMode="auto">
          <a:xfrm>
            <a:off x="8001000" y="32131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Long Term Contract and Supply Chain Surplus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7639435"/>
              </p:ext>
            </p:extLst>
          </p:nvPr>
        </p:nvGraphicFramePr>
        <p:xfrm>
          <a:off x="144078" y="1296800"/>
          <a:ext cx="8662986" cy="4630443"/>
        </p:xfrm>
        <a:graphic>
          <a:graphicData uri="http://schemas.openxmlformats.org/drawingml/2006/table">
            <a:tbl>
              <a:tblPr/>
              <a:tblGrid>
                <a:gridCol w="1843087"/>
                <a:gridCol w="1968500"/>
                <a:gridCol w="1524000"/>
                <a:gridCol w="1333500"/>
                <a:gridCol w="961578"/>
                <a:gridCol w="1032321"/>
              </a:tblGrid>
              <a:tr h="332736">
                <a:tc>
                  <a:txBody>
                    <a:bodyPr/>
                    <a:lstStyle/>
                    <a:p>
                      <a:pPr algn="l" fontAlgn="b"/>
                      <a:endParaRPr lang="en-US" sz="1400" b="0" i="0" u="none" strike="noStrike" dirty="0">
                        <a:solidFill>
                          <a:srgbClr val="000000"/>
                        </a:solidFill>
                        <a:effectLst/>
                        <a:latin typeface="Calibri"/>
                      </a:endParaRPr>
                    </a:p>
                  </a:txBody>
                  <a:tcPr marL="0" marR="0" marT="0" marB="0">
                    <a:lnL>
                      <a:noFill/>
                    </a:lnL>
                    <a:lnR w="12700" cap="flat" cmpd="sng" algn="ctr">
                      <a:solidFill>
                        <a:srgbClr val="FFFFF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ctr" fontAlgn="ctr"/>
                      <a:r>
                        <a:rPr lang="en-US" sz="1400" b="1" i="0" u="none" strike="noStrike" dirty="0">
                          <a:solidFill>
                            <a:srgbClr val="FFFFFF"/>
                          </a:solidFill>
                          <a:effectLst/>
                          <a:latin typeface="Calibri"/>
                        </a:rPr>
                        <a:t>Mark </a:t>
                      </a:r>
                      <a:r>
                        <a:rPr lang="en-US" sz="1400" b="1" i="0" u="none" strike="noStrike" dirty="0" smtClean="0">
                          <a:solidFill>
                            <a:srgbClr val="FFFFFF"/>
                          </a:solidFill>
                          <a:effectLst/>
                          <a:latin typeface="Calibri"/>
                        </a:rPr>
                        <a:t>– Up</a:t>
                      </a:r>
                    </a:p>
                    <a:p>
                      <a:pPr algn="ctr" fontAlgn="ctr"/>
                      <a:r>
                        <a:rPr lang="en-US" sz="1400" b="1" i="0" u="none" strike="noStrike" dirty="0" smtClean="0">
                          <a:solidFill>
                            <a:srgbClr val="FFFFFF"/>
                          </a:solidFill>
                          <a:effectLst/>
                          <a:latin typeface="Calibri"/>
                        </a:rPr>
                        <a:t>(above should-cost)</a:t>
                      </a:r>
                      <a:endParaRPr lang="en-US" sz="1400" b="1" i="0" u="none" strike="noStrike" dirty="0">
                        <a:solidFill>
                          <a:srgbClr val="FFFFFF"/>
                        </a:solidFill>
                        <a:effectLst/>
                        <a:latin typeface="Calibri"/>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3399"/>
                    </a:solidFill>
                  </a:tcPr>
                </a:tc>
                <a:tc>
                  <a:txBody>
                    <a:bodyPr/>
                    <a:lstStyle/>
                    <a:p>
                      <a:pPr algn="ctr" fontAlgn="ctr"/>
                      <a:r>
                        <a:rPr lang="en-US" sz="1400" b="1" i="0" u="none" strike="noStrike">
                          <a:solidFill>
                            <a:srgbClr val="FFFFFF"/>
                          </a:solidFill>
                          <a:effectLst/>
                          <a:latin typeface="Calibri"/>
                        </a:rPr>
                        <a:t>2012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000000"/>
                          </a:solidFill>
                          <a:effectLst/>
                          <a:latin typeface="Calibri"/>
                        </a:rPr>
                        <a:t>Total Over 2012-2014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F0000"/>
                    </a:solidFill>
                  </a:tcPr>
                </a:tc>
              </a:tr>
              <a:tr h="295765">
                <a:tc>
                  <a:txBody>
                    <a:bodyPr/>
                    <a:lstStyle/>
                    <a:p>
                      <a:pPr algn="ctr" fontAlgn="b"/>
                      <a:r>
                        <a:rPr lang="en-US" sz="1400" b="1" i="0" u="none" strike="noStrike" dirty="0" err="1">
                          <a:solidFill>
                            <a:srgbClr val="000000"/>
                          </a:solidFill>
                          <a:effectLst/>
                          <a:latin typeface="Calibri"/>
                        </a:rPr>
                        <a:t>Neuvotella</a:t>
                      </a:r>
                      <a:r>
                        <a:rPr lang="en-US" sz="1400" b="1" i="0" u="none" strike="noStrike" dirty="0">
                          <a:solidFill>
                            <a:srgbClr val="000000"/>
                          </a:solidFill>
                          <a:effectLst/>
                          <a:latin typeface="Calibri"/>
                        </a:rPr>
                        <a:t> Actual Spend (initial </a:t>
                      </a:r>
                      <a:r>
                        <a:rPr lang="en-US" sz="1400" b="1" i="0" u="none" strike="noStrike" dirty="0" smtClean="0">
                          <a:solidFill>
                            <a:srgbClr val="000000"/>
                          </a:solidFill>
                          <a:effectLst/>
                          <a:latin typeface="Calibri"/>
                        </a:rPr>
                        <a:t>suggested </a:t>
                      </a:r>
                      <a:r>
                        <a:rPr lang="en-US" sz="1400" b="1" i="0" u="none" strike="noStrike" dirty="0">
                          <a:solidFill>
                            <a:srgbClr val="000000"/>
                          </a:solidFill>
                          <a:effectLst/>
                          <a:latin typeface="Calibri"/>
                        </a:rPr>
                        <a:t>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$5,137,427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$5,384,485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$5,079,723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$15,601,635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4">
                  <a:txBody>
                    <a:bodyPr/>
                    <a:lstStyle/>
                    <a:p>
                      <a:pPr algn="ctr" fontAlgn="ctr"/>
                      <a:r>
                        <a:rPr lang="en-US" sz="1400" b="1" i="0" u="none" strike="noStrike" dirty="0">
                          <a:solidFill>
                            <a:srgbClr val="000000"/>
                          </a:solidFill>
                          <a:effectLst/>
                          <a:latin typeface="Calibri"/>
                        </a:rPr>
                        <a:t>TRATE Net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$346,270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$362,922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$342,381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$1,051,573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1" i="0" u="none" strike="noStrike" dirty="0">
                          <a:solidFill>
                            <a:srgbClr val="000000"/>
                          </a:solidFill>
                          <a:effectLst/>
                          <a:latin typeface="Calibri"/>
                        </a:rPr>
                        <a:t> $554,032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$580,676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$547,809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$1,682,517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Arial"/>
                        </a:rPr>
                        <a:t> $1,674,726 </a:t>
                      </a:r>
                    </a:p>
                  </a:txBody>
                  <a:tcPr marL="0" marR="0" marT="0"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a:rPr>
                        <a:t> $1,674,726 </a:t>
                      </a:r>
                    </a:p>
                  </a:txBody>
                  <a:tcPr marL="0" marR="0" marT="0" marB="0" anchor="b">
                    <a:lnL>
                      <a:noFill/>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a:noFill/>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FBFBF"/>
                    </a:solidFill>
                  </a:tcPr>
                </a:tc>
                <a:tc>
                  <a:txBody>
                    <a:bodyPr/>
                    <a:lstStyle/>
                    <a:p>
                      <a:pPr algn="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Neuvotella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0" i="0" u="none" strike="noStrike">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a:solidFill>
                            <a:srgbClr val="000000"/>
                          </a:solidFill>
                          <a:effectLst/>
                          <a:latin typeface="Calibri"/>
                        </a:rPr>
                        <a:t> $692,540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$725,844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$684,762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$2,103,146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1" i="0" u="none" strike="noStrike">
                          <a:solidFill>
                            <a:srgbClr val="000000"/>
                          </a:solidFill>
                          <a:effectLst/>
                          <a:latin typeface="Calibri"/>
                        </a:rPr>
                        <a:t> $484,778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$508,091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$479,333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$1,472,202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dirty="0">
                          <a:solidFill>
                            <a:srgbClr val="000000"/>
                          </a:solidFill>
                          <a:effectLst/>
                          <a:latin typeface="Calibri"/>
                        </a:rPr>
                        <a:t> $(635,915)</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a:rPr>
                        <a:t>   </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r>
                        <a:rPr lang="en-US" sz="1400" b="0" i="0" u="none" strike="noStrike" dirty="0" smtClean="0">
                          <a:solidFill>
                            <a:srgbClr val="000000"/>
                          </a:solidFill>
                          <a:effectLst/>
                          <a:latin typeface="Calibri"/>
                        </a:rPr>
                        <a:t>$ (635,915)</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3">
                  <a:txBody>
                    <a:bodyPr/>
                    <a:lstStyle/>
                    <a:p>
                      <a:pPr algn="ctr" fontAlgn="ctr"/>
                      <a:r>
                        <a:rPr lang="en-US" sz="1400" b="1" i="0" u="none" strike="noStrike">
                          <a:solidFill>
                            <a:srgbClr val="000000"/>
                          </a:solidFill>
                          <a:effectLst/>
                          <a:latin typeface="Calibri"/>
                        </a:rPr>
                        <a:t>Supply Chain Surplus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bl>
          </a:graphicData>
        </a:graphic>
      </p:graphicFrame>
    </p:spTree>
    <p:extLst>
      <p:ext uri="{BB962C8B-B14F-4D97-AF65-F5344CB8AC3E}">
        <p14:creationId xmlns:p14="http://schemas.microsoft.com/office/powerpoint/2010/main" val="281129386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8 at 11.23.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9363"/>
            <a:ext cx="9144000" cy="2466474"/>
          </a:xfrm>
          <a:prstGeom prst="rect">
            <a:avLst/>
          </a:prstGeom>
        </p:spPr>
      </p:pic>
    </p:spTree>
    <p:extLst>
      <p:ext uri="{BB962C8B-B14F-4D97-AF65-F5344CB8AC3E}">
        <p14:creationId xmlns:p14="http://schemas.microsoft.com/office/powerpoint/2010/main" val="240692462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7" name="Chart 6"/>
          <p:cNvGraphicFramePr>
            <a:graphicFrameLocks/>
          </p:cNvGraphicFramePr>
          <p:nvPr/>
        </p:nvGraphicFramePr>
        <p:xfrm>
          <a:off x="0" y="837053"/>
          <a:ext cx="9080046" cy="57843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251303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077042758"/>
              </p:ext>
            </p:extLst>
          </p:nvPr>
        </p:nvGraphicFramePr>
        <p:xfrm>
          <a:off x="577779" y="1369408"/>
          <a:ext cx="7618632" cy="47885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251303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pic>
        <p:nvPicPr>
          <p:cNvPr id="2" name="Picture 1"/>
          <p:cNvPicPr>
            <a:picLocks noChangeAspect="1"/>
          </p:cNvPicPr>
          <p:nvPr/>
        </p:nvPicPr>
        <p:blipFill>
          <a:blip r:embed="rId3"/>
          <a:stretch>
            <a:fillRect/>
          </a:stretch>
        </p:blipFill>
        <p:spPr>
          <a:xfrm>
            <a:off x="533400" y="925940"/>
            <a:ext cx="8064500" cy="5753100"/>
          </a:xfrm>
          <a:prstGeom prst="rect">
            <a:avLst/>
          </a:prstGeom>
        </p:spPr>
      </p:pic>
    </p:spTree>
    <p:extLst>
      <p:ext uri="{BB962C8B-B14F-4D97-AF65-F5344CB8AC3E}">
        <p14:creationId xmlns:p14="http://schemas.microsoft.com/office/powerpoint/2010/main" val="220691904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2012: Closer Look…</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4021973549"/>
              </p:ext>
            </p:extLst>
          </p:nvPr>
        </p:nvGraphicFramePr>
        <p:xfrm>
          <a:off x="355600" y="1225550"/>
          <a:ext cx="8496300" cy="50609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6279148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2013: And the current situation is …</a:t>
            </a:r>
            <a:endParaRPr lang="en-US" dirty="0"/>
          </a:p>
        </p:txBody>
      </p:sp>
      <p:graphicFrame>
        <p:nvGraphicFramePr>
          <p:cNvPr id="5" name="Chart 4"/>
          <p:cNvGraphicFramePr>
            <a:graphicFrameLocks/>
          </p:cNvGraphicFramePr>
          <p:nvPr/>
        </p:nvGraphicFramePr>
        <p:xfrm>
          <a:off x="-1" y="1186542"/>
          <a:ext cx="9144001" cy="48387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09850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2013</a:t>
            </a:r>
            <a:endParaRPr lang="en-US" dirty="0"/>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403270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dirty="0" smtClean="0"/>
              <a:t>Starting from Dedicated</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aphicFrame>
        <p:nvGraphicFramePr>
          <p:cNvPr id="5" name="Table 4"/>
          <p:cNvGraphicFramePr>
            <a:graphicFrameLocks noGrp="1"/>
          </p:cNvGraphicFramePr>
          <p:nvPr>
            <p:extLst>
              <p:ext uri="{D42A27DB-BD31-4B8C-83A1-F6EECF244321}">
                <p14:modId xmlns:p14="http://schemas.microsoft.com/office/powerpoint/2010/main" val="996546191"/>
              </p:ext>
            </p:extLst>
          </p:nvPr>
        </p:nvGraphicFramePr>
        <p:xfrm>
          <a:off x="1424969" y="5478665"/>
          <a:ext cx="6411779" cy="1379334"/>
        </p:xfrm>
        <a:graphic>
          <a:graphicData uri="http://schemas.openxmlformats.org/drawingml/2006/table">
            <a:tbl>
              <a:tblPr/>
              <a:tblGrid>
                <a:gridCol w="2394944"/>
                <a:gridCol w="803367"/>
                <a:gridCol w="803367"/>
                <a:gridCol w="803367"/>
                <a:gridCol w="803367"/>
                <a:gridCol w="803367"/>
              </a:tblGrid>
              <a:tr h="229889">
                <a:tc>
                  <a:txBody>
                    <a:bodyPr/>
                    <a:lstStyle/>
                    <a:p>
                      <a:pPr algn="l" fontAlgn="b"/>
                      <a:r>
                        <a:rPr lang="en-US" sz="1100" b="0" i="0" u="none" strike="noStrike">
                          <a:solidFill>
                            <a:srgbClr val="4F6228"/>
                          </a:solidFill>
                          <a:effectLst/>
                          <a:latin typeface="Calibri"/>
                        </a:rPr>
                        <a:t>margin of Market \ served from:</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China</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$2,870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$2,705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$2,730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$2,125</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r" fontAlgn="b"/>
                      <a:r>
                        <a:rPr lang="en-US" sz="1100" b="1" i="0" u="none" strike="noStrike">
                          <a:solidFill>
                            <a:srgbClr val="008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$1,355</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$1,360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$1,380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China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$1,205</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$1,400</a:t>
                      </a:r>
                    </a:p>
                  </a:txBody>
                  <a:tcPr marL="12700" marR="12700" marT="12700" marB="0" anchor="b">
                    <a:lnL>
                      <a:noFill/>
                    </a:lnL>
                    <a:lnR>
                      <a:noFill/>
                    </a:lnR>
                    <a:lnT>
                      <a:noFill/>
                    </a:lnT>
                    <a:lnB>
                      <a:noFill/>
                    </a:lnB>
                    <a:solidFill>
                      <a:srgbClr val="95B3D7"/>
                    </a:solidFill>
                  </a:tcPr>
                </a:tc>
              </a:tr>
            </a:tbl>
          </a:graphicData>
        </a:graphic>
      </p:graphicFrame>
      <p:grpSp>
        <p:nvGrpSpPr>
          <p:cNvPr id="3" name="Group 2"/>
          <p:cNvGrpSpPr/>
          <p:nvPr/>
        </p:nvGrpSpPr>
        <p:grpSpPr>
          <a:xfrm>
            <a:off x="2026743" y="5648560"/>
            <a:ext cx="1724317" cy="369332"/>
            <a:chOff x="2026743" y="5648560"/>
            <a:chExt cx="1724317" cy="369332"/>
          </a:xfrm>
        </p:grpSpPr>
        <p:cxnSp>
          <p:nvCxnSpPr>
            <p:cNvPr id="26" name="Straight Arrow Connector 25"/>
            <p:cNvCxnSpPr>
              <a:stCxn id="10" idx="3"/>
            </p:cNvCxnSpPr>
            <p:nvPr/>
          </p:nvCxnSpPr>
          <p:spPr bwMode="auto">
            <a:xfrm>
              <a:off x="3198859" y="5833226"/>
              <a:ext cx="552201" cy="6143"/>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 name="TextBox 9"/>
            <p:cNvSpPr txBox="1"/>
            <p:nvPr/>
          </p:nvSpPr>
          <p:spPr>
            <a:xfrm>
              <a:off x="2026743" y="5648560"/>
              <a:ext cx="1172116" cy="369332"/>
            </a:xfrm>
            <a:prstGeom prst="rect">
              <a:avLst/>
            </a:prstGeom>
            <a:noFill/>
          </p:spPr>
          <p:txBody>
            <a:bodyPr wrap="none" rtlCol="0">
              <a:spAutoFit/>
            </a:bodyPr>
            <a:lstStyle/>
            <a:p>
              <a:r>
                <a:rPr lang="en-US" sz="1800" b="1" dirty="0" smtClean="0">
                  <a:solidFill>
                    <a:schemeClr val="accent6">
                      <a:lumMod val="60000"/>
                      <a:lumOff val="40000"/>
                    </a:schemeClr>
                  </a:solidFill>
                </a:rPr>
                <a:t>Dedicated</a:t>
              </a:r>
              <a:endParaRPr lang="en-US" sz="1800" b="1" dirty="0">
                <a:solidFill>
                  <a:schemeClr val="accent6">
                    <a:lumMod val="60000"/>
                    <a:lumOff val="40000"/>
                  </a:schemeClr>
                </a:solidFill>
              </a:endParaRPr>
            </a:p>
          </p:txBody>
        </p:sp>
      </p:grpSp>
      <p:grpSp>
        <p:nvGrpSpPr>
          <p:cNvPr id="4" name="Group 3"/>
          <p:cNvGrpSpPr/>
          <p:nvPr/>
        </p:nvGrpSpPr>
        <p:grpSpPr>
          <a:xfrm>
            <a:off x="2044027" y="5882040"/>
            <a:ext cx="1697293" cy="369332"/>
            <a:chOff x="2044027" y="5882040"/>
            <a:chExt cx="1697293" cy="369332"/>
          </a:xfrm>
        </p:grpSpPr>
        <p:cxnSp>
          <p:nvCxnSpPr>
            <p:cNvPr id="47" name="Straight Arrow Connector 46"/>
            <p:cNvCxnSpPr/>
            <p:nvPr/>
          </p:nvCxnSpPr>
          <p:spPr bwMode="auto">
            <a:xfrm>
              <a:off x="3189119" y="6066705"/>
              <a:ext cx="552201" cy="614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48" name="TextBox 47"/>
            <p:cNvSpPr txBox="1"/>
            <p:nvPr/>
          </p:nvSpPr>
          <p:spPr>
            <a:xfrm>
              <a:off x="2044027" y="5882040"/>
              <a:ext cx="954107" cy="369332"/>
            </a:xfrm>
            <a:prstGeom prst="rect">
              <a:avLst/>
            </a:prstGeom>
            <a:noFill/>
          </p:spPr>
          <p:txBody>
            <a:bodyPr wrap="none" rtlCol="0">
              <a:spAutoFit/>
            </a:bodyPr>
            <a:lstStyle/>
            <a:p>
              <a:r>
                <a:rPr lang="en-US" sz="1800" b="1" dirty="0" smtClean="0">
                  <a:solidFill>
                    <a:srgbClr val="FF0000"/>
                  </a:solidFill>
                </a:rPr>
                <a:t>2</a:t>
              </a:r>
              <a:r>
                <a:rPr lang="en-US" sz="1800" b="1" baseline="30000" dirty="0" smtClean="0">
                  <a:solidFill>
                    <a:srgbClr val="FF0000"/>
                  </a:solidFill>
                </a:rPr>
                <a:t>nd</a:t>
              </a:r>
              <a:r>
                <a:rPr lang="en-US" sz="1800" b="1" dirty="0" smtClean="0">
                  <a:solidFill>
                    <a:srgbClr val="FF0000"/>
                  </a:solidFill>
                </a:rPr>
                <a:t> Best</a:t>
              </a:r>
              <a:endParaRPr lang="en-US" sz="1800" b="1" dirty="0">
                <a:solidFill>
                  <a:srgbClr val="FF0000"/>
                </a:solidFill>
              </a:endParaRPr>
            </a:p>
          </p:txBody>
        </p:sp>
      </p:grpSp>
      <p:sp>
        <p:nvSpPr>
          <p:cNvPr id="49" name="TextBox 48"/>
          <p:cNvSpPr txBox="1"/>
          <p:nvPr/>
        </p:nvSpPr>
        <p:spPr>
          <a:xfrm>
            <a:off x="1756516" y="6145594"/>
            <a:ext cx="3080653" cy="276999"/>
          </a:xfrm>
          <a:prstGeom prst="rect">
            <a:avLst/>
          </a:prstGeom>
          <a:noFill/>
        </p:spPr>
        <p:txBody>
          <a:bodyPr wrap="square" rtlCol="0">
            <a:spAutoFit/>
          </a:bodyPr>
          <a:lstStyle/>
          <a:p>
            <a:r>
              <a:rPr lang="en-US" sz="1200" dirty="0" smtClean="0">
                <a:solidFill>
                  <a:srgbClr val="008000"/>
                </a:solidFill>
              </a:rPr>
              <a:t>Brazil has larger market than Russia </a:t>
            </a:r>
          </a:p>
        </p:txBody>
      </p:sp>
      <p:cxnSp>
        <p:nvCxnSpPr>
          <p:cNvPr id="50" name="Straight Arrow Connector 49"/>
          <p:cNvCxnSpPr/>
          <p:nvPr/>
        </p:nvCxnSpPr>
        <p:spPr bwMode="auto">
          <a:xfrm>
            <a:off x="4645102" y="6417233"/>
            <a:ext cx="418248" cy="8554"/>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a:off x="5447134" y="6601060"/>
            <a:ext cx="418248" cy="855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3" name="Straight Arrow Connector 52"/>
          <p:cNvCxnSpPr/>
          <p:nvPr/>
        </p:nvCxnSpPr>
        <p:spPr bwMode="auto">
          <a:xfrm flipV="1">
            <a:off x="7084616" y="5874306"/>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4" name="Straight Arrow Connector 53"/>
          <p:cNvCxnSpPr/>
          <p:nvPr/>
        </p:nvCxnSpPr>
        <p:spPr bwMode="auto">
          <a:xfrm flipV="1">
            <a:off x="6267894" y="6778727"/>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5833183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smtClean="0"/>
              <a:t>Capacity configuration</a:t>
            </a:r>
            <a:r>
              <a:rPr lang="en-US" dirty="0" smtClean="0"/>
              <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sp>
        <p:nvSpPr>
          <p:cNvPr id="52" name="TextBox 51"/>
          <p:cNvSpPr txBox="1"/>
          <p:nvPr/>
        </p:nvSpPr>
        <p:spPr>
          <a:xfrm>
            <a:off x="2300099" y="922591"/>
            <a:ext cx="1196436" cy="400110"/>
          </a:xfrm>
          <a:prstGeom prst="rect">
            <a:avLst/>
          </a:prstGeom>
          <a:noFill/>
        </p:spPr>
        <p:txBody>
          <a:bodyPr wrap="none" rtlCol="0">
            <a:spAutoFit/>
          </a:bodyPr>
          <a:lstStyle/>
          <a:p>
            <a:r>
              <a:rPr lang="en-US" sz="2000" dirty="0" smtClean="0"/>
              <a:t> 198 units</a:t>
            </a:r>
          </a:p>
        </p:txBody>
      </p:sp>
      <p:sp>
        <p:nvSpPr>
          <p:cNvPr id="55" name="TextBox 54"/>
          <p:cNvSpPr txBox="1"/>
          <p:nvPr/>
        </p:nvSpPr>
        <p:spPr>
          <a:xfrm>
            <a:off x="0" y="5601199"/>
            <a:ext cx="3731030" cy="338554"/>
          </a:xfrm>
          <a:prstGeom prst="rect">
            <a:avLst/>
          </a:prstGeom>
          <a:noFill/>
        </p:spPr>
        <p:txBody>
          <a:bodyPr wrap="square" rtlCol="0">
            <a:spAutoFit/>
          </a:bodyPr>
          <a:lstStyle/>
          <a:p>
            <a:r>
              <a:rPr lang="en-US" sz="1600" dirty="0" err="1" smtClean="0"/>
              <a:t>CapEx</a:t>
            </a:r>
            <a:r>
              <a:rPr lang="en-US" sz="1600" dirty="0" smtClean="0"/>
              <a:t> = $3240 K over 4 years</a:t>
            </a:r>
            <a:endParaRPr lang="en-US" sz="1600" dirty="0"/>
          </a:p>
        </p:txBody>
      </p:sp>
      <p:sp>
        <p:nvSpPr>
          <p:cNvPr id="56" name="TextBox 55"/>
          <p:cNvSpPr txBox="1"/>
          <p:nvPr/>
        </p:nvSpPr>
        <p:spPr>
          <a:xfrm>
            <a:off x="4942284" y="5571712"/>
            <a:ext cx="4478807" cy="338554"/>
          </a:xfrm>
          <a:prstGeom prst="rect">
            <a:avLst/>
          </a:prstGeom>
          <a:noFill/>
        </p:spPr>
        <p:txBody>
          <a:bodyPr wrap="square" rtlCol="0">
            <a:spAutoFit/>
          </a:bodyPr>
          <a:lstStyle/>
          <a:p>
            <a:r>
              <a:rPr lang="en-US" sz="1600" dirty="0" smtClean="0"/>
              <a:t>Expected Operating Profit </a:t>
            </a:r>
            <a:r>
              <a:rPr lang="en-US" sz="1600" smtClean="0"/>
              <a:t>= 17530 </a:t>
            </a:r>
            <a:r>
              <a:rPr lang="en-US" sz="1600" dirty="0" smtClean="0"/>
              <a:t>K over 4 years</a:t>
            </a:r>
            <a:endParaRPr lang="en-US" sz="1600" dirty="0"/>
          </a:p>
        </p:txBody>
      </p:sp>
      <p:sp>
        <p:nvSpPr>
          <p:cNvPr id="57" name="TextBox 56"/>
          <p:cNvSpPr txBox="1"/>
          <p:nvPr/>
        </p:nvSpPr>
        <p:spPr>
          <a:xfrm>
            <a:off x="4965375" y="6163642"/>
            <a:ext cx="4478807" cy="338554"/>
          </a:xfrm>
          <a:prstGeom prst="rect">
            <a:avLst/>
          </a:prstGeom>
          <a:noFill/>
        </p:spPr>
        <p:txBody>
          <a:bodyPr wrap="square" rtlCol="0">
            <a:spAutoFit/>
          </a:bodyPr>
          <a:lstStyle/>
          <a:p>
            <a:r>
              <a:rPr lang="en-US" sz="1600" dirty="0" smtClean="0"/>
              <a:t>Expected NPV = $14290 K over 4 years</a:t>
            </a:r>
            <a:endParaRPr lang="en-US" sz="1600" dirty="0"/>
          </a:p>
        </p:txBody>
      </p:sp>
      <p:sp>
        <p:nvSpPr>
          <p:cNvPr id="58" name="TextBox 57"/>
          <p:cNvSpPr txBox="1"/>
          <p:nvPr/>
        </p:nvSpPr>
        <p:spPr>
          <a:xfrm>
            <a:off x="2319806" y="1947051"/>
            <a:ext cx="1196436" cy="400110"/>
          </a:xfrm>
          <a:prstGeom prst="rect">
            <a:avLst/>
          </a:prstGeom>
          <a:noFill/>
        </p:spPr>
        <p:txBody>
          <a:bodyPr wrap="none" rtlCol="0">
            <a:spAutoFit/>
          </a:bodyPr>
          <a:lstStyle/>
          <a:p>
            <a:r>
              <a:rPr lang="en-US" sz="2000" dirty="0" smtClean="0"/>
              <a:t> 108 units</a:t>
            </a:r>
          </a:p>
        </p:txBody>
      </p:sp>
      <p:sp>
        <p:nvSpPr>
          <p:cNvPr id="59" name="TextBox 58"/>
          <p:cNvSpPr txBox="1"/>
          <p:nvPr/>
        </p:nvSpPr>
        <p:spPr>
          <a:xfrm>
            <a:off x="2338762" y="2970775"/>
            <a:ext cx="1068196" cy="400110"/>
          </a:xfrm>
          <a:prstGeom prst="rect">
            <a:avLst/>
          </a:prstGeom>
          <a:noFill/>
        </p:spPr>
        <p:txBody>
          <a:bodyPr wrap="none" rtlCol="0">
            <a:spAutoFit/>
          </a:bodyPr>
          <a:lstStyle/>
          <a:p>
            <a:r>
              <a:rPr lang="en-US" sz="2000" dirty="0" smtClean="0"/>
              <a:t> 64 units</a:t>
            </a:r>
          </a:p>
        </p:txBody>
      </p:sp>
      <p:sp>
        <p:nvSpPr>
          <p:cNvPr id="60" name="TextBox 59"/>
          <p:cNvSpPr txBox="1"/>
          <p:nvPr/>
        </p:nvSpPr>
        <p:spPr>
          <a:xfrm>
            <a:off x="2320557" y="3786700"/>
            <a:ext cx="1068196" cy="400110"/>
          </a:xfrm>
          <a:prstGeom prst="rect">
            <a:avLst/>
          </a:prstGeom>
          <a:noFill/>
        </p:spPr>
        <p:txBody>
          <a:bodyPr wrap="none" rtlCol="0">
            <a:spAutoFit/>
          </a:bodyPr>
          <a:lstStyle/>
          <a:p>
            <a:r>
              <a:rPr lang="en-US" sz="2000" dirty="0" smtClean="0"/>
              <a:t> 67 units</a:t>
            </a:r>
          </a:p>
        </p:txBody>
      </p:sp>
      <p:sp>
        <p:nvSpPr>
          <p:cNvPr id="61" name="TextBox 60"/>
          <p:cNvSpPr txBox="1"/>
          <p:nvPr/>
        </p:nvSpPr>
        <p:spPr>
          <a:xfrm>
            <a:off x="2339512" y="5075833"/>
            <a:ext cx="1196436" cy="400110"/>
          </a:xfrm>
          <a:prstGeom prst="rect">
            <a:avLst/>
          </a:prstGeom>
          <a:noFill/>
        </p:spPr>
        <p:txBody>
          <a:bodyPr wrap="none" rtlCol="0">
            <a:spAutoFit/>
          </a:bodyPr>
          <a:lstStyle/>
          <a:p>
            <a:r>
              <a:rPr lang="en-US" sz="2000" dirty="0" smtClean="0"/>
              <a:t> 129 units</a:t>
            </a:r>
          </a:p>
        </p:txBody>
      </p:sp>
      <p:sp>
        <p:nvSpPr>
          <p:cNvPr id="49" name="TextBox 48"/>
          <p:cNvSpPr txBox="1"/>
          <p:nvPr/>
        </p:nvSpPr>
        <p:spPr>
          <a:xfrm>
            <a:off x="2678546" y="5559635"/>
            <a:ext cx="2364508" cy="351637"/>
          </a:xfrm>
          <a:prstGeom prst="rect">
            <a:avLst/>
          </a:prstGeom>
          <a:noFill/>
        </p:spPr>
        <p:txBody>
          <a:bodyPr wrap="square" rtlCol="0">
            <a:spAutoFit/>
          </a:bodyPr>
          <a:lstStyle/>
          <a:p>
            <a:r>
              <a:rPr lang="en-US" sz="1600" i="1" dirty="0" smtClean="0">
                <a:solidFill>
                  <a:srgbClr val="FF0000"/>
                </a:solidFill>
              </a:rPr>
              <a:t>Comparing to Dedicated: </a:t>
            </a:r>
            <a:endParaRPr lang="en-US" sz="1600" i="1" dirty="0">
              <a:solidFill>
                <a:srgbClr val="FF0000"/>
              </a:solidFill>
            </a:endParaRPr>
          </a:p>
        </p:txBody>
      </p:sp>
      <p:grpSp>
        <p:nvGrpSpPr>
          <p:cNvPr id="17" name="Group 16"/>
          <p:cNvGrpSpPr/>
          <p:nvPr/>
        </p:nvGrpSpPr>
        <p:grpSpPr>
          <a:xfrm>
            <a:off x="0" y="5818908"/>
            <a:ext cx="3509819" cy="411791"/>
            <a:chOff x="0" y="5818908"/>
            <a:chExt cx="3509819" cy="411791"/>
          </a:xfrm>
        </p:grpSpPr>
        <p:sp>
          <p:nvSpPr>
            <p:cNvPr id="47" name="TextBox 46"/>
            <p:cNvSpPr txBox="1"/>
            <p:nvPr/>
          </p:nvSpPr>
          <p:spPr>
            <a:xfrm>
              <a:off x="0" y="5892145"/>
              <a:ext cx="3071090" cy="338554"/>
            </a:xfrm>
            <a:prstGeom prst="rect">
              <a:avLst/>
            </a:prstGeom>
            <a:noFill/>
          </p:spPr>
          <p:txBody>
            <a:bodyPr wrap="square" rtlCol="0">
              <a:spAutoFit/>
            </a:bodyPr>
            <a:lstStyle/>
            <a:p>
              <a:r>
                <a:rPr lang="en-US" sz="1600" i="1" dirty="0" smtClean="0">
                  <a:solidFill>
                    <a:srgbClr val="FF0000"/>
                  </a:solidFill>
                </a:rPr>
                <a:t>Increased: Includes flexibility cost</a:t>
              </a:r>
              <a:endParaRPr lang="en-US" sz="1600" i="1" dirty="0">
                <a:solidFill>
                  <a:srgbClr val="FF0000"/>
                </a:solidFill>
              </a:endParaRPr>
            </a:p>
          </p:txBody>
        </p:sp>
        <p:cxnSp>
          <p:nvCxnSpPr>
            <p:cNvPr id="9" name="Elbow Connector 8"/>
            <p:cNvCxnSpPr/>
            <p:nvPr/>
          </p:nvCxnSpPr>
          <p:spPr bwMode="auto">
            <a:xfrm rot="10800000" flipV="1">
              <a:off x="2932548" y="5818908"/>
              <a:ext cx="577271" cy="323275"/>
            </a:xfrm>
            <a:prstGeom prst="bentConnector3">
              <a:avLst>
                <a:gd name="adj1" fmla="val 60000"/>
              </a:avLst>
            </a:prstGeom>
            <a:solidFill>
              <a:schemeClr val="accent1"/>
            </a:solidFill>
            <a:ln w="9525" cap="flat" cmpd="sng" algn="ctr">
              <a:solidFill>
                <a:srgbClr val="FF0000"/>
              </a:solidFill>
              <a:prstDash val="dash"/>
              <a:round/>
              <a:headEnd type="none" w="med" len="med"/>
              <a:tailEnd type="arrow"/>
            </a:ln>
            <a:effectLst/>
          </p:spPr>
        </p:cxnSp>
      </p:grpSp>
      <p:grpSp>
        <p:nvGrpSpPr>
          <p:cNvPr id="51" name="Group 50"/>
          <p:cNvGrpSpPr/>
          <p:nvPr/>
        </p:nvGrpSpPr>
        <p:grpSpPr>
          <a:xfrm>
            <a:off x="3971635" y="5749633"/>
            <a:ext cx="4516581" cy="1108365"/>
            <a:chOff x="4165601" y="5598008"/>
            <a:chExt cx="4564731" cy="762001"/>
          </a:xfrm>
        </p:grpSpPr>
        <p:sp>
          <p:nvSpPr>
            <p:cNvPr id="53" name="TextBox 52"/>
            <p:cNvSpPr txBox="1"/>
            <p:nvPr/>
          </p:nvSpPr>
          <p:spPr>
            <a:xfrm>
              <a:off x="5072733" y="6021455"/>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54" name="Elbow Connector 53"/>
            <p:cNvCxnSpPr>
              <a:endCxn id="53" idx="1"/>
            </p:cNvCxnSpPr>
            <p:nvPr/>
          </p:nvCxnSpPr>
          <p:spPr bwMode="auto">
            <a:xfrm>
              <a:off x="4165601" y="5598008"/>
              <a:ext cx="907132" cy="592724"/>
            </a:xfrm>
            <a:prstGeom prst="bentConnector3">
              <a:avLst>
                <a:gd name="adj1" fmla="val -19461"/>
              </a:avLst>
            </a:prstGeom>
            <a:solidFill>
              <a:schemeClr val="accent1"/>
            </a:solidFill>
            <a:ln w="9525" cap="flat" cmpd="sng" algn="ctr">
              <a:solidFill>
                <a:srgbClr val="FF0000"/>
              </a:solidFill>
              <a:prstDash val="dash"/>
              <a:round/>
              <a:headEnd type="none" w="med" len="med"/>
              <a:tailEnd type="arrow"/>
            </a:ln>
            <a:effectLst/>
          </p:spPr>
        </p:cxnSp>
      </p:grpSp>
      <p:grpSp>
        <p:nvGrpSpPr>
          <p:cNvPr id="76" name="Group 75"/>
          <p:cNvGrpSpPr/>
          <p:nvPr/>
        </p:nvGrpSpPr>
        <p:grpSpPr>
          <a:xfrm>
            <a:off x="4064000" y="5865091"/>
            <a:ext cx="4502726" cy="402553"/>
            <a:chOff x="4064000" y="5865091"/>
            <a:chExt cx="4502726" cy="402553"/>
          </a:xfrm>
        </p:grpSpPr>
        <p:sp>
          <p:nvSpPr>
            <p:cNvPr id="48" name="TextBox 47"/>
            <p:cNvSpPr txBox="1"/>
            <p:nvPr/>
          </p:nvSpPr>
          <p:spPr>
            <a:xfrm>
              <a:off x="4909127" y="5929090"/>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67" name="Elbow Connector 66"/>
            <p:cNvCxnSpPr>
              <a:endCxn id="48" idx="1"/>
            </p:cNvCxnSpPr>
            <p:nvPr/>
          </p:nvCxnSpPr>
          <p:spPr bwMode="auto">
            <a:xfrm>
              <a:off x="4064000" y="5865091"/>
              <a:ext cx="845127" cy="233276"/>
            </a:xfrm>
            <a:prstGeom prst="bentConnector3">
              <a:avLst>
                <a:gd name="adj1" fmla="val -1912"/>
              </a:avLst>
            </a:prstGeom>
            <a:solidFill>
              <a:schemeClr val="accent1"/>
            </a:solidFill>
            <a:ln w="9525" cap="flat" cmpd="sng" algn="ctr">
              <a:solidFill>
                <a:srgbClr val="FF0000"/>
              </a:solidFill>
              <a:prstDash val="dash"/>
              <a:round/>
              <a:headEnd type="none" w="med" len="med"/>
              <a:tailEnd type="arrow"/>
            </a:ln>
            <a:effectLst/>
          </p:spPr>
        </p:cxnSp>
      </p:grpSp>
    </p:spTree>
    <p:extLst>
      <p:ext uri="{BB962C8B-B14F-4D97-AF65-F5344CB8AC3E}">
        <p14:creationId xmlns:p14="http://schemas.microsoft.com/office/powerpoint/2010/main" val="5400495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2014 </a:t>
            </a:r>
            <a:br>
              <a:rPr lang="en-US" dirty="0" smtClean="0"/>
            </a:br>
            <a:r>
              <a:rPr lang="en-US" dirty="0" smtClean="0"/>
              <a:t>And </a:t>
            </a:r>
            <a:r>
              <a:rPr lang="en-US" dirty="0" smtClean="0"/>
              <a:t>the current situation is …</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2532417428"/>
              </p:ext>
            </p:extLst>
          </p:nvPr>
        </p:nvGraphicFramePr>
        <p:xfrm>
          <a:off x="642257" y="1138156"/>
          <a:ext cx="7859485" cy="52500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973944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2014</a:t>
            </a:r>
            <a:br>
              <a:rPr lang="en-US" dirty="0" smtClean="0"/>
            </a:br>
            <a:r>
              <a:rPr lang="en-US" dirty="0" smtClean="0"/>
              <a:t>And </a:t>
            </a:r>
            <a:r>
              <a:rPr lang="en-US" dirty="0" smtClean="0"/>
              <a:t>the current situation is …</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43291193"/>
              </p:ext>
            </p:extLst>
          </p:nvPr>
        </p:nvGraphicFramePr>
        <p:xfrm>
          <a:off x="844550" y="1073684"/>
          <a:ext cx="7561625" cy="557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235181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8"/>
          <p:cNvPicPr>
            <a:picLocks noChangeAspect="1"/>
          </p:cNvPicPr>
          <p:nvPr/>
        </p:nvPicPr>
        <p:blipFill>
          <a:blip r:embed="rId3"/>
          <a:stretch>
            <a:fillRect/>
          </a:stretch>
        </p:blipFill>
        <p:spPr>
          <a:xfrm>
            <a:off x="0" y="-13362"/>
            <a:ext cx="9163314" cy="6015986"/>
          </a:xfrm>
          <a:prstGeom prst="rect">
            <a:avLst/>
          </a:prstGeom>
        </p:spPr>
      </p:pic>
    </p:spTree>
    <p:extLst>
      <p:ext uri="{BB962C8B-B14F-4D97-AF65-F5344CB8AC3E}">
        <p14:creationId xmlns:p14="http://schemas.microsoft.com/office/powerpoint/2010/main" val="111176510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1" y="0"/>
            <a:ext cx="8365973" cy="6858000"/>
          </a:xfrm>
          <a:prstGeom prst="rect">
            <a:avLst/>
          </a:prstGeom>
        </p:spPr>
      </p:pic>
    </p:spTree>
    <p:extLst>
      <p:ext uri="{BB962C8B-B14F-4D97-AF65-F5344CB8AC3E}">
        <p14:creationId xmlns:p14="http://schemas.microsoft.com/office/powerpoint/2010/main" val="66251160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61 Group </a:t>
            </a:r>
            <a:r>
              <a:rPr lang="en-US" dirty="0" smtClean="0"/>
              <a:t>1 2015:</a:t>
            </a:r>
            <a:br>
              <a:rPr lang="en-US" dirty="0" smtClean="0"/>
            </a:br>
            <a:r>
              <a:rPr lang="en-US" dirty="0" smtClean="0"/>
              <a:t>E(NPV) = $14.23M</a:t>
            </a:r>
            <a:endParaRPr lang="en-US" dirty="0"/>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smtClean="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a:endCxn id="42" idx="2"/>
                  </p:cNvCxnSpPr>
                  <p:nvPr/>
                </p:nvCxnSpPr>
                <p:spPr bwMode="auto">
                  <a:xfrm flipV="1">
                    <a:off x="2384739" y="1405337"/>
                    <a:ext cx="4489965" cy="981841"/>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4" idx="2"/>
                  </p:cNvCxnSpPr>
                  <p:nvPr/>
                </p:nvCxnSpPr>
                <p:spPr bwMode="auto">
                  <a:xfrm flipV="1">
                    <a:off x="2393206" y="3241013"/>
                    <a:ext cx="4481498" cy="98061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215</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115</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smtClean="0"/>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smtClean="0"/>
                  <a:t>88</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158</a:t>
                </a:r>
              </a:p>
            </p:txBody>
          </p:sp>
        </p:grpSp>
      </p:grpSp>
    </p:spTree>
    <p:extLst>
      <p:ext uri="{BB962C8B-B14F-4D97-AF65-F5344CB8AC3E}">
        <p14:creationId xmlns:p14="http://schemas.microsoft.com/office/powerpoint/2010/main" val="90086774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23756" y="-32165"/>
            <a:ext cx="9167756" cy="692637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62 Group </a:t>
            </a:r>
            <a:r>
              <a:rPr lang="en-US" dirty="0" smtClean="0"/>
              <a:t>4 2015</a:t>
            </a:r>
            <a:br>
              <a:rPr lang="en-US" dirty="0" smtClean="0"/>
            </a:br>
            <a:r>
              <a:rPr lang="en-US" dirty="0" smtClean="0"/>
              <a:t>E(NPV) = $14.24M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905934"/>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377778"/>
                    <a:ext cx="4349044" cy="8043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221623"/>
                    <a:ext cx="4349044" cy="863599"/>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2" idx="2"/>
                </p:cNvCxnSpPr>
                <p:nvPr/>
              </p:nvCxnSpPr>
              <p:spPr bwMode="auto">
                <a:xfrm flipV="1">
                  <a:off x="2349182" y="1405337"/>
                  <a:ext cx="4489965" cy="36488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216</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116</a:t>
                </a:r>
              </a:p>
            </p:txBody>
          </p:sp>
          <p:sp>
            <p:nvSpPr>
              <p:cNvPr id="57" name="TextBox 56"/>
              <p:cNvSpPr txBox="1"/>
              <p:nvPr/>
            </p:nvSpPr>
            <p:spPr>
              <a:xfrm>
                <a:off x="512967" y="3879300"/>
                <a:ext cx="418654" cy="369332"/>
              </a:xfrm>
              <a:prstGeom prst="rect">
                <a:avLst/>
              </a:prstGeom>
              <a:noFill/>
            </p:spPr>
            <p:txBody>
              <a:bodyPr wrap="none" rtlCol="0">
                <a:spAutoFit/>
              </a:bodyPr>
              <a:lstStyle/>
              <a:p>
                <a:r>
                  <a:rPr lang="en-US" b="1" dirty="0" smtClean="0"/>
                  <a:t>66</a:t>
                </a:r>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smtClean="0"/>
                  <a:t>77</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114</a:t>
                </a:r>
              </a:p>
            </p:txBody>
          </p:sp>
        </p:grpSp>
      </p:grpSp>
    </p:spTree>
    <p:extLst>
      <p:ext uri="{BB962C8B-B14F-4D97-AF65-F5344CB8AC3E}">
        <p14:creationId xmlns:p14="http://schemas.microsoft.com/office/powerpoint/2010/main" val="221832215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62 Group </a:t>
            </a:r>
            <a:r>
              <a:rPr lang="en-US" dirty="0" smtClean="0"/>
              <a:t>1 2015</a:t>
            </a:r>
            <a:br>
              <a:rPr lang="en-US" dirty="0" smtClean="0"/>
            </a:br>
            <a:r>
              <a:rPr lang="en-US" dirty="0" smtClean="0"/>
              <a:t>E(NPV) = $14.15M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17949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224</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179</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180</a:t>
                </a:r>
              </a:p>
            </p:txBody>
          </p:sp>
        </p:grpSp>
      </p:grpSp>
    </p:spTree>
    <p:extLst>
      <p:ext uri="{BB962C8B-B14F-4D97-AF65-F5344CB8AC3E}">
        <p14:creationId xmlns:p14="http://schemas.microsoft.com/office/powerpoint/2010/main" val="129264175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3"/>
          <a:stretch>
            <a:fillRect/>
          </a:stretch>
        </p:blipFill>
        <p:spPr>
          <a:xfrm>
            <a:off x="0" y="-11870"/>
            <a:ext cx="9144000" cy="6869870"/>
          </a:xfrm>
          <a:prstGeom prst="rect">
            <a:avLst/>
          </a:prstGeom>
        </p:spPr>
      </p:pic>
    </p:spTree>
    <p:extLst>
      <p:ext uri="{BB962C8B-B14F-4D97-AF65-F5344CB8AC3E}">
        <p14:creationId xmlns:p14="http://schemas.microsoft.com/office/powerpoint/2010/main" val="217120937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0. Deterministic analysis</a:t>
            </a:r>
            <a:endParaRPr lang="en-US" dirty="0"/>
          </a:p>
        </p:txBody>
      </p:sp>
      <p:pic>
        <p:nvPicPr>
          <p:cNvPr id="5" name="Picture 4"/>
          <p:cNvPicPr>
            <a:picLocks noChangeAspect="1"/>
          </p:cNvPicPr>
          <p:nvPr/>
        </p:nvPicPr>
        <p:blipFill>
          <a:blip r:embed="rId3"/>
          <a:stretch>
            <a:fillRect/>
          </a:stretch>
        </p:blipFill>
        <p:spPr>
          <a:xfrm>
            <a:off x="419100" y="1030840"/>
            <a:ext cx="8293100" cy="2336800"/>
          </a:xfrm>
          <a:prstGeom prst="rect">
            <a:avLst/>
          </a:prstGeom>
        </p:spPr>
      </p:pic>
      <p:pic>
        <p:nvPicPr>
          <p:cNvPr id="6" name="Picture 5"/>
          <p:cNvPicPr>
            <a:picLocks noChangeAspect="1"/>
          </p:cNvPicPr>
          <p:nvPr/>
        </p:nvPicPr>
        <p:blipFill>
          <a:blip r:embed="rId4"/>
          <a:stretch>
            <a:fillRect/>
          </a:stretch>
        </p:blipFill>
        <p:spPr>
          <a:xfrm>
            <a:off x="419100" y="3647020"/>
            <a:ext cx="8293100" cy="2870200"/>
          </a:xfrm>
          <a:prstGeom prst="rect">
            <a:avLst/>
          </a:prstGeom>
        </p:spPr>
      </p:pic>
    </p:spTree>
    <p:extLst>
      <p:ext uri="{BB962C8B-B14F-4D97-AF65-F5344CB8AC3E}">
        <p14:creationId xmlns:p14="http://schemas.microsoft.com/office/powerpoint/2010/main" val="140593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1. Global standard from Vietnam</a:t>
            </a:r>
            <a:endParaRPr lang="en-US" dirty="0"/>
          </a:p>
        </p:txBody>
      </p:sp>
      <p:sp>
        <p:nvSpPr>
          <p:cNvPr id="3" name="Rectangle 2"/>
          <p:cNvSpPr/>
          <p:nvPr/>
        </p:nvSpPr>
        <p:spPr bwMode="auto">
          <a:xfrm>
            <a:off x="719651"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V</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16" name="Oval 15"/>
          <p:cNvSpPr/>
          <p:nvPr/>
        </p:nvSpPr>
        <p:spPr bwMode="auto">
          <a:xfrm>
            <a:off x="5997221" y="1241780"/>
            <a:ext cx="1029221" cy="1168539"/>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chemeClr val="bg1"/>
                </a:solidFill>
                <a:effectLst/>
                <a:latin typeface="Times New Roman" pitchFamily="18" charset="0"/>
              </a:rPr>
              <a:t>G</a:t>
            </a:r>
          </a:p>
        </p:txBody>
      </p:sp>
      <p:cxnSp>
        <p:nvCxnSpPr>
          <p:cNvPr id="27" name="Straight Arrow Connector 26"/>
          <p:cNvCxnSpPr/>
          <p:nvPr/>
        </p:nvCxnSpPr>
        <p:spPr bwMode="auto">
          <a:xfrm>
            <a:off x="1854502" y="1723636"/>
            <a:ext cx="3925004" cy="195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296349" y="3358467"/>
            <a:ext cx="2941723" cy="1938992"/>
          </a:xfrm>
          <a:prstGeom prst="rect">
            <a:avLst/>
          </a:prstGeom>
          <a:noFill/>
        </p:spPr>
        <p:txBody>
          <a:bodyPr wrap="none" rtlCol="0">
            <a:spAutoFit/>
          </a:bodyPr>
          <a:lstStyle/>
          <a:p>
            <a:r>
              <a:rPr lang="en-US" dirty="0" smtClean="0">
                <a:latin typeface="Optima"/>
                <a:cs typeface="Optima"/>
              </a:rPr>
              <a:t>E(NPV) = </a:t>
            </a:r>
            <a:r>
              <a:rPr lang="en-US" dirty="0" smtClean="0"/>
              <a:t> </a:t>
            </a:r>
            <a:r>
              <a:rPr lang="en-US" dirty="0"/>
              <a:t>$</a:t>
            </a:r>
            <a:r>
              <a:rPr lang="en-US" dirty="0">
                <a:latin typeface="Optima"/>
                <a:cs typeface="Optima"/>
              </a:rPr>
              <a:t>14,029K</a:t>
            </a:r>
            <a:r>
              <a:rPr lang="en-US" dirty="0"/>
              <a:t> </a:t>
            </a:r>
            <a:endParaRPr lang="en-US" dirty="0">
              <a:latin typeface="Optima"/>
              <a:cs typeface="Optima"/>
            </a:endParaRPr>
          </a:p>
          <a:p>
            <a:endParaRPr lang="en-US" b="0" dirty="0" smtClean="0">
              <a:latin typeface="Optima"/>
              <a:cs typeface="Optima"/>
            </a:endParaRPr>
          </a:p>
          <a:p>
            <a:endParaRPr lang="en-US" dirty="0">
              <a:latin typeface="Optima"/>
              <a:cs typeface="Optima"/>
            </a:endParaRPr>
          </a:p>
          <a:p>
            <a:r>
              <a:rPr lang="en-US" b="0" dirty="0" smtClean="0">
                <a:latin typeface="Optima"/>
                <a:cs typeface="Optima"/>
              </a:rPr>
              <a:t>Simple Newsvendor</a:t>
            </a:r>
          </a:p>
          <a:p>
            <a:r>
              <a:rPr lang="en-US" b="0" dirty="0" smtClean="0">
                <a:latin typeface="Optima"/>
                <a:cs typeface="Optima"/>
              </a:rPr>
              <a:t>SL = 94%</a:t>
            </a:r>
          </a:p>
        </p:txBody>
      </p:sp>
      <p:sp>
        <p:nvSpPr>
          <p:cNvPr id="6" name="TextBox 5"/>
          <p:cNvSpPr txBox="1"/>
          <p:nvPr/>
        </p:nvSpPr>
        <p:spPr>
          <a:xfrm>
            <a:off x="228600" y="2439292"/>
            <a:ext cx="2743209" cy="830997"/>
          </a:xfrm>
          <a:prstGeom prst="rect">
            <a:avLst/>
          </a:prstGeom>
          <a:noFill/>
        </p:spPr>
        <p:txBody>
          <a:bodyPr wrap="none" rtlCol="0">
            <a:spAutoFit/>
          </a:bodyPr>
          <a:lstStyle/>
          <a:p>
            <a:r>
              <a:rPr lang="en-US" dirty="0" smtClean="0"/>
              <a:t>Capacity = 593 units</a:t>
            </a:r>
          </a:p>
          <a:p>
            <a:r>
              <a:rPr lang="en-US" dirty="0" err="1" smtClean="0"/>
              <a:t>CapEx</a:t>
            </a:r>
            <a:r>
              <a:rPr lang="en-US" dirty="0" smtClean="0"/>
              <a:t> = $1,123K</a:t>
            </a:r>
            <a:endParaRPr lang="en-US" dirty="0"/>
          </a:p>
        </p:txBody>
      </p:sp>
      <p:sp>
        <p:nvSpPr>
          <p:cNvPr id="9" name="TextBox 8"/>
          <p:cNvSpPr txBox="1"/>
          <p:nvPr/>
        </p:nvSpPr>
        <p:spPr>
          <a:xfrm>
            <a:off x="4320579" y="2429213"/>
            <a:ext cx="4811684" cy="830997"/>
          </a:xfrm>
          <a:prstGeom prst="rect">
            <a:avLst/>
          </a:prstGeom>
          <a:noFill/>
        </p:spPr>
        <p:txBody>
          <a:bodyPr wrap="none" rtlCol="0">
            <a:spAutoFit/>
          </a:bodyPr>
          <a:lstStyle/>
          <a:p>
            <a:endParaRPr lang="en-US" dirty="0" smtClean="0"/>
          </a:p>
          <a:p>
            <a:r>
              <a:rPr lang="en-US" dirty="0" smtClean="0"/>
              <a:t>E( PV(Operating Profit)) = $15,152K</a:t>
            </a:r>
            <a:endParaRPr lang="en-US" dirty="0"/>
          </a:p>
        </p:txBody>
      </p:sp>
    </p:spTree>
    <p:extLst>
      <p:ext uri="{BB962C8B-B14F-4D97-AF65-F5344CB8AC3E}">
        <p14:creationId xmlns:p14="http://schemas.microsoft.com/office/powerpoint/2010/main" val="6002537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Newsvendor Review:</a:t>
            </a:r>
            <a:br>
              <a:rPr lang="en-US" dirty="0" smtClean="0"/>
            </a:br>
            <a:r>
              <a:rPr lang="en-US" dirty="0" smtClean="0"/>
              <a:t>	1. Global standard from Vietnam</a:t>
            </a:r>
            <a:endParaRPr lang="en-US" dirty="0"/>
          </a:p>
        </p:txBody>
      </p:sp>
      <p:sp>
        <p:nvSpPr>
          <p:cNvPr id="3" name="Content Placeholder 2"/>
          <p:cNvSpPr>
            <a:spLocks noGrp="1"/>
          </p:cNvSpPr>
          <p:nvPr>
            <p:ph idx="1"/>
          </p:nvPr>
        </p:nvSpPr>
        <p:spPr>
          <a:xfrm>
            <a:off x="455613" y="1008409"/>
            <a:ext cx="8229600" cy="5453063"/>
          </a:xfrm>
        </p:spPr>
        <p:txBody>
          <a:bodyPr/>
          <a:lstStyle/>
          <a:p>
            <a:pPr lvl="0"/>
            <a:r>
              <a:rPr lang="en-US" sz="1800" dirty="0" smtClean="0"/>
              <a:t>Unit operating margin </a:t>
            </a:r>
            <a:r>
              <a:rPr lang="en-US" sz="1800" i="1" dirty="0" smtClean="0"/>
              <a:t>m </a:t>
            </a:r>
            <a:r>
              <a:rPr lang="en-US" sz="1800" dirty="0" smtClean="0"/>
              <a:t> = price $2100 – production cost $100 – transportation cost $100 = $1900</a:t>
            </a:r>
          </a:p>
          <a:p>
            <a:pPr lvl="0"/>
            <a:r>
              <a:rPr lang="en-US" sz="1800" dirty="0" smtClean="0"/>
              <a:t>On a quarterly basis:</a:t>
            </a:r>
          </a:p>
          <a:p>
            <a:pPr lvl="1"/>
            <a:r>
              <a:rPr lang="en-US" sz="1600" dirty="0" smtClean="0"/>
              <a:t>Demand = normal(mu = 500, sigma = 60)</a:t>
            </a:r>
          </a:p>
          <a:p>
            <a:pPr lvl="1"/>
            <a:r>
              <a:rPr lang="en-US" sz="1600" dirty="0" smtClean="0"/>
              <a:t>Marginal capacity cost </a:t>
            </a:r>
            <a:r>
              <a:rPr lang="en-US" sz="1600" i="1" dirty="0" smtClean="0"/>
              <a:t>c </a:t>
            </a:r>
            <a:r>
              <a:rPr lang="en-US" sz="1600" dirty="0" smtClean="0"/>
              <a:t>= $460/4 = $115</a:t>
            </a:r>
          </a:p>
          <a:p>
            <a:pPr lvl="0"/>
            <a:r>
              <a:rPr lang="en-US" sz="1800" dirty="0" smtClean="0"/>
              <a:t>Marginal analysis to invest in one additional unit of capacity:</a:t>
            </a:r>
          </a:p>
          <a:p>
            <a:pPr lvl="1"/>
            <a:r>
              <a:rPr lang="en-US" sz="1600" dirty="0" smtClean="0"/>
              <a:t>MC = $115</a:t>
            </a:r>
          </a:p>
          <a:p>
            <a:pPr lvl="1"/>
            <a:r>
              <a:rPr lang="en-US" sz="1600" dirty="0" smtClean="0"/>
              <a:t>MB = $1900*P(D&gt;K)</a:t>
            </a:r>
          </a:p>
          <a:p>
            <a:pPr lvl="1"/>
            <a:r>
              <a:rPr lang="en-US" sz="1600" dirty="0" smtClean="0"/>
              <a:t>Optimal shortage probability: P(D&gt;K) = $115/$1900 = 0.06</a:t>
            </a:r>
          </a:p>
          <a:p>
            <a:pPr lvl="1"/>
            <a:r>
              <a:rPr lang="en-US" sz="1600" dirty="0" smtClean="0"/>
              <a:t>Thus optimal service probability: P(D&lt;=K) = 1 – 0.06 = 0.94</a:t>
            </a:r>
          </a:p>
          <a:p>
            <a:pPr lvl="1"/>
            <a:r>
              <a:rPr lang="en-US" sz="1600" dirty="0" smtClean="0"/>
              <a:t>K = </a:t>
            </a:r>
            <a:r>
              <a:rPr lang="en-US" sz="1600" dirty="0" err="1" smtClean="0"/>
              <a:t>normsinv</a:t>
            </a:r>
            <a:r>
              <a:rPr lang="en-US" sz="1600" dirty="0" smtClean="0"/>
              <a:t>(.94,500,60) = 593</a:t>
            </a:r>
          </a:p>
          <a:p>
            <a:pPr lvl="0"/>
            <a:r>
              <a:rPr lang="en-US" sz="1800" dirty="0" smtClean="0"/>
              <a:t>The E(NPV) can be calculated using the formula for expected shortages </a:t>
            </a:r>
            <a:r>
              <a:rPr lang="en-US" sz="1800" dirty="0" smtClean="0"/>
              <a:t>(Book Appendix C)</a:t>
            </a:r>
            <a:r>
              <a:rPr lang="en-US" sz="1800" dirty="0" smtClean="0"/>
              <a:t>, which can be shown to simplify for optimal capacity to:</a:t>
            </a:r>
          </a:p>
          <a:p>
            <a:pPr lvl="1"/>
            <a:r>
              <a:rPr lang="en-US" sz="1600" dirty="0" smtClean="0"/>
              <a:t>Per quarter: V* = (m-c)mu – sigma * m*phi(z*) where z* = </a:t>
            </a:r>
            <a:r>
              <a:rPr lang="en-US" sz="1600" dirty="0" err="1" smtClean="0"/>
              <a:t>normsinv</a:t>
            </a:r>
            <a:r>
              <a:rPr lang="en-US" sz="1600" dirty="0" smtClean="0"/>
              <a:t>(.94) and phi(.) standard normal probability density function.</a:t>
            </a:r>
            <a:endParaRPr lang="en-US" sz="2000" dirty="0" smtClean="0"/>
          </a:p>
          <a:p>
            <a:pPr lvl="1">
              <a:buNone/>
            </a:pPr>
            <a:r>
              <a:rPr lang="en-US" sz="1600" dirty="0" smtClean="0"/>
              <a:t>	= (1900-115)*500 - 60*1900*NORMDIST(</a:t>
            </a:r>
            <a:r>
              <a:rPr lang="en-US" sz="1600" dirty="0" err="1" smtClean="0"/>
              <a:t>normsinv</a:t>
            </a:r>
            <a:r>
              <a:rPr lang="en-US" sz="1600" dirty="0" smtClean="0"/>
              <a:t>(.94),0,1,0)</a:t>
            </a:r>
            <a:endParaRPr lang="en-US" sz="2000" dirty="0" smtClean="0"/>
          </a:p>
          <a:p>
            <a:pPr lvl="1">
              <a:buNone/>
            </a:pPr>
            <a:r>
              <a:rPr lang="en-US" sz="1200" dirty="0" smtClean="0"/>
              <a:t>	=</a:t>
            </a:r>
            <a:r>
              <a:rPr lang="en-US" sz="1600" dirty="0" smtClean="0"/>
              <a:t>$878,826.8</a:t>
            </a:r>
          </a:p>
          <a:p>
            <a:pPr lvl="1"/>
            <a:r>
              <a:rPr lang="en-US" sz="1600" dirty="0" smtClean="0"/>
              <a:t>Over 4 years = 4 x 4 x $878,826.8 = $  14,061,229.24</a:t>
            </a:r>
          </a:p>
          <a:p>
            <a:pPr lvl="1"/>
            <a:r>
              <a:rPr lang="en-US" sz="1600" dirty="0" smtClean="0"/>
              <a:t>Subtract fixed capacity cost of 4x$8000 to arrive at $ 14,029,229</a:t>
            </a:r>
          </a:p>
          <a:p>
            <a:endParaRPr lang="en-US" sz="1800" dirty="0" smtClean="0"/>
          </a:p>
          <a:p>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Capacity configuration</a:t>
            </a:r>
            <a:br>
              <a:rPr lang="en-US" dirty="0" smtClean="0"/>
            </a:br>
            <a:r>
              <a:rPr lang="en-US" dirty="0" smtClean="0"/>
              <a:t>	2. Local specialization – natural hedging</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726781" y="344424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723961" y="251784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18" name="TextBox 17"/>
          <p:cNvSpPr txBox="1"/>
          <p:nvPr/>
        </p:nvSpPr>
        <p:spPr>
          <a:xfrm>
            <a:off x="0" y="5716654"/>
            <a:ext cx="3731030" cy="338554"/>
          </a:xfrm>
          <a:prstGeom prst="rect">
            <a:avLst/>
          </a:prstGeom>
          <a:noFill/>
        </p:spPr>
        <p:txBody>
          <a:bodyPr wrap="square" rtlCol="0">
            <a:spAutoFit/>
          </a:bodyPr>
          <a:lstStyle/>
          <a:p>
            <a:r>
              <a:rPr lang="en-US" sz="1600" dirty="0" err="1" smtClean="0"/>
              <a:t>CapEx</a:t>
            </a:r>
            <a:r>
              <a:rPr lang="en-US" sz="1600" dirty="0" smtClean="0"/>
              <a:t> = $3,425K over 4 years</a:t>
            </a:r>
            <a:endParaRPr lang="en-US" sz="1600" dirty="0"/>
          </a:p>
        </p:txBody>
      </p:sp>
      <p:sp>
        <p:nvSpPr>
          <p:cNvPr id="19" name="TextBox 18"/>
          <p:cNvSpPr txBox="1"/>
          <p:nvPr/>
        </p:nvSpPr>
        <p:spPr>
          <a:xfrm>
            <a:off x="4665193" y="5710258"/>
            <a:ext cx="4478807" cy="338554"/>
          </a:xfrm>
          <a:prstGeom prst="rect">
            <a:avLst/>
          </a:prstGeom>
          <a:noFill/>
        </p:spPr>
        <p:txBody>
          <a:bodyPr wrap="square" rtlCol="0">
            <a:spAutoFit/>
          </a:bodyPr>
          <a:lstStyle/>
          <a:p>
            <a:r>
              <a:rPr lang="en-US" sz="1600" dirty="0"/>
              <a:t>E( PV(Operating Profit)) = </a:t>
            </a:r>
            <a:r>
              <a:rPr lang="en-US" sz="1600" dirty="0" smtClean="0"/>
              <a:t>17,441K</a:t>
            </a:r>
            <a:endParaRPr lang="en-US" sz="1600" dirty="0"/>
          </a:p>
        </p:txBody>
      </p:sp>
      <p:sp>
        <p:nvSpPr>
          <p:cNvPr id="20" name="TextBox 19"/>
          <p:cNvSpPr txBox="1"/>
          <p:nvPr/>
        </p:nvSpPr>
        <p:spPr>
          <a:xfrm>
            <a:off x="4665193" y="6140551"/>
            <a:ext cx="4478807" cy="338554"/>
          </a:xfrm>
          <a:prstGeom prst="rect">
            <a:avLst/>
          </a:prstGeom>
          <a:noFill/>
        </p:spPr>
        <p:txBody>
          <a:bodyPr wrap="square" rtlCol="0">
            <a:spAutoFit/>
          </a:bodyPr>
          <a:lstStyle/>
          <a:p>
            <a:r>
              <a:rPr lang="en-US" sz="1600" dirty="0" smtClean="0"/>
              <a:t>E( NPV) = 14,016K</a:t>
            </a:r>
            <a:endParaRPr lang="en-US" sz="1600" dirty="0"/>
          </a:p>
        </p:txBody>
      </p:sp>
      <p:sp>
        <p:nvSpPr>
          <p:cNvPr id="22" name="TextBox 21"/>
          <p:cNvSpPr txBox="1"/>
          <p:nvPr/>
        </p:nvSpPr>
        <p:spPr>
          <a:xfrm>
            <a:off x="1579763" y="1169042"/>
            <a:ext cx="1132316" cy="400110"/>
          </a:xfrm>
          <a:prstGeom prst="rect">
            <a:avLst/>
          </a:prstGeom>
          <a:noFill/>
        </p:spPr>
        <p:txBody>
          <a:bodyPr wrap="none" rtlCol="0">
            <a:spAutoFit/>
          </a:bodyPr>
          <a:lstStyle/>
          <a:p>
            <a:r>
              <a:rPr lang="en-US" sz="2000" dirty="0" smtClean="0"/>
              <a:t>224 units</a:t>
            </a:r>
          </a:p>
        </p:txBody>
      </p:sp>
      <p:sp>
        <p:nvSpPr>
          <p:cNvPr id="23" name="TextBox 22"/>
          <p:cNvSpPr txBox="1"/>
          <p:nvPr/>
        </p:nvSpPr>
        <p:spPr>
          <a:xfrm>
            <a:off x="1624069" y="2105214"/>
            <a:ext cx="1132316" cy="400110"/>
          </a:xfrm>
          <a:prstGeom prst="rect">
            <a:avLst/>
          </a:prstGeom>
          <a:noFill/>
        </p:spPr>
        <p:txBody>
          <a:bodyPr wrap="none" rtlCol="0">
            <a:spAutoFit/>
          </a:bodyPr>
          <a:lstStyle/>
          <a:p>
            <a:r>
              <a:rPr lang="en-US" sz="2000" dirty="0" smtClean="0"/>
              <a:t>122 units</a:t>
            </a:r>
          </a:p>
        </p:txBody>
      </p:sp>
      <p:sp>
        <p:nvSpPr>
          <p:cNvPr id="24" name="TextBox 23"/>
          <p:cNvSpPr txBox="1"/>
          <p:nvPr/>
        </p:nvSpPr>
        <p:spPr>
          <a:xfrm>
            <a:off x="1668375" y="2960305"/>
            <a:ext cx="1004076" cy="400110"/>
          </a:xfrm>
          <a:prstGeom prst="rect">
            <a:avLst/>
          </a:prstGeom>
          <a:noFill/>
        </p:spPr>
        <p:txBody>
          <a:bodyPr wrap="none" rtlCol="0">
            <a:spAutoFit/>
          </a:bodyPr>
          <a:lstStyle/>
          <a:p>
            <a:r>
              <a:rPr lang="en-US" sz="2000" dirty="0" smtClean="0"/>
              <a:t>73 units</a:t>
            </a:r>
          </a:p>
        </p:txBody>
      </p:sp>
      <p:sp>
        <p:nvSpPr>
          <p:cNvPr id="25" name="TextBox 24"/>
          <p:cNvSpPr txBox="1"/>
          <p:nvPr/>
        </p:nvSpPr>
        <p:spPr>
          <a:xfrm>
            <a:off x="1685659" y="3950530"/>
            <a:ext cx="1004076" cy="400110"/>
          </a:xfrm>
          <a:prstGeom prst="rect">
            <a:avLst/>
          </a:prstGeom>
          <a:noFill/>
        </p:spPr>
        <p:txBody>
          <a:bodyPr wrap="none" rtlCol="0">
            <a:spAutoFit/>
          </a:bodyPr>
          <a:lstStyle/>
          <a:p>
            <a:r>
              <a:rPr lang="en-US" sz="2000" dirty="0" smtClean="0"/>
              <a:t>77 units</a:t>
            </a:r>
          </a:p>
        </p:txBody>
      </p:sp>
      <p:sp>
        <p:nvSpPr>
          <p:cNvPr id="26" name="TextBox 25"/>
          <p:cNvSpPr txBox="1"/>
          <p:nvPr/>
        </p:nvSpPr>
        <p:spPr>
          <a:xfrm>
            <a:off x="1685659" y="4869434"/>
            <a:ext cx="1132316" cy="400110"/>
          </a:xfrm>
          <a:prstGeom prst="rect">
            <a:avLst/>
          </a:prstGeom>
          <a:noFill/>
        </p:spPr>
        <p:txBody>
          <a:bodyPr wrap="none" rtlCol="0">
            <a:spAutoFit/>
          </a:bodyPr>
          <a:lstStyle/>
          <a:p>
            <a:r>
              <a:rPr lang="en-US" sz="2000" dirty="0" smtClean="0"/>
              <a:t>129 units</a:t>
            </a:r>
          </a:p>
        </p:txBody>
      </p:sp>
    </p:spTree>
    <p:extLst>
      <p:ext uri="{BB962C8B-B14F-4D97-AF65-F5344CB8AC3E}">
        <p14:creationId xmlns:p14="http://schemas.microsoft.com/office/powerpoint/2010/main" val="4214202603"/>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13492</TotalTime>
  <Words>3759</Words>
  <Application>Microsoft Macintosh PowerPoint</Application>
  <PresentationFormat>On-screen Show (4:3)</PresentationFormat>
  <Paragraphs>785</Paragraphs>
  <Slides>41</Slides>
  <Notes>33</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Cachon_Slide_Template</vt:lpstr>
      <vt:lpstr>1_Cachon_Slide_Template</vt:lpstr>
      <vt:lpstr>Integrative Case: Stage I</vt:lpstr>
      <vt:lpstr>And the current situation is …</vt:lpstr>
      <vt:lpstr>And the current situation is …</vt:lpstr>
      <vt:lpstr>PowerPoint Presentation</vt:lpstr>
      <vt:lpstr>PowerPoint Presentation</vt:lpstr>
      <vt:lpstr>Global Network Optimization:  0. Deterministic analysis</vt:lpstr>
      <vt:lpstr>Global Network Optimization:  1. Global standard from Vietnam</vt:lpstr>
      <vt:lpstr>Simple Newsvendor Review:  1. Global standard from Vietnam</vt:lpstr>
      <vt:lpstr>Global Network Optimization: Capacity configuration  2. Local specialization – natural hedging</vt:lpstr>
      <vt:lpstr>Global Network Optimization:  2. Local specialization</vt:lpstr>
      <vt:lpstr>Global Network Optimization:  3. One plant in China</vt:lpstr>
      <vt:lpstr>Global Network Optimization:  4. Fully Flexible Network</vt:lpstr>
      <vt:lpstr>Global Network Optimization:  5. Chained Flexible Network</vt:lpstr>
      <vt:lpstr>Operations Strategy Comparison </vt:lpstr>
      <vt:lpstr>Learning Points</vt:lpstr>
      <vt:lpstr>PowerPoint Presentation</vt:lpstr>
      <vt:lpstr>Negotiation Case: Neuvotella-Trate</vt:lpstr>
      <vt:lpstr>PowerPoint Presentation</vt:lpstr>
      <vt:lpstr>PowerPoint Presentation</vt:lpstr>
      <vt:lpstr>PowerPoint Presentation</vt:lpstr>
      <vt:lpstr>PowerPoint Presentation</vt:lpstr>
      <vt:lpstr>PowerPoint Presentation</vt:lpstr>
      <vt:lpstr>Supplier Economics:   Should- Cost Model</vt:lpstr>
      <vt:lpstr>Supplier Economics:   Should-Cost Model Output </vt:lpstr>
      <vt:lpstr>Long Term Contract and Supply Chain Surplus </vt:lpstr>
      <vt:lpstr>Negotiating &amp; Balanced Sourcing Negotiating the parameters of the outsourcing relationship</vt:lpstr>
      <vt:lpstr>PowerPoint Presentation</vt:lpstr>
      <vt:lpstr>PowerPoint Presentation</vt:lpstr>
      <vt:lpstr>PowerPoint Presentation</vt:lpstr>
      <vt:lpstr>PowerPoint Presentation</vt:lpstr>
      <vt:lpstr>2013: And the current situation is …</vt:lpstr>
      <vt:lpstr>2013</vt:lpstr>
      <vt:lpstr>Global Network Optimization: Starting from Dedicated  5. Chained Flexible Network</vt:lpstr>
      <vt:lpstr>Global Network Optimization: Capacity configuration  5. Chained Flexible Network</vt:lpstr>
      <vt:lpstr>2014  And the current situation is …</vt:lpstr>
      <vt:lpstr>2014 And the current situation is …</vt:lpstr>
      <vt:lpstr>PowerPoint Presentation</vt:lpstr>
      <vt:lpstr>PowerPoint Presentation</vt:lpstr>
      <vt:lpstr>Section 61 Group 1 2015: E(NPV) = $14.23M</vt:lpstr>
      <vt:lpstr>Section 62 Group 4 2015 E(NPV) = $14.24M</vt:lpstr>
      <vt:lpstr>Section 62 Group 1 2015 E(NPV) = $14.15M</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623</cp:revision>
  <cp:lastPrinted>2015-02-24T00:01:02Z</cp:lastPrinted>
  <dcterms:created xsi:type="dcterms:W3CDTF">1998-09-22T23:11:58Z</dcterms:created>
  <dcterms:modified xsi:type="dcterms:W3CDTF">2015-02-24T22:48:38Z</dcterms:modified>
</cp:coreProperties>
</file>