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82" r:id="rId2"/>
    <p:sldMasterId id="2147483995" r:id="rId3"/>
    <p:sldMasterId id="2147484014" r:id="rId4"/>
  </p:sldMasterIdLst>
  <p:notesMasterIdLst>
    <p:notesMasterId r:id="rId32"/>
  </p:notesMasterIdLst>
  <p:handoutMasterIdLst>
    <p:handoutMasterId r:id="rId33"/>
  </p:handoutMasterIdLst>
  <p:sldIdLst>
    <p:sldId id="485" r:id="rId5"/>
    <p:sldId id="527" r:id="rId6"/>
    <p:sldId id="553" r:id="rId7"/>
    <p:sldId id="552" r:id="rId8"/>
    <p:sldId id="489" r:id="rId9"/>
    <p:sldId id="490" r:id="rId10"/>
    <p:sldId id="511" r:id="rId11"/>
    <p:sldId id="542" r:id="rId12"/>
    <p:sldId id="528" r:id="rId13"/>
    <p:sldId id="529" r:id="rId14"/>
    <p:sldId id="514" r:id="rId15"/>
    <p:sldId id="515" r:id="rId16"/>
    <p:sldId id="516" r:id="rId17"/>
    <p:sldId id="517" r:id="rId18"/>
    <p:sldId id="518" r:id="rId19"/>
    <p:sldId id="519" r:id="rId20"/>
    <p:sldId id="555" r:id="rId21"/>
    <p:sldId id="521" r:id="rId22"/>
    <p:sldId id="522" r:id="rId23"/>
    <p:sldId id="523" r:id="rId24"/>
    <p:sldId id="526" r:id="rId25"/>
    <p:sldId id="532" r:id="rId26"/>
    <p:sldId id="533" r:id="rId27"/>
    <p:sldId id="487" r:id="rId28"/>
    <p:sldId id="497" r:id="rId29"/>
    <p:sldId id="524" r:id="rId30"/>
    <p:sldId id="525" r:id="rId31"/>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hiddenSlides="1"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22753" autoAdjust="0"/>
    <p:restoredTop sz="69496" autoAdjust="0"/>
  </p:normalViewPr>
  <p:slideViewPr>
    <p:cSldViewPr snapToGrid="0">
      <p:cViewPr varScale="1">
        <p:scale>
          <a:sx n="121" d="100"/>
          <a:sy n="121" d="100"/>
        </p:scale>
        <p:origin x="-2240"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5" d="100"/>
          <a:sy n="135" d="100"/>
        </p:scale>
        <p:origin x="-4560"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notesMaster" Target="notesMasters/notesMaster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theme" Target="theme/theme1.xml"/><Relationship Id="rId3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F80F61BC-9786-3D48-9C18-06C018FDABC9}"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F137DCB1-3C50-AD4D-9780-3409C1CF2EE0}" type="presOf" srcId="{76B5C694-B853-0246-BCA0-5E7F2433D535}" destId="{0472C170-12DA-B143-AD1C-711D1168B5FF}" srcOrd="0" destOrd="0" presId="urn:microsoft.com/office/officeart/2005/8/layout/equation1"/>
    <dgm:cxn modelId="{44F6AF2F-1377-DB40-BB03-899B2CF89BD2}" type="presOf" srcId="{C17C9D10-EE76-7640-A94C-D94C87A3F6C3}" destId="{A9C6362F-FD2C-A44B-8412-4E042722523A}" srcOrd="0" destOrd="0" presId="urn:microsoft.com/office/officeart/2005/8/layout/equation1"/>
    <dgm:cxn modelId="{FB838702-9ACA-CD4B-9741-4363FF75CA69}"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02389266-8E91-8E4E-9983-32079F6F2E04}" type="presOf" srcId="{E5FC7AF9-8C95-6A4C-A8DE-6C8A4D1F9430}" destId="{8C6BBD0A-341D-F448-AE4B-11C0CE9949B8}" srcOrd="0" destOrd="0" presId="urn:microsoft.com/office/officeart/2005/8/layout/equation1"/>
    <dgm:cxn modelId="{4E06CBD0-1356-C943-A8FC-DDB44E24E289}" type="presOf" srcId="{B21C862C-BCF1-F544-BD07-29CD2C2ABB4C}" destId="{53655511-3EA9-E24B-ADA6-7E53EB5D5B44}" srcOrd="0" destOrd="0" presId="urn:microsoft.com/office/officeart/2005/8/layout/equation1"/>
    <dgm:cxn modelId="{33616F8B-90C2-B249-A229-6624A607E5B0}"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6AEACBB9-9CBB-E545-9102-4F1ABA6DEAC2}" type="presOf" srcId="{BE52F91F-FC70-D84E-8B56-57DD33F1959A}" destId="{FB9B2694-C9DD-5F41-AEF5-FE06D207342C}" srcOrd="0" destOrd="0" presId="urn:microsoft.com/office/officeart/2005/8/layout/equation1"/>
    <dgm:cxn modelId="{AB0DDBB9-F912-A542-BC5D-0EB4C54F8969}" type="presParOf" srcId="{53655511-3EA9-E24B-ADA6-7E53EB5D5B44}" destId="{0472C170-12DA-B143-AD1C-711D1168B5FF}" srcOrd="0" destOrd="0" presId="urn:microsoft.com/office/officeart/2005/8/layout/equation1"/>
    <dgm:cxn modelId="{0E145C8B-9655-EB40-BD67-A4D74CA10150}" type="presParOf" srcId="{53655511-3EA9-E24B-ADA6-7E53EB5D5B44}" destId="{0A08B234-ABF7-DB43-A58C-B3C0794EAE49}" srcOrd="1" destOrd="0" presId="urn:microsoft.com/office/officeart/2005/8/layout/equation1"/>
    <dgm:cxn modelId="{AF700147-2870-A54B-B72E-EFFF725D9430}" type="presParOf" srcId="{53655511-3EA9-E24B-ADA6-7E53EB5D5B44}" destId="{A2D8B243-9861-CB4C-9DC9-4D3970B797C1}" srcOrd="2" destOrd="0" presId="urn:microsoft.com/office/officeart/2005/8/layout/equation1"/>
    <dgm:cxn modelId="{5AC18677-5B85-114D-93A8-045447DFE4D7}" type="presParOf" srcId="{53655511-3EA9-E24B-ADA6-7E53EB5D5B44}" destId="{EDB500EE-8294-3F4B-8417-8BE8023C1D35}" srcOrd="3" destOrd="0" presId="urn:microsoft.com/office/officeart/2005/8/layout/equation1"/>
    <dgm:cxn modelId="{9E57F32F-8B4E-A541-9A44-22E9304BA4C5}" type="presParOf" srcId="{53655511-3EA9-E24B-ADA6-7E53EB5D5B44}" destId="{A9C6362F-FD2C-A44B-8412-4E042722523A}" srcOrd="4" destOrd="0" presId="urn:microsoft.com/office/officeart/2005/8/layout/equation1"/>
    <dgm:cxn modelId="{7814006B-CA69-0B4D-A2CC-9E08B4184686}" type="presParOf" srcId="{53655511-3EA9-E24B-ADA6-7E53EB5D5B44}" destId="{1D85500E-2E82-6A4A-91EE-9AF48FEC6C45}" srcOrd="5" destOrd="0" presId="urn:microsoft.com/office/officeart/2005/8/layout/equation1"/>
    <dgm:cxn modelId="{98E515C2-BAD6-6D4F-AB7A-2ACF561CDDA7}" type="presParOf" srcId="{53655511-3EA9-E24B-ADA6-7E53EB5D5B44}" destId="{43B7E150-48FC-BF4A-9779-A59569998339}" srcOrd="6" destOrd="0" presId="urn:microsoft.com/office/officeart/2005/8/layout/equation1"/>
    <dgm:cxn modelId="{E5D5E1FE-52C2-C74D-929A-01049C43E2C9}" type="presParOf" srcId="{53655511-3EA9-E24B-ADA6-7E53EB5D5B44}" destId="{88E048A8-2DA0-7B47-9D5D-4C623211681A}" srcOrd="7" destOrd="0" presId="urn:microsoft.com/office/officeart/2005/8/layout/equation1"/>
    <dgm:cxn modelId="{DAFDDCDB-52FF-234B-B219-135A0D1951C0}" type="presParOf" srcId="{53655511-3EA9-E24B-ADA6-7E53EB5D5B44}" destId="{8C6BBD0A-341D-F448-AE4B-11C0CE9949B8}" srcOrd="8" destOrd="0" presId="urn:microsoft.com/office/officeart/2005/8/layout/equation1"/>
    <dgm:cxn modelId="{DCE8D8BE-2398-C345-9620-BC54583A8607}" type="presParOf" srcId="{53655511-3EA9-E24B-ADA6-7E53EB5D5B44}" destId="{73DEAC19-71FE-434C-B8AB-5F6FDE04D5DA}" srcOrd="9" destOrd="0" presId="urn:microsoft.com/office/officeart/2005/8/layout/equation1"/>
    <dgm:cxn modelId="{63E57FCE-BBF7-8D48-89E5-F341EFDE79EE}" type="presParOf" srcId="{53655511-3EA9-E24B-ADA6-7E53EB5D5B44}" destId="{FB9B2694-C9DD-5F41-AEF5-FE06D207342C}" srcOrd="10" destOrd="0" presId="urn:microsoft.com/office/officeart/2005/8/layout/equation1"/>
    <dgm:cxn modelId="{E6DED0BE-5D8B-464D-BC06-C78D3D5A43B0}" type="presParOf" srcId="{53655511-3EA9-E24B-ADA6-7E53EB5D5B44}" destId="{ABE3BCDB-6BFB-044A-9A25-2B53D8273D94}" srcOrd="11" destOrd="0" presId="urn:microsoft.com/office/officeart/2005/8/layout/equation1"/>
    <dgm:cxn modelId="{79CA5838-BF8C-954C-B48D-7333F3FA15AA}"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6014C532-D047-BE4F-B2FE-AAFE0C9E52E1}" type="presOf" srcId="{8100DE8C-7478-8D4D-B3B6-619586BA7F36}" destId="{3A427E2D-A230-1647-8183-F69FAEDA4286}"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FA4049E0-9569-7744-AC00-1170F3D4403D}" type="presOf" srcId="{0F9C6387-CD5C-7749-833F-050223EE49AD}" destId="{F0A8EC69-BB29-F24E-8EEB-C8D77A64F0DD}" srcOrd="0" destOrd="0" presId="urn:microsoft.com/office/officeart/2005/8/layout/hierarchy3"/>
    <dgm:cxn modelId="{0938C2F8-C4E4-BA4D-B4EC-EC5524EB697B}" type="presOf" srcId="{D44F716C-3FDC-8643-A020-DD3109D26B65}" destId="{E34A735B-C5BC-334C-B04C-4D409F37EE4C}" srcOrd="0" destOrd="0" presId="urn:microsoft.com/office/officeart/2005/8/layout/hierarchy3"/>
    <dgm:cxn modelId="{53D29F48-EB00-2849-9011-44E44E2E440D}" type="presOf" srcId="{57F3D74B-0913-F448-8EB1-4139BD6FBB08}" destId="{D1854B1F-16F4-2D49-B757-F5D3344522C3}" srcOrd="0" destOrd="0" presId="urn:microsoft.com/office/officeart/2005/8/layout/hierarchy3"/>
    <dgm:cxn modelId="{37EDA8BF-666A-D34A-8F17-18871BF89312}" type="presOf" srcId="{0B54B403-BB53-A345-8D96-7DE1B368B6C4}" destId="{A7080424-24AB-FB49-802F-0652DA834566}" srcOrd="0" destOrd="0" presId="urn:microsoft.com/office/officeart/2005/8/layout/hierarchy3"/>
    <dgm:cxn modelId="{65771284-782E-664F-9EE8-5979C29D1F5F}" type="presOf" srcId="{63D2F082-266F-184D-A49D-358C5183BC8A}" destId="{1FFFC7EC-A81F-AA48-B99B-CA28E75B3E13}"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9F936B9C-909B-1140-B63B-0C87691DFDB2}"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EA5A06B9-D382-FC45-864B-B179C3877A38}" type="presOf" srcId="{A6050017-4627-1046-91F9-BE61E63E2B87}" destId="{B2A598CA-E01C-EA4D-AF57-58AA130F86BB}" srcOrd="0" destOrd="0" presId="urn:microsoft.com/office/officeart/2005/8/layout/hierarchy3"/>
    <dgm:cxn modelId="{8C34CEF6-B3B8-714D-8BDB-74AC14D86CE0}" type="presOf" srcId="{A6050017-4627-1046-91F9-BE61E63E2B87}" destId="{73923B88-FA0D-E446-B111-E3391D8B830D}" srcOrd="1" destOrd="0" presId="urn:microsoft.com/office/officeart/2005/8/layout/hierarchy3"/>
    <dgm:cxn modelId="{362141A9-8290-154E-BA01-38A763454711}" type="presOf" srcId="{A754A459-373A-914C-A914-4E10C1F4C92F}" destId="{5218F9E1-55F7-FC40-8950-10BC2CAE1DFB}" srcOrd="0" destOrd="0" presId="urn:microsoft.com/office/officeart/2005/8/layout/hierarchy3"/>
    <dgm:cxn modelId="{E8229D36-1ECF-054F-ACCC-5D4AE431DFCF}" type="presOf" srcId="{74D98060-DF5B-0E42-8AFD-16543B12F129}" destId="{C6218F86-024F-4948-9A71-07873295F8F7}" srcOrd="0" destOrd="0" presId="urn:microsoft.com/office/officeart/2005/8/layout/hierarchy3"/>
    <dgm:cxn modelId="{6EFAB45D-DCE7-744F-92FF-649F895A0557}" type="presParOf" srcId="{5218F9E1-55F7-FC40-8950-10BC2CAE1DFB}" destId="{13BB28D3-3859-6A46-878D-956473BB375A}" srcOrd="0" destOrd="0" presId="urn:microsoft.com/office/officeart/2005/8/layout/hierarchy3"/>
    <dgm:cxn modelId="{3F407234-A861-6944-BF20-DBEF664A94F6}" type="presParOf" srcId="{13BB28D3-3859-6A46-878D-956473BB375A}" destId="{AA394669-19B6-2A4A-9707-CED23257B1DC}" srcOrd="0" destOrd="0" presId="urn:microsoft.com/office/officeart/2005/8/layout/hierarchy3"/>
    <dgm:cxn modelId="{B4164485-3053-A947-8955-9A8E83D7F99F}" type="presParOf" srcId="{AA394669-19B6-2A4A-9707-CED23257B1DC}" destId="{B2A598CA-E01C-EA4D-AF57-58AA130F86BB}" srcOrd="0" destOrd="0" presId="urn:microsoft.com/office/officeart/2005/8/layout/hierarchy3"/>
    <dgm:cxn modelId="{DA091371-0FA4-3543-8A67-09D74F5E2CEE}" type="presParOf" srcId="{AA394669-19B6-2A4A-9707-CED23257B1DC}" destId="{73923B88-FA0D-E446-B111-E3391D8B830D}" srcOrd="1" destOrd="0" presId="urn:microsoft.com/office/officeart/2005/8/layout/hierarchy3"/>
    <dgm:cxn modelId="{54973F32-A500-3C46-9FAA-40A2A8F34882}" type="presParOf" srcId="{13BB28D3-3859-6A46-878D-956473BB375A}" destId="{048CFE8E-233E-9C40-B940-5E1A11DB1958}" srcOrd="1" destOrd="0" presId="urn:microsoft.com/office/officeart/2005/8/layout/hierarchy3"/>
    <dgm:cxn modelId="{0A38E245-341D-B941-BFBD-AE4F115E4E9B}" type="presParOf" srcId="{048CFE8E-233E-9C40-B940-5E1A11DB1958}" destId="{A7080424-24AB-FB49-802F-0652DA834566}" srcOrd="0" destOrd="0" presId="urn:microsoft.com/office/officeart/2005/8/layout/hierarchy3"/>
    <dgm:cxn modelId="{1535FD09-D0FC-2B49-A633-000C344A4AC8}" type="presParOf" srcId="{048CFE8E-233E-9C40-B940-5E1A11DB1958}" destId="{E34A735B-C5BC-334C-B04C-4D409F37EE4C}" srcOrd="1" destOrd="0" presId="urn:microsoft.com/office/officeart/2005/8/layout/hierarchy3"/>
    <dgm:cxn modelId="{3EEF8CB4-B94B-8041-9287-528EC16BBB34}" type="presParOf" srcId="{048CFE8E-233E-9C40-B940-5E1A11DB1958}" destId="{F0A8EC69-BB29-F24E-8EEB-C8D77A64F0DD}" srcOrd="2" destOrd="0" presId="urn:microsoft.com/office/officeart/2005/8/layout/hierarchy3"/>
    <dgm:cxn modelId="{53205BDB-7459-A844-980B-4C45FB599795}" type="presParOf" srcId="{048CFE8E-233E-9C40-B940-5E1A11DB1958}" destId="{3A427E2D-A230-1647-8183-F69FAEDA4286}" srcOrd="3" destOrd="0" presId="urn:microsoft.com/office/officeart/2005/8/layout/hierarchy3"/>
    <dgm:cxn modelId="{DCCDCBC5-CDD8-9A45-A145-B4B60D6A811B}" type="presParOf" srcId="{048CFE8E-233E-9C40-B940-5E1A11DB1958}" destId="{FF0311D4-0090-8D49-BB17-7957B401B1CB}" srcOrd="4" destOrd="0" presId="urn:microsoft.com/office/officeart/2005/8/layout/hierarchy3"/>
    <dgm:cxn modelId="{DA217BAE-BB0F-0D4F-8474-591E4F7D1D46}" type="presParOf" srcId="{048CFE8E-233E-9C40-B940-5E1A11DB1958}" destId="{1FFFC7EC-A81F-AA48-B99B-CA28E75B3E13}" srcOrd="5" destOrd="0" presId="urn:microsoft.com/office/officeart/2005/8/layout/hierarchy3"/>
    <dgm:cxn modelId="{9B54BC88-92A2-284F-9500-D58BB8BE4642}" type="presParOf" srcId="{048CFE8E-233E-9C40-B940-5E1A11DB1958}" destId="{C6218F86-024F-4948-9A71-07873295F8F7}" srcOrd="6" destOrd="0" presId="urn:microsoft.com/office/officeart/2005/8/layout/hierarchy3"/>
    <dgm:cxn modelId="{18F82C45-67A1-CB47-BE62-380004670581}"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A640E64-E9A5-E341-8408-98C2F50914F5}" srcId="{B21C862C-BCF1-F544-BD07-29CD2C2ABB4C}" destId="{C17C9D10-EE76-7640-A94C-D94C87A3F6C3}" srcOrd="1" destOrd="0" parTransId="{0560CC31-E729-BD4E-BD8F-5B96B33D1674}" sibTransId="{F32F0913-A3AF-1446-B5C2-B320E756F7AD}"/>
    <dgm:cxn modelId="{20162F1E-3D48-934D-ADC6-5C5E06F5A05D}" type="presOf" srcId="{D407CFE4-E8FB-E245-AFDB-410BA6680B55}" destId="{8550BC7D-E478-6C47-BCD8-EB8C32D6A8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7803290C-B7B7-CB43-8FFE-978679A2D2A7}" type="presOf" srcId="{76B5C694-B853-0246-BCA0-5E7F2433D535}" destId="{0472C170-12DA-B143-AD1C-711D1168B5FF}" srcOrd="0" destOrd="0" presId="urn:microsoft.com/office/officeart/2005/8/layout/equation1"/>
    <dgm:cxn modelId="{BFDC438F-583C-4142-B032-B3E8ABFDCB66}" type="presOf" srcId="{F32F0913-A3AF-1446-B5C2-B320E756F7AD}" destId="{43B7E150-48FC-BF4A-9779-A59569998339}" srcOrd="0" destOrd="0" presId="urn:microsoft.com/office/officeart/2005/8/layout/equation1"/>
    <dgm:cxn modelId="{3646A048-B723-C549-B2D3-AC5A39EDE827}" type="presOf" srcId="{183C4D7A-51E5-9D4A-8722-B033BB650077}" destId="{A2D8B243-9861-CB4C-9DC9-4D3970B797C1}" srcOrd="0" destOrd="0" presId="urn:microsoft.com/office/officeart/2005/8/layout/equation1"/>
    <dgm:cxn modelId="{64E62F14-77CC-2844-A0DF-9D3E7E8AFC61}" type="presOf" srcId="{C17C9D10-EE76-7640-A94C-D94C87A3F6C3}" destId="{A9C6362F-FD2C-A44B-8412-4E042722523A}"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26CB5336-21AB-BD43-BC2F-F8F33FFB3BE3}" type="presOf" srcId="{E5FC7AF9-8C95-6A4C-A8DE-6C8A4D1F9430}" destId="{8C6BBD0A-341D-F448-AE4B-11C0CE9949B8}" srcOrd="0" destOrd="0" presId="urn:microsoft.com/office/officeart/2005/8/layout/equation1"/>
    <dgm:cxn modelId="{265C87BB-3F32-B14B-BABE-E1CC38041D3C}"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0B24914-F890-BB40-832C-BA2F59498F3B}" type="presOf" srcId="{B21C862C-BCF1-F544-BD07-29CD2C2ABB4C}" destId="{53655511-3EA9-E24B-ADA6-7E53EB5D5B44}" srcOrd="0" destOrd="0" presId="urn:microsoft.com/office/officeart/2005/8/layout/equation1"/>
    <dgm:cxn modelId="{928A220F-A685-4544-9EAD-4FB5959B4297}" type="presParOf" srcId="{53655511-3EA9-E24B-ADA6-7E53EB5D5B44}" destId="{0472C170-12DA-B143-AD1C-711D1168B5FF}" srcOrd="0" destOrd="0" presId="urn:microsoft.com/office/officeart/2005/8/layout/equation1"/>
    <dgm:cxn modelId="{4C4633E6-EE8C-E747-893B-4213C99F1395}" type="presParOf" srcId="{53655511-3EA9-E24B-ADA6-7E53EB5D5B44}" destId="{0A08B234-ABF7-DB43-A58C-B3C0794EAE49}" srcOrd="1" destOrd="0" presId="urn:microsoft.com/office/officeart/2005/8/layout/equation1"/>
    <dgm:cxn modelId="{99D35586-A49D-E243-9E19-6B8077FD9F71}" type="presParOf" srcId="{53655511-3EA9-E24B-ADA6-7E53EB5D5B44}" destId="{A2D8B243-9861-CB4C-9DC9-4D3970B797C1}" srcOrd="2" destOrd="0" presId="urn:microsoft.com/office/officeart/2005/8/layout/equation1"/>
    <dgm:cxn modelId="{DEA67B00-CDB3-9A47-9655-F9A31744696A}" type="presParOf" srcId="{53655511-3EA9-E24B-ADA6-7E53EB5D5B44}" destId="{EDB500EE-8294-3F4B-8417-8BE8023C1D35}" srcOrd="3" destOrd="0" presId="urn:microsoft.com/office/officeart/2005/8/layout/equation1"/>
    <dgm:cxn modelId="{CA571E96-1DF4-6F42-BE87-DCC2D60BFD03}" type="presParOf" srcId="{53655511-3EA9-E24B-ADA6-7E53EB5D5B44}" destId="{A9C6362F-FD2C-A44B-8412-4E042722523A}" srcOrd="4" destOrd="0" presId="urn:microsoft.com/office/officeart/2005/8/layout/equation1"/>
    <dgm:cxn modelId="{AB0D7563-1781-B147-A653-5085A3770188}" type="presParOf" srcId="{53655511-3EA9-E24B-ADA6-7E53EB5D5B44}" destId="{1D85500E-2E82-6A4A-91EE-9AF48FEC6C45}" srcOrd="5" destOrd="0" presId="urn:microsoft.com/office/officeart/2005/8/layout/equation1"/>
    <dgm:cxn modelId="{37A0F64E-8178-1240-B054-A8A66C702A83}" type="presParOf" srcId="{53655511-3EA9-E24B-ADA6-7E53EB5D5B44}" destId="{43B7E150-48FC-BF4A-9779-A59569998339}" srcOrd="6" destOrd="0" presId="urn:microsoft.com/office/officeart/2005/8/layout/equation1"/>
    <dgm:cxn modelId="{2E42ACD7-53F8-C04F-BB9F-C5C29F16419D}" type="presParOf" srcId="{53655511-3EA9-E24B-ADA6-7E53EB5D5B44}" destId="{88E048A8-2DA0-7B47-9D5D-4C623211681A}" srcOrd="7" destOrd="0" presId="urn:microsoft.com/office/officeart/2005/8/layout/equation1"/>
    <dgm:cxn modelId="{026548C0-3651-D042-A197-ED054B35EFA2}" type="presParOf" srcId="{53655511-3EA9-E24B-ADA6-7E53EB5D5B44}" destId="{8C6BBD0A-341D-F448-AE4B-11C0CE9949B8}" srcOrd="8" destOrd="0" presId="urn:microsoft.com/office/officeart/2005/8/layout/equation1"/>
    <dgm:cxn modelId="{83AC20B1-8FE0-C949-854A-99514CB98706}" type="presParOf" srcId="{53655511-3EA9-E24B-ADA6-7E53EB5D5B44}" destId="{73DEAC19-71FE-434C-B8AB-5F6FDE04D5DA}" srcOrd="9" destOrd="0" presId="urn:microsoft.com/office/officeart/2005/8/layout/equation1"/>
    <dgm:cxn modelId="{2B9023D5-9C5D-3E4C-AE03-F7FB38F45E2C}" type="presParOf" srcId="{53655511-3EA9-E24B-ADA6-7E53EB5D5B44}" destId="{FB9B2694-C9DD-5F41-AEF5-FE06D207342C}" srcOrd="10" destOrd="0" presId="urn:microsoft.com/office/officeart/2005/8/layout/equation1"/>
    <dgm:cxn modelId="{83640C50-E8F9-FD4F-87C5-6ACF97F7EF70}" type="presParOf" srcId="{53655511-3EA9-E24B-ADA6-7E53EB5D5B44}" destId="{ABE3BCDB-6BFB-044A-9A25-2B53D8273D94}" srcOrd="11" destOrd="0" presId="urn:microsoft.com/office/officeart/2005/8/layout/equation1"/>
    <dgm:cxn modelId="{303BB669-8620-3E4A-9FEE-EEA826D60DEC}"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B93FE15E-3A16-9F48-A5A5-27F1C25415D2}" type="presOf" srcId="{D44F716C-3FDC-8643-A020-DD3109D26B65}" destId="{E34A735B-C5BC-334C-B04C-4D409F37EE4C}" srcOrd="0" destOrd="0" presId="urn:microsoft.com/office/officeart/2005/8/layout/hierarchy3"/>
    <dgm:cxn modelId="{9A170EBB-1224-7946-A447-9BE92EC39714}" type="presOf" srcId="{A754A459-373A-914C-A914-4E10C1F4C92F}" destId="{5218F9E1-55F7-FC40-8950-10BC2CAE1DFB}" srcOrd="0" destOrd="0" presId="urn:microsoft.com/office/officeart/2005/8/layout/hierarchy3"/>
    <dgm:cxn modelId="{AD379A12-2635-7041-840C-9032FDA57339}" type="presOf" srcId="{0F9C6387-CD5C-7749-833F-050223EE49AD}" destId="{F0A8EC69-BB29-F24E-8EEB-C8D77A64F0DD}" srcOrd="0" destOrd="0" presId="urn:microsoft.com/office/officeart/2005/8/layout/hierarchy3"/>
    <dgm:cxn modelId="{D1826140-7C1C-2C4C-91D8-68A5C1003483}" type="presOf" srcId="{C40AE8F5-9FE5-5844-800D-DD79FE07BCC2}" destId="{3FA6F786-5895-0E4A-A5B9-A446D5C1A526}" srcOrd="0" destOrd="0" presId="urn:microsoft.com/office/officeart/2005/8/layout/hierarchy3"/>
    <dgm:cxn modelId="{C95921FC-7AA2-924E-BF6C-E1798D005DAA}" type="presOf" srcId="{A6050017-4627-1046-91F9-BE61E63E2B87}" destId="{B2A598CA-E01C-EA4D-AF57-58AA130F86BB}" srcOrd="0" destOrd="0" presId="urn:microsoft.com/office/officeart/2005/8/layout/hierarchy3"/>
    <dgm:cxn modelId="{7FDE9A0F-B685-984F-85AE-FD6167ECB4CD}" type="presOf" srcId="{63D2F082-266F-184D-A49D-358C5183BC8A}" destId="{1FFFC7EC-A81F-AA48-B99B-CA28E75B3E13}" srcOrd="0" destOrd="0" presId="urn:microsoft.com/office/officeart/2005/8/layout/hierarchy3"/>
    <dgm:cxn modelId="{279BCE9C-5AEF-DD47-A8FC-F849CEF66034}" type="presOf" srcId="{74D98060-DF5B-0E42-8AFD-16543B12F129}" destId="{C6218F86-024F-4948-9A71-07873295F8F7}" srcOrd="0" destOrd="0" presId="urn:microsoft.com/office/officeart/2005/8/layout/hierarchy3"/>
    <dgm:cxn modelId="{FEBB4105-EC41-9646-AF7B-17F5BEF7E50B}" type="presOf" srcId="{1EA34553-542B-254E-9C64-3A41FE69C11A}" destId="{C13941AD-5333-E14A-8376-4CEB6149DE47}" srcOrd="0" destOrd="0" presId="urn:microsoft.com/office/officeart/2005/8/layout/hierarchy3"/>
    <dgm:cxn modelId="{B04AFA4B-A5EA-5048-89E6-A0E29284F129}" type="presOf" srcId="{8100DE8C-7478-8D4D-B3B6-619586BA7F36}" destId="{3A427E2D-A230-1647-8183-F69FAEDA4286}" srcOrd="0" destOrd="0" presId="urn:microsoft.com/office/officeart/2005/8/layout/hierarchy3"/>
    <dgm:cxn modelId="{3E88102A-C0A3-574A-B2F9-E60028466613}" type="presOf" srcId="{57F3D74B-0913-F448-8EB1-4139BD6FBB08}" destId="{D1854B1F-16F4-2D49-B757-F5D3344522C3}" srcOrd="0" destOrd="0" presId="urn:microsoft.com/office/officeart/2005/8/layout/hierarchy3"/>
    <dgm:cxn modelId="{734AB0DE-869B-5F4F-B05A-460E07B4815A}"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542FCB39-2F2A-BA44-9910-BB6D9FC664EB}" type="presOf" srcId="{0B54B403-BB53-A345-8D96-7DE1B368B6C4}" destId="{A7080424-24AB-FB49-802F-0652DA83456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9B086A7B-D09D-A84C-8B94-4974EB793FF4}" type="presOf" srcId="{4B9F5014-71E0-EB4C-866C-E60F1A445CE4}" destId="{FF0311D4-0090-8D49-BB17-7957B401B1CB}"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AF0428A7-C16D-9F48-A7A6-B0E0D3FBE8BE}" type="presParOf" srcId="{5218F9E1-55F7-FC40-8950-10BC2CAE1DFB}" destId="{13BB28D3-3859-6A46-878D-956473BB375A}" srcOrd="0" destOrd="0" presId="urn:microsoft.com/office/officeart/2005/8/layout/hierarchy3"/>
    <dgm:cxn modelId="{11AB7018-4751-F545-B065-2B03ABBC27DE}" type="presParOf" srcId="{13BB28D3-3859-6A46-878D-956473BB375A}" destId="{AA394669-19B6-2A4A-9707-CED23257B1DC}" srcOrd="0" destOrd="0" presId="urn:microsoft.com/office/officeart/2005/8/layout/hierarchy3"/>
    <dgm:cxn modelId="{2F859FE0-E8F8-F049-AF36-1380924211FC}" type="presParOf" srcId="{AA394669-19B6-2A4A-9707-CED23257B1DC}" destId="{B2A598CA-E01C-EA4D-AF57-58AA130F86BB}" srcOrd="0" destOrd="0" presId="urn:microsoft.com/office/officeart/2005/8/layout/hierarchy3"/>
    <dgm:cxn modelId="{81464364-77BB-934B-9186-EDCCB6605445}" type="presParOf" srcId="{AA394669-19B6-2A4A-9707-CED23257B1DC}" destId="{73923B88-FA0D-E446-B111-E3391D8B830D}" srcOrd="1" destOrd="0" presId="urn:microsoft.com/office/officeart/2005/8/layout/hierarchy3"/>
    <dgm:cxn modelId="{45EAA29C-42CD-414F-906E-73FC2C03B1A4}" type="presParOf" srcId="{13BB28D3-3859-6A46-878D-956473BB375A}" destId="{048CFE8E-233E-9C40-B940-5E1A11DB1958}" srcOrd="1" destOrd="0" presId="urn:microsoft.com/office/officeart/2005/8/layout/hierarchy3"/>
    <dgm:cxn modelId="{51A57A6A-CB24-EE4F-83C3-85346CF3610E}" type="presParOf" srcId="{048CFE8E-233E-9C40-B940-5E1A11DB1958}" destId="{F0A8EC69-BB29-F24E-8EEB-C8D77A64F0DD}" srcOrd="0" destOrd="0" presId="urn:microsoft.com/office/officeart/2005/8/layout/hierarchy3"/>
    <dgm:cxn modelId="{8CD49E50-255B-9542-9387-7147BB628D39}" type="presParOf" srcId="{048CFE8E-233E-9C40-B940-5E1A11DB1958}" destId="{3A427E2D-A230-1647-8183-F69FAEDA4286}" srcOrd="1" destOrd="0" presId="urn:microsoft.com/office/officeart/2005/8/layout/hierarchy3"/>
    <dgm:cxn modelId="{2CF2CCE4-DC9D-8B45-BBB9-A9B3E0ED3B7D}" type="presParOf" srcId="{048CFE8E-233E-9C40-B940-5E1A11DB1958}" destId="{FF0311D4-0090-8D49-BB17-7957B401B1CB}" srcOrd="2" destOrd="0" presId="urn:microsoft.com/office/officeart/2005/8/layout/hierarchy3"/>
    <dgm:cxn modelId="{48865222-9AE4-DC42-B3C1-66040EFE2946}" type="presParOf" srcId="{048CFE8E-233E-9C40-B940-5E1A11DB1958}" destId="{1FFFC7EC-A81F-AA48-B99B-CA28E75B3E13}" srcOrd="3" destOrd="0" presId="urn:microsoft.com/office/officeart/2005/8/layout/hierarchy3"/>
    <dgm:cxn modelId="{82A31A2E-5E8D-584D-B45F-35B147CFCA3A}" type="presParOf" srcId="{048CFE8E-233E-9C40-B940-5E1A11DB1958}" destId="{C6218F86-024F-4948-9A71-07873295F8F7}" srcOrd="4" destOrd="0" presId="urn:microsoft.com/office/officeart/2005/8/layout/hierarchy3"/>
    <dgm:cxn modelId="{F91C72F6-8DF6-C84B-AF69-A29B2A76145D}" type="presParOf" srcId="{048CFE8E-233E-9C40-B940-5E1A11DB1958}" destId="{D1854B1F-16F4-2D49-B757-F5D3344522C3}" srcOrd="5" destOrd="0" presId="urn:microsoft.com/office/officeart/2005/8/layout/hierarchy3"/>
    <dgm:cxn modelId="{12FCA02A-7DD6-5640-A81F-AA3C332D081D}" type="presParOf" srcId="{048CFE8E-233E-9C40-B940-5E1A11DB1958}" destId="{A7080424-24AB-FB49-802F-0652DA834566}" srcOrd="6" destOrd="0" presId="urn:microsoft.com/office/officeart/2005/8/layout/hierarchy3"/>
    <dgm:cxn modelId="{C1CD4AE1-A47E-B746-AE5F-720601FB1696}" type="presParOf" srcId="{048CFE8E-233E-9C40-B940-5E1A11DB1958}" destId="{E34A735B-C5BC-334C-B04C-4D409F37EE4C}" srcOrd="7" destOrd="0" presId="urn:microsoft.com/office/officeart/2005/8/layout/hierarchy3"/>
    <dgm:cxn modelId="{2BCF29ED-30F4-6640-A128-64A91765D10A}" type="presParOf" srcId="{048CFE8E-233E-9C40-B940-5E1A11DB1958}" destId="{C13941AD-5333-E14A-8376-4CEB6149DE47}" srcOrd="8" destOrd="0" presId="urn:microsoft.com/office/officeart/2005/8/layout/hierarchy3"/>
    <dgm:cxn modelId="{A1AA9F5C-B799-CE43-BCDA-BDFE7EB8374A}"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4CA1C10B-46AB-D846-872C-9B5859AC8F2F}" type="presOf" srcId="{63D2F082-266F-184D-A49D-358C5183BC8A}" destId="{1FFFC7EC-A81F-AA48-B99B-CA28E75B3E13}" srcOrd="0" destOrd="0" presId="urn:microsoft.com/office/officeart/2005/8/layout/hierarchy3"/>
    <dgm:cxn modelId="{7E7F81A3-F55C-B141-B596-B4F9B7613ED3}" type="presOf" srcId="{A6050017-4627-1046-91F9-BE61E63E2B87}" destId="{73923B88-FA0D-E446-B111-E3391D8B830D}" srcOrd="1" destOrd="0" presId="urn:microsoft.com/office/officeart/2005/8/layout/hierarchy3"/>
    <dgm:cxn modelId="{DEA7E51A-EFBD-1E47-BF7E-D814EF082CAF}" type="presOf" srcId="{D44F716C-3FDC-8643-A020-DD3109D26B65}" destId="{E34A735B-C5BC-334C-B04C-4D409F37EE4C}" srcOrd="0" destOrd="0" presId="urn:microsoft.com/office/officeart/2005/8/layout/hierarchy3"/>
    <dgm:cxn modelId="{1CF2D524-F4DD-A94C-B290-D2B111CCDF56}" type="presOf" srcId="{0B54B403-BB53-A345-8D96-7DE1B368B6C4}" destId="{A7080424-24AB-FB49-802F-0652DA834566}" srcOrd="0" destOrd="0" presId="urn:microsoft.com/office/officeart/2005/8/layout/hierarchy3"/>
    <dgm:cxn modelId="{B09D8A50-111B-8C44-BA61-6E2B749FD24E}" type="presOf" srcId="{A6050017-4627-1046-91F9-BE61E63E2B87}" destId="{B2A598CA-E01C-EA4D-AF57-58AA130F86BB}" srcOrd="0" destOrd="0" presId="urn:microsoft.com/office/officeart/2005/8/layout/hierarchy3"/>
    <dgm:cxn modelId="{04190588-74BC-434F-97BB-2D45820E49AF}"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E19E547C-E247-854F-8271-948C066AC976}" type="presOf" srcId="{A754A459-373A-914C-A914-4E10C1F4C92F}" destId="{5218F9E1-55F7-FC40-8950-10BC2CAE1DFB}" srcOrd="0" destOrd="0" presId="urn:microsoft.com/office/officeart/2005/8/layout/hierarchy3"/>
    <dgm:cxn modelId="{ED993C9D-CAEF-964C-8B9A-1F931D964D89}" type="presParOf" srcId="{5218F9E1-55F7-FC40-8950-10BC2CAE1DFB}" destId="{13BB28D3-3859-6A46-878D-956473BB375A}" srcOrd="0" destOrd="0" presId="urn:microsoft.com/office/officeart/2005/8/layout/hierarchy3"/>
    <dgm:cxn modelId="{E231771A-DE58-FD40-A1C8-648BA72EE779}" type="presParOf" srcId="{13BB28D3-3859-6A46-878D-956473BB375A}" destId="{AA394669-19B6-2A4A-9707-CED23257B1DC}" srcOrd="0" destOrd="0" presId="urn:microsoft.com/office/officeart/2005/8/layout/hierarchy3"/>
    <dgm:cxn modelId="{FF9B0812-806D-7E41-8393-3F7CE5972F59}" type="presParOf" srcId="{AA394669-19B6-2A4A-9707-CED23257B1DC}" destId="{B2A598CA-E01C-EA4D-AF57-58AA130F86BB}" srcOrd="0" destOrd="0" presId="urn:microsoft.com/office/officeart/2005/8/layout/hierarchy3"/>
    <dgm:cxn modelId="{9B875AEA-424B-764F-B93A-C057831F71B9}" type="presParOf" srcId="{AA394669-19B6-2A4A-9707-CED23257B1DC}" destId="{73923B88-FA0D-E446-B111-E3391D8B830D}" srcOrd="1" destOrd="0" presId="urn:microsoft.com/office/officeart/2005/8/layout/hierarchy3"/>
    <dgm:cxn modelId="{A06D52EF-A915-EF4A-A8B1-1A44715593F0}" type="presParOf" srcId="{13BB28D3-3859-6A46-878D-956473BB375A}" destId="{048CFE8E-233E-9C40-B940-5E1A11DB1958}" srcOrd="1" destOrd="0" presId="urn:microsoft.com/office/officeart/2005/8/layout/hierarchy3"/>
    <dgm:cxn modelId="{A0B491A2-7AB0-D840-BD50-91900A6BA0FD}" type="presParOf" srcId="{048CFE8E-233E-9C40-B940-5E1A11DB1958}" destId="{A7080424-24AB-FB49-802F-0652DA834566}" srcOrd="0" destOrd="0" presId="urn:microsoft.com/office/officeart/2005/8/layout/hierarchy3"/>
    <dgm:cxn modelId="{8C887D84-319B-6745-AB79-40DFAE5F9674}" type="presParOf" srcId="{048CFE8E-233E-9C40-B940-5E1A11DB1958}" destId="{E34A735B-C5BC-334C-B04C-4D409F37EE4C}" srcOrd="1" destOrd="0" presId="urn:microsoft.com/office/officeart/2005/8/layout/hierarchy3"/>
    <dgm:cxn modelId="{F33F0CDB-E4AE-5A4E-9C32-52E5058BC141}" type="presParOf" srcId="{048CFE8E-233E-9C40-B940-5E1A11DB1958}" destId="{FF0311D4-0090-8D49-BB17-7957B401B1CB}" srcOrd="2" destOrd="0" presId="urn:microsoft.com/office/officeart/2005/8/layout/hierarchy3"/>
    <dgm:cxn modelId="{6E444D1C-134A-6E4F-9A1F-49520465028B}"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xfrm>
          <a:off x="0" y="116083"/>
          <a:ext cx="1173842" cy="586921"/>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gm:spPr>
      <dgm:t>
        <a:bodyPr/>
        <a:lstStyle/>
        <a:p>
          <a:r>
            <a:rPr lang="en-US" sz="2400" dirty="0" smtClean="0">
              <a:solidFill>
                <a:sysClr val="window" lastClr="FFFFFF"/>
              </a:solidFill>
              <a:latin typeface="Arial"/>
              <a:ea typeface="+mn-ea"/>
              <a:cs typeface="Arial"/>
            </a:rPr>
            <a:t>Assets</a:t>
          </a:r>
          <a:endParaRPr lang="en-US" sz="2400" dirty="0">
            <a:solidFill>
              <a:sysClr val="window" lastClr="FFFFFF"/>
            </a:solidFill>
            <a:latin typeface="Arial"/>
            <a:ea typeface="+mn-ea"/>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xfrm>
          <a:off x="236035" y="826381"/>
          <a:ext cx="3909215" cy="511548"/>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Sizing: What should overall capacity be?</a:t>
          </a:r>
          <a:endParaRPr lang="en-US" dirty="0">
            <a:solidFill>
              <a:sysClr val="windowText" lastClr="000000">
                <a:hueOff val="0"/>
                <a:satOff val="0"/>
                <a:lumOff val="0"/>
                <a:alphaOff val="0"/>
              </a:sysClr>
            </a:solidFill>
            <a:latin typeface="Arial"/>
            <a:ea typeface="+mn-ea"/>
            <a:cs typeface="Arial"/>
          </a:endParaRPr>
        </a:p>
      </dgm:t>
    </dgm:pt>
    <dgm:pt modelId="{0B54B403-BB53-A345-8D96-7DE1B368B6C4}" type="parTrans" cxnId="{324F3F00-A261-D549-8B5B-D10794403BDF}">
      <dgm:prSet/>
      <dgm: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xfrm>
          <a:off x="236035" y="2205904"/>
          <a:ext cx="3966123"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Type: What kind of assets are best? </a:t>
          </a:r>
          <a:endParaRPr lang="en-US" dirty="0">
            <a:solidFill>
              <a:sysClr val="windowText" lastClr="000000">
                <a:hueOff val="0"/>
                <a:satOff val="0"/>
                <a:lumOff val="0"/>
                <a:alphaOff val="0"/>
              </a:sysClr>
            </a:solidFill>
            <a:latin typeface="Arial"/>
            <a:ea typeface="+mn-ea"/>
            <a:cs typeface="Arial"/>
          </a:endParaRPr>
        </a:p>
      </dgm:t>
    </dgm:pt>
    <dgm:pt modelId="{4B9F5014-71E0-EB4C-866C-E60F1A445CE4}" type="parTrans" cxnId="{C489B7BB-A2AD-724A-8AAE-C57196F1029E}">
      <dgm:prSet/>
      <dgm: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xfrm>
          <a:off x="236035" y="1472253"/>
          <a:ext cx="4125728"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Timing: When to expand or shrink capacity?</a:t>
          </a:r>
          <a:endParaRPr lang="en-US" dirty="0">
            <a:solidFill>
              <a:sysClr val="windowText" lastClr="000000">
                <a:hueOff val="0"/>
                <a:satOff val="0"/>
                <a:lumOff val="0"/>
                <a:alphaOff val="0"/>
              </a:sysClr>
            </a:solidFill>
            <a:latin typeface="Arial"/>
            <a:ea typeface="+mn-ea"/>
            <a:cs typeface="Arial"/>
          </a:endParaRPr>
        </a:p>
      </dgm:t>
    </dgm:pt>
    <dgm:pt modelId="{0F9C6387-CD5C-7749-833F-050223EE49AD}" type="parTrans" cxnId="{A345C32B-CE31-3143-93D7-C7C91AF55D51}">
      <dgm:prSet/>
      <dgm: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a:xfrm>
          <a:off x="236035" y="2939556"/>
          <a:ext cx="3434579"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Location: Where locate assets? </a:t>
          </a:r>
          <a:endParaRPr lang="en-US" dirty="0">
            <a:solidFill>
              <a:sysClr val="windowText" lastClr="000000">
                <a:hueOff val="0"/>
                <a:satOff val="0"/>
                <a:lumOff val="0"/>
                <a:alphaOff val="0"/>
              </a:sysClr>
            </a:solidFill>
            <a:latin typeface="Arial"/>
            <a:ea typeface="+mn-ea"/>
            <a:cs typeface="Arial"/>
          </a:endParaRPr>
        </a:p>
      </dgm:t>
    </dgm:pt>
    <dgm:pt modelId="{74D98060-DF5B-0E42-8AFD-16543B12F129}" type="parTrans" cxnId="{65EF8ECC-7BF4-0C4D-A2EC-53726BE341FF}">
      <dgm:prSet/>
      <dgm: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635BD76-8371-3845-A8D3-C44D494AC9C7}" type="presOf" srcId="{4B9F5014-71E0-EB4C-866C-E60F1A445CE4}" destId="{FF0311D4-0090-8D49-BB17-7957B401B1CB}"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BF4A1047-2D6D-8C42-8B27-9C228767A5F0}" type="presOf" srcId="{A6050017-4627-1046-91F9-BE61E63E2B87}" destId="{B2A598CA-E01C-EA4D-AF57-58AA130F86BB}" srcOrd="0" destOrd="0" presId="urn:microsoft.com/office/officeart/2005/8/layout/hierarchy3"/>
    <dgm:cxn modelId="{08FF0D9C-0148-AE48-920C-989B135EE075}" type="presOf" srcId="{0B54B403-BB53-A345-8D96-7DE1B368B6C4}" destId="{A7080424-24AB-FB49-802F-0652DA834566}" srcOrd="0" destOrd="0" presId="urn:microsoft.com/office/officeart/2005/8/layout/hierarchy3"/>
    <dgm:cxn modelId="{C48C6BCB-C706-C648-85AB-0424D1D9BEC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A537A754-30A8-DC4F-9D5B-EC186F47E9E8}" type="presOf" srcId="{A754A459-373A-914C-A914-4E10C1F4C92F}" destId="{5218F9E1-55F7-FC40-8950-10BC2CAE1DFB}" srcOrd="0" destOrd="0" presId="urn:microsoft.com/office/officeart/2005/8/layout/hierarchy3"/>
    <dgm:cxn modelId="{AE05375D-6FAA-1545-9ECA-F12D2D538E80}" type="presOf" srcId="{74D98060-DF5B-0E42-8AFD-16543B12F129}" destId="{C6218F86-024F-4948-9A71-07873295F8F7}"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98CDD783-A7FE-E64C-972A-725DB1362255}" type="presOf" srcId="{0F9C6387-CD5C-7749-833F-050223EE49AD}" destId="{F0A8EC69-BB29-F24E-8EEB-C8D77A64F0DD}" srcOrd="0" destOrd="0" presId="urn:microsoft.com/office/officeart/2005/8/layout/hierarchy3"/>
    <dgm:cxn modelId="{EF5A493B-EE23-6449-B2B0-EAC97752CB9A}" type="presOf" srcId="{63D2F082-266F-184D-A49D-358C5183BC8A}" destId="{1FFFC7EC-A81F-AA48-B99B-CA28E75B3E13}" srcOrd="0" destOrd="0" presId="urn:microsoft.com/office/officeart/2005/8/layout/hierarchy3"/>
    <dgm:cxn modelId="{2BD83184-BF30-794E-B889-B9E30C8C922F}" type="presOf" srcId="{8100DE8C-7478-8D4D-B3B6-619586BA7F36}" destId="{3A427E2D-A230-1647-8183-F69FAEDA4286}" srcOrd="0" destOrd="0" presId="urn:microsoft.com/office/officeart/2005/8/layout/hierarchy3"/>
    <dgm:cxn modelId="{A02D6534-1D5E-B743-B9C7-301C769E789A}" type="presOf" srcId="{57F3D74B-0913-F448-8EB1-4139BD6FBB08}" destId="{D1854B1F-16F4-2D49-B757-F5D3344522C3}" srcOrd="0" destOrd="0" presId="urn:microsoft.com/office/officeart/2005/8/layout/hierarchy3"/>
    <dgm:cxn modelId="{5FF773D8-35E8-C844-991E-CBDF7B10BBC9}" type="presOf" srcId="{A6050017-4627-1046-91F9-BE61E63E2B87}" destId="{73923B88-FA0D-E446-B111-E3391D8B830D}" srcOrd="1" destOrd="0" presId="urn:microsoft.com/office/officeart/2005/8/layout/hierarchy3"/>
    <dgm:cxn modelId="{DA9A24F0-85F9-7642-82E0-7389A44CB0E4}" type="presParOf" srcId="{5218F9E1-55F7-FC40-8950-10BC2CAE1DFB}" destId="{13BB28D3-3859-6A46-878D-956473BB375A}" srcOrd="0" destOrd="0" presId="urn:microsoft.com/office/officeart/2005/8/layout/hierarchy3"/>
    <dgm:cxn modelId="{25DCA1BB-8DB1-BF4B-940E-B7E1DD638E02}" type="presParOf" srcId="{13BB28D3-3859-6A46-878D-956473BB375A}" destId="{AA394669-19B6-2A4A-9707-CED23257B1DC}" srcOrd="0" destOrd="0" presId="urn:microsoft.com/office/officeart/2005/8/layout/hierarchy3"/>
    <dgm:cxn modelId="{27E88F4C-6D80-5B48-B36F-E3CA94E1DBEE}" type="presParOf" srcId="{AA394669-19B6-2A4A-9707-CED23257B1DC}" destId="{B2A598CA-E01C-EA4D-AF57-58AA130F86BB}" srcOrd="0" destOrd="0" presId="urn:microsoft.com/office/officeart/2005/8/layout/hierarchy3"/>
    <dgm:cxn modelId="{D2E608D5-82A8-5643-BFEA-B0755C7BCFA0}" type="presParOf" srcId="{AA394669-19B6-2A4A-9707-CED23257B1DC}" destId="{73923B88-FA0D-E446-B111-E3391D8B830D}" srcOrd="1" destOrd="0" presId="urn:microsoft.com/office/officeart/2005/8/layout/hierarchy3"/>
    <dgm:cxn modelId="{4004C812-AE6B-4B47-B15C-50196206147E}" type="presParOf" srcId="{13BB28D3-3859-6A46-878D-956473BB375A}" destId="{048CFE8E-233E-9C40-B940-5E1A11DB1958}" srcOrd="1" destOrd="0" presId="urn:microsoft.com/office/officeart/2005/8/layout/hierarchy3"/>
    <dgm:cxn modelId="{115AC2E0-0B36-E14B-AA91-98A1701B5C14}" type="presParOf" srcId="{048CFE8E-233E-9C40-B940-5E1A11DB1958}" destId="{A7080424-24AB-FB49-802F-0652DA834566}" srcOrd="0" destOrd="0" presId="urn:microsoft.com/office/officeart/2005/8/layout/hierarchy3"/>
    <dgm:cxn modelId="{7B542922-77DA-664D-8770-ADFBB1CE7B2B}" type="presParOf" srcId="{048CFE8E-233E-9C40-B940-5E1A11DB1958}" destId="{E34A735B-C5BC-334C-B04C-4D409F37EE4C}" srcOrd="1" destOrd="0" presId="urn:microsoft.com/office/officeart/2005/8/layout/hierarchy3"/>
    <dgm:cxn modelId="{31B2E613-BC6F-9E4F-8510-BC418EA88388}" type="presParOf" srcId="{048CFE8E-233E-9C40-B940-5E1A11DB1958}" destId="{F0A8EC69-BB29-F24E-8EEB-C8D77A64F0DD}" srcOrd="2" destOrd="0" presId="urn:microsoft.com/office/officeart/2005/8/layout/hierarchy3"/>
    <dgm:cxn modelId="{22F5B9A0-6C52-C643-8F4B-10DE04127E3F}" type="presParOf" srcId="{048CFE8E-233E-9C40-B940-5E1A11DB1958}" destId="{3A427E2D-A230-1647-8183-F69FAEDA4286}" srcOrd="3" destOrd="0" presId="urn:microsoft.com/office/officeart/2005/8/layout/hierarchy3"/>
    <dgm:cxn modelId="{A2CA1824-F38E-6149-B444-E2E95B46A72F}" type="presParOf" srcId="{048CFE8E-233E-9C40-B940-5E1A11DB1958}" destId="{FF0311D4-0090-8D49-BB17-7957B401B1CB}" srcOrd="4" destOrd="0" presId="urn:microsoft.com/office/officeart/2005/8/layout/hierarchy3"/>
    <dgm:cxn modelId="{B521B58A-81C5-CE42-A714-F48AAA36B158}" type="presParOf" srcId="{048CFE8E-233E-9C40-B940-5E1A11DB1958}" destId="{1FFFC7EC-A81F-AA48-B99B-CA28E75B3E13}" srcOrd="5" destOrd="0" presId="urn:microsoft.com/office/officeart/2005/8/layout/hierarchy3"/>
    <dgm:cxn modelId="{073F2021-78E8-4947-8B42-BAF3E2825058}" type="presParOf" srcId="{048CFE8E-233E-9C40-B940-5E1A11DB1958}" destId="{C6218F86-024F-4948-9A71-07873295F8F7}" srcOrd="6" destOrd="0" presId="urn:microsoft.com/office/officeart/2005/8/layout/hierarchy3"/>
    <dgm:cxn modelId="{72B362E0-CEB9-9945-AAA2-AF02FBC81287}"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xfrm>
          <a:off x="0" y="30730"/>
          <a:ext cx="2073316" cy="497372"/>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gm:spPr>
      <dgm:t>
        <a:bodyPr/>
        <a:lstStyle/>
        <a:p>
          <a:pPr algn="l"/>
          <a:r>
            <a:rPr lang="en-US" sz="2400" dirty="0" smtClean="0">
              <a:solidFill>
                <a:srgbClr val="FF0000"/>
              </a:solidFill>
              <a:latin typeface="Arial"/>
              <a:ea typeface="+mn-ea"/>
              <a:cs typeface="Arial"/>
            </a:rPr>
            <a:t>Processes</a:t>
          </a:r>
          <a:endParaRPr lang="en-US" sz="2400" dirty="0">
            <a:solidFill>
              <a:srgbClr val="FF0000"/>
            </a:solidFill>
            <a:latin typeface="Arial"/>
            <a:ea typeface="+mn-ea"/>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xfrm>
          <a:off x="926057" y="249780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Innovation</a:t>
          </a:r>
          <a:endParaRPr lang="en-US" dirty="0">
            <a:solidFill>
              <a:sysClr val="windowText" lastClr="000000">
                <a:hueOff val="0"/>
                <a:satOff val="0"/>
                <a:lumOff val="0"/>
                <a:alphaOff val="0"/>
              </a:sysClr>
            </a:solidFill>
            <a:latin typeface="Arial"/>
            <a:ea typeface="+mn-ea"/>
            <a:cs typeface="Arial"/>
          </a:endParaRPr>
        </a:p>
      </dgm:t>
    </dgm:pt>
    <dgm:pt modelId="{0B54B403-BB53-A345-8D96-7DE1B368B6C4}" type="parTrans" cxnId="{324F3F00-A261-D549-8B5B-D10794403BDF}">
      <dgm:prSet/>
      <dgm: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xfrm>
          <a:off x="926057" y="1243856"/>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Technology</a:t>
          </a:r>
          <a:endParaRPr lang="en-US" dirty="0">
            <a:solidFill>
              <a:sysClr val="windowText" lastClr="000000">
                <a:hueOff val="0"/>
                <a:satOff val="0"/>
                <a:lumOff val="0"/>
                <a:alphaOff val="0"/>
              </a:sysClr>
            </a:solidFill>
            <a:latin typeface="Arial"/>
            <a:ea typeface="+mn-ea"/>
            <a:cs typeface="Arial"/>
          </a:endParaRPr>
        </a:p>
      </dgm:t>
    </dgm:pt>
    <dgm:pt modelId="{4B9F5014-71E0-EB4C-866C-E60F1A445CE4}" type="parTrans" cxnId="{C489B7BB-A2AD-724A-8AAE-C57196F1029E}">
      <dgm:prSet/>
      <dgm: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xfrm>
          <a:off x="926057" y="622140"/>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Supply	</a:t>
          </a:r>
          <a:endParaRPr lang="en-US" dirty="0">
            <a:solidFill>
              <a:sysClr val="windowText" lastClr="000000">
                <a:hueOff val="0"/>
                <a:satOff val="0"/>
                <a:lumOff val="0"/>
                <a:alphaOff val="0"/>
              </a:sysClr>
            </a:solidFill>
            <a:latin typeface="Arial"/>
            <a:ea typeface="+mn-ea"/>
            <a:cs typeface="Arial"/>
          </a:endParaRPr>
        </a:p>
      </dgm:t>
    </dgm:pt>
    <dgm:pt modelId="{0F9C6387-CD5C-7749-833F-050223EE49AD}" type="parTrans" cxnId="{A345C32B-CE31-3143-93D7-C7C91AF55D51}">
      <dgm:prSet/>
      <dgm: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a:xfrm>
          <a:off x="926057" y="186557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Demand</a:t>
          </a:r>
          <a:endParaRPr lang="en-US" dirty="0">
            <a:solidFill>
              <a:sysClr val="windowText" lastClr="000000">
                <a:hueOff val="0"/>
                <a:satOff val="0"/>
                <a:lumOff val="0"/>
                <a:alphaOff val="0"/>
              </a:sysClr>
            </a:solidFill>
            <a:latin typeface="Arial"/>
            <a:ea typeface="+mn-ea"/>
            <a:cs typeface="Arial"/>
          </a:endParaRPr>
        </a:p>
      </dgm:t>
    </dgm:pt>
    <dgm:pt modelId="{74D98060-DF5B-0E42-8AFD-16543B12F129}" type="parTrans" cxnId="{65EF8ECC-7BF4-0C4D-A2EC-53726BE341FF}">
      <dgm:prSet/>
      <dgm: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a:xfrm>
          <a:off x="926057" y="3109002"/>
          <a:ext cx="795795"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Risk</a:t>
          </a:r>
          <a:endParaRPr lang="en-US" dirty="0">
            <a:solidFill>
              <a:sysClr val="windowText" lastClr="000000">
                <a:hueOff val="0"/>
                <a:satOff val="0"/>
                <a:lumOff val="0"/>
                <a:alphaOff val="0"/>
              </a:sysClr>
            </a:solidFill>
            <a:latin typeface="Arial"/>
            <a:ea typeface="+mn-ea"/>
            <a:cs typeface="Arial"/>
          </a:endParaRPr>
        </a:p>
      </dgm:t>
    </dgm:pt>
    <dgm:pt modelId="{1EA34553-542B-254E-9C64-3A41FE69C11A}" type="parTrans" cxnId="{41BCE17E-79FB-0E4D-896A-006AFE3FC89B}">
      <dgm:prSet/>
      <dgm: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B1F458BA-0D4E-8D4E-A29A-2D91E53BA0C7}" type="presOf" srcId="{C40AE8F5-9FE5-5844-800D-DD79FE07BCC2}" destId="{3FA6F786-5895-0E4A-A5B9-A446D5C1A526}" srcOrd="0" destOrd="0" presId="urn:microsoft.com/office/officeart/2005/8/layout/hierarchy3"/>
    <dgm:cxn modelId="{A345C32B-CE31-3143-93D7-C7C91AF55D51}" srcId="{A6050017-4627-1046-91F9-BE61E63E2B87}" destId="{8100DE8C-7478-8D4D-B3B6-619586BA7F36}" srcOrd="0" destOrd="0" parTransId="{0F9C6387-CD5C-7749-833F-050223EE49AD}" sibTransId="{DC4EE291-F4A9-AA4C-AE19-F18867FDE9C3}"/>
    <dgm:cxn modelId="{0A787201-4B5E-E04C-AC8A-CB68F6C28BD8}" type="presOf" srcId="{1EA34553-542B-254E-9C64-3A41FE69C11A}" destId="{C13941AD-5333-E14A-8376-4CEB6149DE47}"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65AFA5B9-5619-2A4E-AD99-A3F0F843ECEF}" type="presOf" srcId="{0F9C6387-CD5C-7749-833F-050223EE49AD}" destId="{F0A8EC69-BB29-F24E-8EEB-C8D77A64F0DD}" srcOrd="0" destOrd="0" presId="urn:microsoft.com/office/officeart/2005/8/layout/hierarchy3"/>
    <dgm:cxn modelId="{324F3F00-A261-D549-8B5B-D10794403BDF}" srcId="{A6050017-4627-1046-91F9-BE61E63E2B87}" destId="{D44F716C-3FDC-8643-A020-DD3109D26B65}" srcOrd="3" destOrd="0" parTransId="{0B54B403-BB53-A345-8D96-7DE1B368B6C4}" sibTransId="{793CB53A-F848-5444-9756-E50608370217}"/>
    <dgm:cxn modelId="{70825830-CB16-354E-90DD-32997091F0DF}" type="presOf" srcId="{4B9F5014-71E0-EB4C-866C-E60F1A445CE4}" destId="{FF0311D4-0090-8D49-BB17-7957B401B1CB}" srcOrd="0" destOrd="0" presId="urn:microsoft.com/office/officeart/2005/8/layout/hierarchy3"/>
    <dgm:cxn modelId="{70A0112E-6595-164E-8027-A4C915D9F82A}" type="presOf" srcId="{74D98060-DF5B-0E42-8AFD-16543B12F129}" destId="{C6218F86-024F-4948-9A71-07873295F8F7}" srcOrd="0" destOrd="0" presId="urn:microsoft.com/office/officeart/2005/8/layout/hierarchy3"/>
    <dgm:cxn modelId="{096421E5-40F1-C940-9CB3-2DE25EBAF3BA}" type="presOf" srcId="{A754A459-373A-914C-A914-4E10C1F4C92F}" destId="{5218F9E1-55F7-FC40-8950-10BC2CAE1DFB}" srcOrd="0" destOrd="0" presId="urn:microsoft.com/office/officeart/2005/8/layout/hierarchy3"/>
    <dgm:cxn modelId="{3D01CA05-B0A6-1644-A4BE-42F19AC759CC}" type="presOf" srcId="{8100DE8C-7478-8D4D-B3B6-619586BA7F36}" destId="{3A427E2D-A230-1647-8183-F69FAEDA4286}" srcOrd="0" destOrd="0" presId="urn:microsoft.com/office/officeart/2005/8/layout/hierarchy3"/>
    <dgm:cxn modelId="{7FD58BF7-9434-754B-A607-B6A67A1CA2E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AFEDD4DD-713F-604D-ADC9-70187BB9801A}"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26975E08-4215-D74F-A53A-AD47BA7CF409}" type="presOf" srcId="{57F3D74B-0913-F448-8EB1-4139BD6FBB08}" destId="{D1854B1F-16F4-2D49-B757-F5D3344522C3}" srcOrd="0" destOrd="0" presId="urn:microsoft.com/office/officeart/2005/8/layout/hierarchy3"/>
    <dgm:cxn modelId="{1A8C6BC8-6ACA-A149-8177-864E3135FEA4}" type="presOf" srcId="{A6050017-4627-1046-91F9-BE61E63E2B87}" destId="{B2A598CA-E01C-EA4D-AF57-58AA130F86BB}" srcOrd="0" destOrd="0" presId="urn:microsoft.com/office/officeart/2005/8/layout/hierarchy3"/>
    <dgm:cxn modelId="{2487F261-DB79-7B48-AFE1-8697A938F1C5}" type="presOf" srcId="{A6050017-4627-1046-91F9-BE61E63E2B87}" destId="{73923B88-FA0D-E446-B111-E3391D8B830D}" srcOrd="1"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6CAC6B29-75C9-CB42-A814-600520D98775}" type="presOf" srcId="{0B54B403-BB53-A345-8D96-7DE1B368B6C4}" destId="{A7080424-24AB-FB49-802F-0652DA834566}" srcOrd="0" destOrd="0" presId="urn:microsoft.com/office/officeart/2005/8/layout/hierarchy3"/>
    <dgm:cxn modelId="{9863DBB3-920D-854D-8E6E-4C84610AEDB9}" type="presParOf" srcId="{5218F9E1-55F7-FC40-8950-10BC2CAE1DFB}" destId="{13BB28D3-3859-6A46-878D-956473BB375A}" srcOrd="0" destOrd="0" presId="urn:microsoft.com/office/officeart/2005/8/layout/hierarchy3"/>
    <dgm:cxn modelId="{6AE81360-0A51-FB40-8E92-7EF60881C55C}" type="presParOf" srcId="{13BB28D3-3859-6A46-878D-956473BB375A}" destId="{AA394669-19B6-2A4A-9707-CED23257B1DC}" srcOrd="0" destOrd="0" presId="urn:microsoft.com/office/officeart/2005/8/layout/hierarchy3"/>
    <dgm:cxn modelId="{395E3388-88D3-F449-9B5B-6B976C671F5B}" type="presParOf" srcId="{AA394669-19B6-2A4A-9707-CED23257B1DC}" destId="{B2A598CA-E01C-EA4D-AF57-58AA130F86BB}" srcOrd="0" destOrd="0" presId="urn:microsoft.com/office/officeart/2005/8/layout/hierarchy3"/>
    <dgm:cxn modelId="{7A1D13F8-A2EB-8E4B-A47C-1F80441B2181}" type="presParOf" srcId="{AA394669-19B6-2A4A-9707-CED23257B1DC}" destId="{73923B88-FA0D-E446-B111-E3391D8B830D}" srcOrd="1" destOrd="0" presId="urn:microsoft.com/office/officeart/2005/8/layout/hierarchy3"/>
    <dgm:cxn modelId="{B85EB640-7EC8-024A-B5B2-891F1BA14083}" type="presParOf" srcId="{13BB28D3-3859-6A46-878D-956473BB375A}" destId="{048CFE8E-233E-9C40-B940-5E1A11DB1958}" srcOrd="1" destOrd="0" presId="urn:microsoft.com/office/officeart/2005/8/layout/hierarchy3"/>
    <dgm:cxn modelId="{606D49FD-12D1-A34C-BE15-764855ABCEA2}" type="presParOf" srcId="{048CFE8E-233E-9C40-B940-5E1A11DB1958}" destId="{F0A8EC69-BB29-F24E-8EEB-C8D77A64F0DD}" srcOrd="0" destOrd="0" presId="urn:microsoft.com/office/officeart/2005/8/layout/hierarchy3"/>
    <dgm:cxn modelId="{A972E26E-CCA6-5D4F-BBBB-9FF5137B4202}" type="presParOf" srcId="{048CFE8E-233E-9C40-B940-5E1A11DB1958}" destId="{3A427E2D-A230-1647-8183-F69FAEDA4286}" srcOrd="1" destOrd="0" presId="urn:microsoft.com/office/officeart/2005/8/layout/hierarchy3"/>
    <dgm:cxn modelId="{33AC02A4-9775-5840-9DA8-0C04E0873FA7}" type="presParOf" srcId="{048CFE8E-233E-9C40-B940-5E1A11DB1958}" destId="{FF0311D4-0090-8D49-BB17-7957B401B1CB}" srcOrd="2" destOrd="0" presId="urn:microsoft.com/office/officeart/2005/8/layout/hierarchy3"/>
    <dgm:cxn modelId="{9F3904E3-2A78-4648-945C-3741148F1311}" type="presParOf" srcId="{048CFE8E-233E-9C40-B940-5E1A11DB1958}" destId="{1FFFC7EC-A81F-AA48-B99B-CA28E75B3E13}" srcOrd="3" destOrd="0" presId="urn:microsoft.com/office/officeart/2005/8/layout/hierarchy3"/>
    <dgm:cxn modelId="{16626531-655D-6643-AAD6-4487036B092D}" type="presParOf" srcId="{048CFE8E-233E-9C40-B940-5E1A11DB1958}" destId="{C6218F86-024F-4948-9A71-07873295F8F7}" srcOrd="4" destOrd="0" presId="urn:microsoft.com/office/officeart/2005/8/layout/hierarchy3"/>
    <dgm:cxn modelId="{138BD509-AD7A-5645-BDE9-6DC646CEEC72}" type="presParOf" srcId="{048CFE8E-233E-9C40-B940-5E1A11DB1958}" destId="{D1854B1F-16F4-2D49-B757-F5D3344522C3}" srcOrd="5" destOrd="0" presId="urn:microsoft.com/office/officeart/2005/8/layout/hierarchy3"/>
    <dgm:cxn modelId="{B6F3CCFE-EA2A-BB48-9FE9-9C5EAE69CF65}" type="presParOf" srcId="{048CFE8E-233E-9C40-B940-5E1A11DB1958}" destId="{A7080424-24AB-FB49-802F-0652DA834566}" srcOrd="6" destOrd="0" presId="urn:microsoft.com/office/officeart/2005/8/layout/hierarchy3"/>
    <dgm:cxn modelId="{7BBD2578-3B8B-DB41-B42D-BF8195246BB9}" type="presParOf" srcId="{048CFE8E-233E-9C40-B940-5E1A11DB1958}" destId="{E34A735B-C5BC-334C-B04C-4D409F37EE4C}" srcOrd="7" destOrd="0" presId="urn:microsoft.com/office/officeart/2005/8/layout/hierarchy3"/>
    <dgm:cxn modelId="{D905CB74-1863-8941-9518-2A8C9274E11D}" type="presParOf" srcId="{048CFE8E-233E-9C40-B940-5E1A11DB1958}" destId="{C13941AD-5333-E14A-8376-4CEB6149DE47}" srcOrd="8" destOrd="0" presId="urn:microsoft.com/office/officeart/2005/8/layout/hierarchy3"/>
    <dgm:cxn modelId="{43F7939C-3209-F241-A4BC-6C2F3DEA6071}"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6CFE8E05-7C22-4247-9D04-02DB357129D8}" type="presOf" srcId="{BE52F91F-FC70-D84E-8B56-57DD33F1959A}" destId="{FB9B2694-C9DD-5F41-AEF5-FE06D20734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8020B338-D5D4-8843-9D97-72DB7197906D}" type="presOf" srcId="{E5FC7AF9-8C95-6A4C-A8DE-6C8A4D1F9430}" destId="{8C6BBD0A-341D-F448-AE4B-11C0CE9949B8}"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95664FB0-31E1-3D44-BDA0-5CFD4035880B}" type="presOf" srcId="{C17C9D10-EE76-7640-A94C-D94C87A3F6C3}" destId="{A9C6362F-FD2C-A44B-8412-4E042722523A}" srcOrd="0" destOrd="0" presId="urn:microsoft.com/office/officeart/2005/8/layout/equation1"/>
    <dgm:cxn modelId="{53F0B0C6-A29D-8140-AEEE-681FBB895ABD}"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E4AD23E6-72B3-C244-92A8-3542B990E283}" type="presOf" srcId="{B21C862C-BCF1-F544-BD07-29CD2C2ABB4C}" destId="{53655511-3EA9-E24B-ADA6-7E53EB5D5B44}" srcOrd="0" destOrd="0" presId="urn:microsoft.com/office/officeart/2005/8/layout/equation1"/>
    <dgm:cxn modelId="{2096B95A-5156-3A46-9078-95D893334017}" type="presOf" srcId="{76B5C694-B853-0246-BCA0-5E7F2433D535}" destId="{0472C170-12DA-B143-AD1C-711D1168B5FF}" srcOrd="0" destOrd="0" presId="urn:microsoft.com/office/officeart/2005/8/layout/equation1"/>
    <dgm:cxn modelId="{AB43BFD7-013A-6D47-811D-B28991B482F6}" type="presOf" srcId="{183C4D7A-51E5-9D4A-8722-B033BB650077}" destId="{A2D8B243-9861-CB4C-9DC9-4D3970B797C1}" srcOrd="0" destOrd="0" presId="urn:microsoft.com/office/officeart/2005/8/layout/equation1"/>
    <dgm:cxn modelId="{74AC8D7A-2847-C345-9590-E2CB3CC29F83}"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475F91A9-02DE-0647-BE36-C3EDAF98048A}" type="presParOf" srcId="{53655511-3EA9-E24B-ADA6-7E53EB5D5B44}" destId="{0472C170-12DA-B143-AD1C-711D1168B5FF}" srcOrd="0" destOrd="0" presId="urn:microsoft.com/office/officeart/2005/8/layout/equation1"/>
    <dgm:cxn modelId="{36D24B8C-FB1D-B046-AFFB-E8A9EBE4CA3A}" type="presParOf" srcId="{53655511-3EA9-E24B-ADA6-7E53EB5D5B44}" destId="{0A08B234-ABF7-DB43-A58C-B3C0794EAE49}" srcOrd="1" destOrd="0" presId="urn:microsoft.com/office/officeart/2005/8/layout/equation1"/>
    <dgm:cxn modelId="{FB3A8EEA-E2EB-3C4B-9196-DB767DC74BC9}" type="presParOf" srcId="{53655511-3EA9-E24B-ADA6-7E53EB5D5B44}" destId="{A2D8B243-9861-CB4C-9DC9-4D3970B797C1}" srcOrd="2" destOrd="0" presId="urn:microsoft.com/office/officeart/2005/8/layout/equation1"/>
    <dgm:cxn modelId="{DA14060E-17C8-C446-BE66-738A038CE115}" type="presParOf" srcId="{53655511-3EA9-E24B-ADA6-7E53EB5D5B44}" destId="{EDB500EE-8294-3F4B-8417-8BE8023C1D35}" srcOrd="3" destOrd="0" presId="urn:microsoft.com/office/officeart/2005/8/layout/equation1"/>
    <dgm:cxn modelId="{6D0D1067-0814-6347-A30B-49CBB7541343}" type="presParOf" srcId="{53655511-3EA9-E24B-ADA6-7E53EB5D5B44}" destId="{A9C6362F-FD2C-A44B-8412-4E042722523A}" srcOrd="4" destOrd="0" presId="urn:microsoft.com/office/officeart/2005/8/layout/equation1"/>
    <dgm:cxn modelId="{F2779A3B-77B4-1147-A4C9-15BF2FD901C0}" type="presParOf" srcId="{53655511-3EA9-E24B-ADA6-7E53EB5D5B44}" destId="{1D85500E-2E82-6A4A-91EE-9AF48FEC6C45}" srcOrd="5" destOrd="0" presId="urn:microsoft.com/office/officeart/2005/8/layout/equation1"/>
    <dgm:cxn modelId="{89780944-6318-0344-B351-351305EEE440}" type="presParOf" srcId="{53655511-3EA9-E24B-ADA6-7E53EB5D5B44}" destId="{43B7E150-48FC-BF4A-9779-A59569998339}" srcOrd="6" destOrd="0" presId="urn:microsoft.com/office/officeart/2005/8/layout/equation1"/>
    <dgm:cxn modelId="{88BA7AFC-0453-2848-8DD8-95B4F1BD1CE0}" type="presParOf" srcId="{53655511-3EA9-E24B-ADA6-7E53EB5D5B44}" destId="{88E048A8-2DA0-7B47-9D5D-4C623211681A}" srcOrd="7" destOrd="0" presId="urn:microsoft.com/office/officeart/2005/8/layout/equation1"/>
    <dgm:cxn modelId="{ADDE4901-C8D0-7D4D-97FD-6B667726A403}" type="presParOf" srcId="{53655511-3EA9-E24B-ADA6-7E53EB5D5B44}" destId="{8C6BBD0A-341D-F448-AE4B-11C0CE9949B8}" srcOrd="8" destOrd="0" presId="urn:microsoft.com/office/officeart/2005/8/layout/equation1"/>
    <dgm:cxn modelId="{86324F28-B1C1-A94A-916A-385CDB1BAD5E}" type="presParOf" srcId="{53655511-3EA9-E24B-ADA6-7E53EB5D5B44}" destId="{73DEAC19-71FE-434C-B8AB-5F6FDE04D5DA}" srcOrd="9" destOrd="0" presId="urn:microsoft.com/office/officeart/2005/8/layout/equation1"/>
    <dgm:cxn modelId="{A7570BC2-F4B2-B845-91E3-1234D4169B9B}" type="presParOf" srcId="{53655511-3EA9-E24B-ADA6-7E53EB5D5B44}" destId="{FB9B2694-C9DD-5F41-AEF5-FE06D207342C}" srcOrd="10" destOrd="0" presId="urn:microsoft.com/office/officeart/2005/8/layout/equation1"/>
    <dgm:cxn modelId="{AA85ADEC-649F-F848-B419-D71A62967640}" type="presParOf" srcId="{53655511-3EA9-E24B-ADA6-7E53EB5D5B44}" destId="{ABE3BCDB-6BFB-044A-9A25-2B53D8273D94}" srcOrd="11" destOrd="0" presId="urn:microsoft.com/office/officeart/2005/8/layout/equation1"/>
    <dgm:cxn modelId="{804969D9-11D5-EF4C-A80A-F92540B3B08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64933"/>
          <a:ext cx="2058489" cy="1029244"/>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30146" y="95079"/>
        <a:ext cx="1998197" cy="968952"/>
      </dsp:txXfrm>
    </dsp:sp>
    <dsp:sp modelId="{A7080424-24AB-FB49-802F-0652DA834566}">
      <dsp:nvSpPr>
        <dsp:cNvPr id="0" name=""/>
        <dsp:cNvSpPr/>
      </dsp:nvSpPr>
      <dsp:spPr>
        <a:xfrm>
          <a:off x="205848" y="1094178"/>
          <a:ext cx="572560" cy="709221"/>
        </a:xfrm>
        <a:custGeom>
          <a:avLst/>
          <a:gdLst/>
          <a:ahLst/>
          <a:cxnLst/>
          <a:rect l="0" t="0" r="0" b="0"/>
          <a:pathLst>
            <a:path>
              <a:moveTo>
                <a:pt x="0" y="0"/>
              </a:moveTo>
              <a:lnTo>
                <a:pt x="0" y="709221"/>
              </a:lnTo>
              <a:lnTo>
                <a:pt x="572560" y="70922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778409" y="1288777"/>
          <a:ext cx="1646791" cy="102924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808555" y="1318923"/>
        <a:ext cx="1586499" cy="968952"/>
      </dsp:txXfrm>
    </dsp:sp>
    <dsp:sp modelId="{FF0311D4-0090-8D49-BB17-7957B401B1CB}">
      <dsp:nvSpPr>
        <dsp:cNvPr id="0" name=""/>
        <dsp:cNvSpPr/>
      </dsp:nvSpPr>
      <dsp:spPr>
        <a:xfrm>
          <a:off x="205848" y="1094178"/>
          <a:ext cx="572560" cy="1995777"/>
        </a:xfrm>
        <a:custGeom>
          <a:avLst/>
          <a:gdLst/>
          <a:ahLst/>
          <a:cxnLst/>
          <a:rect l="0" t="0" r="0" b="0"/>
          <a:pathLst>
            <a:path>
              <a:moveTo>
                <a:pt x="0" y="0"/>
              </a:moveTo>
              <a:lnTo>
                <a:pt x="0" y="1995777"/>
              </a:lnTo>
              <a:lnTo>
                <a:pt x="572560" y="199577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778409" y="2575333"/>
          <a:ext cx="1646791" cy="102924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808555" y="2605479"/>
        <a:ext cx="1586499" cy="9689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ysClr val="window" lastClr="FFFFFF"/>
              </a:solidFill>
              <a:latin typeface="Arial"/>
              <a:ea typeface="+mn-ea"/>
              <a:cs typeface="Arial"/>
            </a:rPr>
            <a:t>Assets</a:t>
          </a:r>
          <a:endParaRPr lang="en-US" sz="2400" kern="1200" dirty="0">
            <a:solidFill>
              <a:sysClr val="window" lastClr="FFFFFF"/>
            </a:solidFill>
            <a:latin typeface="Arial"/>
            <a:ea typeface="+mn-ea"/>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Sizing: What should overall capacity be?</a:t>
          </a:r>
          <a:endParaRPr lang="en-US" sz="1600" kern="1200" dirty="0">
            <a:solidFill>
              <a:sysClr val="windowText" lastClr="000000">
                <a:hueOff val="0"/>
                <a:satOff val="0"/>
                <a:lumOff val="0"/>
                <a:alphaOff val="0"/>
              </a:sysClr>
            </a:solidFill>
            <a:latin typeface="Arial"/>
            <a:ea typeface="+mn-ea"/>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Timing: When to expand or shrink capacity?</a:t>
          </a:r>
          <a:endParaRPr lang="en-US" sz="1600" kern="1200" dirty="0">
            <a:solidFill>
              <a:sysClr val="windowText" lastClr="000000">
                <a:hueOff val="0"/>
                <a:satOff val="0"/>
                <a:lumOff val="0"/>
                <a:alphaOff val="0"/>
              </a:sysClr>
            </a:solidFill>
            <a:latin typeface="Arial"/>
            <a:ea typeface="+mn-ea"/>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Type: What kind of assets are best? </a:t>
          </a:r>
          <a:endParaRPr lang="en-US" sz="1600" kern="1200" dirty="0">
            <a:solidFill>
              <a:sysClr val="windowText" lastClr="000000">
                <a:hueOff val="0"/>
                <a:satOff val="0"/>
                <a:lumOff val="0"/>
                <a:alphaOff val="0"/>
              </a:sysClr>
            </a:solidFill>
            <a:latin typeface="Arial"/>
            <a:ea typeface="+mn-ea"/>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Location: Where locate assets? </a:t>
          </a:r>
          <a:endParaRPr lang="en-US" sz="1600" kern="1200" dirty="0">
            <a:solidFill>
              <a:sysClr val="windowText" lastClr="000000">
                <a:hueOff val="0"/>
                <a:satOff val="0"/>
                <a:lumOff val="0"/>
                <a:alphaOff val="0"/>
              </a:sysClr>
            </a:solidFill>
            <a:latin typeface="Arial"/>
            <a:ea typeface="+mn-ea"/>
            <a:cs typeface="Arial"/>
          </a:endParaRPr>
        </a:p>
      </dsp:txBody>
      <dsp:txXfrm>
        <a:off x="253225" y="2956746"/>
        <a:ext cx="3400199" cy="5525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ea typeface="+mn-ea"/>
              <a:cs typeface="Arial"/>
            </a:rPr>
            <a:t>Processes</a:t>
          </a:r>
          <a:endParaRPr lang="en-US" sz="2400" kern="1200" dirty="0">
            <a:solidFill>
              <a:srgbClr val="FF0000"/>
            </a:solidFill>
            <a:latin typeface="Arial"/>
            <a:ea typeface="+mn-ea"/>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Supply	</a:t>
          </a:r>
          <a:endParaRPr lang="en-US" sz="1500" kern="1200" dirty="0">
            <a:solidFill>
              <a:sysClr val="windowText" lastClr="000000">
                <a:hueOff val="0"/>
                <a:satOff val="0"/>
                <a:lumOff val="0"/>
                <a:alphaOff val="0"/>
              </a:sysClr>
            </a:solidFill>
            <a:latin typeface="Arial"/>
            <a:ea typeface="+mn-ea"/>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Technology</a:t>
          </a:r>
          <a:endParaRPr lang="en-US" sz="1500" kern="1200" dirty="0">
            <a:solidFill>
              <a:sysClr val="windowText" lastClr="000000">
                <a:hueOff val="0"/>
                <a:satOff val="0"/>
                <a:lumOff val="0"/>
                <a:alphaOff val="0"/>
              </a:sysClr>
            </a:solidFill>
            <a:latin typeface="Arial"/>
            <a:ea typeface="+mn-ea"/>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Demand</a:t>
          </a:r>
          <a:endParaRPr lang="en-US" sz="1500" kern="1200" dirty="0">
            <a:solidFill>
              <a:sysClr val="windowText" lastClr="000000">
                <a:hueOff val="0"/>
                <a:satOff val="0"/>
                <a:lumOff val="0"/>
                <a:alphaOff val="0"/>
              </a:sysClr>
            </a:solidFill>
            <a:latin typeface="Arial"/>
            <a:ea typeface="+mn-ea"/>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Innovation</a:t>
          </a:r>
          <a:endParaRPr lang="en-US" sz="1500" kern="1200" dirty="0">
            <a:solidFill>
              <a:sysClr val="windowText" lastClr="000000">
                <a:hueOff val="0"/>
                <a:satOff val="0"/>
                <a:lumOff val="0"/>
                <a:alphaOff val="0"/>
              </a:sysClr>
            </a:solidFill>
            <a:latin typeface="Arial"/>
            <a:ea typeface="+mn-ea"/>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Risk</a:t>
          </a:r>
          <a:endParaRPr lang="en-US" sz="1500" kern="1200" dirty="0">
            <a:solidFill>
              <a:sysClr val="windowText" lastClr="000000">
                <a:hueOff val="0"/>
                <a:satOff val="0"/>
                <a:lumOff val="0"/>
                <a:alphaOff val="0"/>
              </a:sysClr>
            </a:solidFill>
            <a:latin typeface="Arial"/>
            <a:ea typeface="+mn-ea"/>
            <a:cs typeface="Arial"/>
          </a:endParaRPr>
        </a:p>
      </dsp:txBody>
      <dsp:txXfrm>
        <a:off x="940625" y="3123570"/>
        <a:ext cx="766659"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900"/>
            </a:lvl1pPr>
          </a:lstStyle>
          <a:p>
            <a:pPr>
              <a:defRPr/>
            </a:pPr>
            <a:r>
              <a:rPr lang="en-US" dirty="0" smtClean="0"/>
              <a:t>OPNS454: Course Summary</a:t>
            </a:r>
            <a:endParaRPr lang="en-US" dirty="0"/>
          </a:p>
        </p:txBody>
      </p:sp>
      <p:sp>
        <p:nvSpPr>
          <p:cNvPr id="28675" name="Rectangle 3"/>
          <p:cNvSpPr>
            <a:spLocks noGrp="1" noChangeArrowheads="1"/>
          </p:cNvSpPr>
          <p:nvPr>
            <p:ph type="dt" sz="quarter" idx="1"/>
          </p:nvPr>
        </p:nvSpPr>
        <p:spPr bwMode="auto">
          <a:xfrm>
            <a:off x="5654874" y="2"/>
            <a:ext cx="1355526" cy="30742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algn="r" defTabSz="940390" eaLnBrk="0" hangingPunct="0">
              <a:defRPr sz="900"/>
            </a:lvl1pPr>
          </a:lstStyle>
          <a:p>
            <a:pPr>
              <a:defRPr/>
            </a:pPr>
            <a:fld id="{E3A421C3-7B69-4F37-9459-2E2A6E372506}" type="datetime1">
              <a:rPr lang="en-US"/>
              <a:pPr>
                <a:defRPr/>
              </a:pPr>
              <a:t>3/6/15</a:t>
            </a:fld>
            <a:endParaRPr lang="en-US"/>
          </a:p>
        </p:txBody>
      </p:sp>
      <p:sp>
        <p:nvSpPr>
          <p:cNvPr id="28676" name="Rectangle 4"/>
          <p:cNvSpPr>
            <a:spLocks noGrp="1" noChangeArrowheads="1"/>
          </p:cNvSpPr>
          <p:nvPr>
            <p:ph type="ftr" sz="quarter" idx="2"/>
          </p:nvPr>
        </p:nvSpPr>
        <p:spPr bwMode="auto">
          <a:xfrm>
            <a:off x="2" y="8972074"/>
            <a:ext cx="5743112" cy="31971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900"/>
            </a:lvl1pPr>
          </a:lstStyle>
          <a:p>
            <a:pPr>
              <a:defRPr/>
            </a:pPr>
            <a:r>
              <a:rPr lang="en-US"/>
              <a:t>OPNS454   © Van Mieghem</a:t>
            </a:r>
          </a:p>
        </p:txBody>
      </p:sp>
    </p:spTree>
    <p:extLst>
      <p:ext uri="{BB962C8B-B14F-4D97-AF65-F5344CB8AC3E}">
        <p14:creationId xmlns:p14="http://schemas.microsoft.com/office/powerpoint/2010/main" val="1417674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algn="r" defTabSz="940390" eaLnBrk="0" hangingPunct="0">
              <a:defRPr sz="800"/>
            </a:lvl1pPr>
          </a:lstStyle>
          <a:p>
            <a:pPr>
              <a:defRPr/>
            </a:pPr>
            <a:fld id="{1F3C02A6-BD56-4C6B-96C6-37CC5F8E55F1}" type="datetime1">
              <a:rPr lang="en-US"/>
              <a:pPr>
                <a:defRPr/>
              </a:pPr>
              <a:t>3/6/15</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5" y="3895020"/>
            <a:ext cx="6508353" cy="5080126"/>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5"/>
            <a:ext cx="3038145"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972259" y="9050465"/>
            <a:ext cx="3038144"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algn="r" defTabSz="94039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6011702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45186"/>
            <a:r>
              <a:rPr lang="en-US" dirty="0"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45186"/>
            <a:r>
              <a:rPr lang="en-US" dirty="0" smtClean="0"/>
              <a:t>© Van Mieghem</a:t>
            </a:r>
          </a:p>
        </p:txBody>
      </p:sp>
      <p:sp>
        <p:nvSpPr>
          <p:cNvPr id="62468" name="Rectangle 7"/>
          <p:cNvSpPr>
            <a:spLocks noGrp="1" noChangeArrowheads="1"/>
          </p:cNvSpPr>
          <p:nvPr>
            <p:ph type="sldNum" sz="quarter" idx="5"/>
          </p:nvPr>
        </p:nvSpPr>
        <p:spPr>
          <a:noFill/>
        </p:spPr>
        <p:txBody>
          <a:bodyPr/>
          <a:lstStyle/>
          <a:p>
            <a:pPr defTabSz="945186"/>
            <a:fld id="{BA247DE2-1E85-496E-809F-823AAD4A4A66}" type="slidenum">
              <a:rPr lang="en-US" smtClean="0"/>
              <a:pPr defTabSz="945186"/>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2015 </a:t>
            </a:r>
            <a:r>
              <a:rPr lang="en-US" dirty="0" smtClean="0"/>
              <a:t>Mar </a:t>
            </a:r>
            <a:r>
              <a:rPr lang="en-US" dirty="0" smtClean="0"/>
              <a:t>10 </a:t>
            </a:r>
            <a:r>
              <a:rPr lang="en-US" dirty="0" smtClean="0"/>
              <a:t>time plan (for 1.5hr day class)</a:t>
            </a:r>
            <a:r>
              <a:rPr lang="en-US" dirty="0" smtClean="0"/>
              <a:t>:</a:t>
            </a:r>
          </a:p>
          <a:p>
            <a:pPr>
              <a:defRPr/>
            </a:pPr>
            <a:r>
              <a:rPr lang="en-US" dirty="0" smtClean="0"/>
              <a:t>15’ CTEC + peer </a:t>
            </a:r>
            <a:r>
              <a:rPr lang="en-US" dirty="0" err="1" smtClean="0"/>
              <a:t>evals</a:t>
            </a:r>
            <a:endParaRPr lang="en-US" dirty="0" smtClean="0"/>
          </a:p>
          <a:p>
            <a:pPr>
              <a:defRPr/>
            </a:pPr>
            <a:r>
              <a:rPr lang="en-US" dirty="0" smtClean="0"/>
              <a:t>75’ course summary + add some sample exam questions as review + to liven it up</a:t>
            </a:r>
            <a:endParaRPr lang="en-US" dirty="0" smtClean="0"/>
          </a:p>
          <a:p>
            <a:pPr marL="222300" indent="-222300">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8915" name="Rectangle 3"/>
          <p:cNvSpPr>
            <a:spLocks noGrp="1" noChangeArrowheads="1"/>
          </p:cNvSpPr>
          <p:nvPr>
            <p:ph type="dt" sz="quarter" idx="1"/>
          </p:nvPr>
        </p:nvSpPr>
        <p:spPr>
          <a:noFill/>
        </p:spPr>
        <p:txBody>
          <a:bodyPr/>
          <a:lstStyle/>
          <a:p>
            <a:pPr defTabSz="930241"/>
            <a:fld id="{1D4FC663-EB48-465A-B2CE-8FCB1D311171}" type="datetime1">
              <a:rPr lang="en-US" smtClean="0"/>
              <a:pPr defTabSz="930241"/>
              <a:t>3/6/15</a:t>
            </a:fld>
            <a:endParaRPr lang="en-US" dirty="0" smtClean="0"/>
          </a:p>
        </p:txBody>
      </p:sp>
      <p:sp>
        <p:nvSpPr>
          <p:cNvPr id="38916" name="Rectangle 6"/>
          <p:cNvSpPr>
            <a:spLocks noGrp="1" noChangeArrowheads="1"/>
          </p:cNvSpPr>
          <p:nvPr>
            <p:ph type="ftr" sz="quarter" idx="4"/>
          </p:nvPr>
        </p:nvSpPr>
        <p:spPr>
          <a:noFill/>
        </p:spPr>
        <p:txBody>
          <a:bodyPr/>
          <a:lstStyle/>
          <a:p>
            <a:pPr defTabSz="930241"/>
            <a:r>
              <a:rPr lang="en-US" dirty="0" smtClean="0"/>
              <a:t>© Van Mieghem</a:t>
            </a:r>
          </a:p>
        </p:txBody>
      </p:sp>
      <p:sp>
        <p:nvSpPr>
          <p:cNvPr id="38917" name="Rectangle 2"/>
          <p:cNvSpPr>
            <a:spLocks noGrp="1" noRot="1" noChangeAspect="1" noChangeArrowheads="1" noTextEdit="1"/>
          </p:cNvSpPr>
          <p:nvPr>
            <p:ph type="sldImg"/>
          </p:nvPr>
        </p:nvSpPr>
        <p:spPr>
          <a:ln/>
        </p:spPr>
      </p:sp>
      <p:sp>
        <p:nvSpPr>
          <p:cNvPr id="38918" name="Rectangle 3"/>
          <p:cNvSpPr>
            <a:spLocks noGrp="1" noChangeArrowheads="1"/>
          </p:cNvSpPr>
          <p:nvPr>
            <p:ph type="body" idx="1"/>
          </p:nvPr>
        </p:nvSpPr>
        <p:spPr>
          <a:noFill/>
          <a:ln/>
        </p:spPr>
        <p:txBody>
          <a:bodyPr/>
          <a:lstStyle/>
          <a:p>
            <a:r>
              <a:rPr lang="en-US" dirty="0" smtClean="0"/>
              <a:t>Concepts:</a:t>
            </a:r>
          </a:p>
          <a:p>
            <a:pPr lvl="1">
              <a:buFontTx/>
              <a:buChar char="•"/>
            </a:pPr>
            <a:r>
              <a:rPr lang="en-US" dirty="0" smtClean="0"/>
              <a:t>Productivity: what is it, how estimate it?</a:t>
            </a:r>
          </a:p>
          <a:p>
            <a:pPr lvl="1">
              <a:buFontTx/>
              <a:buChar char="•"/>
            </a:pPr>
            <a:r>
              <a:rPr lang="en-US" dirty="0" smtClean="0"/>
              <a:t>Operations-based competitive preemption = prioritized operational improvement to eliminate </a:t>
            </a:r>
            <a:r>
              <a:rPr lang="en-US" dirty="0" smtClean="0">
                <a:latin typeface="Symbol" pitchFamily="18" charset="2"/>
              </a:rPr>
              <a:t>D</a:t>
            </a:r>
            <a:r>
              <a:rPr lang="en-US" i="1" dirty="0" smtClean="0"/>
              <a:t>C</a:t>
            </a:r>
            <a:r>
              <a:rPr lang="en-US" baseline="-25000" dirty="0" smtClean="0"/>
              <a:t>OE</a:t>
            </a:r>
            <a:r>
              <a:rPr lang="en-US" dirty="0" smtClean="0"/>
              <a:t>, improve </a:t>
            </a:r>
            <a:r>
              <a:rPr lang="en-US" dirty="0" smtClean="0">
                <a:latin typeface="Symbol" pitchFamily="18" charset="2"/>
              </a:rPr>
              <a:t>D</a:t>
            </a:r>
            <a:r>
              <a:rPr lang="en-US" i="1" dirty="0" smtClean="0"/>
              <a:t>V</a:t>
            </a:r>
            <a:r>
              <a:rPr lang="en-US" dirty="0" smtClean="0"/>
              <a:t> &amp; thwart rival</a:t>
            </a:r>
          </a:p>
          <a:p>
            <a:endParaRPr lang="en-US" dirty="0" smtClean="0"/>
          </a:p>
          <a:p>
            <a:r>
              <a:rPr lang="en-US" dirty="0" smtClean="0"/>
              <a:t>Analytic techniques: in red</a:t>
            </a:r>
          </a:p>
          <a:p>
            <a:r>
              <a:rPr lang="en-US" dirty="0" smtClean="0">
                <a:solidFill>
                  <a:srgbClr val="FF0000"/>
                </a:solidFill>
              </a:rPr>
              <a:t>Valuation</a:t>
            </a:r>
            <a:r>
              <a:rPr lang="en-US" dirty="0" smtClean="0"/>
              <a:t> of </a:t>
            </a:r>
            <a:r>
              <a:rPr lang="en-US" dirty="0" smtClean="0">
                <a:latin typeface="Symbol" pitchFamily="18" charset="2"/>
              </a:rPr>
              <a:t>D</a:t>
            </a:r>
            <a:r>
              <a:rPr lang="en-US" i="1" dirty="0" smtClean="0"/>
              <a:t>C</a:t>
            </a:r>
            <a:r>
              <a:rPr lang="en-US" dirty="0" smtClean="0"/>
              <a:t> components in unit economics ($/order, $/thou units)</a:t>
            </a:r>
          </a:p>
          <a:p>
            <a:pPr lvl="1"/>
            <a:r>
              <a:rPr lang="en-US" dirty="0" smtClean="0"/>
              <a:t>by volume, OE, and strategy (</a:t>
            </a:r>
            <a:r>
              <a:rPr lang="en-US" i="1" dirty="0" smtClean="0"/>
              <a:t>ACC </a:t>
            </a:r>
            <a:r>
              <a:rPr lang="en-US" i="1" dirty="0" err="1" smtClean="0"/>
              <a:t>vs</a:t>
            </a:r>
            <a:r>
              <a:rPr lang="en-US" i="1" dirty="0" smtClean="0"/>
              <a:t> DJC</a:t>
            </a:r>
            <a:r>
              <a:rPr lang="en-US" dirty="0" smtClean="0"/>
              <a:t>): </a:t>
            </a:r>
          </a:p>
          <a:p>
            <a:pPr lvl="2"/>
            <a:r>
              <a:rPr lang="en-US" dirty="0" smtClean="0"/>
              <a:t>Frontier and trade-off curves in competitive product space: role of </a:t>
            </a:r>
            <a:r>
              <a:rPr lang="en-US" dirty="0" smtClean="0">
                <a:latin typeface="Symbol" pitchFamily="18" charset="2"/>
              </a:rPr>
              <a:t>D</a:t>
            </a:r>
            <a:r>
              <a:rPr lang="en-US" i="1" dirty="0" smtClean="0"/>
              <a:t>C</a:t>
            </a:r>
            <a:r>
              <a:rPr lang="en-US" baseline="-25000" dirty="0" smtClean="0"/>
              <a:t>OE</a:t>
            </a:r>
            <a:endParaRPr lang="en-US" dirty="0" smtClean="0"/>
          </a:p>
          <a:p>
            <a:pPr lvl="2"/>
            <a:r>
              <a:rPr lang="en-US" dirty="0" smtClean="0"/>
              <a:t>Design strategic response: prioritized operational improvement to eliminate </a:t>
            </a:r>
            <a:r>
              <a:rPr lang="en-US" dirty="0" smtClean="0">
                <a:latin typeface="Symbol" pitchFamily="18" charset="2"/>
              </a:rPr>
              <a:t>D</a:t>
            </a:r>
            <a:r>
              <a:rPr lang="en-US" i="1" dirty="0" smtClean="0"/>
              <a:t>C</a:t>
            </a:r>
            <a:r>
              <a:rPr lang="en-US" baseline="-25000" dirty="0" smtClean="0"/>
              <a:t>OE</a:t>
            </a:r>
            <a:r>
              <a:rPr lang="en-US" dirty="0" smtClean="0"/>
              <a:t>, improve </a:t>
            </a:r>
            <a:r>
              <a:rPr lang="en-US" dirty="0" smtClean="0">
                <a:latin typeface="Symbol" pitchFamily="18" charset="2"/>
              </a:rPr>
              <a:t>D</a:t>
            </a:r>
            <a:r>
              <a:rPr lang="en-US" i="1" dirty="0" smtClean="0"/>
              <a:t>V</a:t>
            </a:r>
            <a:r>
              <a:rPr lang="en-US" dirty="0" smtClean="0"/>
              <a:t> &amp; thwart rival</a:t>
            </a:r>
          </a:p>
          <a:p>
            <a:pPr lvl="1"/>
            <a:r>
              <a:rPr lang="en-US" dirty="0" smtClean="0"/>
              <a:t>by activity in the supply chain (</a:t>
            </a:r>
            <a:r>
              <a:rPr lang="en-US" i="1" dirty="0" smtClean="0"/>
              <a:t>Peapod</a:t>
            </a:r>
            <a:r>
              <a:rPr lang="en-US" dirty="0" smtClean="0"/>
              <a:t>)</a:t>
            </a:r>
          </a:p>
          <a:p>
            <a:pPr lvl="2"/>
            <a:r>
              <a:rPr lang="en-US" dirty="0" smtClean="0"/>
              <a:t>Only value </a:t>
            </a:r>
            <a:r>
              <a:rPr lang="en-US" i="1" dirty="0" smtClean="0"/>
              <a:t>differential </a:t>
            </a:r>
            <a:r>
              <a:rPr lang="en-US" dirty="0" smtClean="0"/>
              <a:t>process flows</a:t>
            </a:r>
          </a:p>
          <a:p>
            <a:pPr lvl="2"/>
            <a:r>
              <a:rPr lang="en-US" dirty="0" smtClean="0"/>
              <a:t>Estimate productivity numbers by benchmarking (with </a:t>
            </a:r>
            <a:r>
              <a:rPr lang="en-US" i="1" dirty="0" err="1" smtClean="0"/>
              <a:t>Webvan</a:t>
            </a:r>
            <a:r>
              <a:rPr lang="en-US" dirty="0" smtClean="0"/>
              <a:t>)</a:t>
            </a:r>
          </a:p>
          <a:p>
            <a:endParaRPr lang="en-US" dirty="0" smtClean="0"/>
          </a:p>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9939" name="Rectangle 3"/>
          <p:cNvSpPr>
            <a:spLocks noGrp="1" noChangeArrowheads="1"/>
          </p:cNvSpPr>
          <p:nvPr>
            <p:ph type="dt" sz="quarter" idx="1"/>
          </p:nvPr>
        </p:nvSpPr>
        <p:spPr>
          <a:noFill/>
        </p:spPr>
        <p:txBody>
          <a:bodyPr/>
          <a:lstStyle/>
          <a:p>
            <a:pPr defTabSz="930241"/>
            <a:fld id="{CD44DDD7-0F67-4FED-91FA-8E8F97DA4681}" type="datetime1">
              <a:rPr lang="en-US" smtClean="0"/>
              <a:pPr defTabSz="930241"/>
              <a:t>3/6/15</a:t>
            </a:fld>
            <a:endParaRPr lang="en-US" dirty="0" smtClean="0"/>
          </a:p>
        </p:txBody>
      </p:sp>
      <p:sp>
        <p:nvSpPr>
          <p:cNvPr id="39940" name="Rectangle 6"/>
          <p:cNvSpPr>
            <a:spLocks noGrp="1" noChangeArrowheads="1"/>
          </p:cNvSpPr>
          <p:nvPr>
            <p:ph type="ftr" sz="quarter" idx="4"/>
          </p:nvPr>
        </p:nvSpPr>
        <p:spPr>
          <a:noFill/>
        </p:spPr>
        <p:txBody>
          <a:bodyPr/>
          <a:lstStyle/>
          <a:p>
            <a:pPr defTabSz="930241"/>
            <a:r>
              <a:rPr lang="en-US" dirty="0" smtClean="0"/>
              <a:t>© Van Mieghem</a:t>
            </a:r>
          </a:p>
        </p:txBody>
      </p:sp>
      <p:sp>
        <p:nvSpPr>
          <p:cNvPr id="39941" name="Rectangle 2"/>
          <p:cNvSpPr>
            <a:spLocks noGrp="1" noRot="1" noChangeAspect="1" noChangeArrowheads="1" noTextEdit="1"/>
          </p:cNvSpPr>
          <p:nvPr>
            <p:ph type="sldImg"/>
          </p:nvPr>
        </p:nvSpPr>
        <p:spPr>
          <a:ln/>
        </p:spPr>
      </p:sp>
      <p:sp>
        <p:nvSpPr>
          <p:cNvPr id="3994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0963" name="Rectangle 3"/>
          <p:cNvSpPr>
            <a:spLocks noGrp="1" noChangeArrowheads="1"/>
          </p:cNvSpPr>
          <p:nvPr>
            <p:ph type="dt" sz="quarter" idx="1"/>
          </p:nvPr>
        </p:nvSpPr>
        <p:spPr>
          <a:noFill/>
        </p:spPr>
        <p:txBody>
          <a:bodyPr/>
          <a:lstStyle/>
          <a:p>
            <a:pPr defTabSz="930241"/>
            <a:fld id="{FC245095-D2F0-44CF-A6DE-AC7E4ADC935E}" type="datetime1">
              <a:rPr lang="en-US" smtClean="0"/>
              <a:pPr defTabSz="930241"/>
              <a:t>3/6/15</a:t>
            </a:fld>
            <a:endParaRPr lang="en-US" dirty="0" smtClean="0"/>
          </a:p>
        </p:txBody>
      </p:sp>
      <p:sp>
        <p:nvSpPr>
          <p:cNvPr id="40964" name="Rectangle 6"/>
          <p:cNvSpPr>
            <a:spLocks noGrp="1" noChangeArrowheads="1"/>
          </p:cNvSpPr>
          <p:nvPr>
            <p:ph type="ftr" sz="quarter" idx="4"/>
          </p:nvPr>
        </p:nvSpPr>
        <p:spPr>
          <a:noFill/>
        </p:spPr>
        <p:txBody>
          <a:bodyPr/>
          <a:lstStyle/>
          <a:p>
            <a:pPr defTabSz="930241"/>
            <a:r>
              <a:rPr lang="en-US" dirty="0" smtClean="0"/>
              <a:t>© Van Mieghem</a:t>
            </a:r>
          </a:p>
        </p:txBody>
      </p:sp>
      <p:sp>
        <p:nvSpPr>
          <p:cNvPr id="40965" name="Rectangle 2"/>
          <p:cNvSpPr>
            <a:spLocks noGrp="1" noRot="1" noChangeAspect="1" noChangeArrowheads="1" noTextEdit="1"/>
          </p:cNvSpPr>
          <p:nvPr>
            <p:ph type="sldImg"/>
          </p:nvPr>
        </p:nvSpPr>
        <p:spPr>
          <a:ln/>
        </p:spPr>
      </p:sp>
      <p:sp>
        <p:nvSpPr>
          <p:cNvPr id="409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1987" name="Rectangle 3"/>
          <p:cNvSpPr>
            <a:spLocks noGrp="1" noChangeArrowheads="1"/>
          </p:cNvSpPr>
          <p:nvPr>
            <p:ph type="dt" sz="quarter" idx="1"/>
          </p:nvPr>
        </p:nvSpPr>
        <p:spPr>
          <a:noFill/>
        </p:spPr>
        <p:txBody>
          <a:bodyPr/>
          <a:lstStyle/>
          <a:p>
            <a:pPr defTabSz="930241"/>
            <a:fld id="{9A774F6E-C86E-4BD7-A3D3-D8EAB7D72420}" type="datetime1">
              <a:rPr lang="en-US" smtClean="0"/>
              <a:pPr defTabSz="930241"/>
              <a:t>3/6/15</a:t>
            </a:fld>
            <a:endParaRPr lang="en-US" dirty="0" smtClean="0"/>
          </a:p>
        </p:txBody>
      </p:sp>
      <p:sp>
        <p:nvSpPr>
          <p:cNvPr id="41988" name="Rectangle 6"/>
          <p:cNvSpPr>
            <a:spLocks noGrp="1" noChangeArrowheads="1"/>
          </p:cNvSpPr>
          <p:nvPr>
            <p:ph type="ftr" sz="quarter" idx="4"/>
          </p:nvPr>
        </p:nvSpPr>
        <p:spPr>
          <a:noFill/>
        </p:spPr>
        <p:txBody>
          <a:bodyPr/>
          <a:lstStyle/>
          <a:p>
            <a:pPr defTabSz="930241"/>
            <a:r>
              <a:rPr lang="en-US" dirty="0" smtClean="0"/>
              <a:t>© Van Mieghem</a:t>
            </a:r>
          </a:p>
        </p:txBody>
      </p:sp>
      <p:sp>
        <p:nvSpPr>
          <p:cNvPr id="41989" name="Rectangle 2"/>
          <p:cNvSpPr>
            <a:spLocks noGrp="1" noRot="1" noChangeAspect="1" noChangeArrowheads="1" noTextEdit="1"/>
          </p:cNvSpPr>
          <p:nvPr>
            <p:ph type="sldImg"/>
          </p:nvPr>
        </p:nvSpPr>
        <p:spPr>
          <a:ln/>
        </p:spPr>
      </p:sp>
      <p:sp>
        <p:nvSpPr>
          <p:cNvPr id="419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3011" name="Rectangle 3"/>
          <p:cNvSpPr>
            <a:spLocks noGrp="1" noChangeArrowheads="1"/>
          </p:cNvSpPr>
          <p:nvPr>
            <p:ph type="dt" sz="quarter" idx="1"/>
          </p:nvPr>
        </p:nvSpPr>
        <p:spPr>
          <a:noFill/>
        </p:spPr>
        <p:txBody>
          <a:bodyPr/>
          <a:lstStyle/>
          <a:p>
            <a:pPr defTabSz="930241"/>
            <a:fld id="{D48A5AF5-E747-4FEB-A515-76846311ECDA}" type="datetime1">
              <a:rPr lang="en-US" smtClean="0"/>
              <a:pPr defTabSz="930241"/>
              <a:t>3/6/15</a:t>
            </a:fld>
            <a:endParaRPr lang="en-US" dirty="0" smtClean="0"/>
          </a:p>
        </p:txBody>
      </p:sp>
      <p:sp>
        <p:nvSpPr>
          <p:cNvPr id="43012" name="Rectangle 6"/>
          <p:cNvSpPr>
            <a:spLocks noGrp="1" noChangeArrowheads="1"/>
          </p:cNvSpPr>
          <p:nvPr>
            <p:ph type="ftr" sz="quarter" idx="4"/>
          </p:nvPr>
        </p:nvSpPr>
        <p:spPr>
          <a:noFill/>
        </p:spPr>
        <p:txBody>
          <a:bodyPr/>
          <a:lstStyle/>
          <a:p>
            <a:pPr defTabSz="930241"/>
            <a:r>
              <a:rPr lang="en-US" dirty="0" smtClean="0"/>
              <a:t>© Van Mieghem</a:t>
            </a:r>
          </a:p>
        </p:txBody>
      </p:sp>
      <p:sp>
        <p:nvSpPr>
          <p:cNvPr id="43013" name="Rectangle 2"/>
          <p:cNvSpPr>
            <a:spLocks noGrp="1" noRot="1" noChangeAspect="1" noChangeArrowheads="1" noTextEdit="1"/>
          </p:cNvSpPr>
          <p:nvPr>
            <p:ph type="sldImg"/>
          </p:nvPr>
        </p:nvSpPr>
        <p:spPr>
          <a:ln/>
        </p:spPr>
      </p:sp>
      <p:sp>
        <p:nvSpPr>
          <p:cNvPr id="430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4035" name="Rectangle 3"/>
          <p:cNvSpPr>
            <a:spLocks noGrp="1" noChangeArrowheads="1"/>
          </p:cNvSpPr>
          <p:nvPr>
            <p:ph type="dt" sz="quarter" idx="1"/>
          </p:nvPr>
        </p:nvSpPr>
        <p:spPr>
          <a:noFill/>
        </p:spPr>
        <p:txBody>
          <a:bodyPr/>
          <a:lstStyle/>
          <a:p>
            <a:pPr defTabSz="930241"/>
            <a:fld id="{DFA66356-FFF4-4B2F-BFEB-0FF1B018FEB2}" type="datetime1">
              <a:rPr lang="en-US" smtClean="0"/>
              <a:pPr defTabSz="930241"/>
              <a:t>3/6/15</a:t>
            </a:fld>
            <a:endParaRPr lang="en-US" dirty="0" smtClean="0"/>
          </a:p>
        </p:txBody>
      </p:sp>
      <p:sp>
        <p:nvSpPr>
          <p:cNvPr id="44036" name="Rectangle 6"/>
          <p:cNvSpPr>
            <a:spLocks noGrp="1" noChangeArrowheads="1"/>
          </p:cNvSpPr>
          <p:nvPr>
            <p:ph type="ftr" sz="quarter" idx="4"/>
          </p:nvPr>
        </p:nvSpPr>
        <p:spPr>
          <a:noFill/>
        </p:spPr>
        <p:txBody>
          <a:bodyPr/>
          <a:lstStyle/>
          <a:p>
            <a:pPr defTabSz="930241"/>
            <a:r>
              <a:rPr lang="en-US" dirty="0" smtClean="0"/>
              <a:t>© Van Mieghem</a:t>
            </a:r>
          </a:p>
        </p:txBody>
      </p:sp>
      <p:sp>
        <p:nvSpPr>
          <p:cNvPr id="44037" name="Rectangle 2"/>
          <p:cNvSpPr>
            <a:spLocks noGrp="1" noRot="1" noChangeAspect="1" noChangeArrowheads="1" noTextEdit="1"/>
          </p:cNvSpPr>
          <p:nvPr>
            <p:ph type="sldImg"/>
          </p:nvPr>
        </p:nvSpPr>
        <p:spPr>
          <a:ln/>
        </p:spPr>
      </p:sp>
      <p:sp>
        <p:nvSpPr>
          <p:cNvPr id="44038" name="Rectangle 3"/>
          <p:cNvSpPr>
            <a:spLocks noGrp="1" noChangeArrowheads="1"/>
          </p:cNvSpPr>
          <p:nvPr>
            <p:ph type="body" idx="1"/>
          </p:nvPr>
        </p:nvSpPr>
        <p:spPr>
          <a:noFill/>
          <a:ln/>
        </p:spPr>
        <p:txBody>
          <a:bodyPr/>
          <a:lstStyle/>
          <a:p>
            <a:endParaRPr lang="en-US" smtClean="0"/>
          </a:p>
          <a:p>
            <a:r>
              <a:rPr lang="en-US" smtClean="0"/>
              <a:t>Role and focus of a given network location</a:t>
            </a:r>
          </a:p>
          <a:p>
            <a:pPr lvl="1"/>
            <a:r>
              <a:rPr lang="en-US" smtClean="0"/>
              <a:t>Is a location focused on producing a given product line (product-focused network), or on a given processing step in the value chain (functionally-focused network)?</a:t>
            </a:r>
          </a:p>
          <a:p>
            <a:pPr lvl="2">
              <a:buFontTx/>
              <a:buChar char="•"/>
            </a:pPr>
            <a:r>
              <a:rPr lang="en-US" smtClean="0"/>
              <a:t>Are underwriters dedicated to an area or pooled into one functional unit (Manzana)?</a:t>
            </a:r>
          </a:p>
          <a:p>
            <a:pPr lvl="2">
              <a:buFontTx/>
              <a:buChar char="•"/>
            </a:pPr>
            <a:r>
              <a:rPr lang="en-US" smtClean="0"/>
              <a:t>Different strategies that define where is fulfillment is done (Peapod)</a:t>
            </a:r>
          </a:p>
          <a:p>
            <a:pPr lvl="1"/>
            <a:r>
              <a:rPr lang="en-US" smtClean="0"/>
              <a:t>What is the breadth of products allocated to a network location? </a:t>
            </a:r>
          </a:p>
          <a:p>
            <a:pPr lvl="2">
              <a:buFontTx/>
              <a:buChar char="•"/>
            </a:pPr>
            <a:r>
              <a:rPr lang="en-US" smtClean="0"/>
              <a:t>Allocating products to facilities (Lilly, ITT) can lead to specialized/localized plants vs. standardized/global plants</a:t>
            </a:r>
          </a:p>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5059" name="Rectangle 3"/>
          <p:cNvSpPr>
            <a:spLocks noGrp="1" noChangeArrowheads="1"/>
          </p:cNvSpPr>
          <p:nvPr>
            <p:ph type="dt" sz="quarter" idx="1"/>
          </p:nvPr>
        </p:nvSpPr>
        <p:spPr>
          <a:noFill/>
        </p:spPr>
        <p:txBody>
          <a:bodyPr/>
          <a:lstStyle/>
          <a:p>
            <a:pPr defTabSz="930241"/>
            <a:fld id="{27FAF6CB-97FD-4700-8DEC-245BEEC6C988}" type="datetime1">
              <a:rPr lang="en-US" smtClean="0"/>
              <a:pPr defTabSz="930241"/>
              <a:t>3/6/15</a:t>
            </a:fld>
            <a:endParaRPr lang="en-US" dirty="0" smtClean="0"/>
          </a:p>
        </p:txBody>
      </p:sp>
      <p:sp>
        <p:nvSpPr>
          <p:cNvPr id="45060" name="Rectangle 6"/>
          <p:cNvSpPr>
            <a:spLocks noGrp="1" noChangeArrowheads="1"/>
          </p:cNvSpPr>
          <p:nvPr>
            <p:ph type="ftr" sz="quarter" idx="4"/>
          </p:nvPr>
        </p:nvSpPr>
        <p:spPr>
          <a:noFill/>
        </p:spPr>
        <p:txBody>
          <a:bodyPr/>
          <a:lstStyle/>
          <a:p>
            <a:pPr defTabSz="930241"/>
            <a:r>
              <a:rPr lang="en-US" dirty="0" smtClean="0"/>
              <a:t>© Van Mieghem</a:t>
            </a:r>
          </a:p>
        </p:txBody>
      </p:sp>
      <p:sp>
        <p:nvSpPr>
          <p:cNvPr id="45061" name="Rectangle 2"/>
          <p:cNvSpPr>
            <a:spLocks noGrp="1" noRot="1" noChangeAspect="1" noChangeArrowheads="1" noTextEdit="1"/>
          </p:cNvSpPr>
          <p:nvPr>
            <p:ph type="sldImg"/>
          </p:nvPr>
        </p:nvSpPr>
        <p:spPr>
          <a:ln/>
        </p:spPr>
      </p:sp>
      <p:sp>
        <p:nvSpPr>
          <p:cNvPr id="4506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6083" name="Rectangle 3"/>
          <p:cNvSpPr>
            <a:spLocks noGrp="1" noChangeArrowheads="1"/>
          </p:cNvSpPr>
          <p:nvPr>
            <p:ph type="dt" sz="quarter" idx="1"/>
          </p:nvPr>
        </p:nvSpPr>
        <p:spPr>
          <a:noFill/>
        </p:spPr>
        <p:txBody>
          <a:bodyPr/>
          <a:lstStyle/>
          <a:p>
            <a:pPr defTabSz="930241"/>
            <a:fld id="{1E413643-397B-4766-8544-1130FB32E050}" type="datetime1">
              <a:rPr lang="en-US" smtClean="0"/>
              <a:pPr defTabSz="930241"/>
              <a:t>3/6/15</a:t>
            </a:fld>
            <a:endParaRPr lang="en-US" dirty="0" smtClean="0"/>
          </a:p>
        </p:txBody>
      </p:sp>
      <p:sp>
        <p:nvSpPr>
          <p:cNvPr id="46084" name="Rectangle 6"/>
          <p:cNvSpPr>
            <a:spLocks noGrp="1" noChangeArrowheads="1"/>
          </p:cNvSpPr>
          <p:nvPr>
            <p:ph type="ftr" sz="quarter" idx="4"/>
          </p:nvPr>
        </p:nvSpPr>
        <p:spPr>
          <a:noFill/>
        </p:spPr>
        <p:txBody>
          <a:bodyPr/>
          <a:lstStyle/>
          <a:p>
            <a:pPr defTabSz="930241"/>
            <a:r>
              <a:rPr lang="en-US" dirty="0" smtClean="0"/>
              <a:t>© Van Mieghem</a:t>
            </a:r>
          </a:p>
        </p:txBody>
      </p:sp>
      <p:sp>
        <p:nvSpPr>
          <p:cNvPr id="46085" name="Rectangle 2"/>
          <p:cNvSpPr>
            <a:spLocks noGrp="1" noRot="1" noChangeAspect="1" noChangeArrowheads="1" noTextEdit="1"/>
          </p:cNvSpPr>
          <p:nvPr>
            <p:ph type="sldImg"/>
          </p:nvPr>
        </p:nvSpPr>
        <p:spPr>
          <a:ln/>
        </p:spPr>
      </p:sp>
      <p:sp>
        <p:nvSpPr>
          <p:cNvPr id="4608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0951"/>
            <a:r>
              <a:rPr lang="en-US" dirty="0" smtClean="0"/>
              <a:t>OPNS454 Week10: Course Summary</a:t>
            </a:r>
          </a:p>
        </p:txBody>
      </p:sp>
      <p:sp>
        <p:nvSpPr>
          <p:cNvPr id="47107" name="Rectangle 3"/>
          <p:cNvSpPr>
            <a:spLocks noGrp="1" noChangeArrowheads="1"/>
          </p:cNvSpPr>
          <p:nvPr>
            <p:ph type="dt" sz="quarter" idx="1"/>
          </p:nvPr>
        </p:nvSpPr>
        <p:spPr>
          <a:noFill/>
        </p:spPr>
        <p:txBody>
          <a:bodyPr/>
          <a:lstStyle/>
          <a:p>
            <a:pPr defTabSz="940951"/>
            <a:fld id="{821CC8CA-7E3C-4CC6-8BB2-21751E33E5F8}" type="datetime1">
              <a:rPr lang="en-US" smtClean="0"/>
              <a:pPr defTabSz="940951"/>
              <a:t>3/6/15</a:t>
            </a:fld>
            <a:endParaRPr lang="en-US" dirty="0" smtClean="0"/>
          </a:p>
        </p:txBody>
      </p:sp>
      <p:sp>
        <p:nvSpPr>
          <p:cNvPr id="47108" name="Rectangle 6"/>
          <p:cNvSpPr>
            <a:spLocks noGrp="1" noChangeArrowheads="1"/>
          </p:cNvSpPr>
          <p:nvPr>
            <p:ph type="ftr" sz="quarter" idx="4"/>
          </p:nvPr>
        </p:nvSpPr>
        <p:spPr>
          <a:noFill/>
        </p:spPr>
        <p:txBody>
          <a:bodyPr/>
          <a:lstStyle/>
          <a:p>
            <a:pPr defTabSz="940951"/>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40951"/>
            <a:fld id="{DE6E227A-51DD-4E24-9274-1F26F381FA25}" type="slidenum">
              <a:rPr lang="en-US" smtClean="0"/>
              <a:pPr defTabSz="940951"/>
              <a:t>19</a:t>
            </a:fld>
            <a:endParaRPr lang="en-US" dirty="0" smtClean="0"/>
          </a:p>
        </p:txBody>
      </p:sp>
      <p:sp>
        <p:nvSpPr>
          <p:cNvPr id="47110" name="Rectangle 2"/>
          <p:cNvSpPr>
            <a:spLocks noGrp="1" noRot="1" noChangeAspect="1" noChangeArrowheads="1" noTextEdit="1"/>
          </p:cNvSpPr>
          <p:nvPr>
            <p:ph type="sldImg"/>
          </p:nvPr>
        </p:nvSpPr>
        <p:spPr>
          <a:xfrm>
            <a:off x="1182688" y="696913"/>
            <a:ext cx="4646612" cy="3486150"/>
          </a:xfrm>
          <a:ln/>
        </p:spPr>
      </p:sp>
      <p:sp>
        <p:nvSpPr>
          <p:cNvPr id="47111" name="Rectangle 3"/>
          <p:cNvSpPr>
            <a:spLocks noGrp="1" noChangeArrowheads="1"/>
          </p:cNvSpPr>
          <p:nvPr>
            <p:ph type="body" idx="1"/>
          </p:nvPr>
        </p:nvSpPr>
        <p:spPr>
          <a:xfrm>
            <a:off x="701346" y="3916541"/>
            <a:ext cx="5607711" cy="478192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Header Placeholder 3"/>
          <p:cNvSpPr>
            <a:spLocks noGrp="1"/>
          </p:cNvSpPr>
          <p:nvPr>
            <p:ph type="hdr" sz="quarter"/>
          </p:nvPr>
        </p:nvSpPr>
        <p:spPr>
          <a:noFill/>
        </p:spPr>
        <p:txBody>
          <a:bodyPr/>
          <a:lstStyle/>
          <a:p>
            <a:pPr defTabSz="930241"/>
            <a:r>
              <a:rPr lang="en-US" dirty="0" smtClean="0"/>
              <a:t>OPNS454 Week10: Course Summary</a:t>
            </a:r>
          </a:p>
        </p:txBody>
      </p:sp>
      <p:sp>
        <p:nvSpPr>
          <p:cNvPr id="48133" name="Date Placeholder 4"/>
          <p:cNvSpPr>
            <a:spLocks noGrp="1"/>
          </p:cNvSpPr>
          <p:nvPr>
            <p:ph type="dt" sz="quarter" idx="1"/>
          </p:nvPr>
        </p:nvSpPr>
        <p:spPr>
          <a:noFill/>
        </p:spPr>
        <p:txBody>
          <a:bodyPr/>
          <a:lstStyle/>
          <a:p>
            <a:pPr defTabSz="930241"/>
            <a:fld id="{24E48F87-D2AB-4ACC-A4E7-90DEE68F1ECB}" type="datetime1">
              <a:rPr lang="en-US" smtClean="0"/>
              <a:pPr defTabSz="930241"/>
              <a:t>3/6/15</a:t>
            </a:fld>
            <a:endParaRPr lang="en-US" dirty="0" smtClean="0"/>
          </a:p>
        </p:txBody>
      </p:sp>
      <p:sp>
        <p:nvSpPr>
          <p:cNvPr id="48134" name="Footer Placeholder 5"/>
          <p:cNvSpPr>
            <a:spLocks noGrp="1"/>
          </p:cNvSpPr>
          <p:nvPr>
            <p:ph type="ftr" sz="quarter" idx="4"/>
          </p:nvPr>
        </p:nvSpPr>
        <p:spPr>
          <a:noFill/>
        </p:spPr>
        <p:txBody>
          <a:bodyPr/>
          <a:lstStyle/>
          <a:p>
            <a:pPr defTabSz="930241"/>
            <a:r>
              <a:rPr lang="en-US" dirty="0" smtClean="0"/>
              <a:t>© Van Mieghem</a:t>
            </a:r>
          </a:p>
        </p:txBody>
      </p:sp>
      <p:sp>
        <p:nvSpPr>
          <p:cNvPr id="48135" name="Slide Number Placeholder 6"/>
          <p:cNvSpPr>
            <a:spLocks noGrp="1"/>
          </p:cNvSpPr>
          <p:nvPr>
            <p:ph type="sldNum" sz="quarter" idx="5"/>
          </p:nvPr>
        </p:nvSpPr>
        <p:spPr>
          <a:noFill/>
        </p:spPr>
        <p:txBody>
          <a:bodyPr/>
          <a:lstStyle/>
          <a:p>
            <a:pPr defTabSz="930241"/>
            <a:fld id="{33C98398-2A1E-4EF2-BC36-5BBBDE1894E0}" type="slidenum">
              <a:rPr lang="en-US" smtClean="0"/>
              <a:pPr defTabSz="930241"/>
              <a:t>20</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3/6/15</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2</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smtClean="0"/>
          </a:p>
        </p:txBody>
      </p:sp>
      <p:sp>
        <p:nvSpPr>
          <p:cNvPr id="51204" name="Header Placeholder 3"/>
          <p:cNvSpPr>
            <a:spLocks noGrp="1"/>
          </p:cNvSpPr>
          <p:nvPr>
            <p:ph type="hdr" sz="quarter"/>
          </p:nvPr>
        </p:nvSpPr>
        <p:spPr>
          <a:noFill/>
        </p:spPr>
        <p:txBody>
          <a:bodyPr/>
          <a:lstStyle/>
          <a:p>
            <a:pPr defTabSz="928711"/>
            <a:r>
              <a:rPr lang="en-US" dirty="0" smtClean="0"/>
              <a:t>OPNS454 Week10: Course Summary</a:t>
            </a:r>
          </a:p>
        </p:txBody>
      </p:sp>
      <p:sp>
        <p:nvSpPr>
          <p:cNvPr id="51205" name="Date Placeholder 4"/>
          <p:cNvSpPr>
            <a:spLocks noGrp="1"/>
          </p:cNvSpPr>
          <p:nvPr>
            <p:ph type="dt" sz="quarter" idx="1"/>
          </p:nvPr>
        </p:nvSpPr>
        <p:spPr>
          <a:noFill/>
        </p:spPr>
        <p:txBody>
          <a:bodyPr/>
          <a:lstStyle/>
          <a:p>
            <a:pPr defTabSz="928711"/>
            <a:fld id="{01F8D00B-E116-4078-B265-E3FF408C87DF}" type="datetime1">
              <a:rPr lang="en-US" smtClean="0"/>
              <a:pPr defTabSz="928711"/>
              <a:t>3/6/15</a:t>
            </a:fld>
            <a:endParaRPr lang="en-US" dirty="0" smtClean="0"/>
          </a:p>
        </p:txBody>
      </p:sp>
      <p:sp>
        <p:nvSpPr>
          <p:cNvPr id="51206" name="Footer Placeholder 5"/>
          <p:cNvSpPr>
            <a:spLocks noGrp="1"/>
          </p:cNvSpPr>
          <p:nvPr>
            <p:ph type="ftr" sz="quarter" idx="4"/>
          </p:nvPr>
        </p:nvSpPr>
        <p:spPr>
          <a:noFill/>
        </p:spPr>
        <p:txBody>
          <a:bodyPr/>
          <a:lstStyle/>
          <a:p>
            <a:pPr defTabSz="928711"/>
            <a:r>
              <a:rPr lang="en-US" dirty="0" smtClean="0"/>
              <a:t>OPNS454   © Van Mieghem</a:t>
            </a:r>
          </a:p>
        </p:txBody>
      </p:sp>
      <p:sp>
        <p:nvSpPr>
          <p:cNvPr id="51207" name="Slide Number Placeholder 6"/>
          <p:cNvSpPr>
            <a:spLocks noGrp="1"/>
          </p:cNvSpPr>
          <p:nvPr>
            <p:ph type="sldNum" sz="quarter" idx="5"/>
          </p:nvPr>
        </p:nvSpPr>
        <p:spPr>
          <a:noFill/>
        </p:spPr>
        <p:txBody>
          <a:bodyPr/>
          <a:lstStyle/>
          <a:p>
            <a:pPr defTabSz="928711"/>
            <a:fld id="{BFBAAAED-C45C-4A94-8DD8-6C307A091197}" type="slidenum">
              <a:rPr lang="en-US" smtClean="0"/>
              <a:pPr defTabSz="928711"/>
              <a:t>21</a:t>
            </a:fld>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30356"/>
            <a:r>
              <a:rPr lang="en-US" dirty="0" smtClean="0">
                <a:solidFill>
                  <a:prstClr val="black"/>
                </a:solidFill>
              </a:rPr>
              <a:t>OPNS454 Week 9: Improvement and Innovation</a:t>
            </a:r>
          </a:p>
        </p:txBody>
      </p:sp>
      <p:sp>
        <p:nvSpPr>
          <p:cNvPr id="57347" name="Rectangle 3"/>
          <p:cNvSpPr>
            <a:spLocks noGrp="1" noChangeArrowheads="1"/>
          </p:cNvSpPr>
          <p:nvPr>
            <p:ph type="dt" sz="quarter" idx="1"/>
          </p:nvPr>
        </p:nvSpPr>
        <p:spPr>
          <a:noFill/>
        </p:spPr>
        <p:txBody>
          <a:bodyPr/>
          <a:lstStyle/>
          <a:p>
            <a:pPr defTabSz="930356"/>
            <a:fld id="{13B36B73-1EC2-49A9-B8BF-D805B55FD111}" type="datetime1">
              <a:rPr lang="en-US" smtClean="0">
                <a:solidFill>
                  <a:prstClr val="black"/>
                </a:solidFill>
              </a:rPr>
              <a:pPr defTabSz="930356"/>
              <a:t>3/6/15</a:t>
            </a:fld>
            <a:endParaRPr lang="en-US" dirty="0" smtClean="0">
              <a:solidFill>
                <a:prstClr val="black"/>
              </a:solidFill>
            </a:endParaRPr>
          </a:p>
        </p:txBody>
      </p:sp>
      <p:sp>
        <p:nvSpPr>
          <p:cNvPr id="57348" name="Rectangle 6"/>
          <p:cNvSpPr>
            <a:spLocks noGrp="1" noChangeArrowheads="1"/>
          </p:cNvSpPr>
          <p:nvPr>
            <p:ph type="ftr" sz="quarter" idx="4"/>
          </p:nvPr>
        </p:nvSpPr>
        <p:spPr>
          <a:noFill/>
        </p:spPr>
        <p:txBody>
          <a:bodyPr/>
          <a:lstStyle/>
          <a:p>
            <a:pPr defTabSz="930356"/>
            <a:r>
              <a:rPr lang="en-US" dirty="0" smtClean="0">
                <a:solidFill>
                  <a:prstClr val="black"/>
                </a:solidFill>
              </a:rPr>
              <a:t>OPNS454   © Van Mieghem</a:t>
            </a:r>
          </a:p>
        </p:txBody>
      </p:sp>
      <p:sp>
        <p:nvSpPr>
          <p:cNvPr id="57349" name="Rectangle 7"/>
          <p:cNvSpPr>
            <a:spLocks noGrp="1" noChangeArrowheads="1"/>
          </p:cNvSpPr>
          <p:nvPr>
            <p:ph type="sldNum" sz="quarter" idx="5"/>
          </p:nvPr>
        </p:nvSpPr>
        <p:spPr>
          <a:noFill/>
        </p:spPr>
        <p:txBody>
          <a:bodyPr/>
          <a:lstStyle/>
          <a:p>
            <a:pPr defTabSz="930356"/>
            <a:fld id="{7EF71687-8B3A-482C-AA42-ED8FBDCF16DE}" type="slidenum">
              <a:rPr lang="en-US" smtClean="0">
                <a:solidFill>
                  <a:prstClr val="black"/>
                </a:solidFill>
              </a:rPr>
              <a:pPr defTabSz="930356"/>
              <a:t>22</a:t>
            </a:fld>
            <a:endParaRPr lang="en-US" dirty="0" smtClean="0">
              <a:solidFill>
                <a:prstClr val="black"/>
              </a:solidFill>
            </a:endParaRPr>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30356"/>
            <a:r>
              <a:rPr lang="en-US" dirty="0" smtClean="0">
                <a:solidFill>
                  <a:prstClr val="black"/>
                </a:solidFill>
              </a:rPr>
              <a:t>OPNS454 Week 9: Improvement and Innovation</a:t>
            </a:r>
          </a:p>
        </p:txBody>
      </p:sp>
      <p:sp>
        <p:nvSpPr>
          <p:cNvPr id="61443" name="Rectangle 3"/>
          <p:cNvSpPr>
            <a:spLocks noGrp="1" noChangeArrowheads="1"/>
          </p:cNvSpPr>
          <p:nvPr>
            <p:ph type="dt" sz="quarter" idx="1"/>
          </p:nvPr>
        </p:nvSpPr>
        <p:spPr>
          <a:noFill/>
        </p:spPr>
        <p:txBody>
          <a:bodyPr/>
          <a:lstStyle/>
          <a:p>
            <a:pPr defTabSz="930356"/>
            <a:fld id="{277E5CCE-5B77-474B-9FAE-9B183C7F7AAC}" type="datetime1">
              <a:rPr lang="en-US" smtClean="0">
                <a:solidFill>
                  <a:prstClr val="black"/>
                </a:solidFill>
              </a:rPr>
              <a:pPr defTabSz="930356"/>
              <a:t>3/6/15</a:t>
            </a:fld>
            <a:endParaRPr lang="en-US" dirty="0" smtClean="0">
              <a:solidFill>
                <a:prstClr val="black"/>
              </a:solidFill>
            </a:endParaRPr>
          </a:p>
        </p:txBody>
      </p:sp>
      <p:sp>
        <p:nvSpPr>
          <p:cNvPr id="61444" name="Rectangle 6"/>
          <p:cNvSpPr>
            <a:spLocks noGrp="1" noChangeArrowheads="1"/>
          </p:cNvSpPr>
          <p:nvPr>
            <p:ph type="ftr" sz="quarter" idx="4"/>
          </p:nvPr>
        </p:nvSpPr>
        <p:spPr>
          <a:noFill/>
        </p:spPr>
        <p:txBody>
          <a:bodyPr/>
          <a:lstStyle/>
          <a:p>
            <a:pPr defTabSz="930356"/>
            <a:r>
              <a:rPr lang="en-US" dirty="0" smtClean="0">
                <a:solidFill>
                  <a:prstClr val="black"/>
                </a:solidFill>
              </a:rPr>
              <a:t>OPNS454   © Van Mieghem</a:t>
            </a:r>
          </a:p>
        </p:txBody>
      </p:sp>
      <p:sp>
        <p:nvSpPr>
          <p:cNvPr id="61445" name="Rectangle 7"/>
          <p:cNvSpPr>
            <a:spLocks noGrp="1" noChangeArrowheads="1"/>
          </p:cNvSpPr>
          <p:nvPr>
            <p:ph type="sldNum" sz="quarter" idx="5"/>
          </p:nvPr>
        </p:nvSpPr>
        <p:spPr>
          <a:noFill/>
        </p:spPr>
        <p:txBody>
          <a:bodyPr/>
          <a:lstStyle/>
          <a:p>
            <a:pPr defTabSz="930356"/>
            <a:fld id="{D9C49497-51B4-497D-B05B-7FF0D28981F4}" type="slidenum">
              <a:rPr lang="en-US" smtClean="0">
                <a:solidFill>
                  <a:prstClr val="black"/>
                </a:solidFill>
              </a:rPr>
              <a:pPr defTabSz="930356"/>
              <a:t>23</a:t>
            </a:fld>
            <a:endParaRPr lang="en-US" dirty="0" smtClean="0">
              <a:solidFill>
                <a:prstClr val="black"/>
              </a:solidFill>
            </a:endParaRPr>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smtClean="0"/>
              <a:t>What are our distinctive </a:t>
            </a:r>
            <a:r>
              <a:rPr lang="en-US" i="1" dirty="0" smtClean="0"/>
              <a:t>capabilities </a:t>
            </a:r>
            <a:r>
              <a:rPr lang="en-US" dirty="0" smtClean="0"/>
              <a:t>or </a:t>
            </a:r>
            <a:r>
              <a:rPr lang="en-US" i="1" dirty="0" smtClean="0"/>
              <a:t>competences</a:t>
            </a:r>
            <a:r>
              <a:rPr lang="en-US"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i="1" dirty="0" smtClean="0">
                <a:solidFill>
                  <a:srgbClr val="FF3300"/>
                </a:solidFill>
              </a:rPr>
              <a:t>Are competencies fully determined by resources and processes?</a:t>
            </a:r>
            <a:r>
              <a:rPr lang="en-US" i="1" dirty="0" smtClean="0"/>
              <a:t> </a:t>
            </a:r>
            <a:r>
              <a:rPr lang="en-US" dirty="0" smtClean="0"/>
              <a:t>Values = standards by which employees set priorities. When they are set automatically (by process) they constitute the culture, which allows decentralized aligned decision making.</a:t>
            </a:r>
          </a:p>
          <a:p>
            <a:r>
              <a:rPr lang="en-US" dirty="0" smtClean="0"/>
              <a:t>Value = 3 P’s = profit, people, planet</a:t>
            </a:r>
          </a:p>
          <a:p>
            <a:r>
              <a:rPr lang="en-US" dirty="0" smtClean="0"/>
              <a:t>Consider profit: We thus have a clear metric for evaluation and improvement of OS: NPV</a:t>
            </a:r>
          </a:p>
          <a:p>
            <a:pPr lvl="1"/>
            <a:r>
              <a:rPr lang="en-US" dirty="0" smtClean="0"/>
              <a:t>We always want to make sure our recommendations are financially sound.  After all, </a:t>
            </a:r>
            <a:r>
              <a:rPr lang="en-US" i="1" dirty="0" smtClean="0"/>
              <a:t>why are we in business?</a:t>
            </a:r>
          </a:p>
          <a:p>
            <a:pPr lvl="1"/>
            <a:r>
              <a:rPr lang="en-US"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dirty="0" smtClean="0">
                <a:solidFill>
                  <a:srgbClr val="FF3300"/>
                </a:solidFill>
              </a:rPr>
              <a:t>The main advantages for NPV of cash flows are</a:t>
            </a:r>
            <a:r>
              <a:rPr lang="en-US" dirty="0" smtClean="0"/>
              <a:t>: </a:t>
            </a:r>
          </a:p>
          <a:p>
            <a:pPr lvl="1">
              <a:buFontTx/>
              <a:buAutoNum type="arabicPeriod"/>
            </a:pPr>
            <a:r>
              <a:rPr lang="en-US" dirty="0" smtClean="0"/>
              <a:t>In-line with financial theory</a:t>
            </a:r>
          </a:p>
          <a:p>
            <a:pPr lvl="1">
              <a:buFontTx/>
              <a:buAutoNum type="arabicPeriod"/>
            </a:pPr>
            <a:r>
              <a:rPr lang="en-US" dirty="0" smtClean="0"/>
              <a:t>Cash flows are harder to manipulate than a single measure; </a:t>
            </a:r>
          </a:p>
          <a:p>
            <a:pPr lvl="1">
              <a:buFontTx/>
              <a:buAutoNum type="arabicPeriod"/>
            </a:pPr>
            <a:r>
              <a:rPr lang="en-US" dirty="0" smtClean="0"/>
              <a:t>they recognize the longer term and temporal character of many decisions, yours as well as your competitors’ </a:t>
            </a:r>
          </a:p>
          <a:p>
            <a:pPr lvl="1">
              <a:buFontTx/>
              <a:buAutoNum type="arabicPeriod"/>
            </a:pPr>
            <a:r>
              <a:rPr lang="en-US" dirty="0" smtClean="0"/>
              <a:t>they allow us to incorporate risk attitudes and uncertainty.</a:t>
            </a:r>
          </a:p>
          <a:p>
            <a:r>
              <a:rPr lang="en-US" dirty="0" smtClean="0">
                <a:solidFill>
                  <a:srgbClr val="FF3300"/>
                </a:solidFill>
              </a:rPr>
              <a:t>But be cognizant that not everything is properly expressed in money!  Always consider people + planet!</a:t>
            </a:r>
            <a:endParaRPr lang="en-US" dirty="0" smtClean="0"/>
          </a:p>
          <a:p>
            <a:pPr lvl="1"/>
            <a:endParaRPr lang="en-US" dirty="0" smtClean="0"/>
          </a:p>
          <a:p>
            <a:r>
              <a:rPr lang="en-US" dirty="0" smtClean="0"/>
              <a:t>Maximizing NPV gives us a quantitative tool, but it only works well for determining correct parameter choice + choice between alternatives.</a:t>
            </a:r>
          </a:p>
          <a:p>
            <a:pPr lvl="1"/>
            <a:r>
              <a:rPr lang="en-US" dirty="0" smtClean="0"/>
              <a:t>The next slide details the typical components of the resource and process view that you can work on; abstractly, these are the “parameters” you could optimize over</a:t>
            </a:r>
          </a:p>
          <a:p>
            <a:pPr lvl="1"/>
            <a:r>
              <a:rPr lang="en-US"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3/6/15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24</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smtClean="0"/>
          </a:p>
        </p:txBody>
      </p:sp>
      <p:sp>
        <p:nvSpPr>
          <p:cNvPr id="32772" name="Header Placeholder 3"/>
          <p:cNvSpPr>
            <a:spLocks noGrp="1"/>
          </p:cNvSpPr>
          <p:nvPr>
            <p:ph type="hdr" sz="quarter"/>
          </p:nvPr>
        </p:nvSpPr>
        <p:spPr>
          <a:noFill/>
        </p:spPr>
        <p:txBody>
          <a:bodyPr/>
          <a:lstStyle/>
          <a:p>
            <a:pPr defTabSz="939008"/>
            <a:r>
              <a:rPr lang="en-US" dirty="0" smtClean="0"/>
              <a:t>OPNS454 Week10: Course Summary</a:t>
            </a:r>
          </a:p>
        </p:txBody>
      </p:sp>
      <p:sp>
        <p:nvSpPr>
          <p:cNvPr id="32773" name="Date Placeholder 4"/>
          <p:cNvSpPr>
            <a:spLocks noGrp="1"/>
          </p:cNvSpPr>
          <p:nvPr>
            <p:ph type="dt" sz="quarter" idx="1"/>
          </p:nvPr>
        </p:nvSpPr>
        <p:spPr>
          <a:noFill/>
        </p:spPr>
        <p:txBody>
          <a:bodyPr/>
          <a:lstStyle/>
          <a:p>
            <a:pPr defTabSz="939008"/>
            <a:fld id="{1563861B-A7ED-4383-817F-68550EDE1C98}" type="datetime1">
              <a:rPr lang="en-US" smtClean="0"/>
              <a:pPr defTabSz="939008"/>
              <a:t>3/6/15</a:t>
            </a:fld>
            <a:endParaRPr lang="en-US" dirty="0" smtClean="0"/>
          </a:p>
        </p:txBody>
      </p:sp>
      <p:sp>
        <p:nvSpPr>
          <p:cNvPr id="32774" name="Footer Placeholder 5"/>
          <p:cNvSpPr>
            <a:spLocks noGrp="1"/>
          </p:cNvSpPr>
          <p:nvPr>
            <p:ph type="ftr" sz="quarter" idx="4"/>
          </p:nvPr>
        </p:nvSpPr>
        <p:spPr>
          <a:noFill/>
        </p:spPr>
        <p:txBody>
          <a:bodyPr/>
          <a:lstStyle/>
          <a:p>
            <a:pPr defTabSz="939008"/>
            <a:r>
              <a:rPr lang="en-US" dirty="0" smtClean="0"/>
              <a:t>© Van Mieghem</a:t>
            </a:r>
          </a:p>
        </p:txBody>
      </p:sp>
      <p:sp>
        <p:nvSpPr>
          <p:cNvPr id="32775" name="Slide Number Placeholder 6"/>
          <p:cNvSpPr>
            <a:spLocks noGrp="1"/>
          </p:cNvSpPr>
          <p:nvPr>
            <p:ph type="sldNum" sz="quarter" idx="5"/>
          </p:nvPr>
        </p:nvSpPr>
        <p:spPr>
          <a:noFill/>
        </p:spPr>
        <p:txBody>
          <a:bodyPr/>
          <a:lstStyle/>
          <a:p>
            <a:pPr defTabSz="939008"/>
            <a:fld id="{10BC8D57-B5CA-4C22-877F-9FB2CCEC40CF}" type="slidenum">
              <a:rPr lang="en-US" smtClean="0"/>
              <a:pPr defTabSz="939008"/>
              <a:t>25</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Header Placeholder 3"/>
          <p:cNvSpPr>
            <a:spLocks noGrp="1"/>
          </p:cNvSpPr>
          <p:nvPr>
            <p:ph type="hdr" sz="quarter"/>
          </p:nvPr>
        </p:nvSpPr>
        <p:spPr>
          <a:noFill/>
        </p:spPr>
        <p:txBody>
          <a:bodyPr/>
          <a:lstStyle/>
          <a:p>
            <a:pPr defTabSz="930241"/>
            <a:r>
              <a:rPr lang="en-US" dirty="0" smtClean="0"/>
              <a:t>OPNS454 Week10: Course Summary</a:t>
            </a:r>
          </a:p>
        </p:txBody>
      </p:sp>
      <p:sp>
        <p:nvSpPr>
          <p:cNvPr id="49157" name="Date Placeholder 4"/>
          <p:cNvSpPr>
            <a:spLocks noGrp="1"/>
          </p:cNvSpPr>
          <p:nvPr>
            <p:ph type="dt" sz="quarter" idx="1"/>
          </p:nvPr>
        </p:nvSpPr>
        <p:spPr>
          <a:noFill/>
        </p:spPr>
        <p:txBody>
          <a:bodyPr/>
          <a:lstStyle/>
          <a:p>
            <a:pPr defTabSz="930241"/>
            <a:fld id="{04B198A4-0334-4441-BFA1-B47791F67FF3}" type="datetime1">
              <a:rPr lang="en-US" smtClean="0"/>
              <a:pPr defTabSz="930241"/>
              <a:t>3/6/15</a:t>
            </a:fld>
            <a:endParaRPr lang="en-US" dirty="0" smtClean="0"/>
          </a:p>
        </p:txBody>
      </p:sp>
      <p:sp>
        <p:nvSpPr>
          <p:cNvPr id="49158" name="Footer Placeholder 5"/>
          <p:cNvSpPr>
            <a:spLocks noGrp="1"/>
          </p:cNvSpPr>
          <p:nvPr>
            <p:ph type="ftr" sz="quarter" idx="4"/>
          </p:nvPr>
        </p:nvSpPr>
        <p:spPr>
          <a:noFill/>
        </p:spPr>
        <p:txBody>
          <a:bodyPr/>
          <a:lstStyle/>
          <a:p>
            <a:pPr defTabSz="930241"/>
            <a:r>
              <a:rPr lang="en-US" dirty="0" smtClean="0"/>
              <a:t>© Van Mieghem</a:t>
            </a:r>
          </a:p>
        </p:txBody>
      </p:sp>
      <p:sp>
        <p:nvSpPr>
          <p:cNvPr id="49159" name="Slide Number Placeholder 6"/>
          <p:cNvSpPr>
            <a:spLocks noGrp="1"/>
          </p:cNvSpPr>
          <p:nvPr>
            <p:ph type="sldNum" sz="quarter" idx="5"/>
          </p:nvPr>
        </p:nvSpPr>
        <p:spPr>
          <a:noFill/>
        </p:spPr>
        <p:txBody>
          <a:bodyPr/>
          <a:lstStyle/>
          <a:p>
            <a:pPr defTabSz="930241"/>
            <a:fld id="{E6BD02E4-2680-464E-B5E1-73354D2D6733}" type="slidenum">
              <a:rPr lang="en-US" smtClean="0"/>
              <a:pPr defTabSz="930241"/>
              <a:t>26</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50179" name="Rectangle 3"/>
          <p:cNvSpPr>
            <a:spLocks noGrp="1" noChangeArrowheads="1"/>
          </p:cNvSpPr>
          <p:nvPr>
            <p:ph type="dt" sz="quarter" idx="1"/>
          </p:nvPr>
        </p:nvSpPr>
        <p:spPr>
          <a:noFill/>
        </p:spPr>
        <p:txBody>
          <a:bodyPr/>
          <a:lstStyle/>
          <a:p>
            <a:pPr defTabSz="930241"/>
            <a:fld id="{371AA9EF-8A46-4A35-8219-E00CCBF76470}" type="datetime1">
              <a:rPr lang="en-US" smtClean="0"/>
              <a:pPr defTabSz="930241"/>
              <a:t>3/6/15</a:t>
            </a:fld>
            <a:endParaRPr lang="en-US" dirty="0" smtClean="0"/>
          </a:p>
        </p:txBody>
      </p:sp>
      <p:sp>
        <p:nvSpPr>
          <p:cNvPr id="50180" name="Rectangle 6"/>
          <p:cNvSpPr>
            <a:spLocks noGrp="1" noChangeArrowheads="1"/>
          </p:cNvSpPr>
          <p:nvPr>
            <p:ph type="ftr" sz="quarter" idx="4"/>
          </p:nvPr>
        </p:nvSpPr>
        <p:spPr>
          <a:noFill/>
        </p:spPr>
        <p:txBody>
          <a:bodyPr/>
          <a:lstStyle/>
          <a:p>
            <a:pPr defTabSz="930241"/>
            <a:r>
              <a:rPr lang="en-US" dirty="0" smtClean="0"/>
              <a:t>© Van Mieghem</a:t>
            </a:r>
          </a:p>
        </p:txBody>
      </p:sp>
      <p:sp>
        <p:nvSpPr>
          <p:cNvPr id="50181" name="Rectangle 2"/>
          <p:cNvSpPr>
            <a:spLocks noGrp="1" noRot="1" noChangeAspect="1" noChangeArrowheads="1" noTextEdit="1"/>
          </p:cNvSpPr>
          <p:nvPr>
            <p:ph type="sldImg"/>
          </p:nvPr>
        </p:nvSpPr>
        <p:spPr>
          <a:ln/>
        </p:spPr>
      </p:sp>
      <p:sp>
        <p:nvSpPr>
          <p:cNvPr id="50182" name="Rectangle 3"/>
          <p:cNvSpPr>
            <a:spLocks noGrp="1" noChangeArrowheads="1"/>
          </p:cNvSpPr>
          <p:nvPr>
            <p:ph type="body" idx="1"/>
          </p:nvPr>
        </p:nvSpPr>
        <p:spPr>
          <a:noFill/>
          <a:ln/>
        </p:spPr>
        <p:txBody>
          <a:bodyPr/>
          <a:lstStyle/>
          <a:p>
            <a:pPr marL="200430" indent="-200430"/>
            <a:r>
              <a:rPr lang="en-US" dirty="0" smtClean="0"/>
              <a:t>Analytical tools that we stressed:</a:t>
            </a:r>
          </a:p>
          <a:p>
            <a:pPr marL="200430" indent="-200430">
              <a:buFontTx/>
              <a:buAutoNum type="arabicPeriod"/>
            </a:pPr>
            <a:r>
              <a:rPr lang="en-US" dirty="0" smtClean="0"/>
              <a:t>Overbooking</a:t>
            </a:r>
          </a:p>
          <a:p>
            <a:pPr marL="200430" indent="-200430">
              <a:buFontTx/>
              <a:buAutoNum type="arabicPeriod"/>
            </a:pPr>
            <a:r>
              <a:rPr lang="en-US" dirty="0" smtClean="0"/>
              <a:t>Capacity segmentation: booking limits (for discount fares) and protection levels (for regular fare)</a:t>
            </a:r>
          </a:p>
          <a:p>
            <a:pPr marL="200430" indent="-200430">
              <a:buFontTx/>
              <a:buAutoNum type="arabicPeriod"/>
            </a:pPr>
            <a:r>
              <a:rPr lang="en-US" dirty="0" smtClean="0"/>
              <a:t>CRM: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3/6/15</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3</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481800" y="313569"/>
            <a:ext cx="4045281" cy="3064984"/>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735977" y="5310692"/>
            <a:ext cx="342304" cy="122968"/>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602097" y="5250745"/>
            <a:ext cx="1439201" cy="498021"/>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09947" y="5710339"/>
            <a:ext cx="6213210" cy="1172809"/>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364766" y="6986135"/>
            <a:ext cx="570507" cy="668639"/>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486834" y="7006116"/>
            <a:ext cx="1325100" cy="448834"/>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116204" y="7072212"/>
            <a:ext cx="637447" cy="152173"/>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859095" y="7301240"/>
            <a:ext cx="1010179" cy="67633"/>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14450" y="7281259"/>
            <a:ext cx="725686" cy="278215"/>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364185" y="7244368"/>
            <a:ext cx="733293" cy="315106"/>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678055" y="7691665"/>
            <a:ext cx="1019307" cy="305884"/>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039666" y="7766983"/>
            <a:ext cx="678524" cy="182915"/>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249032" y="6920039"/>
            <a:ext cx="1904735" cy="791609"/>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sz="900" dirty="0"/>
              <a:t>“The combinations of resources and processes that underpin sustainable competitive advantage for a specific firm competing in a specific market.”</a:t>
            </a:r>
          </a:p>
          <a:p>
            <a:pPr lvl="2">
              <a:buFontTx/>
              <a:buChar char="–"/>
            </a:pPr>
            <a:r>
              <a:rPr lang="en-US" sz="900" dirty="0"/>
              <a:t>“Abilities that customers value but that competitors cannot replicate.”</a:t>
            </a:r>
            <a:endParaRPr lang="en-US" sz="900"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sz="900" dirty="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3/6/15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solidFill>
                  <a:prstClr val="black"/>
                </a:solidFill>
              </a:rPr>
              <a:pPr/>
              <a:t>3/6/15</a:t>
            </a:fld>
            <a:endParaRPr lang="en-US" sz="1000" dirty="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5"/>
            <a:ext cx="6698522" cy="50893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2320" indent="-202320"/>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202320" indent="-202320"/>
            <a:endParaRPr lang="en-US" dirty="0">
              <a:latin typeface="Times New Roman" charset="0"/>
              <a:ea typeface="ＭＳ Ｐゴシック" charset="0"/>
              <a:cs typeface="ＭＳ Ｐゴシック" charset="0"/>
            </a:endParaRPr>
          </a:p>
          <a:p>
            <a:pPr marL="202320" indent="-202320"/>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47113" lvl="1" indent="-202320">
              <a:buFontTx/>
              <a:buChar char="•"/>
            </a:pPr>
            <a:r>
              <a:rPr lang="en-US" dirty="0">
                <a:latin typeface="Times New Roman" charset="0"/>
                <a:ea typeface="ＭＳ Ｐゴシック" charset="0"/>
              </a:rPr>
              <a:t>Use the framework</a:t>
            </a:r>
          </a:p>
          <a:p>
            <a:pPr marL="647113" lvl="1" indent="-202320">
              <a:buFontTx/>
              <a:buChar char="•"/>
            </a:pPr>
            <a:r>
              <a:rPr lang="en-US" dirty="0">
                <a:latin typeface="Times New Roman" charset="0"/>
                <a:ea typeface="ＭＳ Ｐゴシック" charset="0"/>
              </a:rPr>
              <a:t>Evaluate qualitatively and financially</a:t>
            </a:r>
          </a:p>
          <a:p>
            <a:pPr marL="202320" indent="-202320"/>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47113" lvl="1" indent="-202320">
              <a:buFontTx/>
              <a:buChar char="•"/>
            </a:pPr>
            <a:r>
              <a:rPr lang="en-US" dirty="0">
                <a:latin typeface="Times New Roman" charset="0"/>
                <a:ea typeface="ＭＳ Ｐゴシック" charset="0"/>
              </a:rPr>
              <a:t>Understand the trade-offs among different drivers and of the operational system</a:t>
            </a:r>
          </a:p>
          <a:p>
            <a:pPr marL="647113" lvl="1" indent="-202320">
              <a:buFontTx/>
              <a:buChar char="•"/>
            </a:pPr>
            <a:r>
              <a:rPr lang="en-US" dirty="0">
                <a:latin typeface="Times New Roman" charset="0"/>
                <a:ea typeface="ＭＳ Ｐゴシック" charset="0"/>
              </a:rPr>
              <a:t>Tailor the operational system to the competitive strategy (= optimize)</a:t>
            </a:r>
          </a:p>
          <a:p>
            <a:pPr marL="647113" lvl="1" indent="-202320">
              <a:buFontTx/>
              <a:buChar char="•"/>
            </a:pPr>
            <a:endParaRPr lang="en-US" dirty="0">
              <a:latin typeface="Times New Roman" charset="0"/>
              <a:ea typeface="ＭＳ Ｐゴシック" charset="0"/>
            </a:endParaRPr>
          </a:p>
          <a:p>
            <a:pPr marL="202320" indent="-202320"/>
            <a:r>
              <a:rPr lang="en-US" dirty="0">
                <a:latin typeface="Times New Roman" charset="0"/>
                <a:ea typeface="ＭＳ Ｐゴシック" charset="0"/>
                <a:cs typeface="ＭＳ Ｐゴシック" charset="0"/>
              </a:rPr>
              <a:t>The course has three parts:</a:t>
            </a:r>
          </a:p>
          <a:p>
            <a:pPr marL="202320" indent="-202320"/>
            <a:r>
              <a:rPr lang="en-US" dirty="0">
                <a:latin typeface="Times New Roman" charset="0"/>
                <a:ea typeface="ＭＳ Ｐゴシック" charset="0"/>
                <a:cs typeface="ＭＳ Ｐゴシック" charset="0"/>
              </a:rPr>
              <a:t>Part I introduces the framework + evaluates whether operations makes CA sustainable.</a:t>
            </a:r>
          </a:p>
          <a:p>
            <a:pPr marL="202320" indent="-202320"/>
            <a:r>
              <a:rPr lang="en-US" dirty="0">
                <a:latin typeface="Times New Roman" charset="0"/>
                <a:ea typeface="ＭＳ Ｐゴシック" charset="0"/>
                <a:cs typeface="ＭＳ Ｐゴシック" charset="0"/>
              </a:rPr>
              <a:t>Parts II and III investigate each element in the framework in detail to:</a:t>
            </a:r>
          </a:p>
          <a:p>
            <a:pPr marL="647113" lvl="1" indent="-202320">
              <a:buFontTx/>
              <a:buAutoNum type="arabicPeriod"/>
            </a:pPr>
            <a:r>
              <a:rPr lang="en-US" dirty="0">
                <a:latin typeface="Times New Roman" charset="0"/>
                <a:ea typeface="ＭＳ Ｐゴシック" charset="0"/>
              </a:rPr>
              <a:t>establish its drivers and the trade-offs</a:t>
            </a:r>
          </a:p>
          <a:p>
            <a:pPr marL="647113" lvl="1" indent="-202320">
              <a:buFontTx/>
              <a:buAutoNum type="arabicPeriod"/>
            </a:pPr>
            <a:r>
              <a:rPr lang="en-US" dirty="0">
                <a:latin typeface="Times New Roman" charset="0"/>
                <a:ea typeface="ＭＳ Ｐゴシック" charset="0"/>
              </a:rPr>
              <a:t>Tailor and optimize the operations strategy</a:t>
            </a:r>
          </a:p>
          <a:p>
            <a:pPr marL="202320" indent="-202320"/>
            <a:r>
              <a:rPr lang="en-US" dirty="0">
                <a:latin typeface="Times New Roman" charset="0"/>
                <a:ea typeface="ＭＳ Ｐゴシック" charset="0"/>
                <a:cs typeface="ＭＳ Ｐゴシック" charset="0"/>
              </a:rPr>
              <a:t>Part II focuses on the assets while Part III focuses on the activities.</a:t>
            </a:r>
          </a:p>
          <a:p>
            <a:pPr marL="202320" indent="-202320"/>
            <a:endParaRPr lang="en-US" dirty="0">
              <a:latin typeface="Times New Roman" charset="0"/>
              <a:ea typeface="ＭＳ Ｐゴシック" charset="0"/>
              <a:cs typeface="ＭＳ Ｐゴシック" charset="0"/>
            </a:endParaRPr>
          </a:p>
          <a:p>
            <a:pPr marL="202320" indent="-202320"/>
            <a:endParaRPr lang="en-US" dirty="0">
              <a:latin typeface="Times New Roman" charset="0"/>
              <a:ea typeface="ＭＳ Ｐゴシック" charset="0"/>
              <a:cs typeface="ＭＳ Ｐゴシック" charset="0"/>
            </a:endParaRPr>
          </a:p>
          <a:p>
            <a:pPr marL="202320" indent="-202320">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fld id="{D873399E-34E8-514A-9C36-0B90B84261F9}" type="datetime1">
              <a:rPr lang="en-US" sz="1000">
                <a:solidFill>
                  <a:prstClr val="black"/>
                </a:solidFill>
              </a:rPr>
              <a:pPr/>
              <a:t>3/6/15</a:t>
            </a:fld>
            <a:endParaRPr lang="en-US" sz="1000" dirty="0">
              <a:solidFill>
                <a:prstClr val="black"/>
              </a:solidFill>
            </a:endParaRPr>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11878" y="3962655"/>
            <a:ext cx="6698522" cy="50893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2320" indent="-202320"/>
            <a:endParaRPr lang="en-US" dirty="0">
              <a:latin typeface="Times New Roman" charset="0"/>
              <a:ea typeface="ＭＳ Ｐゴシック" charset="0"/>
              <a:cs typeface="ＭＳ Ｐゴシック" charset="0"/>
            </a:endParaRPr>
          </a:p>
          <a:p>
            <a:pPr marL="202320" indent="-202320"/>
            <a:endParaRPr lang="en-US" dirty="0">
              <a:latin typeface="Times New Roman" charset="0"/>
              <a:ea typeface="ＭＳ Ｐゴシック" charset="0"/>
              <a:cs typeface="ＭＳ Ｐゴシック" charset="0"/>
            </a:endParaRPr>
          </a:p>
          <a:p>
            <a:pPr marL="202320" indent="-202320">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5843" name="Rectangle 3"/>
          <p:cNvSpPr>
            <a:spLocks noGrp="1" noChangeArrowheads="1"/>
          </p:cNvSpPr>
          <p:nvPr>
            <p:ph type="dt" sz="quarter" idx="1"/>
          </p:nvPr>
        </p:nvSpPr>
        <p:spPr>
          <a:noFill/>
        </p:spPr>
        <p:txBody>
          <a:bodyPr/>
          <a:lstStyle/>
          <a:p>
            <a:pPr defTabSz="930241"/>
            <a:fld id="{4B4F2A86-B2E1-48A0-9735-DADFC8AE8A22}" type="datetime1">
              <a:rPr lang="en-US" smtClean="0"/>
              <a:pPr defTabSz="930241"/>
              <a:t>3/6/15</a:t>
            </a:fld>
            <a:endParaRPr lang="en-US" dirty="0" smtClean="0"/>
          </a:p>
        </p:txBody>
      </p:sp>
      <p:sp>
        <p:nvSpPr>
          <p:cNvPr id="35844" name="Rectangle 6"/>
          <p:cNvSpPr>
            <a:spLocks noGrp="1" noChangeArrowheads="1"/>
          </p:cNvSpPr>
          <p:nvPr>
            <p:ph type="ftr" sz="quarter" idx="4"/>
          </p:nvPr>
        </p:nvSpPr>
        <p:spPr>
          <a:noFill/>
        </p:spPr>
        <p:txBody>
          <a:bodyPr/>
          <a:lstStyle/>
          <a:p>
            <a:pPr defTabSz="930241"/>
            <a:r>
              <a:rPr lang="en-US" dirty="0" smtClean="0"/>
              <a:t>© Van Mieghem</a:t>
            </a:r>
          </a:p>
        </p:txBody>
      </p:sp>
      <p:sp>
        <p:nvSpPr>
          <p:cNvPr id="35845" name="Rectangle 2"/>
          <p:cNvSpPr>
            <a:spLocks noGrp="1" noRot="1" noChangeAspect="1" noChangeArrowheads="1" noTextEdit="1"/>
          </p:cNvSpPr>
          <p:nvPr>
            <p:ph type="sldImg"/>
          </p:nvPr>
        </p:nvSpPr>
        <p:spPr>
          <a:xfrm>
            <a:off x="1462088" y="360363"/>
            <a:ext cx="4086225" cy="3065462"/>
          </a:xfrm>
          <a:ln/>
        </p:spPr>
      </p:sp>
      <p:sp>
        <p:nvSpPr>
          <p:cNvPr id="35846" name="Rectangle 3"/>
          <p:cNvSpPr>
            <a:spLocks noGrp="1" noChangeArrowheads="1"/>
          </p:cNvSpPr>
          <p:nvPr>
            <p:ph type="body" idx="1"/>
          </p:nvPr>
        </p:nvSpPr>
        <p:spPr>
          <a:xfrm>
            <a:off x="279930" y="3452335"/>
            <a:ext cx="6450543" cy="5476699"/>
          </a:xfrm>
          <a:noFill/>
          <a:ln/>
        </p:spPr>
        <p:txBody>
          <a:bodyPr/>
          <a:lstStyle/>
          <a:p>
            <a:pPr marL="218791" indent="-218791">
              <a:lnSpc>
                <a:spcPct val="80000"/>
              </a:lnSpc>
            </a:pPr>
            <a:r>
              <a:rPr lang="en-US" sz="900" dirty="0" smtClean="0"/>
              <a:t>Part I of the book gave the overview and the foundation of the course.  It introduces the framework, each driver of which we studied in detail in later classes.  The framework is at the same time the foundation as well as the synthesis of the course. </a:t>
            </a:r>
          </a:p>
          <a:p>
            <a:pPr marL="218791" indent="-218791">
              <a:lnSpc>
                <a:spcPct val="80000"/>
              </a:lnSpc>
            </a:pPr>
            <a:r>
              <a:rPr lang="en-US" sz="900" dirty="0" smtClean="0"/>
              <a:t> </a:t>
            </a:r>
          </a:p>
          <a:p>
            <a:pPr marL="218791" indent="-218791">
              <a:lnSpc>
                <a:spcPct val="80000"/>
              </a:lnSpc>
            </a:pPr>
            <a:r>
              <a:rPr lang="en-US" sz="900" dirty="0" smtClean="0"/>
              <a:t>It is important that we know the rationale behind the foundation so let me review it.  Operations strategy connects two concepts: ops and </a:t>
            </a:r>
            <a:r>
              <a:rPr lang="en-US" sz="900" dirty="0" err="1" smtClean="0"/>
              <a:t>strat</a:t>
            </a:r>
            <a:r>
              <a:rPr lang="en-US" sz="900" dirty="0" smtClean="0"/>
              <a:t>.  To make that connection, it’s crucial to have a holistic, comprehensive model of operations that also connects well to strategy.</a:t>
            </a:r>
          </a:p>
          <a:p>
            <a:pPr marL="218791" indent="-218791">
              <a:lnSpc>
                <a:spcPct val="80000"/>
              </a:lnSpc>
            </a:pPr>
            <a:endParaRPr lang="en-US" sz="900" dirty="0" smtClean="0"/>
          </a:p>
          <a:p>
            <a:pPr marL="218791" indent="-218791">
              <a:lnSpc>
                <a:spcPct val="80000"/>
              </a:lnSpc>
            </a:pPr>
            <a:r>
              <a:rPr lang="en-US" sz="900" dirty="0" smtClean="0"/>
              <a:t>Our model of operations was built on three views:</a:t>
            </a:r>
          </a:p>
          <a:p>
            <a:pPr marL="218791" indent="-218791">
              <a:lnSpc>
                <a:spcPct val="80000"/>
              </a:lnSpc>
              <a:buFontTx/>
              <a:buAutoNum type="arabicPeriod"/>
            </a:pPr>
            <a:r>
              <a:rPr lang="en-US" sz="900" dirty="0" smtClean="0"/>
              <a:t>Resource view: operations as a collection of resources. Focus on assets (including network structure)—think of the relationship to the balance sheet. This view describes “what we have” or should have.  It ties to financial perspective and investments.</a:t>
            </a:r>
          </a:p>
          <a:p>
            <a:pPr marL="218791" indent="-218791">
              <a:lnSpc>
                <a:spcPct val="80000"/>
              </a:lnSpc>
              <a:buFontTx/>
              <a:buAutoNum type="arabicPeriod"/>
            </a:pPr>
            <a:r>
              <a:rPr lang="en-US" sz="900" dirty="0" smtClean="0"/>
              <a:t>Process view: operations as a collection of processes. Focus on activities (execution). This view describes “how we utilize what we have.” It describes how we manage inputs, outputs—which relates to the income statement (sales and purchasing)—and our internal ops (“tech”) and views toward the future (improvement/innovation).</a:t>
            </a:r>
          </a:p>
          <a:p>
            <a:pPr marL="218791" indent="-218791">
              <a:lnSpc>
                <a:spcPct val="80000"/>
              </a:lnSpc>
              <a:buFontTx/>
              <a:buAutoNum type="arabicPeriod"/>
            </a:pPr>
            <a:r>
              <a:rPr lang="en-US" sz="900" dirty="0" smtClean="0"/>
              <a:t>Competency view: operations characterized through competencies to meet customer needs.  This view relates to the market: which needs can we serve well?</a:t>
            </a:r>
          </a:p>
          <a:p>
            <a:pPr marL="659431" lvl="1" indent="-218791">
              <a:lnSpc>
                <a:spcPct val="80000"/>
              </a:lnSpc>
              <a:buFontTx/>
              <a:buChar char="•"/>
            </a:pPr>
            <a:r>
              <a:rPr lang="en-US" sz="9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marL="659431" lvl="1" indent="-218791">
              <a:lnSpc>
                <a:spcPct val="80000"/>
              </a:lnSpc>
              <a:buFontTx/>
              <a:buChar char="–"/>
            </a:pPr>
            <a:r>
              <a:rPr lang="en-US" sz="900" i="1" dirty="0" smtClean="0">
                <a:solidFill>
                  <a:srgbClr val="FF3300"/>
                </a:solidFill>
              </a:rPr>
              <a:t>Are competencies fully determined by resources and processes?</a:t>
            </a:r>
            <a:r>
              <a:rPr lang="en-US" sz="900" i="1" dirty="0" smtClean="0"/>
              <a:t> </a:t>
            </a:r>
            <a:r>
              <a:rPr lang="en-US" sz="900" dirty="0" smtClean="0"/>
              <a:t>Values = standards by which employees set priorities. When they are set automatically (by process) they constitute the culture, which allows decentralized aligned decision making</a:t>
            </a:r>
          </a:p>
          <a:p>
            <a:pPr marL="218791" indent="-218791">
              <a:lnSpc>
                <a:spcPct val="80000"/>
              </a:lnSpc>
              <a:buFontTx/>
              <a:buAutoNum type="arabicPeriod"/>
            </a:pPr>
            <a:endParaRPr lang="en-US" sz="900" dirty="0" smtClean="0"/>
          </a:p>
          <a:p>
            <a:pPr marL="218791" indent="-218791">
              <a:lnSpc>
                <a:spcPct val="80000"/>
              </a:lnSpc>
            </a:pPr>
            <a:r>
              <a:rPr lang="en-US" sz="900" dirty="0" smtClean="0"/>
              <a:t>Definition of ops </a:t>
            </a:r>
            <a:r>
              <a:rPr lang="en-US" sz="900" dirty="0" err="1" smtClean="0"/>
              <a:t>strat</a:t>
            </a:r>
            <a:r>
              <a:rPr lang="en-US" sz="900" dirty="0" smtClean="0"/>
              <a:t>: develop resources &amp; configure processes </a:t>
            </a:r>
            <a:r>
              <a:rPr lang="en-US" sz="900" dirty="0" err="1" smtClean="0"/>
              <a:t>s.t</a:t>
            </a:r>
            <a:r>
              <a:rPr lang="en-US" sz="900" dirty="0" smtClean="0"/>
              <a:t>. resulting competencies max NPV</a:t>
            </a:r>
          </a:p>
          <a:p>
            <a:pPr marL="218791" indent="-218791">
              <a:lnSpc>
                <a:spcPct val="80000"/>
              </a:lnSpc>
            </a:pPr>
            <a:endParaRPr lang="en-US" sz="900" dirty="0" smtClean="0"/>
          </a:p>
          <a:p>
            <a:pPr marL="218791" indent="-218791">
              <a:lnSpc>
                <a:spcPct val="80000"/>
              </a:lnSpc>
            </a:pPr>
            <a:r>
              <a:rPr lang="en-US" sz="900" dirty="0" smtClean="0"/>
              <a:t>Principle 1: value maximization: We thus have a clear metric for evaluation and improvement of OS: NPV</a:t>
            </a:r>
          </a:p>
          <a:p>
            <a:pPr marL="659431" lvl="1" indent="-218791">
              <a:lnSpc>
                <a:spcPct val="80000"/>
              </a:lnSpc>
            </a:pPr>
            <a:r>
              <a:rPr lang="en-US" sz="900" dirty="0" smtClean="0"/>
              <a:t>We always want to make sure our recommendations are financially sound.  After all, </a:t>
            </a:r>
            <a:r>
              <a:rPr lang="en-US" sz="900" i="1" dirty="0" smtClean="0"/>
              <a:t>why are we in business?</a:t>
            </a:r>
          </a:p>
          <a:p>
            <a:pPr marL="659431" lvl="1" indent="-218791">
              <a:lnSpc>
                <a:spcPct val="80000"/>
              </a:lnSpc>
            </a:pPr>
            <a:r>
              <a:rPr lang="en-US" sz="900" dirty="0" smtClean="0"/>
              <a:t>Performance metrics: many, including survival, growth, profits, shareholder value and others.  Our metric will be profit flows, that is the complete current and future stream of profits.  From this, most other financial metrics can be deduced.  </a:t>
            </a:r>
          </a:p>
          <a:p>
            <a:pPr marL="659431" lvl="1" indent="-218791">
              <a:lnSpc>
                <a:spcPct val="80000"/>
              </a:lnSpc>
            </a:pPr>
            <a:r>
              <a:rPr lang="en-US" sz="900" dirty="0" smtClean="0"/>
              <a:t>The main reasons for NPV of cash flows are: </a:t>
            </a:r>
          </a:p>
          <a:p>
            <a:pPr marL="1100071" lvl="2" indent="-218791">
              <a:lnSpc>
                <a:spcPct val="80000"/>
              </a:lnSpc>
            </a:pPr>
            <a:r>
              <a:rPr lang="en-US" sz="900" dirty="0" smtClean="0"/>
              <a:t>In-line with financial theory</a:t>
            </a:r>
          </a:p>
          <a:p>
            <a:pPr marL="1100071" lvl="2" indent="-218791">
              <a:lnSpc>
                <a:spcPct val="80000"/>
              </a:lnSpc>
            </a:pPr>
            <a:r>
              <a:rPr lang="en-US" sz="900" dirty="0" smtClean="0"/>
              <a:t>Cash flows are harder to manipulate than a single measure; </a:t>
            </a:r>
          </a:p>
          <a:p>
            <a:pPr marL="1100071" lvl="2" indent="-218791">
              <a:lnSpc>
                <a:spcPct val="80000"/>
              </a:lnSpc>
            </a:pPr>
            <a:r>
              <a:rPr lang="en-US" sz="900" dirty="0" smtClean="0"/>
              <a:t>they recognize the longer term and temporal character of many decisions; </a:t>
            </a:r>
          </a:p>
          <a:p>
            <a:pPr marL="1100071" lvl="2" indent="-218791">
              <a:lnSpc>
                <a:spcPct val="80000"/>
              </a:lnSpc>
            </a:pPr>
            <a:r>
              <a:rPr lang="en-US" sz="900" dirty="0" smtClean="0"/>
              <a:t>they allow us to incorporate risk attitudes and uncertainty.</a:t>
            </a:r>
          </a:p>
          <a:p>
            <a:pPr marL="218791" indent="-218791">
              <a:lnSpc>
                <a:spcPct val="80000"/>
              </a:lnSpc>
            </a:pPr>
            <a:r>
              <a:rPr lang="en-US" sz="900" dirty="0" smtClean="0"/>
              <a:t>Maximizing NPV gives us a quantitative tool, but it only works well for determining correct parameter choice + choice between alternatives. To come up with the alternatives, we use qualitative judgment and experience.  Key here is the Principle of Alignment.</a:t>
            </a:r>
          </a:p>
          <a:p>
            <a:pPr marL="218791" indent="-218791">
              <a:lnSpc>
                <a:spcPct val="80000"/>
              </a:lnSpc>
            </a:pPr>
            <a:r>
              <a:rPr lang="en-US" sz="900" dirty="0" smtClean="0"/>
              <a:t>Principle 2: it makes sense that the competencies match what our strategy needs.  Always ask yourself: “why should customers choose me?  In other words: which customer needs am I strategically seeking to serve and excel at?”  Then make sure your operational system is configured accordingly.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sz="900" dirty="0"/>
              <a:t>“The combinations of resources and processes that underpin sustainable competitive advantage for a specific firm competing in a specific market.”</a:t>
            </a:r>
          </a:p>
          <a:p>
            <a:pPr lvl="2">
              <a:buFontTx/>
              <a:buChar char="–"/>
            </a:pPr>
            <a:r>
              <a:rPr lang="en-US" sz="900" dirty="0"/>
              <a:t>“Abilities that customers value but that competitors cannot replicate.”</a:t>
            </a:r>
            <a:endParaRPr lang="en-US" sz="900"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sz="900" dirty="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3/6/15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hdr" sz="quarter"/>
          </p:nvPr>
        </p:nvSpPr>
        <p:spPr>
          <a:noFill/>
        </p:spPr>
        <p:txBody>
          <a:bodyPr/>
          <a:lstStyle/>
          <a:p>
            <a:pPr defTabSz="930241"/>
            <a:r>
              <a:rPr lang="en-US" dirty="0" smtClean="0">
                <a:ea typeface="MS PGothic" pitchFamily="34" charset="-128"/>
              </a:rPr>
              <a:t>OPNS454 Week10: Course Summary</a:t>
            </a:r>
          </a:p>
        </p:txBody>
      </p:sp>
      <p:sp>
        <p:nvSpPr>
          <p:cNvPr id="19458" name="Rectangle 3"/>
          <p:cNvSpPr>
            <a:spLocks noGrp="1" noChangeArrowheads="1"/>
          </p:cNvSpPr>
          <p:nvPr>
            <p:ph type="dt" sz="quarter" idx="1"/>
          </p:nvPr>
        </p:nvSpPr>
        <p:spPr>
          <a:noFill/>
        </p:spPr>
        <p:txBody>
          <a:bodyPr/>
          <a:lstStyle/>
          <a:p>
            <a:fld id="{38AD67DE-70B0-4A1F-85FD-8982C7DA2B4E}" type="datetime1">
              <a:rPr lang="en-US"/>
              <a:pPr/>
              <a:t>3/6/15</a:t>
            </a:fld>
            <a:endParaRPr lang="en-US"/>
          </a:p>
        </p:txBody>
      </p:sp>
      <p:sp>
        <p:nvSpPr>
          <p:cNvPr id="19459" name="Rectangle 6"/>
          <p:cNvSpPr>
            <a:spLocks noGrp="1" noChangeArrowheads="1"/>
          </p:cNvSpPr>
          <p:nvPr>
            <p:ph type="ftr" sz="quarter" idx="4"/>
          </p:nvPr>
        </p:nvSpPr>
        <p:spPr>
          <a:noFill/>
        </p:spPr>
        <p:txBody>
          <a:bodyPr/>
          <a:lstStyle/>
          <a:p>
            <a:r>
              <a:rPr lang="en-US"/>
              <a:t>© Van Mieghem</a:t>
            </a: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marL="200430" indent="-200430"/>
            <a:r>
              <a:rPr lang="en-US" dirty="0" smtClean="0"/>
              <a:t>To address the sustainability question, we must come back to the essence of strategy = making choices.</a:t>
            </a:r>
          </a:p>
          <a:p>
            <a:pPr marL="200430" indent="-200430"/>
            <a:r>
              <a:rPr lang="en-US" dirty="0" smtClean="0"/>
              <a:t>The culprit are the existence of trade-offs that stem from limitations in the operating system.</a:t>
            </a:r>
          </a:p>
          <a:p>
            <a:pPr marL="200430" indent="-200430"/>
            <a:endParaRPr lang="en-US" dirty="0" smtClean="0"/>
          </a:p>
          <a:p>
            <a:pPr marL="200430" indent="-200430"/>
            <a:r>
              <a:rPr lang="en-US" dirty="0" smtClean="0"/>
              <a:t>So, it is exactly by shaping trade-offs that OS affects competitive advantage.</a:t>
            </a:r>
          </a:p>
          <a:p>
            <a:pPr marL="200430" indent="-200430"/>
            <a:r>
              <a:rPr lang="en-US" dirty="0" smtClean="0"/>
              <a:t>&gt; The conceptual picture is as follows…. Draw tradeoff curves for ACC/ DJC; and look at yellow dot.</a:t>
            </a:r>
          </a:p>
          <a:p>
            <a:pPr marL="200430" indent="-200430"/>
            <a:endParaRPr lang="en-US" dirty="0" smtClean="0"/>
          </a:p>
          <a:p>
            <a:pPr marL="200430" indent="-200430"/>
            <a:r>
              <a:rPr lang="en-US" dirty="0" smtClean="0"/>
              <a:t>Much of OS can be thought of as trying to get to or move the frontier. The biggest concept here is focus.</a:t>
            </a:r>
          </a:p>
          <a:p>
            <a:pPr marL="200430" indent="-200430"/>
            <a:r>
              <a:rPr lang="en-US" dirty="0" smtClean="0"/>
              <a:t>You either will find yourself in one of two situations:</a:t>
            </a:r>
          </a:p>
          <a:p>
            <a:pPr marL="200430" indent="-200430">
              <a:buFontTx/>
              <a:buAutoNum type="arabicPeriod"/>
            </a:pPr>
            <a:r>
              <a:rPr lang="en-US" dirty="0" smtClean="0"/>
              <a:t>You are competing on one value proposition for all your customers (</a:t>
            </a:r>
            <a:r>
              <a:rPr lang="en-US" dirty="0" err="1" smtClean="0"/>
              <a:t>Shouldice</a:t>
            </a:r>
            <a:r>
              <a:rPr lang="en-US" dirty="0" smtClean="0"/>
              <a:t>): have 1 focused process</a:t>
            </a:r>
          </a:p>
          <a:p>
            <a:pPr marL="200430" indent="-200430">
              <a:buFontTx/>
              <a:buAutoNum type="arabicPeriod"/>
            </a:pPr>
            <a:r>
              <a:rPr lang="en-US" dirty="0" smtClean="0"/>
              <a:t>You have multiple customer segments. Then the key is to find the right balance between sharing some processes and having some others focused.</a:t>
            </a:r>
          </a:p>
          <a:p>
            <a:pPr marL="641071" lvl="1" indent="-200430">
              <a:buFontTx/>
              <a:buChar char="•"/>
            </a:pPr>
            <a:r>
              <a:rPr lang="en-US" dirty="0" smtClean="0"/>
              <a:t>Example: Timbuk2: two processes (long </a:t>
            </a:r>
            <a:r>
              <a:rPr lang="en-US" dirty="0" err="1" smtClean="0"/>
              <a:t>leadtime</a:t>
            </a:r>
            <a:r>
              <a:rPr lang="en-US" dirty="0" smtClean="0"/>
              <a:t> + cheap (standard), short </a:t>
            </a:r>
            <a:r>
              <a:rPr lang="en-US" dirty="0" err="1" smtClean="0"/>
              <a:t>leadtime</a:t>
            </a:r>
            <a:r>
              <a:rPr lang="en-US" dirty="0" smtClean="0"/>
              <a:t> + expensive) and one of which is shared. This is similar to a mix between a specialized and flexible asset.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3/6/15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3/6/15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3/6/15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3/6/15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3/6/15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3/6/15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3/6/15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3/6/15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3/6/15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3/6/15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3/6/15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pitchFamily="34" charset="0"/>
              </a:rPr>
              <a:t>Slide </a:t>
            </a:r>
            <a:fld id="{43293E56-D745-440A-9355-DF2B0AC1BB3C}" type="slidenum">
              <a:rPr lang="en-US" sz="800">
                <a:solidFill>
                  <a:srgbClr val="3333CC"/>
                </a:solidFill>
                <a:latin typeface="Arial" pitchFamily="34" charset="0"/>
              </a:rPr>
              <a:pPr eaLnBrk="0" hangingPunct="0">
                <a:defRPr/>
              </a:pPr>
              <a:t>‹#›</a:t>
            </a:fld>
            <a:endParaRPr lang="en-US" sz="800">
              <a:solidFill>
                <a:srgbClr val="3333CC"/>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915733100"/>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31784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947514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14672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88188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11944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9860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603135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175028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805037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6402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7548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slideLayout" Target="../slideLayouts/slideLayout44.xml"/><Relationship Id="rId15" Type="http://schemas.openxmlformats.org/officeDocument/2006/relationships/slideLayout" Target="../slideLayouts/slideLayout45.xml"/><Relationship Id="rId16" Type="http://schemas.openxmlformats.org/officeDocument/2006/relationships/slideLayout" Target="../slideLayouts/slideLayout46.xml"/><Relationship Id="rId17" Type="http://schemas.openxmlformats.org/officeDocument/2006/relationships/slideLayout" Target="../slideLayouts/slideLayout47.xml"/><Relationship Id="rId18" Type="http://schemas.openxmlformats.org/officeDocument/2006/relationships/slideLayout" Target="../slideLayouts/slideLayout48.xml"/><Relationship Id="rId19" Type="http://schemas.openxmlformats.org/officeDocument/2006/relationships/theme" Target="../theme/theme3.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theme" Target="../theme/theme4.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3/6/15</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pitchFamily="34" charset="0"/>
              </a:rPr>
              <a:t>Slide </a:t>
            </a:r>
            <a:fld id="{7EE6F149-268C-4C65-B9D7-23C7949CE424}" type="slidenum">
              <a:rPr lang="en-US" sz="800">
                <a:solidFill>
                  <a:srgbClr val="3333CC"/>
                </a:solidFill>
                <a:latin typeface="Arial" pitchFamily="34" charset="0"/>
              </a:rPr>
              <a:pPr eaLnBrk="0" hangingPunct="0">
                <a:defRPr/>
              </a:pPr>
              <a:t>‹#›</a:t>
            </a:fld>
            <a:endParaRPr lang="en-US" sz="800">
              <a:solidFill>
                <a:srgbClr val="3333CC"/>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 id="2147484010" r:id="rId15"/>
    <p:sldLayoutId id="2147484011" r:id="rId16"/>
    <p:sldLayoutId id="2147484012" r:id="rId17"/>
    <p:sldLayoutId id="2147484013"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cs typeface="Arial" pitchFamily="34" charset="0"/>
              </a:rPr>
              <a:t>Slide </a:t>
            </a:r>
            <a:fld id="{1F9BBF32-5465-418D-A795-32376668CDA1}" type="slidenum">
              <a:rPr lang="en-US" sz="800">
                <a:solidFill>
                  <a:srgbClr val="FFFFFF"/>
                </a:solidFill>
                <a:latin typeface="Arial" charset="0"/>
                <a:cs typeface="Arial" pitchFamily="34" charset="0"/>
              </a:rPr>
              <a:pPr eaLnBrk="0" hangingPunct="0">
                <a:defRPr/>
              </a:pPr>
              <a:t>‹#›</a:t>
            </a:fld>
            <a:endParaRPr lang="en-US" sz="800">
              <a:solidFill>
                <a:srgbClr val="FFFFFF"/>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cs typeface="Arial" pitchFamily="34" charset="0"/>
              </a:rPr>
              <a:t>Operations </a:t>
            </a:r>
            <a:r>
              <a:rPr lang="en-US" sz="800" dirty="0">
                <a:solidFill>
                  <a:srgbClr val="FFFFFF"/>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883204047"/>
      </p:ext>
    </p:extLst>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1" Type="http://schemas.openxmlformats.org/officeDocument/2006/relationships/slideLayout" Target="../slideLayouts/slideLayout21.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50.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9" Type="http://schemas.openxmlformats.org/officeDocument/2006/relationships/diagramLayout" Target="../diagrams/layout3.xml"/><Relationship Id="rId20" Type="http://schemas.openxmlformats.org/officeDocument/2006/relationships/diagramQuickStyle" Target="../diagrams/quickStyle5.xml"/><Relationship Id="rId21" Type="http://schemas.openxmlformats.org/officeDocument/2006/relationships/diagramColors" Target="../diagrams/colors5.xml"/><Relationship Id="rId22" Type="http://schemas.microsoft.com/office/2007/relationships/diagramDrawing" Target="../diagrams/drawing5.xml"/><Relationship Id="rId10" Type="http://schemas.openxmlformats.org/officeDocument/2006/relationships/diagramQuickStyle" Target="../diagrams/quickStyle3.xml"/><Relationship Id="rId11" Type="http://schemas.openxmlformats.org/officeDocument/2006/relationships/diagramColors" Target="../diagrams/colors3.xml"/><Relationship Id="rId12" Type="http://schemas.microsoft.com/office/2007/relationships/diagramDrawing" Target="../diagrams/drawing3.xml"/><Relationship Id="rId13" Type="http://schemas.openxmlformats.org/officeDocument/2006/relationships/diagramData" Target="../diagrams/data4.xml"/><Relationship Id="rId14" Type="http://schemas.openxmlformats.org/officeDocument/2006/relationships/diagramLayout" Target="../diagrams/layout4.xml"/><Relationship Id="rId15" Type="http://schemas.openxmlformats.org/officeDocument/2006/relationships/diagramQuickStyle" Target="../diagrams/quickStyle4.xml"/><Relationship Id="rId16" Type="http://schemas.openxmlformats.org/officeDocument/2006/relationships/diagramColors" Target="../diagrams/colors4.xml"/><Relationship Id="rId17" Type="http://schemas.microsoft.com/office/2007/relationships/diagramDrawing" Target="../diagrams/drawing4.xml"/><Relationship Id="rId18" Type="http://schemas.openxmlformats.org/officeDocument/2006/relationships/diagramData" Target="../diagrams/data5.xml"/><Relationship Id="rId19" Type="http://schemas.openxmlformats.org/officeDocument/2006/relationships/diagramLayout" Target="../diagrams/layout5.xml"/><Relationship Id="rId1" Type="http://schemas.openxmlformats.org/officeDocument/2006/relationships/slideLayout" Target="../slideLayouts/slideLayout21.xml"/><Relationship Id="rId2" Type="http://schemas.openxmlformats.org/officeDocument/2006/relationships/notesSlide" Target="../notesSlides/notesSlide8.xml"/><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Course Summary</a:t>
            </a:r>
            <a:endParaRPr lang="en-US" sz="3600" b="1" dirty="0">
              <a:solidFill>
                <a:srgbClr val="FF3300"/>
              </a:solidFill>
              <a:latin typeface="Garamond" pitchFamily="18" charset="0"/>
            </a:endParaRPr>
          </a:p>
        </p:txBody>
      </p:sp>
      <p:sp>
        <p:nvSpPr>
          <p:cNvPr id="8" name="Content Placeholder 7"/>
          <p:cNvSpPr>
            <a:spLocks noGrp="1"/>
          </p:cNvSpPr>
          <p:nvPr>
            <p:ph idx="1"/>
          </p:nvPr>
        </p:nvSpPr>
        <p:spPr/>
        <p:txBody>
          <a:bodyP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pPr eaLnBrk="1" hangingPunct="1"/>
            <a:r>
              <a:rPr lang="en-US" smtClean="0"/>
              <a:t>I. Operations Strategy: Competition and Competencies</a:t>
            </a:r>
            <a:br>
              <a:rPr lang="en-US" smtClean="0"/>
            </a:br>
            <a:r>
              <a:rPr lang="en-US" sz="2400" smtClean="0"/>
              <a:t>How can operations increase or sustain competitive advantage?</a:t>
            </a:r>
          </a:p>
        </p:txBody>
      </p:sp>
      <p:sp>
        <p:nvSpPr>
          <p:cNvPr id="351235" name="Rectangle 3"/>
          <p:cNvSpPr>
            <a:spLocks noGrp="1" noChangeArrowheads="1"/>
          </p:cNvSpPr>
          <p:nvPr>
            <p:ph type="body" idx="1"/>
          </p:nvPr>
        </p:nvSpPr>
        <p:spPr/>
        <p:txBody>
          <a:bodyPr/>
          <a:lstStyle/>
          <a:p>
            <a:pPr eaLnBrk="1" hangingPunct="1"/>
            <a:r>
              <a:rPr lang="en-US" smtClean="0"/>
              <a:t>Principle 3 (Trade-offs): Operational competencies are governed by trade-offs that are defined by the operational system of resources </a:t>
            </a:r>
            <a:r>
              <a:rPr lang="en-US" i="1" smtClean="0"/>
              <a:t>and </a:t>
            </a:r>
            <a:r>
              <a:rPr lang="en-US" smtClean="0"/>
              <a:t>processes.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Principle 4 (Focus): Operational focus increases operational efficiency.</a:t>
            </a:r>
          </a:p>
        </p:txBody>
      </p:sp>
      <p:sp>
        <p:nvSpPr>
          <p:cNvPr id="18435" name="Rectangle 8"/>
          <p:cNvSpPr>
            <a:spLocks noChangeArrowheads="1"/>
          </p:cNvSpPr>
          <p:nvPr/>
        </p:nvSpPr>
        <p:spPr bwMode="auto">
          <a:xfrm>
            <a:off x="2593975" y="2003425"/>
            <a:ext cx="4460875" cy="3390900"/>
          </a:xfrm>
          <a:prstGeom prst="rect">
            <a:avLst/>
          </a:prstGeom>
          <a:solidFill>
            <a:srgbClr val="CCECFF"/>
          </a:solidFill>
          <a:ln w="9525">
            <a:noFill/>
            <a:prstDash val="dash"/>
            <a:miter lim="800000"/>
            <a:headEnd/>
            <a:tailEnd/>
          </a:ln>
        </p:spPr>
        <p:txBody>
          <a:bodyPr anchor="ctr">
            <a:spAutoFit/>
          </a:bodyPr>
          <a:lstStyle/>
          <a:p>
            <a:endParaRPr lang="en-US"/>
          </a:p>
        </p:txBody>
      </p:sp>
      <p:sp>
        <p:nvSpPr>
          <p:cNvPr id="18436" name="Text Box 4"/>
          <p:cNvSpPr txBox="1">
            <a:spLocks noChangeArrowheads="1"/>
          </p:cNvSpPr>
          <p:nvPr/>
        </p:nvSpPr>
        <p:spPr bwMode="auto">
          <a:xfrm>
            <a:off x="3830638" y="4597400"/>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7" name="Line 5"/>
          <p:cNvSpPr>
            <a:spLocks noChangeShapeType="1"/>
          </p:cNvSpPr>
          <p:nvPr/>
        </p:nvSpPr>
        <p:spPr bwMode="auto">
          <a:xfrm>
            <a:off x="2551113" y="5392738"/>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8" name="Line 6"/>
          <p:cNvSpPr>
            <a:spLocks noChangeShapeType="1"/>
          </p:cNvSpPr>
          <p:nvPr/>
        </p:nvSpPr>
        <p:spPr bwMode="auto">
          <a:xfrm flipV="1">
            <a:off x="2592388" y="2043113"/>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Freeform 7"/>
          <p:cNvSpPr>
            <a:spLocks/>
          </p:cNvSpPr>
          <p:nvPr/>
        </p:nvSpPr>
        <p:spPr bwMode="auto">
          <a:xfrm>
            <a:off x="2528888" y="1978025"/>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0" name="Rectangle 9"/>
          <p:cNvSpPr>
            <a:spLocks noChangeArrowheads="1"/>
          </p:cNvSpPr>
          <p:nvPr/>
        </p:nvSpPr>
        <p:spPr bwMode="auto">
          <a:xfrm>
            <a:off x="1066800" y="2116138"/>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1" name="Rectangle 10"/>
          <p:cNvSpPr>
            <a:spLocks noChangeArrowheads="1"/>
          </p:cNvSpPr>
          <p:nvPr/>
        </p:nvSpPr>
        <p:spPr bwMode="auto">
          <a:xfrm>
            <a:off x="2895600" y="2455863"/>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2" name="Oval 11"/>
          <p:cNvSpPr>
            <a:spLocks noChangeArrowheads="1"/>
          </p:cNvSpPr>
          <p:nvPr/>
        </p:nvSpPr>
        <p:spPr bwMode="auto">
          <a:xfrm>
            <a:off x="3121025" y="3065463"/>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3" name="Rectangle 12"/>
          <p:cNvSpPr>
            <a:spLocks noChangeArrowheads="1"/>
          </p:cNvSpPr>
          <p:nvPr/>
        </p:nvSpPr>
        <p:spPr bwMode="auto">
          <a:xfrm>
            <a:off x="6172200" y="4894263"/>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4" name="Oval 13"/>
          <p:cNvSpPr>
            <a:spLocks noChangeArrowheads="1"/>
          </p:cNvSpPr>
          <p:nvPr/>
        </p:nvSpPr>
        <p:spPr bwMode="auto">
          <a:xfrm>
            <a:off x="5081588" y="4589463"/>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5" name="Text Box 14"/>
          <p:cNvSpPr txBox="1">
            <a:spLocks noChangeArrowheads="1"/>
          </p:cNvSpPr>
          <p:nvPr/>
        </p:nvSpPr>
        <p:spPr bwMode="auto">
          <a:xfrm>
            <a:off x="2495550" y="5378450"/>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6" name="Text Box 15"/>
          <p:cNvSpPr txBox="1">
            <a:spLocks noChangeArrowheads="1"/>
          </p:cNvSpPr>
          <p:nvPr/>
        </p:nvSpPr>
        <p:spPr bwMode="auto">
          <a:xfrm>
            <a:off x="6321425" y="5378450"/>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7" name="Line 16"/>
          <p:cNvSpPr>
            <a:spLocks noChangeShapeType="1"/>
          </p:cNvSpPr>
          <p:nvPr/>
        </p:nvSpPr>
        <p:spPr bwMode="auto">
          <a:xfrm>
            <a:off x="3197225" y="321786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48" name="Line 17"/>
          <p:cNvSpPr>
            <a:spLocks noChangeShapeType="1"/>
          </p:cNvSpPr>
          <p:nvPr/>
        </p:nvSpPr>
        <p:spPr bwMode="auto">
          <a:xfrm>
            <a:off x="3197225" y="4665663"/>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8449" name="Text Box 18"/>
          <p:cNvSpPr txBox="1">
            <a:spLocks noChangeArrowheads="1"/>
          </p:cNvSpPr>
          <p:nvPr/>
        </p:nvSpPr>
        <p:spPr bwMode="auto">
          <a:xfrm>
            <a:off x="3830638" y="4597400"/>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50" name="Text Box 19"/>
          <p:cNvSpPr txBox="1">
            <a:spLocks noChangeArrowheads="1"/>
          </p:cNvSpPr>
          <p:nvPr/>
        </p:nvSpPr>
        <p:spPr bwMode="auto">
          <a:xfrm>
            <a:off x="3197225" y="3827463"/>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1" name="Line 22"/>
          <p:cNvSpPr>
            <a:spLocks noChangeShapeType="1"/>
          </p:cNvSpPr>
          <p:nvPr/>
        </p:nvSpPr>
        <p:spPr bwMode="auto">
          <a:xfrm>
            <a:off x="3352800" y="3141663"/>
            <a:ext cx="381000" cy="0"/>
          </a:xfrm>
          <a:prstGeom prst="line">
            <a:avLst/>
          </a:prstGeom>
          <a:noFill/>
          <a:ln w="9525">
            <a:solidFill>
              <a:schemeClr val="tx1"/>
            </a:solidFill>
            <a:round/>
            <a:headEnd/>
            <a:tailEnd type="triangle" w="med" len="med"/>
          </a:ln>
        </p:spPr>
        <p:txBody>
          <a:bodyPr/>
          <a:lstStyle/>
          <a:p>
            <a:endParaRPr lang="en-US"/>
          </a:p>
        </p:txBody>
      </p:sp>
      <p:sp>
        <p:nvSpPr>
          <p:cNvPr id="18452" name="Line 23"/>
          <p:cNvSpPr>
            <a:spLocks noChangeShapeType="1"/>
          </p:cNvSpPr>
          <p:nvPr/>
        </p:nvSpPr>
        <p:spPr bwMode="auto">
          <a:xfrm>
            <a:off x="5257800" y="4665663"/>
            <a:ext cx="381000" cy="0"/>
          </a:xfrm>
          <a:prstGeom prst="line">
            <a:avLst/>
          </a:prstGeom>
          <a:noFill/>
          <a:ln w="9525">
            <a:solidFill>
              <a:schemeClr val="tx1"/>
            </a:solidFill>
            <a:round/>
            <a:headEnd/>
            <a:tailEnd type="triangle" w="med" len="med"/>
          </a:ln>
        </p:spPr>
        <p:txBody>
          <a:bodyPr/>
          <a:lstStyle/>
          <a:p>
            <a:endParaRPr lang="en-US"/>
          </a:p>
        </p:txBody>
      </p:sp>
      <p:sp>
        <p:nvSpPr>
          <p:cNvPr id="18453" name="Freeform 24"/>
          <p:cNvSpPr>
            <a:spLocks/>
          </p:cNvSpPr>
          <p:nvPr/>
        </p:nvSpPr>
        <p:spPr bwMode="auto">
          <a:xfrm>
            <a:off x="2743200" y="2760663"/>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4" name="Freeform 25"/>
          <p:cNvSpPr>
            <a:spLocks/>
          </p:cNvSpPr>
          <p:nvPr/>
        </p:nvSpPr>
        <p:spPr bwMode="auto">
          <a:xfrm>
            <a:off x="5257800" y="3932238"/>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5" name="Text Box 26"/>
          <p:cNvSpPr txBox="1">
            <a:spLocks noChangeArrowheads="1"/>
          </p:cNvSpPr>
          <p:nvPr/>
        </p:nvSpPr>
        <p:spPr bwMode="auto">
          <a:xfrm>
            <a:off x="3276600" y="3141663"/>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6" name="Text Box 27"/>
          <p:cNvSpPr txBox="1">
            <a:spLocks noChangeArrowheads="1"/>
          </p:cNvSpPr>
          <p:nvPr/>
        </p:nvSpPr>
        <p:spPr bwMode="auto">
          <a:xfrm>
            <a:off x="5181600" y="4665663"/>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7" name="Freeform 28"/>
          <p:cNvSpPr>
            <a:spLocks/>
          </p:cNvSpPr>
          <p:nvPr/>
        </p:nvSpPr>
        <p:spPr bwMode="auto">
          <a:xfrm>
            <a:off x="4000500" y="2960688"/>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58" name="Oval 29"/>
          <p:cNvSpPr>
            <a:spLocks noChangeArrowheads="1"/>
          </p:cNvSpPr>
          <p:nvPr/>
        </p:nvSpPr>
        <p:spPr bwMode="auto">
          <a:xfrm>
            <a:off x="4343400" y="3065463"/>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59" name="Line 30"/>
          <p:cNvSpPr>
            <a:spLocks noChangeShapeType="1"/>
          </p:cNvSpPr>
          <p:nvPr/>
        </p:nvSpPr>
        <p:spPr bwMode="auto">
          <a:xfrm>
            <a:off x="4419600" y="2319338"/>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18460" name="Text Box 31"/>
          <p:cNvSpPr txBox="1">
            <a:spLocks noChangeArrowheads="1"/>
          </p:cNvSpPr>
          <p:nvPr/>
        </p:nvSpPr>
        <p:spPr bwMode="auto">
          <a:xfrm>
            <a:off x="4838700" y="1922463"/>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1" name="Line 32"/>
          <p:cNvSpPr>
            <a:spLocks noChangeShapeType="1"/>
          </p:cNvSpPr>
          <p:nvPr/>
        </p:nvSpPr>
        <p:spPr bwMode="auto">
          <a:xfrm flipV="1">
            <a:off x="5805488" y="2074863"/>
            <a:ext cx="0" cy="2590800"/>
          </a:xfrm>
          <a:prstGeom prst="line">
            <a:avLst/>
          </a:prstGeom>
          <a:noFill/>
          <a:ln w="9525">
            <a:solidFill>
              <a:schemeClr val="tx1"/>
            </a:solidFill>
            <a:prstDash val="dash"/>
            <a:round/>
            <a:headEnd/>
            <a:tailEnd/>
          </a:ln>
        </p:spPr>
        <p:txBody>
          <a:bodyPr/>
          <a:lstStyle/>
          <a:p>
            <a:endParaRPr lang="en-US"/>
          </a:p>
        </p:txBody>
      </p:sp>
      <p:sp>
        <p:nvSpPr>
          <p:cNvPr id="18462" name="Line 33"/>
          <p:cNvSpPr>
            <a:spLocks noChangeShapeType="1"/>
          </p:cNvSpPr>
          <p:nvPr/>
        </p:nvSpPr>
        <p:spPr bwMode="auto">
          <a:xfrm flipV="1">
            <a:off x="4419600" y="2379663"/>
            <a:ext cx="0" cy="685800"/>
          </a:xfrm>
          <a:prstGeom prst="line">
            <a:avLst/>
          </a:prstGeom>
          <a:noFill/>
          <a:ln w="9525">
            <a:solidFill>
              <a:schemeClr val="tx1"/>
            </a:solidFill>
            <a:prstDash val="dash"/>
            <a:round/>
            <a:headEnd/>
            <a:tailEnd/>
          </a:ln>
        </p:spPr>
        <p:txBody>
          <a:bodyPr/>
          <a:lstStyle/>
          <a:p>
            <a:endParaRPr lang="en-US"/>
          </a:p>
        </p:txBody>
      </p:sp>
      <p:sp>
        <p:nvSpPr>
          <p:cNvPr id="18463" name="Line 34"/>
          <p:cNvSpPr>
            <a:spLocks noChangeShapeType="1"/>
          </p:cNvSpPr>
          <p:nvPr/>
        </p:nvSpPr>
        <p:spPr bwMode="auto">
          <a:xfrm flipV="1">
            <a:off x="3886200" y="2303463"/>
            <a:ext cx="0" cy="762000"/>
          </a:xfrm>
          <a:prstGeom prst="line">
            <a:avLst/>
          </a:prstGeom>
          <a:noFill/>
          <a:ln w="9525">
            <a:solidFill>
              <a:schemeClr val="tx1"/>
            </a:solidFill>
            <a:prstDash val="dash"/>
            <a:round/>
            <a:headEnd/>
            <a:tailEnd/>
          </a:ln>
        </p:spPr>
        <p:txBody>
          <a:bodyPr/>
          <a:lstStyle/>
          <a:p>
            <a:endParaRPr lang="en-US"/>
          </a:p>
        </p:txBody>
      </p:sp>
      <p:sp>
        <p:nvSpPr>
          <p:cNvPr id="18464" name="Line 35"/>
          <p:cNvSpPr>
            <a:spLocks noChangeShapeType="1"/>
          </p:cNvSpPr>
          <p:nvPr/>
        </p:nvSpPr>
        <p:spPr bwMode="auto">
          <a:xfrm>
            <a:off x="3886200" y="2319338"/>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18465" name="Text Box 36"/>
          <p:cNvSpPr txBox="1">
            <a:spLocks noChangeArrowheads="1"/>
          </p:cNvSpPr>
          <p:nvPr/>
        </p:nvSpPr>
        <p:spPr bwMode="auto">
          <a:xfrm>
            <a:off x="3848100" y="192246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sp>
        <p:nvSpPr>
          <p:cNvPr id="18466" name="Arc 3"/>
          <p:cNvSpPr>
            <a:spLocks/>
          </p:cNvSpPr>
          <p:nvPr/>
        </p:nvSpPr>
        <p:spPr bwMode="auto">
          <a:xfrm>
            <a:off x="2624138" y="2474913"/>
            <a:ext cx="3605212" cy="29162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chemeClr val="accent1"/>
            </a:solidFill>
            <a:prstDash val="dash"/>
            <a:round/>
            <a:headEnd/>
            <a:tailEnd/>
          </a:ln>
        </p:spPr>
        <p:txBody>
          <a:bodyPr anchor="ctr">
            <a:spAutoFit/>
          </a:bodyPr>
          <a:lstStyle/>
          <a:p>
            <a:endParaRPr lang="en-US"/>
          </a:p>
        </p:txBody>
      </p:sp>
      <p:sp>
        <p:nvSpPr>
          <p:cNvPr id="18467" name="Oval 20"/>
          <p:cNvSpPr>
            <a:spLocks noChangeArrowheads="1"/>
          </p:cNvSpPr>
          <p:nvPr/>
        </p:nvSpPr>
        <p:spPr bwMode="auto">
          <a:xfrm>
            <a:off x="3810000" y="3065463"/>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68" name="Oval 21"/>
          <p:cNvSpPr>
            <a:spLocks noChangeArrowheads="1"/>
          </p:cNvSpPr>
          <p:nvPr/>
        </p:nvSpPr>
        <p:spPr bwMode="auto">
          <a:xfrm>
            <a:off x="5715000" y="4589463"/>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69" name="AutoShape 4"/>
          <p:cNvSpPr>
            <a:spLocks noChangeArrowheads="1"/>
          </p:cNvSpPr>
          <p:nvPr/>
        </p:nvSpPr>
        <p:spPr bwMode="auto">
          <a:xfrm>
            <a:off x="5167313" y="2540000"/>
            <a:ext cx="1828800" cy="514350"/>
          </a:xfrm>
          <a:prstGeom prst="wedgeRoundRectCallout">
            <a:avLst>
              <a:gd name="adj1" fmla="val -83856"/>
              <a:gd name="adj2" fmla="val 56481"/>
              <a:gd name="adj3" fmla="val 16667"/>
            </a:avLst>
          </a:prstGeom>
          <a:solidFill>
            <a:schemeClr val="bg1"/>
          </a:solidFill>
          <a:ln w="9525">
            <a:solidFill>
              <a:schemeClr val="tx1"/>
            </a:solidFill>
            <a:miter lim="800000"/>
            <a:headEnd/>
            <a:tailEnd/>
          </a:ln>
        </p:spPr>
        <p:txBody>
          <a:bodyPr/>
          <a:lstStyle/>
          <a:p>
            <a:pPr algn="ctr"/>
            <a:r>
              <a:rPr lang="en-US" sz="1200"/>
              <a:t>rival</a:t>
            </a:r>
            <a:r>
              <a:rPr lang="en-US" altLang="en-US" sz="1200"/>
              <a:t>’</a:t>
            </a:r>
            <a:r>
              <a:rPr lang="en-US" sz="1200"/>
              <a:t>s position if it were to enter our core market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1235">
                                            <p:txEl>
                                              <p:pRg st="12" end="12"/>
                                            </p:txEl>
                                          </p:spTgt>
                                        </p:tgtEl>
                                        <p:attrNameLst>
                                          <p:attrName>style.visibility</p:attrName>
                                        </p:attrNameLst>
                                      </p:cBhvr>
                                      <p:to>
                                        <p:strVal val="visible"/>
                                      </p:to>
                                    </p:set>
                                    <p:anim calcmode="lin" valueType="num">
                                      <p:cBhvr additive="base">
                                        <p:cTn id="7" dur="500" fill="hold"/>
                                        <p:tgtEl>
                                          <p:spTgt spid="351235">
                                            <p:txEl>
                                              <p:pRg st="12"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123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I. Operations Strategy: </a:t>
            </a:r>
            <a:br>
              <a:rPr lang="en-US" smtClean="0"/>
            </a:br>
            <a:r>
              <a:rPr lang="en-US" smtClean="0"/>
              <a:t> </a:t>
            </a:r>
            <a:r>
              <a:rPr lang="en-US" sz="2400" smtClean="0"/>
              <a:t>How can operations increase or sustain competitive advantage?</a:t>
            </a:r>
          </a:p>
        </p:txBody>
      </p:sp>
      <p:sp>
        <p:nvSpPr>
          <p:cNvPr id="343043" name="Rectangle 3"/>
          <p:cNvSpPr>
            <a:spLocks noGrp="1" noChangeArrowheads="1"/>
          </p:cNvSpPr>
          <p:nvPr>
            <p:ph type="body" idx="4294967295"/>
          </p:nvPr>
        </p:nvSpPr>
        <p:spPr>
          <a:xfrm>
            <a:off x="0" y="1066800"/>
            <a:ext cx="8534400" cy="5486400"/>
          </a:xfrm>
        </p:spPr>
        <p:txBody>
          <a:bodyPr/>
          <a:lstStyle/>
          <a:p>
            <a:pPr eaLnBrk="1" hangingPunct="1">
              <a:lnSpc>
                <a:spcPct val="90000"/>
              </a:lnSpc>
            </a:pPr>
            <a:r>
              <a:rPr lang="en-US" dirty="0" smtClean="0"/>
              <a:t>Concepts</a:t>
            </a:r>
          </a:p>
          <a:p>
            <a:pPr marL="762000" lvl="1" indent="-304800" eaLnBrk="1" hangingPunct="1">
              <a:lnSpc>
                <a:spcPct val="90000"/>
              </a:lnSpc>
            </a:pPr>
            <a:r>
              <a:rPr lang="en-US" dirty="0" smtClean="0"/>
              <a:t>Resource, Process, Competency view</a:t>
            </a:r>
          </a:p>
          <a:p>
            <a:pPr marL="762000" lvl="1" indent="-304800" eaLnBrk="1" hangingPunct="1">
              <a:lnSpc>
                <a:spcPct val="90000"/>
              </a:lnSpc>
            </a:pPr>
            <a:r>
              <a:rPr lang="en-US" dirty="0" smtClean="0"/>
              <a:t>Alignment</a:t>
            </a:r>
          </a:p>
          <a:p>
            <a:pPr marL="762000" lvl="1" indent="-304800" eaLnBrk="1" hangingPunct="1">
              <a:lnSpc>
                <a:spcPct val="90000"/>
              </a:lnSpc>
            </a:pPr>
            <a:r>
              <a:rPr lang="en-US" dirty="0" smtClean="0"/>
              <a:t>Trade-off curves, efficient frontier, operational effectiveness, and focus</a:t>
            </a:r>
          </a:p>
          <a:p>
            <a:pPr marL="762000" lvl="1" indent="-304800" eaLnBrk="1" hangingPunct="1">
              <a:lnSpc>
                <a:spcPct val="90000"/>
              </a:lnSpc>
            </a:pPr>
            <a:r>
              <a:rPr lang="en-US" dirty="0" smtClean="0"/>
              <a:t>Productivity</a:t>
            </a:r>
          </a:p>
          <a:p>
            <a:pPr marL="762000" lvl="1" indent="-304800" eaLnBrk="1" hangingPunct="1">
              <a:lnSpc>
                <a:spcPct val="90000"/>
              </a:lnSpc>
            </a:pPr>
            <a:r>
              <a:rPr lang="en-US" dirty="0" smtClean="0"/>
              <a:t>Operations-based competitive preemption &amp; learning from competitors</a:t>
            </a:r>
          </a:p>
          <a:p>
            <a:pPr marL="762000" lvl="1" indent="-304800" eaLnBrk="1" hangingPunct="1">
              <a:lnSpc>
                <a:spcPct val="90000"/>
              </a:lnSpc>
            </a:pPr>
            <a:endParaRPr lang="en-US" dirty="0" smtClean="0"/>
          </a:p>
          <a:p>
            <a:pPr eaLnBrk="1" hangingPunct="1">
              <a:lnSpc>
                <a:spcPct val="90000"/>
              </a:lnSpc>
            </a:pPr>
            <a:r>
              <a:rPr lang="en-US" dirty="0" smtClean="0"/>
              <a:t>Tools:</a:t>
            </a:r>
          </a:p>
          <a:p>
            <a:pPr marL="762000" lvl="1" indent="-304800" eaLnBrk="1" hangingPunct="1">
              <a:lnSpc>
                <a:spcPct val="90000"/>
              </a:lnSpc>
            </a:pPr>
            <a:r>
              <a:rPr lang="en-US" dirty="0" smtClean="0"/>
              <a:t>Tailoring = technique of fitting the operational system to competitive strategy</a:t>
            </a:r>
          </a:p>
          <a:p>
            <a:pPr marL="1181100" lvl="2" indent="-266700" eaLnBrk="1" hangingPunct="1">
              <a:lnSpc>
                <a:spcPct val="90000"/>
              </a:lnSpc>
              <a:buFont typeface="Wingdings" pitchFamily="2" charset="2"/>
              <a:buAutoNum type="arabicPeriod"/>
            </a:pPr>
            <a:r>
              <a:rPr lang="en-US" dirty="0" smtClean="0"/>
              <a:t>strategic operational audit</a:t>
            </a:r>
          </a:p>
          <a:p>
            <a:pPr marL="1181100" lvl="2" indent="-266700" eaLnBrk="1" hangingPunct="1">
              <a:lnSpc>
                <a:spcPct val="90000"/>
              </a:lnSpc>
              <a:buFont typeface="Wingdings" pitchFamily="2" charset="2"/>
              <a:buAutoNum type="arabicPeriod"/>
            </a:pPr>
            <a:r>
              <a:rPr lang="en-US" dirty="0" smtClean="0"/>
              <a:t>product-process matrix</a:t>
            </a:r>
          </a:p>
          <a:p>
            <a:pPr marL="1181100" lvl="2" indent="-266700" eaLnBrk="1" hangingPunct="1">
              <a:lnSpc>
                <a:spcPct val="90000"/>
              </a:lnSpc>
              <a:buFont typeface="Wingdings" pitchFamily="2" charset="2"/>
              <a:buAutoNum type="arabicPeriod"/>
            </a:pPr>
            <a:r>
              <a:rPr lang="en-US" dirty="0" smtClean="0"/>
              <a:t>focusing</a:t>
            </a:r>
          </a:p>
          <a:p>
            <a:pPr marL="762000" lvl="1" indent="-304800" eaLnBrk="1" hangingPunct="1">
              <a:lnSpc>
                <a:spcPct val="90000"/>
              </a:lnSpc>
            </a:pPr>
            <a:r>
              <a:rPr lang="en-US" dirty="0" smtClean="0"/>
              <a:t>How value differentiation and compete against low cost?</a:t>
            </a:r>
          </a:p>
          <a:p>
            <a:pPr marL="1181100" lvl="2" indent="-266700" eaLnBrk="1" hangingPunct="1">
              <a:lnSpc>
                <a:spcPct val="90000"/>
              </a:lnSpc>
            </a:pPr>
            <a:r>
              <a:rPr lang="en-US" dirty="0" smtClean="0"/>
              <a:t>Assessing threats/vulnerability</a:t>
            </a:r>
            <a:endParaRPr lang="en-US" i="1" dirty="0" smtClean="0"/>
          </a:p>
          <a:p>
            <a:pPr marL="1181100" lvl="2" indent="-266700" eaLnBrk="1" hangingPunct="1">
              <a:lnSpc>
                <a:spcPct val="90000"/>
              </a:lnSpc>
            </a:pPr>
            <a:r>
              <a:rPr lang="en-US" dirty="0" smtClean="0">
                <a:solidFill>
                  <a:srgbClr val="FF0000"/>
                </a:solidFill>
              </a:rPr>
              <a:t>Valuation</a:t>
            </a:r>
            <a:r>
              <a:rPr lang="en-US" dirty="0" smtClean="0"/>
              <a:t> of </a:t>
            </a:r>
            <a:r>
              <a:rPr lang="en-US" dirty="0" smtClean="0">
                <a:latin typeface="Symbol" pitchFamily="18" charset="2"/>
              </a:rPr>
              <a:t>D</a:t>
            </a:r>
            <a:r>
              <a:rPr lang="en-US" i="1" dirty="0" smtClean="0"/>
              <a:t>C</a:t>
            </a:r>
            <a:r>
              <a:rPr lang="en-US" dirty="0" smtClean="0"/>
              <a:t> components in unit economics </a:t>
            </a:r>
            <a:r>
              <a:rPr lang="en-US" sz="1400" dirty="0" smtClean="0"/>
              <a:t>($/order, $/thou units)</a:t>
            </a:r>
          </a:p>
          <a:p>
            <a:pPr lvl="3" eaLnBrk="1" hangingPunct="1">
              <a:lnSpc>
                <a:spcPct val="90000"/>
              </a:lnSpc>
            </a:pPr>
            <a:r>
              <a:rPr lang="en-US" dirty="0" smtClean="0"/>
              <a:t>by COGS items and volume, OE, and strategy (</a:t>
            </a:r>
            <a:r>
              <a:rPr lang="en-US" i="1" dirty="0" smtClean="0"/>
              <a:t>ACC </a:t>
            </a:r>
            <a:r>
              <a:rPr lang="en-US" i="1" dirty="0" err="1" smtClean="0"/>
              <a:t>vs</a:t>
            </a:r>
            <a:r>
              <a:rPr lang="en-US" i="1" dirty="0" smtClean="0"/>
              <a:t> DJC</a:t>
            </a:r>
            <a:r>
              <a:rPr lang="en-US" dirty="0" smtClean="0"/>
              <a:t>): </a:t>
            </a:r>
          </a:p>
          <a:p>
            <a:pPr lvl="3" eaLnBrk="1" hangingPunct="1">
              <a:lnSpc>
                <a:spcPct val="90000"/>
              </a:lnSpc>
            </a:pPr>
            <a:r>
              <a:rPr lang="en-US" dirty="0" smtClean="0"/>
              <a:t>by activity in the supply chain (</a:t>
            </a:r>
            <a:r>
              <a:rPr lang="en-US" i="1" dirty="0" smtClean="0"/>
              <a:t>Peapod</a:t>
            </a:r>
            <a:r>
              <a:rPr lang="en-US" dirty="0" smtClean="0"/>
              <a: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3043">
                                            <p:txEl>
                                              <p:pRg st="7" end="7"/>
                                            </p:txEl>
                                          </p:spTgt>
                                        </p:tgtEl>
                                        <p:attrNameLst>
                                          <p:attrName>style.visibility</p:attrName>
                                        </p:attrNameLst>
                                      </p:cBhvr>
                                      <p:to>
                                        <p:strVal val="visible"/>
                                      </p:to>
                                    </p:set>
                                    <p:anim calcmode="lin" valueType="num">
                                      <p:cBhvr additive="base">
                                        <p:cTn id="7" dur="500" fill="hold"/>
                                        <p:tgtEl>
                                          <p:spTgt spid="34304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304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3043">
                                            <p:txEl>
                                              <p:pRg st="8" end="8"/>
                                            </p:txEl>
                                          </p:spTgt>
                                        </p:tgtEl>
                                        <p:attrNameLst>
                                          <p:attrName>style.visibility</p:attrName>
                                        </p:attrNameLst>
                                      </p:cBhvr>
                                      <p:to>
                                        <p:strVal val="visible"/>
                                      </p:to>
                                    </p:set>
                                    <p:anim calcmode="lin" valueType="num">
                                      <p:cBhvr additive="base">
                                        <p:cTn id="11" dur="500" fill="hold"/>
                                        <p:tgtEl>
                                          <p:spTgt spid="34304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3043">
                                            <p:txEl>
                                              <p:pRg st="8" end="8"/>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3043">
                                            <p:txEl>
                                              <p:pRg st="9" end="9"/>
                                            </p:txEl>
                                          </p:spTgt>
                                        </p:tgtEl>
                                        <p:attrNameLst>
                                          <p:attrName>style.visibility</p:attrName>
                                        </p:attrNameLst>
                                      </p:cBhvr>
                                      <p:to>
                                        <p:strVal val="visible"/>
                                      </p:to>
                                    </p:set>
                                    <p:anim calcmode="lin" valueType="num">
                                      <p:cBhvr additive="base">
                                        <p:cTn id="15" dur="500" fill="hold"/>
                                        <p:tgtEl>
                                          <p:spTgt spid="343043">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3043">
                                            <p:txEl>
                                              <p:pRg st="9" end="9"/>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3043">
                                            <p:txEl>
                                              <p:pRg st="10" end="10"/>
                                            </p:txEl>
                                          </p:spTgt>
                                        </p:tgtEl>
                                        <p:attrNameLst>
                                          <p:attrName>style.visibility</p:attrName>
                                        </p:attrNameLst>
                                      </p:cBhvr>
                                      <p:to>
                                        <p:strVal val="visible"/>
                                      </p:to>
                                    </p:set>
                                    <p:anim calcmode="lin" valueType="num">
                                      <p:cBhvr additive="base">
                                        <p:cTn id="19" dur="500" fill="hold"/>
                                        <p:tgtEl>
                                          <p:spTgt spid="343043">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3043">
                                            <p:txEl>
                                              <p:pRg st="10" end="1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3043">
                                            <p:txEl>
                                              <p:pRg st="11" end="11"/>
                                            </p:txEl>
                                          </p:spTgt>
                                        </p:tgtEl>
                                        <p:attrNameLst>
                                          <p:attrName>style.visibility</p:attrName>
                                        </p:attrNameLst>
                                      </p:cBhvr>
                                      <p:to>
                                        <p:strVal val="visible"/>
                                      </p:to>
                                    </p:set>
                                    <p:anim calcmode="lin" valueType="num">
                                      <p:cBhvr additive="base">
                                        <p:cTn id="23" dur="500" fill="hold"/>
                                        <p:tgtEl>
                                          <p:spTgt spid="343043">
                                            <p:txEl>
                                              <p:pRg st="11" end="1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3043">
                                            <p:txEl>
                                              <p:pRg st="11" end="1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3043">
                                            <p:txEl>
                                              <p:pRg st="12" end="12"/>
                                            </p:txEl>
                                          </p:spTgt>
                                        </p:tgtEl>
                                        <p:attrNameLst>
                                          <p:attrName>style.visibility</p:attrName>
                                        </p:attrNameLst>
                                      </p:cBhvr>
                                      <p:to>
                                        <p:strVal val="visible"/>
                                      </p:to>
                                    </p:set>
                                    <p:anim calcmode="lin" valueType="num">
                                      <p:cBhvr additive="base">
                                        <p:cTn id="27" dur="500" fill="hold"/>
                                        <p:tgtEl>
                                          <p:spTgt spid="343043">
                                            <p:txEl>
                                              <p:pRg st="12" end="1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43043">
                                            <p:txEl>
                                              <p:pRg st="12" end="1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3043">
                                            <p:txEl>
                                              <p:pRg st="13" end="13"/>
                                            </p:txEl>
                                          </p:spTgt>
                                        </p:tgtEl>
                                        <p:attrNameLst>
                                          <p:attrName>style.visibility</p:attrName>
                                        </p:attrNameLst>
                                      </p:cBhvr>
                                      <p:to>
                                        <p:strVal val="visible"/>
                                      </p:to>
                                    </p:set>
                                    <p:anim calcmode="lin" valueType="num">
                                      <p:cBhvr additive="base">
                                        <p:cTn id="31" dur="500" fill="hold"/>
                                        <p:tgtEl>
                                          <p:spTgt spid="343043">
                                            <p:txEl>
                                              <p:pRg st="13" end="1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3043">
                                            <p:txEl>
                                              <p:pRg st="13" end="13"/>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3043">
                                            <p:txEl>
                                              <p:pRg st="14" end="14"/>
                                            </p:txEl>
                                          </p:spTgt>
                                        </p:tgtEl>
                                        <p:attrNameLst>
                                          <p:attrName>style.visibility</p:attrName>
                                        </p:attrNameLst>
                                      </p:cBhvr>
                                      <p:to>
                                        <p:strVal val="visible"/>
                                      </p:to>
                                    </p:set>
                                    <p:anim calcmode="lin" valueType="num">
                                      <p:cBhvr additive="base">
                                        <p:cTn id="35" dur="500" fill="hold"/>
                                        <p:tgtEl>
                                          <p:spTgt spid="343043">
                                            <p:txEl>
                                              <p:pRg st="14" end="1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43043">
                                            <p:txEl>
                                              <p:pRg st="14" end="14"/>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3043">
                                            <p:txEl>
                                              <p:pRg st="15" end="15"/>
                                            </p:txEl>
                                          </p:spTgt>
                                        </p:tgtEl>
                                        <p:attrNameLst>
                                          <p:attrName>style.visibility</p:attrName>
                                        </p:attrNameLst>
                                      </p:cBhvr>
                                      <p:to>
                                        <p:strVal val="visible"/>
                                      </p:to>
                                    </p:set>
                                    <p:anim calcmode="lin" valueType="num">
                                      <p:cBhvr additive="base">
                                        <p:cTn id="39" dur="500" fill="hold"/>
                                        <p:tgtEl>
                                          <p:spTgt spid="343043">
                                            <p:txEl>
                                              <p:pRg st="15" end="1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43043">
                                            <p:txEl>
                                              <p:pRg st="15" end="15"/>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43043">
                                            <p:txEl>
                                              <p:pRg st="16" end="16"/>
                                            </p:txEl>
                                          </p:spTgt>
                                        </p:tgtEl>
                                        <p:attrNameLst>
                                          <p:attrName>style.visibility</p:attrName>
                                        </p:attrNameLst>
                                      </p:cBhvr>
                                      <p:to>
                                        <p:strVal val="visible"/>
                                      </p:to>
                                    </p:set>
                                    <p:anim calcmode="lin" valueType="num">
                                      <p:cBhvr additive="base">
                                        <p:cTn id="43" dur="500" fill="hold"/>
                                        <p:tgtEl>
                                          <p:spTgt spid="343043">
                                            <p:txEl>
                                              <p:pRg st="16" end="1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4304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Course Summary:</a:t>
            </a:r>
            <a:br>
              <a:rPr lang="en-US" smtClean="0"/>
            </a:br>
            <a:r>
              <a:rPr lang="en-US" smtClean="0"/>
              <a:t>	Part II: The Resource View</a:t>
            </a:r>
          </a:p>
        </p:txBody>
      </p:sp>
      <p:sp>
        <p:nvSpPr>
          <p:cNvPr id="11267" name="Rectangle 3"/>
          <p:cNvSpPr>
            <a:spLocks noGrp="1" noChangeArrowheads="1"/>
          </p:cNvSpPr>
          <p:nvPr>
            <p:ph type="body" idx="4294967295"/>
          </p:nvPr>
        </p:nvSpPr>
        <p:spPr>
          <a:xfrm>
            <a:off x="356512" y="1559588"/>
            <a:ext cx="8229600" cy="4132115"/>
          </a:xfrm>
        </p:spPr>
        <p:txBody>
          <a:bodyPr/>
          <a:lstStyle/>
          <a:p>
            <a:pPr marL="381000" indent="-381000" eaLnBrk="1" hangingPunct="1">
              <a:buFont typeface="Wingdings" pitchFamily="2" charset="2"/>
              <a:buNone/>
            </a:pPr>
            <a:r>
              <a:rPr lang="en-US" dirty="0" smtClean="0"/>
              <a:t>Key questions:</a:t>
            </a:r>
          </a:p>
          <a:p>
            <a:pPr marL="381000" indent="-381000" eaLnBrk="1" hangingPunct="1">
              <a:buFont typeface="Wingdings" pitchFamily="2" charset="2"/>
              <a:buNone/>
            </a:pPr>
            <a:endParaRPr lang="en-US" dirty="0" smtClean="0"/>
          </a:p>
          <a:p>
            <a:pPr marL="381000" indent="-381000" eaLnBrk="1" hangingPunct="1">
              <a:buClr>
                <a:srgbClr val="FF0000"/>
              </a:buClr>
              <a:buFont typeface="Wingdings" pitchFamily="2" charset="2"/>
              <a:buChar char="Ø"/>
            </a:pPr>
            <a:r>
              <a:rPr lang="en-US" dirty="0" smtClean="0"/>
              <a:t>How tailor our bundle of real assets to our competitive strategy?</a:t>
            </a:r>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endParaRPr lang="en-US" dirty="0" smtClean="0"/>
          </a:p>
        </p:txBody>
      </p:sp>
      <p:graphicFrame>
        <p:nvGraphicFramePr>
          <p:cNvPr id="24" name="Diagram 23"/>
          <p:cNvGraphicFramePr/>
          <p:nvPr>
            <p:extLst>
              <p:ext uri="{D42A27DB-BD31-4B8C-83A1-F6EECF244321}">
                <p14:modId xmlns:p14="http://schemas.microsoft.com/office/powerpoint/2010/main" val="2405963035"/>
              </p:ext>
            </p:extLst>
          </p:nvPr>
        </p:nvGraphicFramePr>
        <p:xfrm>
          <a:off x="3458452" y="274344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1. Sizing</a:t>
            </a:r>
          </a:p>
        </p:txBody>
      </p:sp>
      <p:sp>
        <p:nvSpPr>
          <p:cNvPr id="276483" name="Rectangle 3"/>
          <p:cNvSpPr>
            <a:spLocks noGrp="1" noChangeArrowheads="1"/>
          </p:cNvSpPr>
          <p:nvPr>
            <p:ph type="body" idx="4294967295"/>
          </p:nvPr>
        </p:nvSpPr>
        <p:spPr>
          <a:xfrm>
            <a:off x="152400" y="1066800"/>
            <a:ext cx="8991600" cy="5562600"/>
          </a:xfrm>
        </p:spPr>
        <p:txBody>
          <a:bodyPr/>
          <a:lstStyle/>
          <a:p>
            <a:pPr eaLnBrk="1" hangingPunct="1">
              <a:lnSpc>
                <a:spcPct val="90000"/>
              </a:lnSpc>
            </a:pPr>
            <a:r>
              <a:rPr lang="en-US" smtClean="0"/>
              <a:t>Principle 5: Capacity is a real option and volatility degrades its value</a:t>
            </a:r>
          </a:p>
          <a:p>
            <a:pPr lvl="1" eaLnBrk="1" hangingPunct="1">
              <a:lnSpc>
                <a:spcPct val="90000"/>
              </a:lnSpc>
            </a:pPr>
            <a:r>
              <a:rPr lang="en-US" smtClean="0"/>
              <a:t>Must forecast and value expected shortfall</a:t>
            </a:r>
          </a:p>
          <a:p>
            <a:pPr lvl="1" eaLnBrk="1" hangingPunct="1">
              <a:lnSpc>
                <a:spcPct val="90000"/>
              </a:lnSpc>
            </a:pPr>
            <a:r>
              <a:rPr lang="en-US" smtClean="0"/>
              <a:t>Any analysis based only on expected values overvalues</a:t>
            </a:r>
          </a:p>
          <a:p>
            <a:pPr lvl="1" eaLnBrk="1" hangingPunct="1">
              <a:lnSpc>
                <a:spcPct val="90000"/>
              </a:lnSpc>
            </a:pPr>
            <a:r>
              <a:rPr lang="en-US" smtClean="0"/>
              <a:t>Need countermeasures</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Principle 6: At a minimum, each forecast must specify expected value (mean) and volatility (standard deviation) by time bucket.</a:t>
            </a:r>
          </a:p>
          <a:p>
            <a:pPr lvl="1" eaLnBrk="1" hangingPunct="1">
              <a:lnSpc>
                <a:spcPct val="90000"/>
              </a:lnSpc>
            </a:pPr>
            <a:r>
              <a:rPr lang="en-US" smtClean="0"/>
              <a:t>Track and analyze data, including forecasting errors</a:t>
            </a:r>
          </a:p>
          <a:p>
            <a:pPr lvl="1" eaLnBrk="1" hangingPunct="1">
              <a:lnSpc>
                <a:spcPct val="90000"/>
              </a:lnSpc>
            </a:pPr>
            <a:r>
              <a:rPr lang="en-US" smtClean="0"/>
              <a:t>Improve forecasting accuracy (postponement, L</a:t>
            </a:r>
            <a:r>
              <a:rPr lang="en-US" smtClean="0">
                <a:sym typeface="Symbol" pitchFamily="18" charset="2"/>
              </a:rPr>
              <a:t></a:t>
            </a:r>
            <a:r>
              <a:rPr lang="en-US" smtClean="0"/>
              <a:t>, adaptable capacity) </a:t>
            </a:r>
          </a:p>
          <a:p>
            <a:pPr lvl="1" eaLnBrk="1" hangingPunct="1">
              <a:lnSpc>
                <a:spcPct val="90000"/>
              </a:lnSpc>
            </a:pPr>
            <a:r>
              <a:rPr lang="en-US" smtClean="0"/>
              <a:t>Distinguish between the planning and other functions of forecasting</a:t>
            </a:r>
          </a:p>
          <a:p>
            <a:pPr eaLnBrk="1" hangingPunct="1">
              <a:lnSpc>
                <a:spcPct val="90000"/>
              </a:lnSpc>
            </a:pPr>
            <a:endParaRPr lang="en-US" smtClean="0"/>
          </a:p>
          <a:p>
            <a:pPr eaLnBrk="1" hangingPunct="1">
              <a:lnSpc>
                <a:spcPct val="90000"/>
              </a:lnSpc>
            </a:pPr>
            <a:r>
              <a:rPr lang="en-US" smtClean="0"/>
              <a:t>Capacity Sizing:</a:t>
            </a:r>
          </a:p>
          <a:p>
            <a:pPr lvl="1" eaLnBrk="1" hangingPunct="1">
              <a:lnSpc>
                <a:spcPct val="90000"/>
              </a:lnSpc>
            </a:pPr>
            <a:r>
              <a:rPr lang="en-US" smtClean="0"/>
              <a:t>Capacity strategy is a major corporate decision touching many stakeholders and issues: core competencies, fit with strategy, location strategies, competitive entry deterrent</a:t>
            </a:r>
          </a:p>
          <a:p>
            <a:pPr lvl="1" eaLnBrk="1" hangingPunct="1">
              <a:lnSpc>
                <a:spcPct val="90000"/>
              </a:lnSpc>
            </a:pPr>
            <a:r>
              <a:rPr lang="en-US" smtClean="0">
                <a:solidFill>
                  <a:srgbClr val="FF0000"/>
                </a:solidFill>
              </a:rPr>
              <a:t>Optimal sizing and valuation</a:t>
            </a:r>
            <a:r>
              <a:rPr lang="en-US" smtClean="0"/>
              <a:t>:</a:t>
            </a:r>
          </a:p>
          <a:p>
            <a:pPr lvl="2" eaLnBrk="1" hangingPunct="1">
              <a:lnSpc>
                <a:spcPct val="90000"/>
              </a:lnSpc>
            </a:pPr>
            <a:r>
              <a:rPr lang="en-US" smtClean="0"/>
              <a:t>Stationary demand: use newsvendor model</a:t>
            </a:r>
          </a:p>
          <a:p>
            <a:pPr lvl="2" eaLnBrk="1" hangingPunct="1">
              <a:lnSpc>
                <a:spcPct val="90000"/>
              </a:lnSpc>
            </a:pPr>
            <a:r>
              <a:rPr lang="en-US" smtClean="0"/>
              <a:t>Dynamic demand: use DCF analysis and scenarios (simulation) to capture risk</a:t>
            </a:r>
          </a:p>
        </p:txBody>
      </p:sp>
      <p:grpSp>
        <p:nvGrpSpPr>
          <p:cNvPr id="2" name="Group 11"/>
          <p:cNvGrpSpPr>
            <a:grpSpLocks/>
          </p:cNvGrpSpPr>
          <p:nvPr/>
        </p:nvGrpSpPr>
        <p:grpSpPr bwMode="auto">
          <a:xfrm>
            <a:off x="5791200" y="1371600"/>
            <a:ext cx="3319463" cy="1508125"/>
            <a:chOff x="3168" y="886"/>
            <a:chExt cx="2697" cy="1483"/>
          </a:xfrm>
        </p:grpSpPr>
        <p:sp>
          <p:nvSpPr>
            <p:cNvPr id="12293" name="AutoShape 4"/>
            <p:cNvSpPr>
              <a:spLocks noChangeArrowheads="1"/>
            </p:cNvSpPr>
            <p:nvPr/>
          </p:nvSpPr>
          <p:spPr bwMode="auto">
            <a:xfrm>
              <a:off x="3774" y="1168"/>
              <a:ext cx="1420" cy="692"/>
            </a:xfrm>
            <a:prstGeom prst="triangle">
              <a:avLst>
                <a:gd name="adj" fmla="val 50000"/>
              </a:avLst>
            </a:prstGeom>
            <a:solidFill>
              <a:srgbClr val="CCECFF"/>
            </a:solidFill>
            <a:ln w="12700">
              <a:solidFill>
                <a:schemeClr val="tx1"/>
              </a:solidFill>
              <a:miter lim="800000"/>
              <a:headEnd type="none" w="sm" len="sm"/>
              <a:tailEnd type="none" w="sm" len="sm"/>
            </a:ln>
          </p:spPr>
          <p:txBody>
            <a:bodyPr wrap="none" anchor="ctr"/>
            <a:lstStyle/>
            <a:p>
              <a:endParaRPr lang="en-US"/>
            </a:p>
          </p:txBody>
        </p:sp>
        <p:sp>
          <p:nvSpPr>
            <p:cNvPr id="12294" name="Text Box 5"/>
            <p:cNvSpPr txBox="1">
              <a:spLocks noChangeArrowheads="1"/>
            </p:cNvSpPr>
            <p:nvPr/>
          </p:nvSpPr>
          <p:spPr bwMode="auto">
            <a:xfrm>
              <a:off x="4037" y="886"/>
              <a:ext cx="1016" cy="270"/>
            </a:xfrm>
            <a:prstGeom prst="rect">
              <a:avLst/>
            </a:prstGeom>
            <a:noFill/>
            <a:ln w="12700">
              <a:noFill/>
              <a:miter lim="800000"/>
              <a:headEnd type="none" w="sm" len="sm"/>
              <a:tailEnd type="none" w="sm" len="sm"/>
            </a:ln>
          </p:spPr>
          <p:txBody>
            <a:bodyPr wrap="none">
              <a:spAutoFit/>
            </a:bodyPr>
            <a:lstStyle/>
            <a:p>
              <a:pPr eaLnBrk="0" hangingPunct="0"/>
              <a:r>
                <a:rPr lang="en-US" sz="1200" i="1" dirty="0">
                  <a:latin typeface="Arial" pitchFamily="34" charset="0"/>
                </a:rPr>
                <a:t>Safety Capacity</a:t>
              </a:r>
            </a:p>
          </p:txBody>
        </p:sp>
        <p:sp>
          <p:nvSpPr>
            <p:cNvPr id="12295" name="Text Box 6"/>
            <p:cNvSpPr txBox="1">
              <a:spLocks noChangeArrowheads="1"/>
            </p:cNvSpPr>
            <p:nvPr/>
          </p:nvSpPr>
          <p:spPr bwMode="auto">
            <a:xfrm>
              <a:off x="3194" y="1896"/>
              <a:ext cx="1310"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customers wait</a:t>
              </a:r>
            </a:p>
          </p:txBody>
        </p:sp>
        <p:sp>
          <p:nvSpPr>
            <p:cNvPr id="12296" name="Text Box 7"/>
            <p:cNvSpPr txBox="1">
              <a:spLocks noChangeArrowheads="1"/>
            </p:cNvSpPr>
            <p:nvPr/>
          </p:nvSpPr>
          <p:spPr bwMode="auto">
            <a:xfrm>
              <a:off x="4651" y="1896"/>
              <a:ext cx="1214"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products wait</a:t>
              </a:r>
            </a:p>
          </p:txBody>
        </p:sp>
        <p:sp>
          <p:nvSpPr>
            <p:cNvPr id="12297" name="Text Box 8"/>
            <p:cNvSpPr txBox="1">
              <a:spLocks noChangeArrowheads="1"/>
            </p:cNvSpPr>
            <p:nvPr/>
          </p:nvSpPr>
          <p:spPr bwMode="auto">
            <a:xfrm>
              <a:off x="3168" y="2099"/>
              <a:ext cx="1366" cy="270"/>
            </a:xfrm>
            <a:prstGeom prst="rect">
              <a:avLst/>
            </a:prstGeom>
            <a:noFill/>
            <a:ln w="12700">
              <a:noFill/>
              <a:miter lim="800000"/>
              <a:headEnd type="none" w="sm" len="sm"/>
              <a:tailEnd type="none" w="sm" len="sm"/>
            </a:ln>
          </p:spPr>
          <p:txBody>
            <a:bodyPr wrap="none">
              <a:spAutoFit/>
            </a:bodyPr>
            <a:lstStyle/>
            <a:p>
              <a:pPr eaLnBrk="0" hangingPunct="0"/>
              <a:r>
                <a:rPr lang="en-US" sz="1200" i="1">
                  <a:latin typeface="Arial" pitchFamily="34" charset="0"/>
                </a:rPr>
                <a:t>Safety Time (Backlog)</a:t>
              </a:r>
            </a:p>
          </p:txBody>
        </p:sp>
        <p:sp>
          <p:nvSpPr>
            <p:cNvPr id="12298" name="Text Box 9"/>
            <p:cNvSpPr txBox="1">
              <a:spLocks noChangeArrowheads="1"/>
            </p:cNvSpPr>
            <p:nvPr/>
          </p:nvSpPr>
          <p:spPr bwMode="auto">
            <a:xfrm>
              <a:off x="4731" y="2099"/>
              <a:ext cx="1044" cy="270"/>
            </a:xfrm>
            <a:prstGeom prst="rect">
              <a:avLst/>
            </a:prstGeom>
            <a:noFill/>
            <a:ln w="12700">
              <a:noFill/>
              <a:miter lim="800000"/>
              <a:headEnd type="none" w="sm" len="sm"/>
              <a:tailEnd type="none" w="sm" len="sm"/>
            </a:ln>
          </p:spPr>
          <p:txBody>
            <a:bodyPr wrap="none">
              <a:spAutoFit/>
            </a:bodyPr>
            <a:lstStyle/>
            <a:p>
              <a:pPr eaLnBrk="0" hangingPunct="0"/>
              <a:r>
                <a:rPr lang="en-US" sz="1200" i="1">
                  <a:latin typeface="Arial" pitchFamily="34" charset="0"/>
                </a:rPr>
                <a:t>Safety Inventory</a:t>
              </a:r>
            </a:p>
          </p:txBody>
        </p:sp>
        <p:sp>
          <p:nvSpPr>
            <p:cNvPr id="12299" name="Text Box 10"/>
            <p:cNvSpPr txBox="1">
              <a:spLocks noChangeArrowheads="1"/>
            </p:cNvSpPr>
            <p:nvPr/>
          </p:nvSpPr>
          <p:spPr bwMode="auto">
            <a:xfrm>
              <a:off x="3921" y="1033"/>
              <a:ext cx="1282"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resources wait</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483">
                                            <p:txEl>
                                              <p:pRg st="0" end="0"/>
                                            </p:txEl>
                                          </p:spTgt>
                                        </p:tgtEl>
                                        <p:attrNameLst>
                                          <p:attrName>style.visibility</p:attrName>
                                        </p:attrNameLst>
                                      </p:cBhvr>
                                      <p:to>
                                        <p:strVal val="visible"/>
                                      </p:to>
                                    </p:set>
                                    <p:animEffect transition="in" filter="blinds(horizontal)">
                                      <p:cBhvr>
                                        <p:cTn id="7" dur="500"/>
                                        <p:tgtEl>
                                          <p:spTgt spid="27648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6483">
                                            <p:txEl>
                                              <p:pRg st="1" end="1"/>
                                            </p:txEl>
                                          </p:spTgt>
                                        </p:tgtEl>
                                        <p:attrNameLst>
                                          <p:attrName>style.visibility</p:attrName>
                                        </p:attrNameLst>
                                      </p:cBhvr>
                                      <p:to>
                                        <p:strVal val="visible"/>
                                      </p:to>
                                    </p:set>
                                    <p:animEffect transition="in" filter="blinds(horizontal)">
                                      <p:cBhvr>
                                        <p:cTn id="10" dur="500"/>
                                        <p:tgtEl>
                                          <p:spTgt spid="27648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6483">
                                            <p:txEl>
                                              <p:pRg st="2" end="2"/>
                                            </p:txEl>
                                          </p:spTgt>
                                        </p:tgtEl>
                                        <p:attrNameLst>
                                          <p:attrName>style.visibility</p:attrName>
                                        </p:attrNameLst>
                                      </p:cBhvr>
                                      <p:to>
                                        <p:strVal val="visible"/>
                                      </p:to>
                                    </p:set>
                                    <p:animEffect transition="in" filter="blinds(horizontal)">
                                      <p:cBhvr>
                                        <p:cTn id="13" dur="500"/>
                                        <p:tgtEl>
                                          <p:spTgt spid="27648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6483">
                                            <p:txEl>
                                              <p:pRg st="3" end="3"/>
                                            </p:txEl>
                                          </p:spTgt>
                                        </p:tgtEl>
                                        <p:attrNameLst>
                                          <p:attrName>style.visibility</p:attrName>
                                        </p:attrNameLst>
                                      </p:cBhvr>
                                      <p:to>
                                        <p:strVal val="visible"/>
                                      </p:to>
                                    </p:set>
                                    <p:animEffect transition="in" filter="blinds(horizontal)">
                                      <p:cBhvr>
                                        <p:cTn id="16" dur="500"/>
                                        <p:tgtEl>
                                          <p:spTgt spid="27648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6483">
                                            <p:txEl>
                                              <p:pRg st="6" end="6"/>
                                            </p:txEl>
                                          </p:spTgt>
                                        </p:tgtEl>
                                        <p:attrNameLst>
                                          <p:attrName>style.visibility</p:attrName>
                                        </p:attrNameLst>
                                      </p:cBhvr>
                                      <p:to>
                                        <p:strVal val="visible"/>
                                      </p:to>
                                    </p:set>
                                    <p:animEffect transition="in" filter="blinds(horizontal)">
                                      <p:cBhvr>
                                        <p:cTn id="26" dur="500"/>
                                        <p:tgtEl>
                                          <p:spTgt spid="276483">
                                            <p:txEl>
                                              <p:pRg st="6" end="6"/>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76483">
                                            <p:txEl>
                                              <p:pRg st="7" end="7"/>
                                            </p:txEl>
                                          </p:spTgt>
                                        </p:tgtEl>
                                        <p:attrNameLst>
                                          <p:attrName>style.visibility</p:attrName>
                                        </p:attrNameLst>
                                      </p:cBhvr>
                                      <p:to>
                                        <p:strVal val="visible"/>
                                      </p:to>
                                    </p:set>
                                    <p:animEffect transition="in" filter="blinds(horizontal)">
                                      <p:cBhvr>
                                        <p:cTn id="29" dur="500"/>
                                        <p:tgtEl>
                                          <p:spTgt spid="276483">
                                            <p:txEl>
                                              <p:pRg st="7" end="7"/>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76483">
                                            <p:txEl>
                                              <p:pRg st="8" end="8"/>
                                            </p:txEl>
                                          </p:spTgt>
                                        </p:tgtEl>
                                        <p:attrNameLst>
                                          <p:attrName>style.visibility</p:attrName>
                                        </p:attrNameLst>
                                      </p:cBhvr>
                                      <p:to>
                                        <p:strVal val="visible"/>
                                      </p:to>
                                    </p:set>
                                    <p:animEffect transition="in" filter="blinds(horizontal)">
                                      <p:cBhvr>
                                        <p:cTn id="32" dur="500"/>
                                        <p:tgtEl>
                                          <p:spTgt spid="276483">
                                            <p:txEl>
                                              <p:pRg st="8" end="8"/>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76483">
                                            <p:txEl>
                                              <p:pRg st="9" end="9"/>
                                            </p:txEl>
                                          </p:spTgt>
                                        </p:tgtEl>
                                        <p:attrNameLst>
                                          <p:attrName>style.visibility</p:attrName>
                                        </p:attrNameLst>
                                      </p:cBhvr>
                                      <p:to>
                                        <p:strVal val="visible"/>
                                      </p:to>
                                    </p:set>
                                    <p:animEffect transition="in" filter="blinds(horizontal)">
                                      <p:cBhvr>
                                        <p:cTn id="35" dur="500"/>
                                        <p:tgtEl>
                                          <p:spTgt spid="276483">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76483">
                                            <p:txEl>
                                              <p:pRg st="11" end="11"/>
                                            </p:txEl>
                                          </p:spTgt>
                                        </p:tgtEl>
                                        <p:attrNameLst>
                                          <p:attrName>style.visibility</p:attrName>
                                        </p:attrNameLst>
                                      </p:cBhvr>
                                      <p:to>
                                        <p:strVal val="visible"/>
                                      </p:to>
                                    </p:set>
                                    <p:animEffect transition="in" filter="blinds(horizontal)">
                                      <p:cBhvr>
                                        <p:cTn id="40" dur="500"/>
                                        <p:tgtEl>
                                          <p:spTgt spid="276483">
                                            <p:txEl>
                                              <p:pRg st="11" end="11"/>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76483">
                                            <p:txEl>
                                              <p:pRg st="12" end="12"/>
                                            </p:txEl>
                                          </p:spTgt>
                                        </p:tgtEl>
                                        <p:attrNameLst>
                                          <p:attrName>style.visibility</p:attrName>
                                        </p:attrNameLst>
                                      </p:cBhvr>
                                      <p:to>
                                        <p:strVal val="visible"/>
                                      </p:to>
                                    </p:set>
                                    <p:animEffect transition="in" filter="blinds(horizontal)">
                                      <p:cBhvr>
                                        <p:cTn id="43" dur="500"/>
                                        <p:tgtEl>
                                          <p:spTgt spid="276483">
                                            <p:txEl>
                                              <p:pRg st="12" end="12"/>
                                            </p:txEl>
                                          </p:spTgt>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76483">
                                            <p:txEl>
                                              <p:pRg st="13" end="13"/>
                                            </p:txEl>
                                          </p:spTgt>
                                        </p:tgtEl>
                                        <p:attrNameLst>
                                          <p:attrName>style.visibility</p:attrName>
                                        </p:attrNameLst>
                                      </p:cBhvr>
                                      <p:to>
                                        <p:strVal val="visible"/>
                                      </p:to>
                                    </p:set>
                                    <p:animEffect transition="in" filter="blinds(horizontal)">
                                      <p:cBhvr>
                                        <p:cTn id="46" dur="500"/>
                                        <p:tgtEl>
                                          <p:spTgt spid="276483">
                                            <p:txEl>
                                              <p:pRg st="13" end="13"/>
                                            </p:txEl>
                                          </p:spTgt>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76483">
                                            <p:txEl>
                                              <p:pRg st="14" end="14"/>
                                            </p:txEl>
                                          </p:spTgt>
                                        </p:tgtEl>
                                        <p:attrNameLst>
                                          <p:attrName>style.visibility</p:attrName>
                                        </p:attrNameLst>
                                      </p:cBhvr>
                                      <p:to>
                                        <p:strVal val="visible"/>
                                      </p:to>
                                    </p:set>
                                    <p:animEffect transition="in" filter="blinds(horizontal)">
                                      <p:cBhvr>
                                        <p:cTn id="49" dur="500"/>
                                        <p:tgtEl>
                                          <p:spTgt spid="276483">
                                            <p:txEl>
                                              <p:pRg st="14" end="14"/>
                                            </p:txEl>
                                          </p:spTgt>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76483">
                                            <p:txEl>
                                              <p:pRg st="15" end="15"/>
                                            </p:txEl>
                                          </p:spTgt>
                                        </p:tgtEl>
                                        <p:attrNameLst>
                                          <p:attrName>style.visibility</p:attrName>
                                        </p:attrNameLst>
                                      </p:cBhvr>
                                      <p:to>
                                        <p:strVal val="visible"/>
                                      </p:to>
                                    </p:set>
                                    <p:animEffect transition="in" filter="blinds(horizontal)">
                                      <p:cBhvr>
                                        <p:cTn id="52" dur="500"/>
                                        <p:tgtEl>
                                          <p:spTgt spid="27648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2. Timing and Adjustment</a:t>
            </a:r>
          </a:p>
        </p:txBody>
      </p:sp>
      <p:sp>
        <p:nvSpPr>
          <p:cNvPr id="13315" name="Rectangle 3"/>
          <p:cNvSpPr>
            <a:spLocks noGrp="1" noChangeArrowheads="1"/>
          </p:cNvSpPr>
          <p:nvPr>
            <p:ph type="body" idx="4294967295"/>
          </p:nvPr>
        </p:nvSpPr>
        <p:spPr>
          <a:xfrm>
            <a:off x="152400" y="1066800"/>
            <a:ext cx="8991600" cy="5562600"/>
          </a:xfrm>
        </p:spPr>
        <p:txBody>
          <a:bodyPr/>
          <a:lstStyle/>
          <a:p>
            <a:pPr eaLnBrk="1" hangingPunct="1"/>
            <a:r>
              <a:rPr lang="en-US" dirty="0" smtClean="0"/>
              <a:t>5 generic timing strategies </a:t>
            </a:r>
          </a:p>
          <a:p>
            <a:pPr lvl="1" eaLnBrk="1" hangingPunct="1"/>
            <a:r>
              <a:rPr lang="en-US" dirty="0" smtClean="0"/>
              <a:t>Lead, lag, hybrid</a:t>
            </a:r>
          </a:p>
          <a:p>
            <a:pPr eaLnBrk="1" hangingPunct="1"/>
            <a:r>
              <a:rPr lang="en-US" dirty="0" smtClean="0"/>
              <a:t>Timing drivers: demand growth forecasts, discount rate, scale economies, underage opportunity cost of lost sales, cost of capacity, cost of inventory holding</a:t>
            </a:r>
            <a:endParaRPr lang="en-US" dirty="0" smtClean="0">
              <a:solidFill>
                <a:srgbClr val="FF0000"/>
              </a:solidFill>
            </a:endParaRPr>
          </a:p>
          <a:p>
            <a:pPr eaLnBrk="1" hangingPunct="1"/>
            <a:r>
              <a:rPr lang="en-US" dirty="0" smtClean="0"/>
              <a:t>Different options to adjust capacity</a:t>
            </a:r>
          </a:p>
          <a:p>
            <a:pPr lvl="1" eaLnBrk="1" hangingPunct="1"/>
            <a:r>
              <a:rPr lang="en-US" dirty="0" smtClean="0"/>
              <a:t>New facility; expand existing facility</a:t>
            </a:r>
          </a:p>
          <a:p>
            <a:pPr lvl="1" eaLnBrk="1" hangingPunct="1"/>
            <a:r>
              <a:rPr lang="en-US" dirty="0" smtClean="0"/>
              <a:t>Outsourcing and subcontracting</a:t>
            </a:r>
          </a:p>
          <a:p>
            <a:pPr lvl="1" eaLnBrk="1" hangingPunct="1"/>
            <a:r>
              <a:rPr lang="en-US" dirty="0" smtClean="0"/>
              <a:t>Process improvements and restructuring</a:t>
            </a:r>
          </a:p>
          <a:p>
            <a:pPr lvl="1" eaLnBrk="1" hangingPunct="1"/>
            <a:r>
              <a:rPr lang="en-US" dirty="0" smtClean="0"/>
              <a:t>Adding shifts and days</a:t>
            </a:r>
          </a:p>
          <a:p>
            <a:pPr lvl="1" eaLnBrk="1" hangingPunct="1"/>
            <a:r>
              <a:rPr lang="en-US" dirty="0" smtClean="0"/>
              <a:t>Tactical adjustments: overtime, inventory buildup, temp work</a:t>
            </a:r>
          </a:p>
          <a:p>
            <a:pPr eaLnBrk="1" hangingPunct="1"/>
            <a:r>
              <a:rPr lang="en-US" dirty="0" smtClean="0"/>
              <a:t>Timing and Adjustment:</a:t>
            </a:r>
          </a:p>
          <a:p>
            <a:pPr lvl="1" eaLnBrk="1" hangingPunct="1"/>
            <a:r>
              <a:rPr lang="en-US" dirty="0" smtClean="0"/>
              <a:t>Guidelines to reduce frictions: streamline project mgt, modularize, adaptable capacity</a:t>
            </a:r>
          </a:p>
          <a:p>
            <a:pPr lvl="1" eaLnBrk="1" hangingPunct="1"/>
            <a:r>
              <a:rPr lang="en-US" dirty="0" smtClean="0">
                <a:solidFill>
                  <a:srgbClr val="FF0000"/>
                </a:solidFill>
              </a:rPr>
              <a:t>Optimal timing and valuation</a:t>
            </a:r>
            <a:r>
              <a:rPr lang="en-US" dirty="0" smtClean="0"/>
              <a:t>:</a:t>
            </a:r>
          </a:p>
          <a:p>
            <a:pPr lvl="2" eaLnBrk="1" hangingPunct="1"/>
            <a:r>
              <a:rPr lang="en-US" dirty="0" smtClean="0"/>
              <a:t>Strategic: real options (waiting/expansion option); DCF analysis (Harley)</a:t>
            </a:r>
          </a:p>
          <a:p>
            <a:pPr lvl="2" eaLnBrk="1" hangingPunct="1"/>
            <a:r>
              <a:rPr lang="en-US" dirty="0" smtClean="0"/>
              <a:t>Tactical: aggregate planning (linear program)</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3. Types and Flexibility</a:t>
            </a:r>
          </a:p>
        </p:txBody>
      </p:sp>
      <p:sp>
        <p:nvSpPr>
          <p:cNvPr id="14339" name="Rectangle 3"/>
          <p:cNvSpPr>
            <a:spLocks noGrp="1" noChangeArrowheads="1"/>
          </p:cNvSpPr>
          <p:nvPr>
            <p:ph type="body" idx="4294967295"/>
          </p:nvPr>
        </p:nvSpPr>
        <p:spPr>
          <a:xfrm>
            <a:off x="152400" y="1066800"/>
            <a:ext cx="8991600" cy="5562600"/>
          </a:xfrm>
        </p:spPr>
        <p:txBody>
          <a:bodyPr/>
          <a:lstStyle/>
          <a:p>
            <a:pPr eaLnBrk="1" hangingPunct="1"/>
            <a:r>
              <a:rPr lang="en-US" dirty="0" smtClean="0"/>
              <a:t>Detail the requirements of different asset types</a:t>
            </a:r>
          </a:p>
          <a:p>
            <a:pPr eaLnBrk="1" hangingPunct="1"/>
            <a:r>
              <a:rPr lang="en-US" dirty="0" smtClean="0"/>
              <a:t>Benefits (scope, agility, robustness) and challenges of flexibility</a:t>
            </a:r>
          </a:p>
          <a:p>
            <a:pPr eaLnBrk="1" hangingPunct="1"/>
            <a:r>
              <a:rPr lang="en-US" dirty="0" smtClean="0"/>
              <a:t>Value drivers of flexibility (economies of scope)</a:t>
            </a:r>
          </a:p>
          <a:p>
            <a:pPr lvl="1" eaLnBrk="1" hangingPunct="1"/>
            <a:r>
              <a:rPr lang="en-US" dirty="0" smtClean="0"/>
              <a:t>Scale economies</a:t>
            </a:r>
          </a:p>
          <a:p>
            <a:pPr lvl="1" eaLnBrk="1" hangingPunct="1"/>
            <a:r>
              <a:rPr lang="en-US" dirty="0" smtClean="0"/>
              <a:t>Risk pooling</a:t>
            </a:r>
          </a:p>
          <a:p>
            <a:pPr lvl="1" eaLnBrk="1" hangingPunct="1"/>
            <a:r>
              <a:rPr lang="en-US" dirty="0" smtClean="0"/>
              <a:t>Allocation flexibility and information updating (real options)</a:t>
            </a:r>
          </a:p>
          <a:p>
            <a:pPr eaLnBrk="1" hangingPunct="1"/>
            <a:r>
              <a:rPr lang="en-US" dirty="0" smtClean="0"/>
              <a:t>Principle 7: A little flexibility goes a long way.</a:t>
            </a:r>
          </a:p>
          <a:p>
            <a:pPr lvl="1" eaLnBrk="1" hangingPunct="1">
              <a:buClr>
                <a:srgbClr val="FF0000"/>
              </a:buClr>
              <a:buFont typeface="Wingdings" pitchFamily="2" charset="2"/>
              <a:buChar char="Ø"/>
            </a:pPr>
            <a:r>
              <a:rPr lang="en-US" dirty="0" smtClean="0"/>
              <a:t>Tailored flexibility: tailored mix, tailored chained network</a:t>
            </a:r>
          </a:p>
          <a:p>
            <a:pPr eaLnBrk="1" hangingPunct="1"/>
            <a:r>
              <a:rPr lang="en-US" dirty="0" smtClean="0"/>
              <a:t>Flexibility:</a:t>
            </a:r>
          </a:p>
          <a:p>
            <a:pPr lvl="1" eaLnBrk="1" hangingPunct="1"/>
            <a:r>
              <a:rPr lang="en-US" dirty="0" smtClean="0"/>
              <a:t>Guidelines to reduce frictions: changeover time reduction, adaptable capacity</a:t>
            </a:r>
          </a:p>
          <a:p>
            <a:pPr lvl="1" eaLnBrk="1" hangingPunct="1"/>
            <a:r>
              <a:rPr lang="en-US" dirty="0" smtClean="0">
                <a:solidFill>
                  <a:srgbClr val="FF0000"/>
                </a:solidFill>
              </a:rPr>
              <a:t>Optimal flexibility and valuation</a:t>
            </a:r>
            <a:r>
              <a:rPr lang="en-US" dirty="0" smtClean="0"/>
              <a:t>:</a:t>
            </a:r>
          </a:p>
          <a:p>
            <a:pPr lvl="2" eaLnBrk="1" hangingPunct="1"/>
            <a:r>
              <a:rPr lang="en-US" dirty="0" smtClean="0"/>
              <a:t>Product volume threshold rule</a:t>
            </a:r>
          </a:p>
          <a:p>
            <a:pPr lvl="2" eaLnBrk="1" hangingPunct="1"/>
            <a:r>
              <a:rPr lang="en-US" dirty="0" smtClean="0"/>
              <a:t>Real options (wait &amp; switch option)</a:t>
            </a:r>
          </a:p>
          <a:p>
            <a:pPr lvl="2" eaLnBrk="1" hangingPunct="1"/>
            <a:r>
              <a:rPr lang="en-US" dirty="0" smtClean="0"/>
              <a:t>Newsvendor </a:t>
            </a:r>
            <a:r>
              <a:rPr lang="en-US" dirty="0" smtClean="0"/>
              <a:t>network (e.g., chaining)</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4. Location, Globalization and Offshoring</a:t>
            </a:r>
          </a:p>
        </p:txBody>
      </p:sp>
      <p:sp>
        <p:nvSpPr>
          <p:cNvPr id="321539" name="Rectangle 3"/>
          <p:cNvSpPr>
            <a:spLocks noGrp="1" noChangeArrowheads="1"/>
          </p:cNvSpPr>
          <p:nvPr>
            <p:ph type="body" idx="4294967295"/>
          </p:nvPr>
        </p:nvSpPr>
        <p:spPr>
          <a:xfrm>
            <a:off x="0" y="990600"/>
            <a:ext cx="9144000" cy="5638800"/>
          </a:xfrm>
        </p:spPr>
        <p:txBody>
          <a:bodyPr/>
          <a:lstStyle/>
          <a:p>
            <a:pPr eaLnBrk="1" hangingPunct="1">
              <a:defRPr/>
            </a:pPr>
            <a:r>
              <a:rPr lang="en-US" dirty="0" smtClean="0"/>
              <a:t>Integrate location decisions with operations strategy and globalization</a:t>
            </a:r>
          </a:p>
          <a:p>
            <a:pPr lvl="1" eaLnBrk="1" hangingPunct="1">
              <a:defRPr/>
            </a:pPr>
            <a:r>
              <a:rPr lang="en-US" dirty="0" smtClean="0"/>
              <a:t>Location factors (Market, Supply, Technology, Macro and Non-market) can be used to identify value sources from globalization</a:t>
            </a:r>
          </a:p>
          <a:p>
            <a:pPr eaLnBrk="1" hangingPunct="1">
              <a:defRPr/>
            </a:pPr>
            <a:r>
              <a:rPr lang="en-US" dirty="0" smtClean="0"/>
              <a:t>Four types of location analyses: </a:t>
            </a:r>
          </a:p>
          <a:p>
            <a:pPr marL="800100" lvl="1" indent="-342900" eaLnBrk="1" hangingPunct="1">
              <a:buFont typeface="+mj-lt"/>
              <a:buAutoNum type="arabicPeriod"/>
              <a:defRPr/>
            </a:pPr>
            <a:r>
              <a:rPr lang="en-US" dirty="0" smtClean="0"/>
              <a:t>Geographical or spatial analysis</a:t>
            </a:r>
          </a:p>
          <a:p>
            <a:pPr marL="1200150" lvl="2" indent="-342900" eaLnBrk="1" hangingPunct="1">
              <a:defRPr/>
            </a:pPr>
            <a:r>
              <a:rPr lang="en-US" dirty="0" smtClean="0">
                <a:solidFill>
                  <a:srgbClr val="FF0000"/>
                </a:solidFill>
              </a:rPr>
              <a:t>Total landed cost (TLC)</a:t>
            </a:r>
          </a:p>
          <a:p>
            <a:pPr marL="800100" lvl="1" indent="-342900" eaLnBrk="1" hangingPunct="1">
              <a:buFont typeface="+mj-lt"/>
              <a:buAutoNum type="arabicPeriod"/>
              <a:defRPr/>
            </a:pPr>
            <a:r>
              <a:rPr lang="en-US" dirty="0" smtClean="0"/>
              <a:t>Network analysis</a:t>
            </a:r>
          </a:p>
          <a:p>
            <a:pPr lvl="2" eaLnBrk="1" hangingPunct="1">
              <a:defRPr/>
            </a:pPr>
            <a:r>
              <a:rPr lang="en-US" dirty="0" smtClean="0"/>
              <a:t>Location and Sizing interact: should a network be centralized or distributed?</a:t>
            </a:r>
          </a:p>
          <a:p>
            <a:pPr lvl="2" eaLnBrk="1" hangingPunct="1">
              <a:defRPr/>
            </a:pPr>
            <a:r>
              <a:rPr lang="en-US" dirty="0" smtClean="0"/>
              <a:t>Location and Timing interact: establish myopic optimal location or anticipate future expansions</a:t>
            </a:r>
          </a:p>
          <a:p>
            <a:pPr marL="800100" lvl="1" indent="-342900" eaLnBrk="1" hangingPunct="1">
              <a:buFont typeface="+mj-lt"/>
              <a:buAutoNum type="arabicPeriod"/>
              <a:defRPr/>
            </a:pPr>
            <a:r>
              <a:rPr lang="en-US" dirty="0" smtClean="0"/>
              <a:t>Competitive analysis</a:t>
            </a:r>
          </a:p>
          <a:p>
            <a:pPr marL="800100" lvl="1" indent="-342900" eaLnBrk="1" hangingPunct="1">
              <a:buFont typeface="+mj-lt"/>
              <a:buAutoNum type="arabicPeriod"/>
              <a:defRPr/>
            </a:pPr>
            <a:r>
              <a:rPr lang="en-US" dirty="0" smtClean="0"/>
              <a:t>Facility role or strategic focus analysis</a:t>
            </a:r>
          </a:p>
          <a:p>
            <a:pPr lvl="2" eaLnBrk="1" hangingPunct="1">
              <a:defRPr/>
            </a:pPr>
            <a:r>
              <a:rPr lang="en-US" dirty="0" smtClean="0"/>
              <a:t>Specialized/localized plants or standardized/global plants? (ITT)</a:t>
            </a:r>
          </a:p>
          <a:p>
            <a:pPr lvl="2" eaLnBrk="1" hangingPunct="1">
              <a:defRPr/>
            </a:pPr>
            <a:r>
              <a:rPr lang="en-US" dirty="0" smtClean="0"/>
              <a:t>Integral network or separate locations? (connections increase operational flexibility + hedging)</a:t>
            </a:r>
          </a:p>
          <a:p>
            <a:pPr lvl="2" eaLnBrk="1" hangingPunct="1">
              <a:defRPr/>
            </a:pPr>
            <a:r>
              <a:rPr lang="en-US" dirty="0" smtClean="0"/>
              <a:t>Offshore or onshore? (strategic role matrix)</a:t>
            </a:r>
          </a:p>
          <a:p>
            <a:pPr eaLnBrk="1" hangingPunct="1">
              <a:defRPr/>
            </a:pPr>
            <a:r>
              <a:rPr lang="en-US" dirty="0" smtClean="0"/>
              <a:t>Applications</a:t>
            </a:r>
          </a:p>
          <a:p>
            <a:pPr lvl="1" eaLnBrk="1" hangingPunct="1">
              <a:defRPr/>
            </a:pPr>
            <a:r>
              <a:rPr lang="en-US" dirty="0" smtClean="0"/>
              <a:t>Mexico – China</a:t>
            </a:r>
          </a:p>
          <a:p>
            <a:pPr lvl="1" eaLnBrk="1" hangingPunct="1">
              <a:defRPr/>
            </a:pPr>
            <a:r>
              <a:rPr lang="en-US" dirty="0" smtClean="0"/>
              <a:t>Location and </a:t>
            </a:r>
            <a:r>
              <a:rPr lang="en-US" dirty="0" smtClean="0">
                <a:solidFill>
                  <a:srgbClr val="FF3300"/>
                </a:solidFill>
              </a:rPr>
              <a:t>Value of Integration: </a:t>
            </a:r>
            <a:r>
              <a:rPr lang="en-US" dirty="0" smtClean="0"/>
              <a:t>Newsvendor network (Seagate)</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Course Summary:</a:t>
            </a:r>
            <a:br>
              <a:rPr lang="en-US" smtClean="0"/>
            </a:br>
            <a:r>
              <a:rPr lang="en-US" smtClean="0"/>
              <a:t>	Part III: The Process View</a:t>
            </a:r>
          </a:p>
        </p:txBody>
      </p:sp>
      <p:sp>
        <p:nvSpPr>
          <p:cNvPr id="16387" name="Rectangle 3"/>
          <p:cNvSpPr>
            <a:spLocks noGrp="1" noChangeArrowheads="1"/>
          </p:cNvSpPr>
          <p:nvPr>
            <p:ph type="body" idx="4294967295"/>
          </p:nvPr>
        </p:nvSpPr>
        <p:spPr>
          <a:xfrm>
            <a:off x="0" y="1600200"/>
            <a:ext cx="8229600" cy="4525963"/>
          </a:xfrm>
        </p:spPr>
        <p:txBody>
          <a:bodyPr/>
          <a:lstStyle/>
          <a:p>
            <a:pPr marL="381000" indent="-381000" eaLnBrk="1" hangingPunct="1">
              <a:buFont typeface="Wingdings" pitchFamily="2" charset="2"/>
              <a:buNone/>
            </a:pPr>
            <a:r>
              <a:rPr lang="en-US" dirty="0" smtClean="0"/>
              <a:t>Key questions:</a:t>
            </a:r>
          </a:p>
          <a:p>
            <a:pPr marL="381000" indent="-381000" eaLnBrk="1" hangingPunct="1">
              <a:buFont typeface="Wingdings" pitchFamily="2" charset="2"/>
              <a:buNone/>
            </a:pPr>
            <a:endParaRPr lang="en-US" dirty="0" smtClean="0"/>
          </a:p>
          <a:p>
            <a:pPr marL="381000" indent="-381000" eaLnBrk="1" hangingPunct="1">
              <a:buClr>
                <a:srgbClr val="FF0000"/>
              </a:buClr>
              <a:buFont typeface="Wingdings" pitchFamily="2" charset="2"/>
              <a:buChar char="Ø"/>
            </a:pPr>
            <a:r>
              <a:rPr lang="en-US" dirty="0" smtClean="0"/>
              <a:t>How tailor our </a:t>
            </a:r>
            <a:r>
              <a:rPr lang="en-US" dirty="0" smtClean="0"/>
              <a:t>processes </a:t>
            </a:r>
            <a:r>
              <a:rPr lang="en-US" dirty="0"/>
              <a:t>(</a:t>
            </a:r>
            <a:r>
              <a:rPr lang="en-US" dirty="0" smtClean="0"/>
              <a:t>activity networks) </a:t>
            </a:r>
            <a:r>
              <a:rPr lang="en-US" dirty="0" smtClean="0"/>
              <a:t>to our competitive strategy?</a:t>
            </a:r>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endParaRPr lang="en-US" dirty="0" smtClean="0"/>
          </a:p>
        </p:txBody>
      </p:sp>
      <p:graphicFrame>
        <p:nvGraphicFramePr>
          <p:cNvPr id="23" name="Diagram 22"/>
          <p:cNvGraphicFramePr/>
          <p:nvPr>
            <p:extLst>
              <p:ext uri="{D42A27DB-BD31-4B8C-83A1-F6EECF244321}">
                <p14:modId xmlns:p14="http://schemas.microsoft.com/office/powerpoint/2010/main" val="927374887"/>
              </p:ext>
            </p:extLst>
          </p:nvPr>
        </p:nvGraphicFramePr>
        <p:xfrm>
          <a:off x="3436232" y="2795634"/>
          <a:ext cx="3096105"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8014513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1. Sourcing</a:t>
            </a:r>
          </a:p>
        </p:txBody>
      </p:sp>
      <p:sp>
        <p:nvSpPr>
          <p:cNvPr id="17411" name="Rectangle 4"/>
          <p:cNvSpPr>
            <a:spLocks noChangeArrowheads="1"/>
          </p:cNvSpPr>
          <p:nvPr/>
        </p:nvSpPr>
        <p:spPr bwMode="auto">
          <a:xfrm>
            <a:off x="152400" y="1066800"/>
            <a:ext cx="8686800" cy="5562600"/>
          </a:xfrm>
          <a:prstGeom prst="rect">
            <a:avLst/>
          </a:prstGeom>
          <a:noFill/>
          <a:ln w="9525">
            <a:noFill/>
            <a:miter lim="800000"/>
            <a:headEnd/>
            <a:tailEnd/>
          </a:ln>
        </p:spPr>
        <p:txBody>
          <a:bodyPr lIns="92075" tIns="46038" rIns="92075" bIns="46038"/>
          <a:lstStyle/>
          <a:p>
            <a:pPr marL="381000" indent="-381000">
              <a:spcBef>
                <a:spcPct val="20000"/>
              </a:spcBef>
              <a:buSzPct val="90000"/>
              <a:buFont typeface="Wingdings" pitchFamily="2" charset="2"/>
              <a:buChar char="§"/>
            </a:pPr>
            <a:r>
              <a:rPr lang="en-US" sz="1800" dirty="0"/>
              <a:t>Strategic sourcing = deciding on appropriate supply relationships for each activity</a:t>
            </a:r>
            <a:endParaRPr lang="en-US" sz="2000" dirty="0"/>
          </a:p>
          <a:p>
            <a:pPr marL="800100" lvl="1" indent="-342900">
              <a:spcBef>
                <a:spcPct val="20000"/>
              </a:spcBef>
              <a:buSzPct val="85000"/>
              <a:buFont typeface="Wingdings" pitchFamily="2" charset="2"/>
              <a:buAutoNum type="arabicPeriod"/>
            </a:pPr>
            <a:r>
              <a:rPr lang="en-US" sz="1800" dirty="0"/>
              <a:t>Outsource or not? (Make-or-buy) D</a:t>
            </a:r>
            <a:r>
              <a:rPr lang="en-US" sz="1600" dirty="0"/>
              <a:t>rawing the boundaries of our organization (network)</a:t>
            </a:r>
          </a:p>
          <a:p>
            <a:pPr marL="800100" lvl="1" indent="-342900">
              <a:spcBef>
                <a:spcPct val="20000"/>
              </a:spcBef>
              <a:buSzPct val="85000"/>
              <a:buFont typeface="Wingdings" pitchFamily="2" charset="2"/>
              <a:buAutoNum type="arabicPeriod"/>
            </a:pPr>
            <a:r>
              <a:rPr lang="en-US" sz="1800" dirty="0"/>
              <a:t>SRM. Defining, contracting and managing supplier relationships</a:t>
            </a:r>
          </a:p>
          <a:p>
            <a:pPr marL="381000" indent="-381000">
              <a:spcBef>
                <a:spcPct val="20000"/>
              </a:spcBef>
              <a:buSzPct val="90000"/>
              <a:buFont typeface="Wingdings" pitchFamily="2" charset="2"/>
              <a:buChar char="§"/>
            </a:pPr>
            <a:r>
              <a:rPr lang="en-US" sz="1800" dirty="0"/>
              <a:t>Outsourcing framework: successful sourcing is multi-functional and analytic</a:t>
            </a:r>
          </a:p>
          <a:p>
            <a:pPr marL="1219200" lvl="2" indent="-304800">
              <a:spcBef>
                <a:spcPct val="20000"/>
              </a:spcBef>
              <a:buSzPct val="50000"/>
              <a:buFont typeface="Wingdings" pitchFamily="2" charset="2"/>
              <a:buChar char="q"/>
            </a:pPr>
            <a:r>
              <a:rPr lang="en-US" sz="1400" dirty="0"/>
              <a:t>Is outsourcing feasible or necessary?</a:t>
            </a:r>
          </a:p>
          <a:p>
            <a:pPr marL="1219200" lvl="2" indent="-304800">
              <a:spcBef>
                <a:spcPct val="20000"/>
              </a:spcBef>
              <a:buSzPct val="50000"/>
              <a:buFont typeface="Wingdings" pitchFamily="2" charset="2"/>
              <a:buChar char="q"/>
            </a:pPr>
            <a:r>
              <a:rPr lang="en-US" sz="1400" dirty="0"/>
              <a:t>Strategic and risk considerations (“</a:t>
            </a:r>
            <a:r>
              <a:rPr lang="en-US" sz="1400" dirty="0">
                <a:solidFill>
                  <a:srgbClr val="FF0000"/>
                </a:solidFill>
              </a:rPr>
              <a:t>core competency matrix</a:t>
            </a:r>
            <a:r>
              <a:rPr lang="en-US" sz="1400" dirty="0"/>
              <a:t>” in </a:t>
            </a:r>
            <a:r>
              <a:rPr lang="en-US" sz="1400" i="1" dirty="0"/>
              <a:t>Harley</a:t>
            </a:r>
            <a:r>
              <a:rPr lang="en-US" sz="1400" dirty="0"/>
              <a:t>)</a:t>
            </a:r>
          </a:p>
          <a:p>
            <a:pPr marL="1219200" lvl="2" indent="-304800">
              <a:spcBef>
                <a:spcPct val="20000"/>
              </a:spcBef>
              <a:buSzPct val="50000"/>
              <a:buFont typeface="Wingdings" pitchFamily="2" charset="2"/>
              <a:buChar char="q"/>
            </a:pPr>
            <a:r>
              <a:rPr lang="en-US" sz="1400" dirty="0"/>
              <a:t>Economic evaluation: our </a:t>
            </a:r>
            <a:r>
              <a:rPr lang="en-US" sz="1400" dirty="0">
                <a:solidFill>
                  <a:srgbClr val="FF0000"/>
                </a:solidFill>
              </a:rPr>
              <a:t>TCO</a:t>
            </a:r>
            <a:r>
              <a:rPr lang="en-US" sz="1400" dirty="0"/>
              <a:t> (+ our suppliers’)</a:t>
            </a:r>
          </a:p>
          <a:p>
            <a:pPr marL="1219200" lvl="2" indent="-304800">
              <a:spcBef>
                <a:spcPct val="20000"/>
              </a:spcBef>
              <a:buSzPct val="50000"/>
              <a:buFont typeface="Wingdings" pitchFamily="2" charset="2"/>
              <a:buChar char="q"/>
            </a:pPr>
            <a:r>
              <a:rPr lang="en-US" sz="1400" dirty="0"/>
              <a:t>Capabilities to manage relationships and risk</a:t>
            </a:r>
          </a:p>
          <a:p>
            <a:pPr marL="381000" indent="-381000">
              <a:spcBef>
                <a:spcPct val="20000"/>
              </a:spcBef>
              <a:buSzPct val="90000"/>
              <a:buFont typeface="Wingdings" pitchFamily="2" charset="2"/>
              <a:buChar char="§"/>
            </a:pPr>
            <a:r>
              <a:rPr lang="en-US" sz="1800" dirty="0"/>
              <a:t>Tailored sourcing portfolios</a:t>
            </a:r>
          </a:p>
          <a:p>
            <a:pPr marL="800100" lvl="1" indent="-342900">
              <a:spcBef>
                <a:spcPct val="20000"/>
              </a:spcBef>
              <a:buSzPct val="85000"/>
              <a:buFontTx/>
              <a:buChar char="–"/>
            </a:pPr>
            <a:r>
              <a:rPr lang="en-US" sz="1600" dirty="0"/>
              <a:t>There is a spectrum of relationships: VI </a:t>
            </a:r>
            <a:r>
              <a:rPr lang="en-US" sz="1600" dirty="0">
                <a:cs typeface="Times New Roman" pitchFamily="18" charset="0"/>
              </a:rPr>
              <a:t>↔ partnerships </a:t>
            </a:r>
            <a:r>
              <a:rPr lang="en-US" sz="1600" dirty="0"/>
              <a:t> </a:t>
            </a:r>
            <a:r>
              <a:rPr lang="en-US" sz="1600" dirty="0">
                <a:cs typeface="Times New Roman" pitchFamily="18" charset="0"/>
              </a:rPr>
              <a:t>↔ market supply</a:t>
            </a:r>
            <a:endParaRPr lang="en-US" sz="1600" dirty="0"/>
          </a:p>
          <a:p>
            <a:pPr marL="800100" lvl="1" indent="-342900">
              <a:spcBef>
                <a:spcPct val="20000"/>
              </a:spcBef>
              <a:buSzPct val="85000"/>
              <a:buFontTx/>
              <a:buChar char="–"/>
            </a:pPr>
            <a:r>
              <a:rPr lang="en-US" sz="1600" dirty="0"/>
              <a:t>Single, dual or multi-sourcing</a:t>
            </a:r>
          </a:p>
          <a:p>
            <a:pPr marL="800100" lvl="1" indent="-342900">
              <a:spcBef>
                <a:spcPct val="20000"/>
              </a:spcBef>
              <a:buSzPct val="85000"/>
              <a:buFontTx/>
              <a:buChar char="–"/>
            </a:pPr>
            <a:r>
              <a:rPr lang="en-US" sz="1600" dirty="0"/>
              <a:t>Tailored portfolios along volume/volatility, product/customization, quality, innovation </a:t>
            </a:r>
          </a:p>
          <a:p>
            <a:pPr marL="381000" indent="-381000">
              <a:spcBef>
                <a:spcPct val="20000"/>
              </a:spcBef>
              <a:buSzPct val="90000"/>
              <a:buFont typeface="Wingdings" pitchFamily="2" charset="2"/>
              <a:buChar char="§"/>
            </a:pPr>
            <a:r>
              <a:rPr lang="en-US" sz="1800" dirty="0"/>
              <a:t>Structured Contracts to Improve network coordination:</a:t>
            </a:r>
          </a:p>
          <a:p>
            <a:pPr marL="800100" lvl="1" indent="-342900">
              <a:spcBef>
                <a:spcPct val="20000"/>
              </a:spcBef>
              <a:buSzPct val="85000"/>
              <a:buFontTx/>
              <a:buChar char="–"/>
            </a:pPr>
            <a:r>
              <a:rPr lang="en-US" sz="1600" dirty="0"/>
              <a:t>Parameters to negotiate: degree of integration, type of activities, decision rights, “rents”</a:t>
            </a:r>
          </a:p>
          <a:p>
            <a:pPr marL="800100" lvl="1" indent="-342900">
              <a:spcBef>
                <a:spcPct val="20000"/>
              </a:spcBef>
              <a:buSzPct val="85000"/>
              <a:buFontTx/>
              <a:buChar char="–"/>
            </a:pPr>
            <a:r>
              <a:rPr lang="en-US" sz="1600" dirty="0"/>
              <a:t>Should attempt to set terms that balance cooperation and competition</a:t>
            </a:r>
          </a:p>
          <a:p>
            <a:pPr marL="800100" lvl="1" indent="-342900">
              <a:spcBef>
                <a:spcPct val="20000"/>
              </a:spcBef>
              <a:buSzPct val="85000"/>
              <a:buFont typeface="Arial" pitchFamily="34" charset="0"/>
              <a:buChar char="•"/>
            </a:pPr>
            <a:r>
              <a:rPr lang="en-US" sz="1600" dirty="0" smtClean="0"/>
              <a:t>Relationship </a:t>
            </a:r>
            <a:r>
              <a:rPr lang="en-US" sz="1600" dirty="0"/>
              <a:t>between contracting, product design complexity, and industry disintegration</a:t>
            </a:r>
          </a:p>
          <a:p>
            <a:pPr marL="381000" indent="-381000">
              <a:spcBef>
                <a:spcPct val="20000"/>
              </a:spcBef>
              <a:buSzPct val="90000"/>
              <a:buFont typeface="Wingdings" pitchFamily="2" charset="2"/>
              <a:buChar char="§"/>
            </a:pPr>
            <a:r>
              <a:rPr lang="en-US" sz="1800" dirty="0"/>
              <a:t>Managing the supplier relationship: necessary component is performance tracking</a:t>
            </a:r>
          </a:p>
          <a:p>
            <a:pPr marL="1219200" lvl="2" indent="-304800">
              <a:spcBef>
                <a:spcPct val="20000"/>
              </a:spcBef>
              <a:buSzPct val="50000"/>
              <a:buFont typeface="Wingdings" pitchFamily="2" charset="2"/>
              <a:buChar char="q"/>
            </a:pPr>
            <a:r>
              <a:rPr lang="en-US" sz="1400" dirty="0">
                <a:solidFill>
                  <a:srgbClr val="FF0000"/>
                </a:solidFill>
              </a:rPr>
              <a:t>Tool: track Total Cost of Ownership (TCO</a:t>
            </a:r>
            <a:r>
              <a:rPr lang="en-US" sz="1400" dirty="0" smtClean="0">
                <a:solidFill>
                  <a:srgbClr val="FF0000"/>
                </a:solidFill>
              </a:rPr>
              <a:t>), supplier scorecard, supply chain surplus &amp; bargaining</a:t>
            </a:r>
            <a:endParaRPr lang="en-US" sz="1400"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18435"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pPr algn="ctr"/>
            <a:r>
              <a:rPr lang="en-US" dirty="0"/>
              <a:t>Outsource</a:t>
            </a:r>
          </a:p>
        </p:txBody>
      </p:sp>
      <p:sp>
        <p:nvSpPr>
          <p:cNvPr id="18436"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pPr algn="ctr"/>
            <a:r>
              <a:rPr lang="en-US"/>
              <a:t>Offshore</a:t>
            </a:r>
          </a:p>
        </p:txBody>
      </p:sp>
      <p:sp>
        <p:nvSpPr>
          <p:cNvPr id="18437" name="Line 6"/>
          <p:cNvSpPr>
            <a:spLocks noChangeShapeType="1"/>
          </p:cNvSpPr>
          <p:nvPr/>
        </p:nvSpPr>
        <p:spPr bwMode="auto">
          <a:xfrm flipH="1">
            <a:off x="2425700" y="990600"/>
            <a:ext cx="698500" cy="696913"/>
          </a:xfrm>
          <a:prstGeom prst="line">
            <a:avLst/>
          </a:prstGeom>
          <a:noFill/>
          <a:ln w="9525">
            <a:solidFill>
              <a:schemeClr val="tx1"/>
            </a:solidFill>
            <a:round/>
            <a:headEnd/>
            <a:tailEnd/>
          </a:ln>
        </p:spPr>
        <p:txBody>
          <a:bodyPr/>
          <a:lstStyle/>
          <a:p>
            <a:endParaRPr lang="en-US"/>
          </a:p>
        </p:txBody>
      </p:sp>
      <p:sp>
        <p:nvSpPr>
          <p:cNvPr id="18438"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18439" name="Text Box 9"/>
          <p:cNvSpPr txBox="1">
            <a:spLocks noChangeArrowheads="1"/>
          </p:cNvSpPr>
          <p:nvPr/>
        </p:nvSpPr>
        <p:spPr bwMode="auto">
          <a:xfrm>
            <a:off x="3416300" y="105886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8440" name="Text Box 10"/>
          <p:cNvSpPr txBox="1">
            <a:spLocks noChangeArrowheads="1"/>
          </p:cNvSpPr>
          <p:nvPr/>
        </p:nvSpPr>
        <p:spPr bwMode="auto">
          <a:xfrm>
            <a:off x="6477000" y="1054100"/>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18441"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8442"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cs typeface="Arial" pitchFamily="34" charset="0"/>
              </a:rPr>
              <a:t>Cost reductions</a:t>
            </a:r>
          </a:p>
          <a:p>
            <a:pPr marL="174625" indent="-174625">
              <a:spcBef>
                <a:spcPct val="20000"/>
              </a:spcBef>
              <a:buFontTx/>
              <a:buChar char="•"/>
            </a:pPr>
            <a:r>
              <a:rPr lang="en-US" sz="1400">
                <a:latin typeface="Arial" pitchFamily="34" charset="0"/>
                <a:cs typeface="Arial" pitchFamily="34" charset="0"/>
              </a:rPr>
              <a:t>Proximity to local or new markets</a:t>
            </a:r>
          </a:p>
          <a:p>
            <a:pPr marL="174625" indent="-174625">
              <a:spcBef>
                <a:spcPct val="20000"/>
              </a:spcBef>
              <a:buFontTx/>
              <a:buChar char="•"/>
            </a:pPr>
            <a:r>
              <a:rPr lang="en-US" sz="1400">
                <a:latin typeface="Arial" pitchFamily="34" charset="0"/>
                <a:cs typeface="Arial" pitchFamily="34" charset="0"/>
              </a:rPr>
              <a:t>Domestic labor market constraints</a:t>
            </a:r>
          </a:p>
          <a:p>
            <a:pPr marL="174625" indent="-174625">
              <a:spcBef>
                <a:spcPct val="20000"/>
              </a:spcBef>
              <a:buFontTx/>
              <a:buChar char="•"/>
            </a:pPr>
            <a:r>
              <a:rPr lang="en-US" sz="1400">
                <a:latin typeface="Arial" pitchFamily="34" charset="0"/>
                <a:cs typeface="Arial" pitchFamily="34" charset="0"/>
              </a:rPr>
              <a:t>Operational hedge</a:t>
            </a:r>
          </a:p>
          <a:p>
            <a:pPr marL="174625" indent="-174625">
              <a:spcBef>
                <a:spcPct val="20000"/>
              </a:spcBef>
              <a:buFontTx/>
              <a:buChar char="•"/>
            </a:pPr>
            <a:r>
              <a:rPr lang="en-US" sz="1400">
                <a:latin typeface="Arial" pitchFamily="34" charset="0"/>
                <a:cs typeface="Arial" pitchFamily="34" charset="0"/>
              </a:rPr>
              <a:t>Foreign trade barriers</a:t>
            </a:r>
          </a:p>
        </p:txBody>
      </p:sp>
      <p:sp>
        <p:nvSpPr>
          <p:cNvPr id="18" name="Text Box 8"/>
          <p:cNvSpPr txBox="1">
            <a:spLocks noChangeArrowheads="1"/>
          </p:cNvSpPr>
          <p:nvPr/>
        </p:nvSpPr>
        <p:spPr bwMode="auto">
          <a:xfrm>
            <a:off x="5722112"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dirty="0">
                <a:latin typeface="Arial" pitchFamily="34" charset="0"/>
                <a:cs typeface="Arial" pitchFamily="34" charset="0"/>
              </a:rPr>
              <a:t>Transportation costs</a:t>
            </a:r>
          </a:p>
          <a:p>
            <a:pPr marL="174625" indent="-174625">
              <a:spcBef>
                <a:spcPct val="20000"/>
              </a:spcBef>
              <a:buFontTx/>
              <a:buChar char="•"/>
            </a:pPr>
            <a:r>
              <a:rPr lang="en-US" sz="1400" dirty="0">
                <a:latin typeface="Arial" pitchFamily="34" charset="0"/>
                <a:cs typeface="Arial" pitchFamily="34" charset="0"/>
              </a:rPr>
              <a:t>Lead times</a:t>
            </a:r>
          </a:p>
          <a:p>
            <a:pPr marL="174625" indent="-174625">
              <a:spcBef>
                <a:spcPct val="20000"/>
              </a:spcBef>
              <a:buFontTx/>
              <a:buChar char="•"/>
            </a:pPr>
            <a:r>
              <a:rPr lang="en-US" sz="1400" dirty="0">
                <a:latin typeface="Arial" pitchFamily="34" charset="0"/>
                <a:cs typeface="Arial" pitchFamily="34" charset="0"/>
              </a:rPr>
              <a:t>Risks</a:t>
            </a:r>
          </a:p>
          <a:p>
            <a:pPr marL="631825" lvl="1" indent="-174625">
              <a:spcBef>
                <a:spcPct val="20000"/>
              </a:spcBef>
              <a:buFontTx/>
              <a:buChar char="•"/>
            </a:pPr>
            <a:r>
              <a:rPr lang="en-US" sz="1400" dirty="0">
                <a:latin typeface="Arial" pitchFamily="34" charset="0"/>
                <a:cs typeface="Arial" pitchFamily="34" charset="0"/>
              </a:rPr>
              <a:t>Quality, including health, environmental and CSR</a:t>
            </a:r>
          </a:p>
          <a:p>
            <a:pPr marL="631825" lvl="1" indent="-174625">
              <a:spcBef>
                <a:spcPct val="20000"/>
              </a:spcBef>
              <a:buFontTx/>
              <a:buChar char="•"/>
            </a:pPr>
            <a:r>
              <a:rPr lang="en-US" sz="1400" dirty="0">
                <a:latin typeface="Arial" pitchFamily="34" charset="0"/>
                <a:cs typeface="Arial" pitchFamily="34" charset="0"/>
              </a:rPr>
              <a:t>Currency, IP, political, competitive</a:t>
            </a:r>
          </a:p>
          <a:p>
            <a:pPr marL="174625" indent="-174625">
              <a:spcBef>
                <a:spcPct val="20000"/>
              </a:spcBef>
              <a:buFontTx/>
              <a:buChar char="•"/>
            </a:pPr>
            <a:r>
              <a:rPr lang="en-US" sz="1400" dirty="0">
                <a:latin typeface="Arial" pitchFamily="34" charset="0"/>
                <a:cs typeface="Arial" pitchFamily="34" charset="0"/>
              </a:rPr>
              <a:t>Domestic trade barriers</a:t>
            </a:r>
          </a:p>
          <a:p>
            <a:pPr marL="174625" indent="-174625">
              <a:spcBef>
                <a:spcPct val="20000"/>
              </a:spcBef>
              <a:buFontTx/>
              <a:buChar char="•"/>
            </a:pPr>
            <a:r>
              <a:rPr lang="en-US" sz="1400" dirty="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433513"/>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rPr>
              <a:t>Operational and strategic focus</a:t>
            </a:r>
          </a:p>
          <a:p>
            <a:pPr marL="174625" indent="-174625">
              <a:spcBef>
                <a:spcPct val="20000"/>
              </a:spcBef>
              <a:buFontTx/>
              <a:buChar char="•"/>
            </a:pPr>
            <a:r>
              <a:rPr lang="en-US" sz="1400">
                <a:latin typeface="Arial" pitchFamily="34" charset="0"/>
              </a:rPr>
              <a:t>Cost and risk pooling efficiencies:</a:t>
            </a:r>
          </a:p>
          <a:p>
            <a:pPr marL="463550" lvl="1">
              <a:spcBef>
                <a:spcPct val="20000"/>
              </a:spcBef>
              <a:buFontTx/>
              <a:buChar char="•"/>
            </a:pPr>
            <a:r>
              <a:rPr lang="en-US" sz="1400">
                <a:latin typeface="Arial" pitchFamily="34" charset="0"/>
              </a:rPr>
              <a:t>Scale economies</a:t>
            </a:r>
          </a:p>
          <a:p>
            <a:pPr marL="463550" lvl="1">
              <a:spcBef>
                <a:spcPct val="20000"/>
              </a:spcBef>
              <a:buFontTx/>
              <a:buChar char="•"/>
            </a:pPr>
            <a:r>
              <a:rPr lang="en-US" sz="1400">
                <a:latin typeface="Arial" pitchFamily="34" charset="0"/>
              </a:rPr>
              <a:t>Risk pooling</a:t>
            </a:r>
          </a:p>
          <a:p>
            <a:pPr marL="174625" indent="-174625">
              <a:spcBef>
                <a:spcPct val="20000"/>
              </a:spcBef>
              <a:buFontTx/>
              <a:buChar char="•"/>
            </a:pPr>
            <a:r>
              <a:rPr lang="en-US" sz="1400">
                <a:latin typeface="Arial" pitchFamily="34" charset="0"/>
              </a:rPr>
              <a:t>Operational and financial flexibility</a:t>
            </a:r>
          </a:p>
          <a:p>
            <a:pPr marL="174625" indent="-174625">
              <a:spcBef>
                <a:spcPct val="20000"/>
              </a:spcBef>
              <a:buFontTx/>
              <a:buChar char="•"/>
            </a:pPr>
            <a:r>
              <a:rPr lang="en-US" sz="1400">
                <a:latin typeface="Arial" pitchFamily="34" charset="0"/>
              </a:rPr>
              <a:t>Access to technology/innovation</a:t>
            </a:r>
          </a:p>
          <a:p>
            <a:pPr marL="174625" indent="-174625">
              <a:spcBef>
                <a:spcPct val="20000"/>
              </a:spcBef>
              <a:buFontTx/>
              <a:buChar char="•"/>
            </a:pPr>
            <a:r>
              <a:rPr lang="en-US" sz="1400">
                <a:latin typeface="Arial" pitchFamily="34" charset="0"/>
              </a:rPr>
              <a:t>Market competition/discipline</a:t>
            </a:r>
          </a:p>
        </p:txBody>
      </p:sp>
      <p:sp>
        <p:nvSpPr>
          <p:cNvPr id="20" name="Text Box 6"/>
          <p:cNvSpPr txBox="1">
            <a:spLocks noChangeArrowheads="1"/>
          </p:cNvSpPr>
          <p:nvPr/>
        </p:nvSpPr>
        <p:spPr bwMode="auto">
          <a:xfrm>
            <a:off x="5886450" y="1433513"/>
            <a:ext cx="3449638" cy="2357437"/>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rPr>
              <a:t>Strategic risks: </a:t>
            </a:r>
          </a:p>
          <a:p>
            <a:pPr marL="463550" lvl="1">
              <a:spcBef>
                <a:spcPct val="20000"/>
              </a:spcBef>
              <a:buFontTx/>
              <a:buChar char="•"/>
            </a:pPr>
            <a:r>
              <a:rPr lang="en-US" sz="1400">
                <a:latin typeface="Arial" pitchFamily="34" charset="0"/>
              </a:rPr>
              <a:t> Dependence/Loss of control </a:t>
            </a:r>
          </a:p>
          <a:p>
            <a:pPr marL="463550" lvl="1">
              <a:spcBef>
                <a:spcPct val="20000"/>
              </a:spcBef>
              <a:buFontTx/>
              <a:buChar char="•"/>
            </a:pPr>
            <a:r>
              <a:rPr lang="en-US" sz="1400">
                <a:latin typeface="Arial" pitchFamily="34" charset="0"/>
              </a:rPr>
              <a:t> Leakage of proprietary skills/ information; </a:t>
            </a:r>
          </a:p>
          <a:p>
            <a:pPr marL="174625" indent="-174625">
              <a:spcBef>
                <a:spcPct val="20000"/>
              </a:spcBef>
              <a:buFontTx/>
              <a:buChar char="•"/>
            </a:pPr>
            <a:r>
              <a:rPr lang="en-US" sz="1400">
                <a:latin typeface="Arial" pitchFamily="34" charset="0"/>
              </a:rPr>
              <a:t>Incentive problems (hold up, dual marginalization)</a:t>
            </a:r>
          </a:p>
          <a:p>
            <a:pPr marL="174625" indent="-174625">
              <a:spcBef>
                <a:spcPct val="20000"/>
              </a:spcBef>
              <a:buFontTx/>
              <a:buChar char="•"/>
            </a:pPr>
            <a:r>
              <a:rPr lang="en-US" sz="1400">
                <a:latin typeface="Arial" pitchFamily="34" charset="0"/>
              </a:rPr>
              <a:t>Transaction costs</a:t>
            </a:r>
          </a:p>
          <a:p>
            <a:pPr marL="174625" indent="-174625">
              <a:spcBef>
                <a:spcPct val="20000"/>
              </a:spcBef>
              <a:buFontTx/>
              <a:buChar char="•"/>
            </a:pPr>
            <a:r>
              <a:rPr lang="en-US" sz="1400">
                <a:latin typeface="Arial" pitchFamily="34" charset="0"/>
              </a:rPr>
              <a:t>No “learning by doing/owning”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p:bldP spid="22532" grpId="0" animBg="1"/>
      <p:bldP spid="22533" grpId="0" animBg="1"/>
      <p:bldP spid="225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Risk Management and Operational Hedging</a:t>
            </a:r>
          </a:p>
        </p:txBody>
      </p:sp>
      <p:sp>
        <p:nvSpPr>
          <p:cNvPr id="19459" name="Rectangle 3"/>
          <p:cNvSpPr>
            <a:spLocks noGrp="1" noChangeArrowheads="1"/>
          </p:cNvSpPr>
          <p:nvPr>
            <p:ph type="body" idx="4294967295"/>
          </p:nvPr>
        </p:nvSpPr>
        <p:spPr>
          <a:xfrm>
            <a:off x="684213" y="1114425"/>
            <a:ext cx="8583106" cy="5438775"/>
          </a:xfrm>
        </p:spPr>
        <p:txBody>
          <a:bodyPr/>
          <a:lstStyle/>
          <a:p>
            <a:pPr marL="381000" indent="-381000" eaLnBrk="1" hangingPunct="1"/>
            <a:r>
              <a:rPr lang="en-US" dirty="0" smtClean="0"/>
              <a:t>Risk management as a four-step process: identify hazards, assess risk levels, tactical risk decisions (discovery &amp; recovery), strategic risk mitigation</a:t>
            </a:r>
          </a:p>
          <a:p>
            <a:pPr marL="381000" indent="-381000" eaLnBrk="1" hangingPunct="1"/>
            <a:endParaRPr lang="en-US" dirty="0" smtClean="0"/>
          </a:p>
          <a:p>
            <a:pPr marL="381000" indent="-381000" eaLnBrk="1" hangingPunct="1"/>
            <a:r>
              <a:rPr lang="en-US" dirty="0" smtClean="0"/>
              <a:t>Strategic risk mitigation: 4 generic operational hedging approaches:</a:t>
            </a:r>
          </a:p>
          <a:p>
            <a:pPr marL="800100" lvl="1" indent="-342900" eaLnBrk="1" hangingPunct="1">
              <a:buFontTx/>
              <a:buAutoNum type="arabicPeriod"/>
            </a:pPr>
            <a:r>
              <a:rPr lang="en-US" dirty="0" smtClean="0"/>
              <a:t>Reserves &amp; Redundancy</a:t>
            </a:r>
          </a:p>
          <a:p>
            <a:pPr marL="800100" lvl="1" indent="-342900" eaLnBrk="1" hangingPunct="1">
              <a:buFontTx/>
              <a:buAutoNum type="arabicPeriod"/>
            </a:pPr>
            <a:r>
              <a:rPr lang="en-US" dirty="0" smtClean="0"/>
              <a:t>Diversification &amp; Pooling</a:t>
            </a:r>
          </a:p>
          <a:p>
            <a:pPr marL="800100" lvl="1" indent="-342900" eaLnBrk="1" hangingPunct="1">
              <a:buFontTx/>
              <a:buAutoNum type="arabicPeriod"/>
            </a:pPr>
            <a:r>
              <a:rPr lang="en-US" dirty="0" smtClean="0"/>
              <a:t>Risk sharing &amp; Transfer</a:t>
            </a:r>
          </a:p>
          <a:p>
            <a:pPr marL="800100" lvl="1" indent="-342900" eaLnBrk="1" hangingPunct="1">
              <a:buFontTx/>
              <a:buAutoNum type="arabicPeriod"/>
            </a:pPr>
            <a:r>
              <a:rPr lang="en-US" dirty="0" smtClean="0"/>
              <a:t>Reducing &amp; eliminating root causes of risk</a:t>
            </a:r>
          </a:p>
          <a:p>
            <a:pPr marL="381000" indent="-381000" eaLnBrk="1" hangingPunct="1">
              <a:buFontTx/>
              <a:buChar char="–"/>
            </a:pPr>
            <a:endParaRPr lang="en-US" dirty="0" smtClean="0"/>
          </a:p>
          <a:p>
            <a:pPr marL="381000" indent="-381000" eaLnBrk="1" hangingPunct="1">
              <a:buFontTx/>
              <a:buChar char="–"/>
            </a:pPr>
            <a:r>
              <a:rPr lang="en-US" dirty="0" smtClean="0"/>
              <a:t>Financial v. operational hedging: futures, weather derivatives v. flexibility</a:t>
            </a:r>
          </a:p>
          <a:p>
            <a:pPr marL="381000" indent="-381000" eaLnBrk="1" hangingPunct="1">
              <a:buFontTx/>
              <a:buChar char="–"/>
            </a:pPr>
            <a:endParaRPr lang="en-US" dirty="0" smtClean="0">
              <a:solidFill>
                <a:srgbClr val="FF0000"/>
              </a:solidFill>
            </a:endParaRPr>
          </a:p>
          <a:p>
            <a:pPr marL="381000" indent="-381000" eaLnBrk="1" hangingPunct="1">
              <a:buFontTx/>
              <a:buChar char="–"/>
            </a:pPr>
            <a:r>
              <a:rPr lang="en-US" dirty="0" smtClean="0">
                <a:solidFill>
                  <a:srgbClr val="FF0000"/>
                </a:solidFill>
              </a:rPr>
              <a:t>Analytics:</a:t>
            </a:r>
          </a:p>
          <a:p>
            <a:pPr marL="800100" lvl="1" indent="-342900" eaLnBrk="1" hangingPunct="1"/>
            <a:r>
              <a:rPr lang="en-US" dirty="0" smtClean="0">
                <a:solidFill>
                  <a:srgbClr val="FF0000"/>
                </a:solidFill>
              </a:rPr>
              <a:t>Strategic placement of capacity (Seagate &amp; newsvendor network </a:t>
            </a:r>
            <a:r>
              <a:rPr lang="en-US" dirty="0" smtClean="0">
                <a:solidFill>
                  <a:srgbClr val="FF0000"/>
                </a:solidFill>
              </a:rPr>
              <a:t>analysis </a:t>
            </a:r>
            <a:r>
              <a:rPr lang="en-US" dirty="0" err="1" smtClean="0">
                <a:solidFill>
                  <a:srgbClr val="FF0000"/>
                </a:solidFill>
              </a:rPr>
              <a:t>int</a:t>
            </a:r>
            <a:r>
              <a:rPr lang="en-US" dirty="0" smtClean="0">
                <a:solidFill>
                  <a:srgbClr val="FF0000"/>
                </a:solidFill>
              </a:rPr>
              <a:t> case)</a:t>
            </a:r>
            <a:endParaRPr lang="en-US" dirty="0" smtClean="0">
              <a:solidFill>
                <a:srgbClr val="FF0000"/>
              </a:solidFill>
            </a:endParaRPr>
          </a:p>
          <a:p>
            <a:pPr marL="800100" lvl="1" indent="-342900" eaLnBrk="1" hangingPunct="1"/>
            <a:r>
              <a:rPr lang="en-US" dirty="0" smtClean="0">
                <a:solidFill>
                  <a:srgbClr val="FF0000"/>
                </a:solidFill>
              </a:rPr>
              <a:t>Mean-Variance tradeoffs</a:t>
            </a:r>
          </a:p>
          <a:p>
            <a:pPr marL="800100" lvl="1" indent="-342900" eaLnBrk="1" hangingPunct="1"/>
            <a:r>
              <a:rPr lang="en-US" dirty="0" smtClean="0">
                <a:solidFill>
                  <a:srgbClr val="FF0000"/>
                </a:solidFill>
              </a:rPr>
              <a:t>Valuation of global networks with </a:t>
            </a:r>
            <a:r>
              <a:rPr lang="en-US" dirty="0" smtClean="0">
                <a:solidFill>
                  <a:srgbClr val="FF0000"/>
                </a:solidFill>
              </a:rPr>
              <a:t>demand and yield </a:t>
            </a:r>
            <a:r>
              <a:rPr lang="en-US" dirty="0" smtClean="0"/>
              <a:t>(and </a:t>
            </a:r>
            <a:r>
              <a:rPr lang="en-US" dirty="0" smtClean="0"/>
              <a:t>currency </a:t>
            </a:r>
            <a:r>
              <a:rPr lang="en-US" dirty="0" smtClean="0">
                <a:solidFill>
                  <a:srgbClr val="000000"/>
                </a:solidFill>
              </a:rPr>
              <a:t>exchange) </a:t>
            </a:r>
            <a:r>
              <a:rPr lang="en-US" dirty="0" smtClean="0">
                <a:solidFill>
                  <a:srgbClr val="FF0000"/>
                </a:solidFill>
              </a:rPr>
              <a:t>risks</a:t>
            </a:r>
          </a:p>
          <a:p>
            <a:pPr marL="381000" indent="-381000" eaLnBrk="1" hangingPunct="1">
              <a:buFontTx/>
              <a:buChar char="–"/>
            </a:pP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z="2400" dirty="0" smtClean="0"/>
              <a:t>IV. Improvement and Innovation Mgt</a:t>
            </a:r>
          </a:p>
        </p:txBody>
      </p:sp>
      <p:sp>
        <p:nvSpPr>
          <p:cNvPr id="22531" name="TextBox 4"/>
          <p:cNvSpPr txBox="1">
            <a:spLocks noChangeArrowheads="1"/>
          </p:cNvSpPr>
          <p:nvPr/>
        </p:nvSpPr>
        <p:spPr bwMode="auto">
          <a:xfrm>
            <a:off x="2224088" y="1009650"/>
            <a:ext cx="4133850" cy="646113"/>
          </a:xfrm>
          <a:prstGeom prst="rect">
            <a:avLst/>
          </a:prstGeom>
          <a:noFill/>
          <a:ln w="9525">
            <a:noFill/>
            <a:miter lim="800000"/>
            <a:headEnd/>
            <a:tailEnd/>
          </a:ln>
        </p:spPr>
        <p:txBody>
          <a:bodyPr wrap="none"/>
          <a:lstStyle/>
          <a:p>
            <a:pPr algn="ctr"/>
            <a:r>
              <a:rPr lang="en-US" sz="1800" dirty="0"/>
              <a:t>Main topic = prepare for the future = build</a:t>
            </a:r>
          </a:p>
          <a:p>
            <a:pPr algn="ctr"/>
            <a:r>
              <a:rPr lang="en-US" sz="1800" dirty="0"/>
              <a:t>capabilities for improvement &amp; innovation</a:t>
            </a:r>
          </a:p>
        </p:txBody>
      </p:sp>
      <p:sp>
        <p:nvSpPr>
          <p:cNvPr id="22532" name="TextBox 5"/>
          <p:cNvSpPr txBox="1">
            <a:spLocks noChangeArrowheads="1"/>
          </p:cNvSpPr>
          <p:nvPr/>
        </p:nvSpPr>
        <p:spPr bwMode="auto">
          <a:xfrm>
            <a:off x="3781425" y="184785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22533" name="TextBox 6"/>
          <p:cNvSpPr txBox="1">
            <a:spLocks noChangeArrowheads="1"/>
          </p:cNvSpPr>
          <p:nvPr/>
        </p:nvSpPr>
        <p:spPr bwMode="auto">
          <a:xfrm>
            <a:off x="5572006" y="2362200"/>
            <a:ext cx="2354263" cy="646113"/>
          </a:xfrm>
          <a:prstGeom prst="rect">
            <a:avLst/>
          </a:prstGeom>
          <a:noFill/>
          <a:ln w="9525">
            <a:noFill/>
            <a:miter lim="800000"/>
            <a:headEnd/>
            <a:tailEnd/>
          </a:ln>
        </p:spPr>
        <p:txBody>
          <a:bodyPr wrap="none"/>
          <a:lstStyle/>
          <a:p>
            <a:pPr algn="ctr"/>
            <a:r>
              <a:rPr lang="en-US" sz="1800" dirty="0"/>
              <a:t>By doing</a:t>
            </a:r>
          </a:p>
          <a:p>
            <a:pPr algn="ctr"/>
            <a:r>
              <a:rPr lang="en-US" sz="1800" dirty="0"/>
              <a:t>= process improvement</a:t>
            </a:r>
          </a:p>
        </p:txBody>
      </p:sp>
      <p:sp>
        <p:nvSpPr>
          <p:cNvPr id="22534" name="TextBox 7"/>
          <p:cNvSpPr txBox="1">
            <a:spLocks noChangeArrowheads="1"/>
          </p:cNvSpPr>
          <p:nvPr/>
        </p:nvSpPr>
        <p:spPr bwMode="auto">
          <a:xfrm>
            <a:off x="364012" y="2286261"/>
            <a:ext cx="3122612" cy="646113"/>
          </a:xfrm>
          <a:prstGeom prst="rect">
            <a:avLst/>
          </a:prstGeom>
          <a:noFill/>
          <a:ln w="9525">
            <a:noFill/>
            <a:miter lim="800000"/>
            <a:headEnd/>
            <a:tailEnd/>
          </a:ln>
        </p:spPr>
        <p:txBody>
          <a:bodyPr wrap="none"/>
          <a:lstStyle/>
          <a:p>
            <a:pPr algn="ctr"/>
            <a:r>
              <a:rPr lang="en-US" sz="1800" dirty="0"/>
              <a:t>Before doing</a:t>
            </a:r>
          </a:p>
          <a:p>
            <a:pPr algn="ctr"/>
            <a:r>
              <a:rPr lang="en-US" sz="1800" dirty="0"/>
              <a:t>= product or process innovation</a:t>
            </a:r>
          </a:p>
        </p:txBody>
      </p:sp>
      <p:sp>
        <p:nvSpPr>
          <p:cNvPr id="22535" name="TextBox 8"/>
          <p:cNvSpPr txBox="1">
            <a:spLocks noChangeArrowheads="1"/>
          </p:cNvSpPr>
          <p:nvPr/>
        </p:nvSpPr>
        <p:spPr bwMode="auto">
          <a:xfrm>
            <a:off x="489424" y="3340361"/>
            <a:ext cx="2871788" cy="635000"/>
          </a:xfrm>
          <a:prstGeom prst="rect">
            <a:avLst/>
          </a:prstGeom>
          <a:noFill/>
          <a:ln w="9525">
            <a:noFill/>
            <a:miter lim="800000"/>
            <a:headEnd/>
            <a:tailEnd/>
          </a:ln>
        </p:spPr>
        <p:txBody>
          <a:bodyPr wrap="none"/>
          <a:lstStyle/>
          <a:p>
            <a:pPr algn="ctr"/>
            <a:r>
              <a:rPr lang="en-US" sz="1800" dirty="0"/>
              <a:t>Design strategies</a:t>
            </a:r>
          </a:p>
          <a:p>
            <a:pPr algn="ctr"/>
            <a:endParaRPr lang="en-US" sz="1800" dirty="0"/>
          </a:p>
        </p:txBody>
      </p:sp>
      <p:sp>
        <p:nvSpPr>
          <p:cNvPr id="22536" name="TextBox 9"/>
          <p:cNvSpPr txBox="1">
            <a:spLocks noChangeArrowheads="1"/>
          </p:cNvSpPr>
          <p:nvPr/>
        </p:nvSpPr>
        <p:spPr bwMode="auto">
          <a:xfrm>
            <a:off x="5357694" y="3348038"/>
            <a:ext cx="2781300" cy="682625"/>
          </a:xfrm>
          <a:prstGeom prst="rect">
            <a:avLst/>
          </a:prstGeom>
          <a:noFill/>
          <a:ln w="9525">
            <a:noFill/>
            <a:miter lim="800000"/>
            <a:headEnd/>
            <a:tailEnd/>
          </a:ln>
        </p:spPr>
        <p:txBody>
          <a:bodyPr/>
          <a:lstStyle/>
          <a:p>
            <a:pPr algn="ctr"/>
            <a:r>
              <a:rPr lang="en-US" sz="1800" dirty="0">
                <a:solidFill>
                  <a:srgbClr val="FF0000"/>
                </a:solidFill>
              </a:rPr>
              <a:t>Learning curve</a:t>
            </a:r>
          </a:p>
          <a:p>
            <a:pPr algn="ctr"/>
            <a:r>
              <a:rPr lang="en-US" sz="1800" dirty="0"/>
              <a:t>kaizen &amp; standardized work</a:t>
            </a:r>
          </a:p>
          <a:p>
            <a:pPr algn="ctr"/>
            <a:endParaRPr lang="en-US" sz="1800" dirty="0"/>
          </a:p>
        </p:txBody>
      </p:sp>
      <p:sp>
        <p:nvSpPr>
          <p:cNvPr id="22537" name="TextBox 10"/>
          <p:cNvSpPr txBox="1">
            <a:spLocks noChangeArrowheads="1"/>
          </p:cNvSpPr>
          <p:nvPr/>
        </p:nvSpPr>
        <p:spPr bwMode="auto">
          <a:xfrm>
            <a:off x="5357694" y="4346575"/>
            <a:ext cx="2781300" cy="463550"/>
          </a:xfrm>
          <a:prstGeom prst="rect">
            <a:avLst/>
          </a:prstGeom>
          <a:noFill/>
          <a:ln w="9525">
            <a:noFill/>
            <a:miter lim="800000"/>
            <a:headEnd/>
            <a:tailEnd/>
          </a:ln>
        </p:spPr>
        <p:txBody>
          <a:bodyPr/>
          <a:lstStyle/>
          <a:p>
            <a:pPr algn="ctr"/>
            <a:r>
              <a:rPr lang="en-US" sz="1800" dirty="0"/>
              <a:t>Cost ↓</a:t>
            </a:r>
          </a:p>
          <a:p>
            <a:pPr algn="ctr"/>
            <a:endParaRPr lang="en-US" sz="1800" dirty="0"/>
          </a:p>
        </p:txBody>
      </p:sp>
      <p:sp>
        <p:nvSpPr>
          <p:cNvPr id="22538" name="TextBox 11"/>
          <p:cNvSpPr txBox="1">
            <a:spLocks noChangeArrowheads="1"/>
          </p:cNvSpPr>
          <p:nvPr/>
        </p:nvSpPr>
        <p:spPr bwMode="auto">
          <a:xfrm>
            <a:off x="165210" y="4315086"/>
            <a:ext cx="3518628" cy="463550"/>
          </a:xfrm>
          <a:prstGeom prst="rect">
            <a:avLst/>
          </a:prstGeom>
          <a:noFill/>
          <a:ln w="9525">
            <a:noFill/>
            <a:miter lim="800000"/>
            <a:headEnd/>
            <a:tailEnd/>
          </a:ln>
        </p:spPr>
        <p:txBody>
          <a:bodyPr/>
          <a:lstStyle/>
          <a:p>
            <a:pPr algn="ctr"/>
            <a:r>
              <a:rPr lang="en-US" sz="1800" dirty="0" smtClean="0"/>
              <a:t>Cost, Speed, Q, Functionality </a:t>
            </a:r>
            <a:r>
              <a:rPr lang="en-US" sz="1800" dirty="0"/>
              <a:t>↑</a:t>
            </a:r>
          </a:p>
          <a:p>
            <a:pPr algn="ctr"/>
            <a:endParaRPr lang="en-US" sz="1800" dirty="0"/>
          </a:p>
        </p:txBody>
      </p:sp>
      <p:sp>
        <p:nvSpPr>
          <p:cNvPr id="22539" name="Right Brace 12"/>
          <p:cNvSpPr>
            <a:spLocks/>
          </p:cNvSpPr>
          <p:nvPr/>
        </p:nvSpPr>
        <p:spPr bwMode="auto">
          <a:xfrm rot="5400000">
            <a:off x="428933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22540" name="TextBox 13"/>
          <p:cNvSpPr txBox="1">
            <a:spLocks noChangeArrowheads="1"/>
          </p:cNvSpPr>
          <p:nvPr/>
        </p:nvSpPr>
        <p:spPr bwMode="auto">
          <a:xfrm>
            <a:off x="1824027" y="5273675"/>
            <a:ext cx="5395753" cy="369332"/>
          </a:xfrm>
          <a:prstGeom prst="rect">
            <a:avLst/>
          </a:prstGeom>
          <a:noFill/>
          <a:ln w="9525">
            <a:noFill/>
            <a:miter lim="800000"/>
            <a:headEnd/>
            <a:tailEnd/>
          </a:ln>
        </p:spPr>
        <p:txBody>
          <a:bodyPr wrap="none">
            <a:spAutoFit/>
          </a:bodyPr>
          <a:lstStyle/>
          <a:p>
            <a:pPr algn="ctr"/>
            <a:r>
              <a:rPr lang="en-US" sz="1800" dirty="0" smtClean="0"/>
              <a:t>Manage the interplay </a:t>
            </a:r>
            <a:r>
              <a:rPr lang="en-US" sz="1800" dirty="0"/>
              <a:t>between these two learning </a:t>
            </a:r>
            <a:r>
              <a:rPr lang="en-US" sz="1800" dirty="0" smtClean="0"/>
              <a:t>modes</a:t>
            </a:r>
            <a:endParaRPr lang="en-US" sz="1800" dirty="0"/>
          </a:p>
        </p:txBody>
      </p:sp>
      <p:cxnSp>
        <p:nvCxnSpPr>
          <p:cNvPr id="22541" name="Straight Arrow Connector 17"/>
          <p:cNvCxnSpPr>
            <a:cxnSpLocks noChangeShapeType="1"/>
            <a:stCxn id="22531" idx="2"/>
            <a:endCxn id="22532" idx="0"/>
          </p:cNvCxnSpPr>
          <p:nvPr/>
        </p:nvCxnSpPr>
        <p:spPr bwMode="auto">
          <a:xfrm rot="5400000">
            <a:off x="4195763" y="1751013"/>
            <a:ext cx="192087" cy="1587"/>
          </a:xfrm>
          <a:prstGeom prst="straightConnector1">
            <a:avLst/>
          </a:prstGeom>
          <a:noFill/>
          <a:ln w="9525" algn="ctr">
            <a:solidFill>
              <a:srgbClr val="0070C0"/>
            </a:solidFill>
            <a:round/>
            <a:headEnd/>
            <a:tailEnd type="arrow" w="med" len="med"/>
          </a:ln>
        </p:spPr>
      </p:cxnSp>
      <p:cxnSp>
        <p:nvCxnSpPr>
          <p:cNvPr id="22542" name="Straight Arrow Connector 20"/>
          <p:cNvCxnSpPr>
            <a:cxnSpLocks noChangeShapeType="1"/>
            <a:stCxn id="22532" idx="3"/>
            <a:endCxn id="22533" idx="0"/>
          </p:cNvCxnSpPr>
          <p:nvPr/>
        </p:nvCxnSpPr>
        <p:spPr bwMode="auto">
          <a:xfrm>
            <a:off x="4800600" y="2032794"/>
            <a:ext cx="1948538" cy="329406"/>
          </a:xfrm>
          <a:prstGeom prst="straightConnector1">
            <a:avLst/>
          </a:prstGeom>
          <a:noFill/>
          <a:ln w="9525" algn="ctr">
            <a:solidFill>
              <a:srgbClr val="0070C0"/>
            </a:solidFill>
            <a:round/>
            <a:headEnd/>
            <a:tailEnd type="arrow" w="med" len="med"/>
          </a:ln>
        </p:spPr>
      </p:cxnSp>
      <p:cxnSp>
        <p:nvCxnSpPr>
          <p:cNvPr id="22543" name="Straight Arrow Connector 23"/>
          <p:cNvCxnSpPr>
            <a:cxnSpLocks noChangeShapeType="1"/>
            <a:stCxn id="22532" idx="1"/>
            <a:endCxn id="22534" idx="0"/>
          </p:cNvCxnSpPr>
          <p:nvPr/>
        </p:nvCxnSpPr>
        <p:spPr bwMode="auto">
          <a:xfrm flipH="1">
            <a:off x="1925318" y="2032794"/>
            <a:ext cx="1856107" cy="253467"/>
          </a:xfrm>
          <a:prstGeom prst="straightConnector1">
            <a:avLst/>
          </a:prstGeom>
          <a:noFill/>
          <a:ln w="9525" algn="ctr">
            <a:solidFill>
              <a:srgbClr val="0070C0"/>
            </a:solidFill>
            <a:round/>
            <a:headEnd/>
            <a:tailEnd type="arrow" w="med" len="med"/>
          </a:ln>
        </p:spPr>
      </p:cxnSp>
      <p:cxnSp>
        <p:nvCxnSpPr>
          <p:cNvPr id="22544" name="Straight Arrow Connector 26"/>
          <p:cNvCxnSpPr>
            <a:cxnSpLocks noChangeShapeType="1"/>
            <a:stCxn id="22533" idx="2"/>
            <a:endCxn id="22536" idx="0"/>
          </p:cNvCxnSpPr>
          <p:nvPr/>
        </p:nvCxnSpPr>
        <p:spPr bwMode="auto">
          <a:xfrm flipH="1">
            <a:off x="6748344" y="3008313"/>
            <a:ext cx="794" cy="339725"/>
          </a:xfrm>
          <a:prstGeom prst="straightConnector1">
            <a:avLst/>
          </a:prstGeom>
          <a:noFill/>
          <a:ln w="9525" algn="ctr">
            <a:solidFill>
              <a:srgbClr val="0070C0"/>
            </a:solidFill>
            <a:round/>
            <a:headEnd/>
            <a:tailEnd type="arrow" w="med" len="med"/>
          </a:ln>
        </p:spPr>
      </p:cxnSp>
      <p:cxnSp>
        <p:nvCxnSpPr>
          <p:cNvPr id="22545" name="Straight Arrow Connector 29"/>
          <p:cNvCxnSpPr>
            <a:cxnSpLocks noChangeShapeType="1"/>
            <a:stCxn id="22534" idx="2"/>
            <a:endCxn id="22535" idx="0"/>
          </p:cNvCxnSpPr>
          <p:nvPr/>
        </p:nvCxnSpPr>
        <p:spPr bwMode="auto">
          <a:xfrm>
            <a:off x="1925318" y="2932374"/>
            <a:ext cx="0" cy="407987"/>
          </a:xfrm>
          <a:prstGeom prst="straightConnector1">
            <a:avLst/>
          </a:prstGeom>
          <a:noFill/>
          <a:ln w="9525" algn="ctr">
            <a:solidFill>
              <a:srgbClr val="0070C0"/>
            </a:solidFill>
            <a:round/>
            <a:headEnd/>
            <a:tailEnd type="arrow" w="med" len="med"/>
          </a:ln>
        </p:spPr>
      </p:cxnSp>
      <p:cxnSp>
        <p:nvCxnSpPr>
          <p:cNvPr id="22546" name="Straight Arrow Connector 32"/>
          <p:cNvCxnSpPr>
            <a:cxnSpLocks noChangeShapeType="1"/>
            <a:endCxn id="22537" idx="0"/>
          </p:cNvCxnSpPr>
          <p:nvPr/>
        </p:nvCxnSpPr>
        <p:spPr bwMode="auto">
          <a:xfrm rot="16200000" flipH="1">
            <a:off x="6619756" y="4217988"/>
            <a:ext cx="250825" cy="6350"/>
          </a:xfrm>
          <a:prstGeom prst="straightConnector1">
            <a:avLst/>
          </a:prstGeom>
          <a:noFill/>
          <a:ln w="9525" algn="ctr">
            <a:solidFill>
              <a:srgbClr val="0070C0"/>
            </a:solidFill>
            <a:round/>
            <a:headEnd/>
            <a:tailEnd type="arrow" w="med" len="med"/>
          </a:ln>
        </p:spPr>
      </p:cxnSp>
      <p:cxnSp>
        <p:nvCxnSpPr>
          <p:cNvPr id="22547" name="Straight Arrow Connector 37"/>
          <p:cNvCxnSpPr>
            <a:cxnSpLocks noChangeShapeType="1"/>
            <a:stCxn id="22535" idx="2"/>
            <a:endCxn id="22538" idx="0"/>
          </p:cNvCxnSpPr>
          <p:nvPr/>
        </p:nvCxnSpPr>
        <p:spPr bwMode="auto">
          <a:xfrm flipH="1">
            <a:off x="1924524" y="3975361"/>
            <a:ext cx="794" cy="339725"/>
          </a:xfrm>
          <a:prstGeom prst="straightConnector1">
            <a:avLst/>
          </a:prstGeom>
          <a:noFill/>
          <a:ln w="9525" algn="ctr">
            <a:solidFill>
              <a:srgbClr val="0070C0"/>
            </a:solidFill>
            <a:round/>
            <a:headEnd/>
            <a:tailEnd type="arrow" w="med" len="med"/>
          </a:ln>
        </p:spPr>
      </p:cxn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solidFill>
                <a:srgbClr val="000000"/>
              </a:solidFill>
            </a:endParaRPr>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solidFill>
                <a:srgbClr val="000000"/>
              </a:solidFill>
            </a:endParaRPr>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solidFill>
                <a:srgbClr val="000000"/>
              </a:solidFill>
            </a:endParaRPr>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solidFill>
                  <a:srgbClr val="000000"/>
                </a:solidFill>
              </a:rPr>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solidFill>
                <a:srgbClr val="000000"/>
              </a:solidFill>
            </a:endParaRPr>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solidFill>
                <a:srgbClr val="000000"/>
              </a:solidFill>
            </a:endParaRPr>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solidFill>
                  <a:srgbClr val="000000"/>
                </a:solidFill>
              </a:rPr>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solidFill>
                  <a:srgbClr val="000000"/>
                </a:solidFill>
              </a:rPr>
              <a:t>Units per period</a:t>
            </a:r>
            <a:r>
              <a:rPr lang="en-US" sz="1200" b="1" i="1">
                <a:solidFill>
                  <a:srgbClr val="000000"/>
                </a:solidFill>
              </a:rPr>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solidFill>
                <a:srgbClr val="000000"/>
              </a:solidFill>
            </a:endParaRPr>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solidFill>
                <a:srgbClr val="000000"/>
              </a:solidFill>
            </a:endParaRPr>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rgbClr val="3333CC"/>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rgbClr val="3333CC"/>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solidFill>
                  <a:srgbClr val="000000"/>
                </a:solidFill>
              </a:rPr>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solidFill>
                  <a:srgbClr val="000000"/>
                </a:solidFill>
              </a:rPr>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solidFill>
                  <a:srgbClr val="000000"/>
                </a:solidFill>
              </a:rPr>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solidFill>
                  <a:srgbClr val="000000"/>
                </a:solidFill>
              </a:rPr>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solidFill>
                  <a:srgbClr val="000000"/>
                </a:solidFill>
              </a:rPr>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solidFill>
                  <a:srgbClr val="000000"/>
                </a:solidFill>
              </a:rPr>
              <a:t>Cumulative </a:t>
            </a:r>
          </a:p>
          <a:p>
            <a:r>
              <a:rPr lang="en-US" sz="1200" b="1">
                <a:solidFill>
                  <a:srgbClr val="000000"/>
                </a:solidFill>
              </a:rPr>
              <a:t>units</a:t>
            </a:r>
            <a:r>
              <a:rPr lang="en-US" sz="1200" b="1" i="1">
                <a:solidFill>
                  <a:srgbClr val="000000"/>
                </a:solidFill>
              </a:rPr>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rgbClr val="3333CC"/>
              </a:solidFill>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smtClean="0">
                <a:solidFill>
                  <a:schemeClr val="bg1"/>
                </a:solidFill>
              </a:rPr>
              <a:t>	SUMMARY</a:t>
            </a:r>
            <a:endParaRPr lang="en-US" sz="2800" dirty="0" smtClean="0">
              <a:solidFill>
                <a:schemeClr val="bg1"/>
              </a:solidFill>
            </a:endParaRPr>
          </a:p>
        </p:txBody>
      </p:sp>
      <p:sp>
        <p:nvSpPr>
          <p:cNvPr id="15" name="TextBox 14"/>
          <p:cNvSpPr txBox="1">
            <a:spLocks noChangeArrowheads="1"/>
          </p:cNvSpPr>
          <p:nvPr/>
        </p:nvSpPr>
        <p:spPr bwMode="auto">
          <a:xfrm>
            <a:off x="315907" y="3384980"/>
            <a:ext cx="1809150" cy="1200329"/>
          </a:xfrm>
          <a:prstGeom prst="rect">
            <a:avLst/>
          </a:prstGeom>
          <a:noFill/>
          <a:ln w="9525">
            <a:noFill/>
            <a:miter lim="800000"/>
            <a:headEnd/>
            <a:tailEnd/>
          </a:ln>
        </p:spPr>
        <p:txBody>
          <a:bodyPr wrap="none">
            <a:spAutoFit/>
          </a:bodyPr>
          <a:lstStyle/>
          <a:p>
            <a:pPr algn="ctr"/>
            <a:r>
              <a:rPr lang="en-US" dirty="0">
                <a:solidFill>
                  <a:srgbClr val="FF0000"/>
                </a:solidFill>
                <a:latin typeface="Optima" charset="0"/>
              </a:rPr>
              <a:t>Alignment</a:t>
            </a:r>
          </a:p>
          <a:p>
            <a:pPr algn="ctr"/>
            <a:r>
              <a:rPr lang="en-US" dirty="0">
                <a:solidFill>
                  <a:srgbClr val="FF0000"/>
                </a:solidFill>
                <a:latin typeface="Optima" charset="0"/>
              </a:rPr>
              <a:t>ROIC Trees</a:t>
            </a:r>
          </a:p>
          <a:p>
            <a:pPr algn="ctr"/>
            <a:endParaRPr lang="en-US" dirty="0">
              <a:solidFill>
                <a:srgbClr val="FF0000"/>
              </a:solidFill>
              <a:latin typeface="Optima" charset="0"/>
            </a:endParaRPr>
          </a:p>
        </p:txBody>
      </p:sp>
      <p:sp>
        <p:nvSpPr>
          <p:cNvPr id="16" name="Rectangle 15"/>
          <p:cNvSpPr>
            <a:spLocks noChangeArrowheads="1"/>
          </p:cNvSpPr>
          <p:nvPr/>
        </p:nvSpPr>
        <p:spPr bwMode="auto">
          <a:xfrm>
            <a:off x="2300574" y="3785129"/>
            <a:ext cx="2340091" cy="1200328"/>
          </a:xfrm>
          <a:prstGeom prst="rect">
            <a:avLst/>
          </a:prstGeom>
          <a:noFill/>
          <a:ln w="9525">
            <a:noFill/>
            <a:miter lim="800000"/>
            <a:headEnd/>
            <a:tailEnd/>
          </a:ln>
        </p:spPr>
        <p:txBody>
          <a:bodyPr wrap="square">
            <a:spAutoFit/>
          </a:bodyPr>
          <a:lstStyle/>
          <a:p>
            <a:r>
              <a:rPr lang="en-US" dirty="0">
                <a:solidFill>
                  <a:srgbClr val="FF0000"/>
                </a:solidFill>
                <a:latin typeface="Optima" charset="0"/>
              </a:rPr>
              <a:t>Competitive </a:t>
            </a:r>
            <a:endParaRPr lang="en-US" dirty="0" smtClean="0">
              <a:solidFill>
                <a:srgbClr val="FF0000"/>
              </a:solidFill>
              <a:latin typeface="Optima" charset="0"/>
            </a:endParaRPr>
          </a:p>
          <a:p>
            <a:r>
              <a:rPr lang="en-US" dirty="0" smtClean="0">
                <a:solidFill>
                  <a:srgbClr val="FF0000"/>
                </a:solidFill>
                <a:latin typeface="Optima" charset="0"/>
              </a:rPr>
              <a:t>benchmarking</a:t>
            </a:r>
            <a:r>
              <a:rPr lang="en-US" dirty="0">
                <a:solidFill>
                  <a:srgbClr val="FF0000"/>
                </a:solidFill>
                <a:latin typeface="Optima" charset="0"/>
              </a:rPr>
              <a:t>:</a:t>
            </a:r>
          </a:p>
          <a:p>
            <a:r>
              <a:rPr lang="en-US" dirty="0">
                <a:solidFill>
                  <a:srgbClr val="FF0000"/>
                </a:solidFill>
                <a:latin typeface="Optima" charset="0"/>
              </a:rPr>
              <a:t>Tradeoff curves</a:t>
            </a:r>
          </a:p>
        </p:txBody>
      </p:sp>
      <p:sp>
        <p:nvSpPr>
          <p:cNvPr id="17" name="Rectangle 16"/>
          <p:cNvSpPr>
            <a:spLocks noChangeArrowheads="1"/>
          </p:cNvSpPr>
          <p:nvPr/>
        </p:nvSpPr>
        <p:spPr bwMode="auto">
          <a:xfrm>
            <a:off x="4137389" y="4505904"/>
            <a:ext cx="2438400" cy="1200328"/>
          </a:xfrm>
          <a:prstGeom prst="rect">
            <a:avLst/>
          </a:prstGeom>
          <a:noFill/>
          <a:ln w="9525">
            <a:noFill/>
            <a:miter lim="800000"/>
            <a:headEnd/>
            <a:tailEnd/>
          </a:ln>
        </p:spPr>
        <p:txBody>
          <a:bodyPr>
            <a:spAutoFit/>
          </a:bodyPr>
          <a:lstStyle/>
          <a:p>
            <a:pPr algn="r"/>
            <a:r>
              <a:rPr lang="en-US" dirty="0">
                <a:solidFill>
                  <a:srgbClr val="FF0000"/>
                </a:solidFill>
                <a:latin typeface="Optima" charset="0"/>
              </a:rPr>
              <a:t>Newsvendor </a:t>
            </a:r>
            <a:r>
              <a:rPr lang="en-US" dirty="0" smtClean="0">
                <a:solidFill>
                  <a:srgbClr val="FF0000"/>
                </a:solidFill>
                <a:latin typeface="Optima" charset="0"/>
              </a:rPr>
              <a:t>global networks</a:t>
            </a:r>
            <a:endParaRPr lang="en-US" dirty="0">
              <a:solidFill>
                <a:srgbClr val="FF0000"/>
              </a:solidFill>
              <a:latin typeface="Optima" charset="0"/>
            </a:endParaRPr>
          </a:p>
          <a:p>
            <a:pPr algn="r"/>
            <a:r>
              <a:rPr lang="en-US" dirty="0" smtClean="0">
                <a:solidFill>
                  <a:srgbClr val="FF0000"/>
                </a:solidFill>
                <a:latin typeface="Optima" charset="0"/>
              </a:rPr>
              <a:t>TLC</a:t>
            </a:r>
          </a:p>
        </p:txBody>
      </p:sp>
      <p:sp>
        <p:nvSpPr>
          <p:cNvPr id="18" name="Rectangle 17"/>
          <p:cNvSpPr>
            <a:spLocks noChangeArrowheads="1"/>
          </p:cNvSpPr>
          <p:nvPr/>
        </p:nvSpPr>
        <p:spPr bwMode="auto">
          <a:xfrm>
            <a:off x="6569453" y="5282384"/>
            <a:ext cx="2556416" cy="1569660"/>
          </a:xfrm>
          <a:prstGeom prst="rect">
            <a:avLst/>
          </a:prstGeom>
          <a:noFill/>
          <a:ln w="9525">
            <a:noFill/>
            <a:miter lim="800000"/>
            <a:headEnd/>
            <a:tailEnd/>
          </a:ln>
        </p:spPr>
        <p:txBody>
          <a:bodyPr wrap="square">
            <a:spAutoFit/>
          </a:bodyPr>
          <a:lstStyle/>
          <a:p>
            <a:r>
              <a:rPr lang="en-US" dirty="0" smtClean="0">
                <a:solidFill>
                  <a:srgbClr val="FF0000"/>
                </a:solidFill>
                <a:latin typeface="Optima" charset="0"/>
              </a:rPr>
              <a:t>Sourcing TCO </a:t>
            </a:r>
            <a:r>
              <a:rPr lang="en-US" sz="1800" dirty="0" smtClean="0">
                <a:solidFill>
                  <a:srgbClr val="FF0000"/>
                </a:solidFill>
                <a:latin typeface="Optima" charset="0"/>
              </a:rPr>
              <a:t>TBS</a:t>
            </a:r>
          </a:p>
          <a:p>
            <a:r>
              <a:rPr lang="en-US" dirty="0" smtClean="0">
                <a:solidFill>
                  <a:srgbClr val="FF0000"/>
                </a:solidFill>
                <a:latin typeface="Optima" charset="0"/>
              </a:rPr>
              <a:t>Negotiation</a:t>
            </a:r>
            <a:endParaRPr lang="en-US" dirty="0">
              <a:solidFill>
                <a:srgbClr val="FF0000"/>
              </a:solidFill>
              <a:latin typeface="Optima" charset="0"/>
            </a:endParaRPr>
          </a:p>
          <a:p>
            <a:r>
              <a:rPr lang="en-US" dirty="0" smtClean="0">
                <a:solidFill>
                  <a:srgbClr val="FF0000"/>
                </a:solidFill>
                <a:latin typeface="Optima" charset="0"/>
              </a:rPr>
              <a:t>Standardization</a:t>
            </a:r>
          </a:p>
          <a:p>
            <a:r>
              <a:rPr lang="en-US" dirty="0" smtClean="0">
                <a:solidFill>
                  <a:srgbClr val="FF0000"/>
                </a:solidFill>
                <a:latin typeface="Optima" charset="0"/>
              </a:rPr>
              <a:t>Learning</a:t>
            </a:r>
            <a:endParaRPr lang="en-US" dirty="0">
              <a:solidFill>
                <a:srgbClr val="FF0000"/>
              </a:solidFill>
              <a:latin typeface="Optima" charset="0"/>
            </a:endParaRPr>
          </a:p>
        </p:txBody>
      </p:sp>
      <p:graphicFrame>
        <p:nvGraphicFramePr>
          <p:cNvPr id="19"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Double Bracket 19"/>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1" name="Rectangle 20"/>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2" name="Rectangle 21"/>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3" name="Rectangle 22"/>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4" name="Rectangle 23"/>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5" name="TextBox 24"/>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26" name="TextBox 25"/>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27" name="TextBox 26"/>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28" name="TextBox 27"/>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6"/>
          <p:cNvSpPr>
            <a:spLocks noChangeArrowheads="1"/>
          </p:cNvSpPr>
          <p:nvPr/>
        </p:nvSpPr>
        <p:spPr bwMode="auto">
          <a:xfrm>
            <a:off x="1676400" y="2286000"/>
            <a:ext cx="5410200" cy="838200"/>
          </a:xfrm>
          <a:prstGeom prst="rect">
            <a:avLst/>
          </a:prstGeom>
          <a:solidFill>
            <a:srgbClr val="66CCFF"/>
          </a:solidFill>
          <a:ln w="9525" algn="ctr">
            <a:solidFill>
              <a:schemeClr val="tx1"/>
            </a:solidFill>
            <a:prstDash val="dash"/>
            <a:miter lim="800000"/>
            <a:headEnd/>
            <a:tailEnd/>
          </a:ln>
        </p:spPr>
        <p:txBody>
          <a:bodyPr anchor="ctr">
            <a:spAutoFit/>
          </a:bodyPr>
          <a:lstStyle/>
          <a:p>
            <a:endParaRPr lang="en-US"/>
          </a:p>
        </p:txBody>
      </p:sp>
      <p:sp>
        <p:nvSpPr>
          <p:cNvPr id="4099" name="Rectangle 4"/>
          <p:cNvSpPr>
            <a:spLocks noGrp="1" noChangeArrowheads="1"/>
          </p:cNvSpPr>
          <p:nvPr>
            <p:ph type="title"/>
          </p:nvPr>
        </p:nvSpPr>
        <p:spPr/>
        <p:txBody>
          <a:bodyPr/>
          <a:lstStyle/>
          <a:p>
            <a:pPr eaLnBrk="1" hangingPunct="1"/>
            <a:r>
              <a:rPr lang="en-US" dirty="0" smtClean="0"/>
              <a:t>Evaluations:</a:t>
            </a:r>
            <a:br>
              <a:rPr lang="en-US" dirty="0" smtClean="0"/>
            </a:br>
            <a:r>
              <a:rPr lang="en-US" dirty="0" smtClean="0"/>
              <a:t>	Please fill out 2 evaluations</a:t>
            </a:r>
          </a:p>
        </p:txBody>
      </p:sp>
      <p:sp>
        <p:nvSpPr>
          <p:cNvPr id="4100" name="Rectangle 5"/>
          <p:cNvSpPr>
            <a:spLocks noGrp="1" noChangeArrowheads="1"/>
          </p:cNvSpPr>
          <p:nvPr>
            <p:ph type="body" idx="1"/>
          </p:nvPr>
        </p:nvSpPr>
        <p:spPr>
          <a:xfrm>
            <a:off x="457200" y="1222375"/>
            <a:ext cx="8229600" cy="5095875"/>
          </a:xfrm>
        </p:spPr>
        <p:txBody>
          <a:bodyPr/>
          <a:lstStyle/>
          <a:p>
            <a:pPr marL="381000" indent="-381000" eaLnBrk="1" hangingPunct="1">
              <a:buFont typeface="Wingdings" pitchFamily="2" charset="2"/>
              <a:buAutoNum type="arabicPeriod"/>
            </a:pPr>
            <a:r>
              <a:rPr lang="en-US" dirty="0" smtClean="0"/>
              <a:t>TCEs on-line</a:t>
            </a:r>
          </a:p>
          <a:p>
            <a:pPr marL="800100" lvl="1" indent="-342900" eaLnBrk="1" hangingPunct="1">
              <a:buFont typeface="Wingdings" pitchFamily="2" charset="2"/>
              <a:buChar char="§"/>
            </a:pPr>
            <a:r>
              <a:rPr lang="en-US" dirty="0" smtClean="0"/>
              <a:t>Only for students formally enrolled in the class</a:t>
            </a:r>
          </a:p>
          <a:p>
            <a:pPr marL="800100" lvl="1" indent="-342900" eaLnBrk="1" hangingPunct="1">
              <a:buFont typeface="Wingdings" pitchFamily="2" charset="2"/>
              <a:buChar char="§"/>
            </a:pPr>
            <a:r>
              <a:rPr lang="en-US" dirty="0" smtClean="0"/>
              <a:t>Course number:</a:t>
            </a:r>
          </a:p>
          <a:p>
            <a:pPr marL="1219200" lvl="2" indent="-304800" eaLnBrk="1" hangingPunct="1">
              <a:buFont typeface="Wingdings" pitchFamily="2" charset="2"/>
              <a:buChar char="§"/>
            </a:pPr>
            <a:r>
              <a:rPr lang="en-US" sz="2400" dirty="0" smtClean="0"/>
              <a:t>OPNS – 454 – 0 – 61 and 62</a:t>
            </a:r>
          </a:p>
          <a:p>
            <a:pPr marL="800100" lvl="1" indent="-342900" eaLnBrk="1" hangingPunct="1"/>
            <a:endParaRPr lang="en-US" dirty="0" smtClean="0"/>
          </a:p>
          <a:p>
            <a:pPr marL="800100" lvl="1" indent="-342900" eaLnBrk="1" hangingPunct="1"/>
            <a:endParaRPr lang="en-US" dirty="0" smtClean="0"/>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r>
              <a:rPr lang="en-US" dirty="0" smtClean="0"/>
              <a:t>Peer evaluations (returned to me + private info):</a:t>
            </a:r>
          </a:p>
          <a:p>
            <a:pPr marL="800100" lvl="1" indent="-342900" eaLnBrk="1" hangingPunct="1"/>
            <a:r>
              <a:rPr lang="en-US" dirty="0" smtClean="0"/>
              <a:t>Fill out your name &amp; group #</a:t>
            </a:r>
          </a:p>
          <a:p>
            <a:pPr marL="800100" lvl="1" indent="-342900" eaLnBrk="1" hangingPunct="1"/>
            <a:r>
              <a:rPr lang="en-US" dirty="0" smtClean="0"/>
              <a:t>Give each team member, </a:t>
            </a:r>
            <a:r>
              <a:rPr lang="en-US" u="sng" dirty="0" smtClean="0"/>
              <a:t>yourself included</a:t>
            </a:r>
            <a:r>
              <a:rPr lang="en-US" dirty="0" smtClean="0"/>
              <a:t>, a score from 0 to 5 (5 is best)</a:t>
            </a:r>
          </a:p>
          <a:p>
            <a:pPr marL="800100" lvl="1" indent="-342900" eaLnBrk="1" hangingPunct="1"/>
            <a:r>
              <a:rPr lang="en-US" dirty="0" smtClean="0"/>
              <a:t>Please add comments to explain the strength of deviations</a:t>
            </a:r>
          </a:p>
          <a:p>
            <a:pPr marL="381000" indent="-381000" eaLnBrk="1" hangingPunct="1">
              <a:buFont typeface="Wingdings" pitchFamily="2" charset="2"/>
              <a:buAutoNum type="arabicPeriod"/>
            </a:pP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2. Technology Mgt</a:t>
            </a:r>
          </a:p>
        </p:txBody>
      </p:sp>
      <p:sp>
        <p:nvSpPr>
          <p:cNvPr id="20483" name="Rectangle 4"/>
          <p:cNvSpPr>
            <a:spLocks noGrp="1" noChangeArrowheads="1"/>
          </p:cNvSpPr>
          <p:nvPr>
            <p:ph type="body" idx="4294967295"/>
          </p:nvPr>
        </p:nvSpPr>
        <p:spPr>
          <a:xfrm>
            <a:off x="457200" y="1114425"/>
            <a:ext cx="8686800" cy="5438775"/>
          </a:xfrm>
        </p:spPr>
        <p:txBody>
          <a:bodyPr/>
          <a:lstStyle/>
          <a:p>
            <a:pPr eaLnBrk="1" hangingPunct="1">
              <a:lnSpc>
                <a:spcPct val="90000"/>
              </a:lnSpc>
            </a:pPr>
            <a:r>
              <a:rPr lang="en-US" sz="1600" smtClean="0"/>
              <a:t>Product technology strategies include:</a:t>
            </a:r>
          </a:p>
          <a:p>
            <a:pPr lvl="1" eaLnBrk="1" hangingPunct="1">
              <a:lnSpc>
                <a:spcPct val="90000"/>
              </a:lnSpc>
            </a:pPr>
            <a:r>
              <a:rPr lang="en-US" sz="1400" smtClean="0"/>
              <a:t>Design for manufacturability (DFM)</a:t>
            </a:r>
          </a:p>
          <a:p>
            <a:pPr lvl="1" eaLnBrk="1" hangingPunct="1">
              <a:lnSpc>
                <a:spcPct val="90000"/>
              </a:lnSpc>
            </a:pPr>
            <a:r>
              <a:rPr lang="en-US" sz="1400" smtClean="0"/>
              <a:t>Concurrent engineering</a:t>
            </a:r>
          </a:p>
          <a:p>
            <a:pPr lvl="1" eaLnBrk="1" hangingPunct="1">
              <a:lnSpc>
                <a:spcPct val="90000"/>
              </a:lnSpc>
            </a:pPr>
            <a:r>
              <a:rPr lang="en-US" sz="1400" smtClean="0"/>
              <a:t>Modular or integral design: relationship to mass customization and </a:t>
            </a:r>
            <a:r>
              <a:rPr lang="en-US" sz="1400" smtClean="0">
                <a:solidFill>
                  <a:srgbClr val="FF0000"/>
                </a:solidFill>
              </a:rPr>
              <a:t>complexity matrix</a:t>
            </a:r>
            <a:endParaRPr lang="en-US" sz="1400" smtClean="0"/>
          </a:p>
          <a:p>
            <a:pPr eaLnBrk="1" hangingPunct="1">
              <a:lnSpc>
                <a:spcPct val="90000"/>
              </a:lnSpc>
            </a:pPr>
            <a:r>
              <a:rPr lang="en-US" sz="1600" smtClean="0"/>
              <a:t>Process technology strategies include:</a:t>
            </a:r>
          </a:p>
          <a:p>
            <a:pPr lvl="1" eaLnBrk="1" hangingPunct="1">
              <a:lnSpc>
                <a:spcPct val="90000"/>
              </a:lnSpc>
            </a:pPr>
            <a:r>
              <a:rPr lang="en-US" sz="1400" smtClean="0"/>
              <a:t>Product-dedicated or flexible</a:t>
            </a:r>
          </a:p>
          <a:p>
            <a:pPr lvl="1" eaLnBrk="1" hangingPunct="1">
              <a:lnSpc>
                <a:spcPct val="90000"/>
              </a:lnSpc>
            </a:pPr>
            <a:r>
              <a:rPr lang="en-US" sz="1400" smtClean="0"/>
              <a:t>Standardized (global operation, “copy exactly”) or localized</a:t>
            </a:r>
          </a:p>
          <a:p>
            <a:pPr lvl="1" eaLnBrk="1" hangingPunct="1">
              <a:lnSpc>
                <a:spcPct val="90000"/>
              </a:lnSpc>
            </a:pPr>
            <a:r>
              <a:rPr lang="en-US" sz="1400" smtClean="0"/>
              <a:t>Modular or integral</a:t>
            </a:r>
          </a:p>
          <a:p>
            <a:pPr lvl="1" eaLnBrk="1" hangingPunct="1">
              <a:lnSpc>
                <a:spcPct val="90000"/>
              </a:lnSpc>
            </a:pPr>
            <a:r>
              <a:rPr lang="en-US" sz="1400" smtClean="0"/>
              <a:t>Automation (capital, “lights-out”) or manual</a:t>
            </a:r>
          </a:p>
          <a:p>
            <a:pPr eaLnBrk="1" hangingPunct="1">
              <a:lnSpc>
                <a:spcPct val="90000"/>
              </a:lnSpc>
            </a:pPr>
            <a:r>
              <a:rPr lang="en-US" sz="1600" smtClean="0"/>
              <a:t>Transportation technology</a:t>
            </a:r>
          </a:p>
          <a:p>
            <a:pPr lvl="1" eaLnBrk="1" hangingPunct="1">
              <a:lnSpc>
                <a:spcPct val="90000"/>
              </a:lnSpc>
            </a:pPr>
            <a:r>
              <a:rPr lang="en-US" sz="1400" smtClean="0"/>
              <a:t>Impact on </a:t>
            </a:r>
            <a:r>
              <a:rPr lang="en-US" sz="1400" smtClean="0">
                <a:solidFill>
                  <a:srgbClr val="FF0000"/>
                </a:solidFill>
              </a:rPr>
              <a:t>TLC</a:t>
            </a:r>
            <a:r>
              <a:rPr lang="en-US" sz="1400" smtClean="0"/>
              <a:t> and offshoring (Mexico-China)</a:t>
            </a:r>
          </a:p>
          <a:p>
            <a:pPr lvl="1" eaLnBrk="1" hangingPunct="1">
              <a:lnSpc>
                <a:spcPct val="90000"/>
              </a:lnSpc>
            </a:pPr>
            <a:r>
              <a:rPr lang="en-US" sz="1400" smtClean="0"/>
              <a:t>Role of transportation in order fulfillment: </a:t>
            </a:r>
            <a:r>
              <a:rPr lang="en-US" sz="1400" smtClean="0">
                <a:solidFill>
                  <a:srgbClr val="FF0000"/>
                </a:solidFill>
              </a:rPr>
              <a:t>Cost to Serve </a:t>
            </a:r>
            <a:r>
              <a:rPr lang="en-US" sz="1400" smtClean="0"/>
              <a:t>(Peapod)</a:t>
            </a:r>
          </a:p>
          <a:p>
            <a:pPr lvl="1" eaLnBrk="1" hangingPunct="1">
              <a:lnSpc>
                <a:spcPct val="90000"/>
              </a:lnSpc>
            </a:pPr>
            <a:r>
              <a:rPr lang="en-US" sz="1400" smtClean="0"/>
              <a:t>Routing in a service network (Manzana allocates policies to different underwriters)</a:t>
            </a:r>
          </a:p>
          <a:p>
            <a:pPr eaLnBrk="1" hangingPunct="1">
              <a:lnSpc>
                <a:spcPct val="90000"/>
              </a:lnSpc>
            </a:pPr>
            <a:r>
              <a:rPr lang="en-US" sz="1600" smtClean="0"/>
              <a:t>Coordination &amp; Information technology</a:t>
            </a:r>
          </a:p>
          <a:p>
            <a:pPr lvl="1" eaLnBrk="1" hangingPunct="1">
              <a:lnSpc>
                <a:spcPct val="90000"/>
              </a:lnSpc>
            </a:pPr>
            <a:r>
              <a:rPr lang="en-US" sz="1400" smtClean="0"/>
              <a:t>Coordination: </a:t>
            </a:r>
            <a:r>
              <a:rPr lang="en-US" sz="1400" smtClean="0">
                <a:solidFill>
                  <a:srgbClr val="FF0000"/>
                </a:solidFill>
              </a:rPr>
              <a:t>Load balancing, prioritization &amp; release, tail pooling, spackling</a:t>
            </a:r>
          </a:p>
          <a:p>
            <a:pPr lvl="1" eaLnBrk="1" hangingPunct="1">
              <a:lnSpc>
                <a:spcPct val="90000"/>
              </a:lnSpc>
            </a:pPr>
            <a:r>
              <a:rPr lang="en-US" sz="1400" smtClean="0"/>
              <a:t>Coordination: Planning of sales, demand, capacity, production (Seagate Tech) &amp; SRM</a:t>
            </a:r>
          </a:p>
          <a:p>
            <a:pPr lvl="1" eaLnBrk="1" hangingPunct="1">
              <a:lnSpc>
                <a:spcPct val="90000"/>
              </a:lnSpc>
            </a:pPr>
            <a:r>
              <a:rPr lang="en-US" sz="1400" smtClean="0"/>
              <a:t>IT for self-service (mass customization) and revenue management</a:t>
            </a:r>
          </a:p>
          <a:p>
            <a:pPr lvl="1" eaLnBrk="1" hangingPunct="1">
              <a:lnSpc>
                <a:spcPct val="90000"/>
              </a:lnSpc>
            </a:pPr>
            <a:r>
              <a:rPr lang="en-US" sz="1400" smtClean="0"/>
              <a:t>IT scorecard for value v. productivity</a:t>
            </a:r>
          </a:p>
          <a:p>
            <a:pPr eaLnBrk="1" hangingPunct="1">
              <a:lnSpc>
                <a:spcPct val="90000"/>
              </a:lnSpc>
              <a:buFont typeface="Wingdings" pitchFamily="2" charset="2"/>
              <a:buChar char="Ø"/>
            </a:pPr>
            <a:r>
              <a:rPr lang="en-US" sz="1600" smtClean="0"/>
              <a:t>Course Concept: align and tailor technology with</a:t>
            </a:r>
          </a:p>
          <a:p>
            <a:pPr lvl="1" eaLnBrk="1" hangingPunct="1">
              <a:lnSpc>
                <a:spcPct val="90000"/>
              </a:lnSpc>
            </a:pPr>
            <a:r>
              <a:rPr lang="en-US" sz="1400" smtClean="0"/>
              <a:t>Variety strategies: mass customization</a:t>
            </a:r>
          </a:p>
          <a:p>
            <a:pPr lvl="1" eaLnBrk="1" hangingPunct="1">
              <a:lnSpc>
                <a:spcPct val="90000"/>
              </a:lnSpc>
            </a:pPr>
            <a:r>
              <a:rPr lang="en-US" sz="1400" smtClean="0"/>
              <a:t>Quality of Service strategies</a:t>
            </a:r>
          </a:p>
          <a:p>
            <a:pPr lvl="1" eaLnBrk="1" hangingPunct="1">
              <a:lnSpc>
                <a:spcPct val="90000"/>
              </a:lnSpc>
            </a:pPr>
            <a:r>
              <a:rPr lang="en-US" sz="1400" smtClean="0"/>
              <a:t>Business process reengineering</a:t>
            </a:r>
          </a:p>
          <a:p>
            <a:pPr lvl="1" eaLnBrk="1" hangingPunct="1">
              <a:lnSpc>
                <a:spcPct val="90000"/>
              </a:lnSpc>
            </a:pPr>
            <a:r>
              <a:rPr lang="en-US" sz="1400" smtClean="0"/>
              <a:t>Sourcing and industry integration</a:t>
            </a:r>
          </a:p>
          <a:p>
            <a:pPr eaLnBrk="1" hangingPunct="1">
              <a:lnSpc>
                <a:spcPct val="90000"/>
              </a:lnSpc>
            </a:pPr>
            <a:endParaRPr lang="en-US" sz="160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3. Demand: Revenue and Customer Mgt</a:t>
            </a:r>
          </a:p>
        </p:txBody>
      </p:sp>
      <p:sp>
        <p:nvSpPr>
          <p:cNvPr id="21507" name="Rectangle 5"/>
          <p:cNvSpPr>
            <a:spLocks noGrp="1" noChangeArrowheads="1"/>
          </p:cNvSpPr>
          <p:nvPr>
            <p:ph type="body" idx="4294967295"/>
          </p:nvPr>
        </p:nvSpPr>
        <p:spPr>
          <a:xfrm>
            <a:off x="455613" y="4267200"/>
            <a:ext cx="8688387" cy="2438400"/>
          </a:xfrm>
        </p:spPr>
        <p:txBody>
          <a:bodyPr/>
          <a:lstStyle/>
          <a:p>
            <a:pPr eaLnBrk="1" hangingPunct="1">
              <a:lnSpc>
                <a:spcPct val="90000"/>
              </a:lnSpc>
            </a:pPr>
            <a:r>
              <a:rPr lang="en-US" smtClean="0"/>
              <a:t>Conditions for and obstacles to effective revenue management</a:t>
            </a:r>
          </a:p>
          <a:p>
            <a:pPr eaLnBrk="1" hangingPunct="1">
              <a:lnSpc>
                <a:spcPct val="90000"/>
              </a:lnSpc>
            </a:pPr>
            <a:r>
              <a:rPr lang="en-US" smtClean="0">
                <a:solidFill>
                  <a:srgbClr val="FF0000"/>
                </a:solidFill>
              </a:rPr>
              <a:t>Valuation of quality of service</a:t>
            </a:r>
            <a:r>
              <a:rPr lang="en-US" smtClean="0"/>
              <a:t>: Mass customization (Peapod—productivity)</a:t>
            </a:r>
          </a:p>
        </p:txBody>
      </p:sp>
      <p:sp>
        <p:nvSpPr>
          <p:cNvPr id="21508" name="Rectangle 6"/>
          <p:cNvSpPr>
            <a:spLocks noChangeArrowheads="1"/>
          </p:cNvSpPr>
          <p:nvPr/>
        </p:nvSpPr>
        <p:spPr bwMode="auto">
          <a:xfrm>
            <a:off x="288925" y="1069975"/>
            <a:ext cx="8542338" cy="3116263"/>
          </a:xfrm>
          <a:prstGeom prst="rect">
            <a:avLst/>
          </a:prstGeom>
          <a:solidFill>
            <a:srgbClr val="EAEAEA"/>
          </a:solidFill>
          <a:ln w="9525" algn="ctr">
            <a:solidFill>
              <a:schemeClr val="tx1"/>
            </a:solidFill>
            <a:miter lim="800000"/>
            <a:headEnd/>
            <a:tailEnd/>
          </a:ln>
        </p:spPr>
        <p:txBody>
          <a:bodyPr anchor="ctr">
            <a:spAutoFit/>
          </a:bodyPr>
          <a:lstStyle/>
          <a:p>
            <a:endParaRPr lang="en-US"/>
          </a:p>
        </p:txBody>
      </p:sp>
      <p:cxnSp>
        <p:nvCxnSpPr>
          <p:cNvPr id="21509" name="AutoShape 8"/>
          <p:cNvCxnSpPr>
            <a:cxnSpLocks noChangeShapeType="1"/>
            <a:endCxn id="21518" idx="0"/>
          </p:cNvCxnSpPr>
          <p:nvPr/>
        </p:nvCxnSpPr>
        <p:spPr bwMode="auto">
          <a:xfrm flipH="1">
            <a:off x="2511425" y="990600"/>
            <a:ext cx="2062163" cy="349250"/>
          </a:xfrm>
          <a:prstGeom prst="straightConnector1">
            <a:avLst/>
          </a:prstGeom>
          <a:noFill/>
          <a:ln w="9525">
            <a:solidFill>
              <a:schemeClr val="tx1"/>
            </a:solidFill>
            <a:prstDash val="dash"/>
            <a:round/>
            <a:headEnd/>
            <a:tailEnd/>
          </a:ln>
        </p:spPr>
      </p:cxnSp>
      <p:cxnSp>
        <p:nvCxnSpPr>
          <p:cNvPr id="21510" name="AutoShape 9"/>
          <p:cNvCxnSpPr>
            <a:cxnSpLocks noChangeShapeType="1"/>
            <a:endCxn id="21513" idx="0"/>
          </p:cNvCxnSpPr>
          <p:nvPr/>
        </p:nvCxnSpPr>
        <p:spPr bwMode="auto">
          <a:xfrm>
            <a:off x="4573588" y="990600"/>
            <a:ext cx="2054225" cy="349250"/>
          </a:xfrm>
          <a:prstGeom prst="straightConnector1">
            <a:avLst/>
          </a:prstGeom>
          <a:noFill/>
          <a:ln w="9525">
            <a:solidFill>
              <a:schemeClr val="tx1"/>
            </a:solidFill>
            <a:prstDash val="dash"/>
            <a:round/>
            <a:headEnd/>
            <a:tailEnd/>
          </a:ln>
        </p:spPr>
      </p:cxnSp>
      <p:sp>
        <p:nvSpPr>
          <p:cNvPr id="21511" name="Text Box 10"/>
          <p:cNvSpPr txBox="1">
            <a:spLocks noChangeArrowheads="1"/>
          </p:cNvSpPr>
          <p:nvPr/>
        </p:nvSpPr>
        <p:spPr bwMode="auto">
          <a:xfrm>
            <a:off x="6770688" y="3149600"/>
            <a:ext cx="1931987" cy="581025"/>
          </a:xfrm>
          <a:prstGeom prst="rect">
            <a:avLst/>
          </a:prstGeom>
          <a:noFill/>
          <a:ln w="9525" algn="ctr">
            <a:noFill/>
            <a:prstDash val="dash"/>
            <a:miter lim="800000"/>
            <a:headEnd/>
            <a:tailEnd/>
          </a:ln>
        </p:spPr>
        <p:txBody>
          <a:bodyPr wrap="none">
            <a:spAutoFit/>
          </a:bodyPr>
          <a:lstStyle/>
          <a:p>
            <a:pPr>
              <a:buFontTx/>
              <a:buChar char="•"/>
            </a:pPr>
            <a:r>
              <a:rPr lang="en-US" sz="1600">
                <a:solidFill>
                  <a:srgbClr val="FF0000"/>
                </a:solidFill>
              </a:rPr>
              <a:t> Priority service</a:t>
            </a:r>
          </a:p>
          <a:p>
            <a:pPr>
              <a:buFontTx/>
              <a:buChar char="•"/>
            </a:pPr>
            <a:r>
              <a:rPr lang="en-US" sz="1600">
                <a:solidFill>
                  <a:srgbClr val="FF0000"/>
                </a:solidFill>
              </a:rPr>
              <a:t> Mass customization</a:t>
            </a:r>
          </a:p>
        </p:txBody>
      </p:sp>
      <p:sp>
        <p:nvSpPr>
          <p:cNvPr id="21512" name="Text Box 11"/>
          <p:cNvSpPr txBox="1">
            <a:spLocks noChangeArrowheads="1"/>
          </p:cNvSpPr>
          <p:nvPr/>
        </p:nvSpPr>
        <p:spPr bwMode="auto">
          <a:xfrm>
            <a:off x="4664075" y="3149600"/>
            <a:ext cx="1998663" cy="581025"/>
          </a:xfrm>
          <a:prstGeom prst="rect">
            <a:avLst/>
          </a:prstGeom>
          <a:noFill/>
          <a:ln w="9525" algn="ctr">
            <a:noFill/>
            <a:prstDash val="dash"/>
            <a:miter lim="800000"/>
            <a:headEnd/>
            <a:tailEnd/>
          </a:ln>
        </p:spPr>
        <p:txBody>
          <a:bodyPr wrap="none">
            <a:spAutoFit/>
          </a:bodyPr>
          <a:lstStyle/>
          <a:p>
            <a:pPr>
              <a:buFontTx/>
              <a:buChar char="•"/>
            </a:pPr>
            <a:r>
              <a:rPr lang="en-US" sz="1600">
                <a:solidFill>
                  <a:srgbClr val="FF0000"/>
                </a:solidFill>
              </a:rPr>
              <a:t> Overbooking </a:t>
            </a:r>
          </a:p>
          <a:p>
            <a:pPr>
              <a:buFontTx/>
              <a:buChar char="•"/>
            </a:pPr>
            <a:r>
              <a:rPr lang="en-US" sz="1600">
                <a:solidFill>
                  <a:srgbClr val="FF0000"/>
                </a:solidFill>
              </a:rPr>
              <a:t> Discount allocation  </a:t>
            </a:r>
          </a:p>
        </p:txBody>
      </p:sp>
      <p:sp>
        <p:nvSpPr>
          <p:cNvPr id="21513" name="Rectangle 12"/>
          <p:cNvSpPr>
            <a:spLocks noChangeArrowheads="1"/>
          </p:cNvSpPr>
          <p:nvPr/>
        </p:nvSpPr>
        <p:spPr bwMode="auto">
          <a:xfrm>
            <a:off x="5549900" y="1339850"/>
            <a:ext cx="2155825" cy="657225"/>
          </a:xfrm>
          <a:prstGeom prst="rect">
            <a:avLst/>
          </a:prstGeom>
          <a:solidFill>
            <a:schemeClr val="hlink"/>
          </a:solidFill>
          <a:ln w="9525" algn="ctr">
            <a:solidFill>
              <a:schemeClr val="tx1"/>
            </a:solidFill>
            <a:miter lim="800000"/>
            <a:headEnd/>
            <a:tailEnd/>
          </a:ln>
        </p:spPr>
        <p:txBody>
          <a:bodyPr anchor="ctr"/>
          <a:lstStyle/>
          <a:p>
            <a:pPr algn="ctr"/>
            <a:r>
              <a:rPr lang="en-US" sz="2000"/>
              <a:t>Capacity Controls</a:t>
            </a:r>
          </a:p>
        </p:txBody>
      </p:sp>
      <p:sp>
        <p:nvSpPr>
          <p:cNvPr id="21514" name="Rectangle 13"/>
          <p:cNvSpPr>
            <a:spLocks noChangeArrowheads="1"/>
          </p:cNvSpPr>
          <p:nvPr/>
        </p:nvSpPr>
        <p:spPr bwMode="auto">
          <a:xfrm>
            <a:off x="4794250"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Yield Management</a:t>
            </a:r>
          </a:p>
        </p:txBody>
      </p:sp>
      <p:sp>
        <p:nvSpPr>
          <p:cNvPr id="21515" name="Rectangle 14"/>
          <p:cNvSpPr>
            <a:spLocks noChangeArrowheads="1"/>
          </p:cNvSpPr>
          <p:nvPr/>
        </p:nvSpPr>
        <p:spPr bwMode="auto">
          <a:xfrm>
            <a:off x="6950075"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Service</a:t>
            </a:r>
          </a:p>
          <a:p>
            <a:pPr algn="ctr"/>
            <a:r>
              <a:rPr lang="en-US" sz="1800"/>
              <a:t>Customization</a:t>
            </a:r>
          </a:p>
        </p:txBody>
      </p:sp>
      <p:cxnSp>
        <p:nvCxnSpPr>
          <p:cNvPr id="21516" name="AutoShape 15"/>
          <p:cNvCxnSpPr>
            <a:cxnSpLocks noChangeShapeType="1"/>
            <a:stCxn id="21513" idx="2"/>
            <a:endCxn id="21514" idx="0"/>
          </p:cNvCxnSpPr>
          <p:nvPr/>
        </p:nvCxnSpPr>
        <p:spPr bwMode="auto">
          <a:xfrm flipH="1">
            <a:off x="5578475" y="1997075"/>
            <a:ext cx="1049338" cy="458788"/>
          </a:xfrm>
          <a:prstGeom prst="straightConnector1">
            <a:avLst/>
          </a:prstGeom>
          <a:noFill/>
          <a:ln w="9525">
            <a:solidFill>
              <a:schemeClr val="tx1"/>
            </a:solidFill>
            <a:prstDash val="dash"/>
            <a:round/>
            <a:headEnd/>
            <a:tailEnd/>
          </a:ln>
        </p:spPr>
      </p:cxnSp>
      <p:cxnSp>
        <p:nvCxnSpPr>
          <p:cNvPr id="21517" name="AutoShape 16"/>
          <p:cNvCxnSpPr>
            <a:cxnSpLocks noChangeShapeType="1"/>
            <a:stCxn id="21513" idx="2"/>
            <a:endCxn id="21515" idx="0"/>
          </p:cNvCxnSpPr>
          <p:nvPr/>
        </p:nvCxnSpPr>
        <p:spPr bwMode="auto">
          <a:xfrm>
            <a:off x="6627813" y="1997075"/>
            <a:ext cx="1106487" cy="458788"/>
          </a:xfrm>
          <a:prstGeom prst="straightConnector1">
            <a:avLst/>
          </a:prstGeom>
          <a:noFill/>
          <a:ln w="9525">
            <a:solidFill>
              <a:schemeClr val="tx1"/>
            </a:solidFill>
            <a:prstDash val="dash"/>
            <a:round/>
            <a:headEnd/>
            <a:tailEnd/>
          </a:ln>
        </p:spPr>
      </p:cxnSp>
      <p:sp>
        <p:nvSpPr>
          <p:cNvPr id="21518" name="Rectangle 17"/>
          <p:cNvSpPr>
            <a:spLocks noChangeArrowheads="1"/>
          </p:cNvSpPr>
          <p:nvPr/>
        </p:nvSpPr>
        <p:spPr bwMode="auto">
          <a:xfrm>
            <a:off x="1433513" y="1339850"/>
            <a:ext cx="2155825" cy="657225"/>
          </a:xfrm>
          <a:prstGeom prst="rect">
            <a:avLst/>
          </a:prstGeom>
          <a:solidFill>
            <a:schemeClr val="hlink"/>
          </a:solidFill>
          <a:ln w="9525" algn="ctr">
            <a:solidFill>
              <a:schemeClr val="tx1"/>
            </a:solidFill>
            <a:miter lim="800000"/>
            <a:headEnd/>
            <a:tailEnd/>
          </a:ln>
        </p:spPr>
        <p:txBody>
          <a:bodyPr anchor="ctr"/>
          <a:lstStyle/>
          <a:p>
            <a:pPr algn="ctr"/>
            <a:r>
              <a:rPr lang="en-US" sz="2000"/>
              <a:t>Price Controls</a:t>
            </a:r>
          </a:p>
        </p:txBody>
      </p:sp>
      <p:sp>
        <p:nvSpPr>
          <p:cNvPr id="21519" name="Rectangle 18"/>
          <p:cNvSpPr>
            <a:spLocks noChangeArrowheads="1"/>
          </p:cNvSpPr>
          <p:nvPr/>
        </p:nvSpPr>
        <p:spPr bwMode="auto">
          <a:xfrm>
            <a:off x="2720975"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Dynamic Pricing</a:t>
            </a:r>
          </a:p>
        </p:txBody>
      </p:sp>
      <p:sp>
        <p:nvSpPr>
          <p:cNvPr id="21520" name="Rectangle 19"/>
          <p:cNvSpPr>
            <a:spLocks noChangeArrowheads="1"/>
          </p:cNvSpPr>
          <p:nvPr/>
        </p:nvSpPr>
        <p:spPr bwMode="auto">
          <a:xfrm>
            <a:off x="627063"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Price</a:t>
            </a:r>
          </a:p>
          <a:p>
            <a:pPr algn="ctr"/>
            <a:r>
              <a:rPr lang="en-US" sz="1800"/>
              <a:t>Customization</a:t>
            </a:r>
          </a:p>
        </p:txBody>
      </p:sp>
      <p:cxnSp>
        <p:nvCxnSpPr>
          <p:cNvPr id="21521" name="AutoShape 20"/>
          <p:cNvCxnSpPr>
            <a:cxnSpLocks noChangeShapeType="1"/>
            <a:stCxn id="21518" idx="2"/>
            <a:endCxn id="21519" idx="0"/>
          </p:cNvCxnSpPr>
          <p:nvPr/>
        </p:nvCxnSpPr>
        <p:spPr bwMode="auto">
          <a:xfrm>
            <a:off x="2511425" y="1997075"/>
            <a:ext cx="993775" cy="458788"/>
          </a:xfrm>
          <a:prstGeom prst="straightConnector1">
            <a:avLst/>
          </a:prstGeom>
          <a:noFill/>
          <a:ln w="9525">
            <a:solidFill>
              <a:schemeClr val="tx1"/>
            </a:solidFill>
            <a:prstDash val="dash"/>
            <a:round/>
            <a:headEnd/>
            <a:tailEnd/>
          </a:ln>
        </p:spPr>
      </p:cxnSp>
      <p:cxnSp>
        <p:nvCxnSpPr>
          <p:cNvPr id="21522" name="AutoShape 21"/>
          <p:cNvCxnSpPr>
            <a:cxnSpLocks noChangeShapeType="1"/>
            <a:stCxn id="21518" idx="2"/>
            <a:endCxn id="21520" idx="0"/>
          </p:cNvCxnSpPr>
          <p:nvPr/>
        </p:nvCxnSpPr>
        <p:spPr bwMode="auto">
          <a:xfrm flipH="1">
            <a:off x="1411288" y="1997075"/>
            <a:ext cx="1100137" cy="458788"/>
          </a:xfrm>
          <a:prstGeom prst="straightConnector1">
            <a:avLst/>
          </a:prstGeom>
          <a:noFill/>
          <a:ln w="9525">
            <a:solidFill>
              <a:schemeClr val="tx1"/>
            </a:solidFill>
            <a:prstDash val="dash"/>
            <a:round/>
            <a:headEnd/>
            <a:tailEnd/>
          </a:ln>
        </p:spPr>
      </p:cxnSp>
      <p:sp>
        <p:nvSpPr>
          <p:cNvPr id="21523" name="Text Box 22"/>
          <p:cNvSpPr txBox="1">
            <a:spLocks noChangeArrowheads="1"/>
          </p:cNvSpPr>
          <p:nvPr/>
        </p:nvSpPr>
        <p:spPr bwMode="auto">
          <a:xfrm>
            <a:off x="2863850" y="3149600"/>
            <a:ext cx="1277938" cy="825500"/>
          </a:xfrm>
          <a:prstGeom prst="rect">
            <a:avLst/>
          </a:prstGeom>
          <a:noFill/>
          <a:ln w="9525" algn="ctr">
            <a:noFill/>
            <a:prstDash val="dash"/>
            <a:miter lim="800000"/>
            <a:headEnd/>
            <a:tailEnd/>
          </a:ln>
        </p:spPr>
        <p:txBody>
          <a:bodyPr wrap="none">
            <a:spAutoFit/>
          </a:bodyPr>
          <a:lstStyle/>
          <a:p>
            <a:pPr>
              <a:buFontTx/>
              <a:buChar char="•"/>
            </a:pPr>
            <a:r>
              <a:rPr lang="en-US" sz="1600"/>
              <a:t> Markdowns</a:t>
            </a:r>
          </a:p>
          <a:p>
            <a:pPr>
              <a:buFontTx/>
              <a:buChar char="•"/>
            </a:pPr>
            <a:r>
              <a:rPr lang="en-US" sz="1600"/>
              <a:t> Promotions</a:t>
            </a:r>
          </a:p>
          <a:p>
            <a:pPr>
              <a:buFontTx/>
              <a:buChar char="•"/>
            </a:pPr>
            <a:r>
              <a:rPr lang="en-US" sz="1600"/>
              <a:t> Peak-Load </a:t>
            </a:r>
          </a:p>
        </p:txBody>
      </p:sp>
      <p:sp>
        <p:nvSpPr>
          <p:cNvPr id="21524" name="Text Box 23"/>
          <p:cNvSpPr txBox="1">
            <a:spLocks noChangeArrowheads="1"/>
          </p:cNvSpPr>
          <p:nvPr/>
        </p:nvSpPr>
        <p:spPr bwMode="auto">
          <a:xfrm>
            <a:off x="427038" y="3149600"/>
            <a:ext cx="1944687" cy="825500"/>
          </a:xfrm>
          <a:prstGeom prst="rect">
            <a:avLst/>
          </a:prstGeom>
          <a:noFill/>
          <a:ln w="9525" algn="ctr">
            <a:noFill/>
            <a:prstDash val="dash"/>
            <a:miter lim="800000"/>
            <a:headEnd/>
            <a:tailEnd/>
          </a:ln>
        </p:spPr>
        <p:txBody>
          <a:bodyPr wrap="none">
            <a:spAutoFit/>
          </a:bodyPr>
          <a:lstStyle/>
          <a:p>
            <a:pPr>
              <a:buFontTx/>
              <a:buChar char="•"/>
            </a:pPr>
            <a:r>
              <a:rPr lang="en-US" sz="1600"/>
              <a:t> Segmentation</a:t>
            </a:r>
          </a:p>
          <a:p>
            <a:pPr>
              <a:buFontTx/>
              <a:buChar char="•"/>
            </a:pPr>
            <a:r>
              <a:rPr lang="en-US" sz="1600"/>
              <a:t> Products &amp; fences</a:t>
            </a:r>
          </a:p>
          <a:p>
            <a:pPr>
              <a:buFontTx/>
              <a:buChar char="•"/>
            </a:pPr>
            <a:r>
              <a:rPr lang="en-US" sz="1600"/>
              <a:t> Price differentiation</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5"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latin typeface="Optima"/>
              <a:cs typeface="Optima"/>
            </a:endParaRPr>
          </a:p>
        </p:txBody>
      </p:sp>
      <p:sp>
        <p:nvSpPr>
          <p:cNvPr id="26"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dirty="0">
              <a:latin typeface="Optima"/>
              <a:cs typeface="Optima"/>
            </a:endParaRPr>
          </a:p>
        </p:txBody>
      </p:sp>
      <p:sp>
        <p:nvSpPr>
          <p:cNvPr id="27" name="Line 12"/>
          <p:cNvSpPr>
            <a:spLocks noChangeShapeType="1"/>
          </p:cNvSpPr>
          <p:nvPr/>
        </p:nvSpPr>
        <p:spPr bwMode="auto">
          <a:xfrm>
            <a:off x="4551363" y="168910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28" name="Rectangle 22"/>
          <p:cNvSpPr>
            <a:spLocks noChangeArrowheads="1"/>
          </p:cNvSpPr>
          <p:nvPr/>
        </p:nvSpPr>
        <p:spPr bwMode="auto">
          <a:xfrm>
            <a:off x="4050205" y="1447800"/>
            <a:ext cx="1026127" cy="184666"/>
          </a:xfrm>
          <a:prstGeom prst="rect">
            <a:avLst/>
          </a:prstGeom>
          <a:noFill/>
          <a:ln w="9525">
            <a:noFill/>
            <a:miter lim="800000"/>
            <a:headEnd/>
            <a:tailEnd/>
          </a:ln>
        </p:spPr>
        <p:txBody>
          <a:bodyPr wrap="none" lIns="0" tIns="0" rIns="0" bIns="0">
            <a:spAutoFit/>
          </a:bodyPr>
          <a:lstStyle/>
          <a:p>
            <a:pPr algn="ctr"/>
            <a:r>
              <a:rPr lang="en-US" sz="1200">
                <a:solidFill>
                  <a:srgbClr val="FFFFFF"/>
                </a:solidFill>
                <a:latin typeface="Optima"/>
                <a:cs typeface="Optima"/>
              </a:rPr>
              <a:t>Capital markets</a:t>
            </a:r>
            <a:endParaRPr lang="en-US">
              <a:solidFill>
                <a:srgbClr val="FFFFFF"/>
              </a:solidFill>
              <a:latin typeface="Optima"/>
              <a:cs typeface="Optima"/>
            </a:endParaRPr>
          </a:p>
        </p:txBody>
      </p:sp>
      <p:sp>
        <p:nvSpPr>
          <p:cNvPr id="29" name="Rectangle 28"/>
          <p:cNvSpPr>
            <a:spLocks noChangeArrowheads="1"/>
          </p:cNvSpPr>
          <p:nvPr/>
        </p:nvSpPr>
        <p:spPr bwMode="auto">
          <a:xfrm>
            <a:off x="4297363" y="2032000"/>
            <a:ext cx="64120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FINANCE</a:t>
            </a:r>
            <a:endParaRPr lang="en-US">
              <a:latin typeface="Optima"/>
              <a:cs typeface="Optima"/>
            </a:endParaRPr>
          </a:p>
        </p:txBody>
      </p:sp>
      <p:grpSp>
        <p:nvGrpSpPr>
          <p:cNvPr id="30" name="Group 31"/>
          <p:cNvGrpSpPr>
            <a:grpSpLocks/>
          </p:cNvGrpSpPr>
          <p:nvPr/>
        </p:nvGrpSpPr>
        <p:grpSpPr bwMode="auto">
          <a:xfrm>
            <a:off x="4500563" y="2260600"/>
            <a:ext cx="101600" cy="571500"/>
            <a:chOff x="2480" y="1537"/>
            <a:chExt cx="64" cy="360"/>
          </a:xfrm>
        </p:grpSpPr>
        <p:sp>
          <p:nvSpPr>
            <p:cNvPr id="31"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latin typeface="Optima"/>
                <a:cs typeface="Optima"/>
              </a:endParaRPr>
            </a:p>
          </p:txBody>
        </p:sp>
        <p:sp>
          <p:nvSpPr>
            <p:cNvPr id="32"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33" name="Rectangle 38"/>
          <p:cNvSpPr>
            <a:spLocks noChangeArrowheads="1"/>
          </p:cNvSpPr>
          <p:nvPr/>
        </p:nvSpPr>
        <p:spPr bwMode="auto">
          <a:xfrm>
            <a:off x="7200900" y="2628900"/>
            <a:ext cx="13680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M </a:t>
            </a:r>
            <a:endParaRPr lang="en-US">
              <a:latin typeface="Optima"/>
              <a:cs typeface="Optima"/>
            </a:endParaRPr>
          </a:p>
        </p:txBody>
      </p:sp>
      <p:sp>
        <p:nvSpPr>
          <p:cNvPr id="34" name="Rectangle 39"/>
          <p:cNvSpPr>
            <a:spLocks noChangeArrowheads="1"/>
          </p:cNvSpPr>
          <p:nvPr/>
        </p:nvSpPr>
        <p:spPr bwMode="auto">
          <a:xfrm>
            <a:off x="7200900" y="28321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a:t>
            </a:r>
            <a:endParaRPr lang="en-US">
              <a:latin typeface="Optima"/>
              <a:cs typeface="Optima"/>
            </a:endParaRPr>
          </a:p>
        </p:txBody>
      </p:sp>
      <p:sp>
        <p:nvSpPr>
          <p:cNvPr id="35" name="Rectangle 40"/>
          <p:cNvSpPr>
            <a:spLocks noChangeArrowheads="1"/>
          </p:cNvSpPr>
          <p:nvPr/>
        </p:nvSpPr>
        <p:spPr bwMode="auto">
          <a:xfrm>
            <a:off x="7200900" y="30353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a:t>
            </a:r>
            <a:endParaRPr lang="en-US">
              <a:latin typeface="Optima"/>
              <a:cs typeface="Optima"/>
            </a:endParaRPr>
          </a:p>
        </p:txBody>
      </p:sp>
      <p:sp>
        <p:nvSpPr>
          <p:cNvPr id="36" name="Rectangle 41"/>
          <p:cNvSpPr>
            <a:spLocks noChangeArrowheads="1"/>
          </p:cNvSpPr>
          <p:nvPr/>
        </p:nvSpPr>
        <p:spPr bwMode="auto">
          <a:xfrm>
            <a:off x="7200900" y="32385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K</a:t>
            </a:r>
            <a:endParaRPr lang="en-US">
              <a:latin typeface="Optima"/>
              <a:cs typeface="Optima"/>
            </a:endParaRPr>
          </a:p>
        </p:txBody>
      </p:sp>
      <p:sp>
        <p:nvSpPr>
          <p:cNvPr id="37" name="Rectangle 42"/>
          <p:cNvSpPr>
            <a:spLocks noChangeArrowheads="1"/>
          </p:cNvSpPr>
          <p:nvPr/>
        </p:nvSpPr>
        <p:spPr bwMode="auto">
          <a:xfrm>
            <a:off x="7200900" y="34417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E</a:t>
            </a:r>
            <a:endParaRPr lang="en-US">
              <a:latin typeface="Optima"/>
              <a:cs typeface="Optima"/>
            </a:endParaRPr>
          </a:p>
        </p:txBody>
      </p:sp>
      <p:sp>
        <p:nvSpPr>
          <p:cNvPr id="38" name="Rectangle 43"/>
          <p:cNvSpPr>
            <a:spLocks noChangeArrowheads="1"/>
          </p:cNvSpPr>
          <p:nvPr/>
        </p:nvSpPr>
        <p:spPr bwMode="auto">
          <a:xfrm>
            <a:off x="7200900" y="3644900"/>
            <a:ext cx="8976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T </a:t>
            </a:r>
            <a:endParaRPr lang="en-US">
              <a:latin typeface="Optima"/>
              <a:cs typeface="Optima"/>
            </a:endParaRPr>
          </a:p>
        </p:txBody>
      </p:sp>
      <p:sp>
        <p:nvSpPr>
          <p:cNvPr id="39" name="Rectangle 44"/>
          <p:cNvSpPr>
            <a:spLocks noChangeArrowheads="1"/>
          </p:cNvSpPr>
          <p:nvPr/>
        </p:nvSpPr>
        <p:spPr bwMode="auto">
          <a:xfrm>
            <a:off x="7200900" y="38481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a:t>
            </a:r>
            <a:endParaRPr lang="en-US">
              <a:latin typeface="Optima"/>
              <a:cs typeface="Optima"/>
            </a:endParaRPr>
          </a:p>
        </p:txBody>
      </p:sp>
      <p:sp>
        <p:nvSpPr>
          <p:cNvPr id="40" name="Rectangle 45"/>
          <p:cNvSpPr>
            <a:spLocks noChangeArrowheads="1"/>
          </p:cNvSpPr>
          <p:nvPr/>
        </p:nvSpPr>
        <p:spPr bwMode="auto">
          <a:xfrm>
            <a:off x="7200900" y="40513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a:t>
            </a:r>
            <a:endParaRPr lang="en-US">
              <a:latin typeface="Optima"/>
              <a:cs typeface="Optima"/>
            </a:endParaRPr>
          </a:p>
        </p:txBody>
      </p:sp>
      <p:sp>
        <p:nvSpPr>
          <p:cNvPr id="41" name="Rectangle 46"/>
          <p:cNvSpPr>
            <a:spLocks noChangeArrowheads="1"/>
          </p:cNvSpPr>
          <p:nvPr/>
        </p:nvSpPr>
        <p:spPr bwMode="auto">
          <a:xfrm>
            <a:off x="7200900" y="42545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42" name="Line 47"/>
          <p:cNvSpPr>
            <a:spLocks noChangeShapeType="1"/>
          </p:cNvSpPr>
          <p:nvPr/>
        </p:nvSpPr>
        <p:spPr bwMode="auto">
          <a:xfrm flipV="1">
            <a:off x="4551363" y="509778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43" name="Rectangle 48"/>
          <p:cNvSpPr>
            <a:spLocks noChangeArrowheads="1"/>
          </p:cNvSpPr>
          <p:nvPr/>
        </p:nvSpPr>
        <p:spPr bwMode="auto">
          <a:xfrm>
            <a:off x="3776663" y="4826000"/>
            <a:ext cx="148779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HUMAN RESOURCES</a:t>
            </a:r>
            <a:endParaRPr lang="en-US">
              <a:latin typeface="Optima"/>
              <a:cs typeface="Optima"/>
            </a:endParaRPr>
          </a:p>
        </p:txBody>
      </p:sp>
      <p:sp>
        <p:nvSpPr>
          <p:cNvPr id="44" name="Rectangle 49"/>
          <p:cNvSpPr>
            <a:spLocks noChangeArrowheads="1"/>
          </p:cNvSpPr>
          <p:nvPr/>
        </p:nvSpPr>
        <p:spPr bwMode="auto">
          <a:xfrm>
            <a:off x="4038600" y="5448300"/>
            <a:ext cx="93194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Labor markets </a:t>
            </a:r>
            <a:endParaRPr lang="en-US">
              <a:solidFill>
                <a:srgbClr val="FFFFFF"/>
              </a:solidFill>
              <a:latin typeface="Optima"/>
              <a:cs typeface="Optima"/>
            </a:endParaRPr>
          </a:p>
        </p:txBody>
      </p:sp>
      <p:sp>
        <p:nvSpPr>
          <p:cNvPr id="45" name="Rectangle 52"/>
          <p:cNvSpPr>
            <a:spLocks noChangeArrowheads="1"/>
          </p:cNvSpPr>
          <p:nvPr/>
        </p:nvSpPr>
        <p:spPr bwMode="auto">
          <a:xfrm>
            <a:off x="1828800" y="2743200"/>
            <a:ext cx="8556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P </a:t>
            </a:r>
            <a:endParaRPr lang="en-US">
              <a:latin typeface="Optima"/>
              <a:cs typeface="Optima"/>
            </a:endParaRPr>
          </a:p>
        </p:txBody>
      </p:sp>
      <p:sp>
        <p:nvSpPr>
          <p:cNvPr id="46" name="Rectangle 53"/>
          <p:cNvSpPr>
            <a:spLocks noChangeArrowheads="1"/>
          </p:cNvSpPr>
          <p:nvPr/>
        </p:nvSpPr>
        <p:spPr bwMode="auto">
          <a:xfrm>
            <a:off x="1828800" y="29464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U </a:t>
            </a:r>
            <a:endParaRPr lang="en-US">
              <a:latin typeface="Optima"/>
              <a:cs typeface="Optima"/>
            </a:endParaRPr>
          </a:p>
        </p:txBody>
      </p:sp>
      <p:sp>
        <p:nvSpPr>
          <p:cNvPr id="47" name="Rectangle 54"/>
          <p:cNvSpPr>
            <a:spLocks noChangeArrowheads="1"/>
          </p:cNvSpPr>
          <p:nvPr/>
        </p:nvSpPr>
        <p:spPr bwMode="auto">
          <a:xfrm>
            <a:off x="1828800" y="31496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 </a:t>
            </a:r>
            <a:endParaRPr lang="en-US">
              <a:latin typeface="Optima"/>
              <a:cs typeface="Optima"/>
            </a:endParaRPr>
          </a:p>
        </p:txBody>
      </p:sp>
      <p:sp>
        <p:nvSpPr>
          <p:cNvPr id="48" name="Rectangle 55"/>
          <p:cNvSpPr>
            <a:spLocks noChangeArrowheads="1"/>
          </p:cNvSpPr>
          <p:nvPr/>
        </p:nvSpPr>
        <p:spPr bwMode="auto">
          <a:xfrm>
            <a:off x="1828800" y="33528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C </a:t>
            </a:r>
            <a:endParaRPr lang="en-US">
              <a:latin typeface="Optima"/>
              <a:cs typeface="Optima"/>
            </a:endParaRPr>
          </a:p>
        </p:txBody>
      </p:sp>
      <p:sp>
        <p:nvSpPr>
          <p:cNvPr id="49" name="Rectangle 56"/>
          <p:cNvSpPr>
            <a:spLocks noChangeArrowheads="1"/>
          </p:cNvSpPr>
          <p:nvPr/>
        </p:nvSpPr>
        <p:spPr bwMode="auto">
          <a:xfrm>
            <a:off x="1828800" y="3556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 </a:t>
            </a:r>
            <a:endParaRPr lang="en-US">
              <a:latin typeface="Optima"/>
              <a:cs typeface="Optima"/>
            </a:endParaRPr>
          </a:p>
        </p:txBody>
      </p:sp>
      <p:sp>
        <p:nvSpPr>
          <p:cNvPr id="50" name="Rectangle 57"/>
          <p:cNvSpPr>
            <a:spLocks noChangeArrowheads="1"/>
          </p:cNvSpPr>
          <p:nvPr/>
        </p:nvSpPr>
        <p:spPr bwMode="auto">
          <a:xfrm>
            <a:off x="1828800" y="37592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 </a:t>
            </a:r>
            <a:endParaRPr lang="en-US">
              <a:latin typeface="Optima"/>
              <a:cs typeface="Optima"/>
            </a:endParaRPr>
          </a:p>
        </p:txBody>
      </p:sp>
      <p:sp>
        <p:nvSpPr>
          <p:cNvPr id="51" name="Rectangle 58"/>
          <p:cNvSpPr>
            <a:spLocks noChangeArrowheads="1"/>
          </p:cNvSpPr>
          <p:nvPr/>
        </p:nvSpPr>
        <p:spPr bwMode="auto">
          <a:xfrm>
            <a:off x="1828800" y="39624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S </a:t>
            </a:r>
            <a:endParaRPr lang="en-US">
              <a:latin typeface="Optima"/>
              <a:cs typeface="Optima"/>
            </a:endParaRPr>
          </a:p>
        </p:txBody>
      </p:sp>
      <p:sp>
        <p:nvSpPr>
          <p:cNvPr id="52" name="Rectangle 59"/>
          <p:cNvSpPr>
            <a:spLocks noChangeArrowheads="1"/>
          </p:cNvSpPr>
          <p:nvPr/>
        </p:nvSpPr>
        <p:spPr bwMode="auto">
          <a:xfrm>
            <a:off x="1828800" y="41656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 </a:t>
            </a:r>
            <a:endParaRPr lang="en-US">
              <a:latin typeface="Optima"/>
              <a:cs typeface="Optima"/>
            </a:endParaRPr>
          </a:p>
        </p:txBody>
      </p:sp>
      <p:sp>
        <p:nvSpPr>
          <p:cNvPr id="53" name="Rectangle 60"/>
          <p:cNvSpPr>
            <a:spLocks noChangeArrowheads="1"/>
          </p:cNvSpPr>
          <p:nvPr/>
        </p:nvSpPr>
        <p:spPr bwMode="auto">
          <a:xfrm>
            <a:off x="1828800" y="43688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 </a:t>
            </a:r>
            <a:endParaRPr lang="en-US">
              <a:latin typeface="Optima"/>
              <a:cs typeface="Optima"/>
            </a:endParaRPr>
          </a:p>
        </p:txBody>
      </p:sp>
      <p:sp>
        <p:nvSpPr>
          <p:cNvPr id="54" name="Rectangle 61"/>
          <p:cNvSpPr>
            <a:spLocks noChangeArrowheads="1"/>
          </p:cNvSpPr>
          <p:nvPr/>
        </p:nvSpPr>
        <p:spPr bwMode="auto">
          <a:xfrm>
            <a:off x="1828800" y="4572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55" name="Rectangle 62"/>
          <p:cNvSpPr>
            <a:spLocks noChangeArrowheads="1"/>
          </p:cNvSpPr>
          <p:nvPr/>
        </p:nvSpPr>
        <p:spPr bwMode="auto">
          <a:xfrm>
            <a:off x="8018463" y="2971800"/>
            <a:ext cx="47448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Output </a:t>
            </a:r>
            <a:endParaRPr lang="en-US">
              <a:solidFill>
                <a:srgbClr val="FFFFFF"/>
              </a:solidFill>
              <a:latin typeface="Optima"/>
              <a:cs typeface="Optima"/>
            </a:endParaRPr>
          </a:p>
        </p:txBody>
      </p:sp>
      <p:sp>
        <p:nvSpPr>
          <p:cNvPr id="56" name="Rectangle 63"/>
          <p:cNvSpPr>
            <a:spLocks noChangeArrowheads="1"/>
          </p:cNvSpPr>
          <p:nvPr/>
        </p:nvSpPr>
        <p:spPr bwMode="auto">
          <a:xfrm>
            <a:off x="7993063" y="31750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57" name="Rectangle 64"/>
          <p:cNvSpPr>
            <a:spLocks noChangeArrowheads="1"/>
          </p:cNvSpPr>
          <p:nvPr/>
        </p:nvSpPr>
        <p:spPr bwMode="auto">
          <a:xfrm>
            <a:off x="7980363" y="33782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58" name="Rectangle 65"/>
          <p:cNvSpPr>
            <a:spLocks noChangeArrowheads="1"/>
          </p:cNvSpPr>
          <p:nvPr/>
        </p:nvSpPr>
        <p:spPr bwMode="auto">
          <a:xfrm>
            <a:off x="887413" y="3162300"/>
            <a:ext cx="34624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Input </a:t>
            </a:r>
            <a:endParaRPr lang="en-US">
              <a:solidFill>
                <a:srgbClr val="FFFFFF"/>
              </a:solidFill>
              <a:latin typeface="Optima"/>
              <a:cs typeface="Optima"/>
            </a:endParaRPr>
          </a:p>
        </p:txBody>
      </p:sp>
      <p:sp>
        <p:nvSpPr>
          <p:cNvPr id="59" name="Rectangle 66"/>
          <p:cNvSpPr>
            <a:spLocks noChangeArrowheads="1"/>
          </p:cNvSpPr>
          <p:nvPr/>
        </p:nvSpPr>
        <p:spPr bwMode="auto">
          <a:xfrm>
            <a:off x="785813" y="33655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60" name="Rectangle 67"/>
          <p:cNvSpPr>
            <a:spLocks noChangeArrowheads="1"/>
          </p:cNvSpPr>
          <p:nvPr/>
        </p:nvSpPr>
        <p:spPr bwMode="auto">
          <a:xfrm>
            <a:off x="773113" y="35687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62" name="Line 13"/>
          <p:cNvSpPr>
            <a:spLocks noChangeShapeType="1"/>
          </p:cNvSpPr>
          <p:nvPr/>
        </p:nvSpPr>
        <p:spPr bwMode="auto">
          <a:xfrm>
            <a:off x="3067050" y="2921000"/>
            <a:ext cx="812800" cy="495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3" name="Line 14"/>
          <p:cNvSpPr>
            <a:spLocks noChangeShapeType="1"/>
          </p:cNvSpPr>
          <p:nvPr/>
        </p:nvSpPr>
        <p:spPr bwMode="auto">
          <a:xfrm flipV="1">
            <a:off x="3067050" y="3543300"/>
            <a:ext cx="812800" cy="622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4" name="Line 15"/>
          <p:cNvSpPr>
            <a:spLocks noChangeShapeType="1"/>
          </p:cNvSpPr>
          <p:nvPr/>
        </p:nvSpPr>
        <p:spPr bwMode="auto">
          <a:xfrm flipV="1">
            <a:off x="4489450" y="2781300"/>
            <a:ext cx="901700" cy="6350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5" name="Line 16"/>
          <p:cNvSpPr>
            <a:spLocks noChangeShapeType="1"/>
          </p:cNvSpPr>
          <p:nvPr/>
        </p:nvSpPr>
        <p:spPr bwMode="auto">
          <a:xfrm>
            <a:off x="4375150" y="3657600"/>
            <a:ext cx="393700" cy="4064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6" name="Line 17"/>
          <p:cNvSpPr>
            <a:spLocks noChangeShapeType="1"/>
          </p:cNvSpPr>
          <p:nvPr/>
        </p:nvSpPr>
        <p:spPr bwMode="auto">
          <a:xfrm flipV="1">
            <a:off x="5340350" y="3517900"/>
            <a:ext cx="711200" cy="546100"/>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67" name="Group 20"/>
          <p:cNvGrpSpPr>
            <a:grpSpLocks/>
          </p:cNvGrpSpPr>
          <p:nvPr/>
        </p:nvGrpSpPr>
        <p:grpSpPr bwMode="auto">
          <a:xfrm>
            <a:off x="1987550" y="2870200"/>
            <a:ext cx="444500" cy="101600"/>
            <a:chOff x="1144" y="1825"/>
            <a:chExt cx="280" cy="64"/>
          </a:xfrm>
        </p:grpSpPr>
        <p:sp>
          <p:nvSpPr>
            <p:cNvPr id="10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10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68" name="Line 23"/>
          <p:cNvSpPr>
            <a:spLocks noChangeShapeType="1"/>
          </p:cNvSpPr>
          <p:nvPr/>
        </p:nvSpPr>
        <p:spPr bwMode="auto">
          <a:xfrm>
            <a:off x="4502150" y="3441700"/>
            <a:ext cx="1574800" cy="2286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9" name="Line 24"/>
          <p:cNvSpPr>
            <a:spLocks noChangeShapeType="1"/>
          </p:cNvSpPr>
          <p:nvPr/>
        </p:nvSpPr>
        <p:spPr bwMode="auto">
          <a:xfrm>
            <a:off x="6419850" y="3670300"/>
            <a:ext cx="673100" cy="1588"/>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70" name="Group 34"/>
          <p:cNvGrpSpPr>
            <a:grpSpLocks/>
          </p:cNvGrpSpPr>
          <p:nvPr/>
        </p:nvGrpSpPr>
        <p:grpSpPr bwMode="auto">
          <a:xfrm>
            <a:off x="7473950" y="2705100"/>
            <a:ext cx="508000" cy="101600"/>
            <a:chOff x="4600" y="1721"/>
            <a:chExt cx="320" cy="64"/>
          </a:xfrm>
          <a:solidFill>
            <a:schemeClr val="bg1"/>
          </a:solidFill>
        </p:grpSpPr>
        <p:sp>
          <p:nvSpPr>
            <p:cNvPr id="100"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102" name="Line 33"/>
            <p:cNvSpPr>
              <a:spLocks noChangeShapeType="1"/>
            </p:cNvSpPr>
            <p:nvPr/>
          </p:nvSpPr>
          <p:spPr bwMode="auto">
            <a:xfrm>
              <a:off x="4600" y="1753"/>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grpSp>
        <p:nvGrpSpPr>
          <p:cNvPr id="72" name="Group 37"/>
          <p:cNvGrpSpPr>
            <a:grpSpLocks/>
          </p:cNvGrpSpPr>
          <p:nvPr/>
        </p:nvGrpSpPr>
        <p:grpSpPr bwMode="auto">
          <a:xfrm>
            <a:off x="7473950" y="3619500"/>
            <a:ext cx="508000" cy="101600"/>
            <a:chOff x="4600" y="2297"/>
            <a:chExt cx="320" cy="64"/>
          </a:xfrm>
          <a:solidFill>
            <a:srgbClr val="FFFFFF"/>
          </a:solidFill>
        </p:grpSpPr>
        <p:sp>
          <p:nvSpPr>
            <p:cNvPr id="97"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99" name="Line 36"/>
            <p:cNvSpPr>
              <a:spLocks noChangeShapeType="1"/>
            </p:cNvSpPr>
            <p:nvPr/>
          </p:nvSpPr>
          <p:spPr bwMode="auto">
            <a:xfrm>
              <a:off x="4600" y="2329"/>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sp>
        <p:nvSpPr>
          <p:cNvPr id="73" name="Line 51"/>
          <p:cNvSpPr>
            <a:spLocks noChangeShapeType="1"/>
          </p:cNvSpPr>
          <p:nvPr/>
        </p:nvSpPr>
        <p:spPr bwMode="auto">
          <a:xfrm>
            <a:off x="1416050" y="2921000"/>
            <a:ext cx="3810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74" name="Rectangle 68"/>
          <p:cNvSpPr>
            <a:spLocks noChangeArrowheads="1"/>
          </p:cNvSpPr>
          <p:nvPr/>
        </p:nvSpPr>
        <p:spPr bwMode="auto">
          <a:xfrm>
            <a:off x="2476500" y="2800350"/>
            <a:ext cx="660400" cy="342900"/>
          </a:xfrm>
          <a:prstGeom prst="rect">
            <a:avLst/>
          </a:prstGeom>
          <a:solidFill>
            <a:srgbClr val="FFFFFF"/>
          </a:solidFill>
          <a:ln w="12700">
            <a:solidFill>
              <a:srgbClr val="000000"/>
            </a:solidFill>
            <a:miter lim="800000"/>
            <a:headEnd/>
            <a:tailEnd/>
          </a:ln>
        </p:spPr>
        <p:txBody>
          <a:bodyPr anchor="ctr"/>
          <a:lstStyle/>
          <a:p>
            <a:pPr algn="ctr"/>
            <a:r>
              <a:rPr lang="en-US" sz="1800" dirty="0" smtClean="0">
                <a:latin typeface="Optima"/>
                <a:cs typeface="Optima"/>
              </a:rPr>
              <a:t>1</a:t>
            </a:r>
            <a:endParaRPr lang="en-US" sz="1800" dirty="0">
              <a:latin typeface="Optima"/>
              <a:cs typeface="Optima"/>
            </a:endParaRPr>
          </a:p>
        </p:txBody>
      </p:sp>
      <p:sp>
        <p:nvSpPr>
          <p:cNvPr id="75" name="Rectangle 69"/>
          <p:cNvSpPr>
            <a:spLocks noChangeArrowheads="1"/>
          </p:cNvSpPr>
          <p:nvPr/>
        </p:nvSpPr>
        <p:spPr bwMode="auto">
          <a:xfrm>
            <a:off x="24765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2</a:t>
            </a:r>
            <a:endParaRPr lang="en-US" sz="2000" dirty="0">
              <a:latin typeface="Optima"/>
              <a:cs typeface="Optima"/>
            </a:endParaRPr>
          </a:p>
        </p:txBody>
      </p:sp>
      <p:sp>
        <p:nvSpPr>
          <p:cNvPr id="76" name="Rectangle 70"/>
          <p:cNvSpPr>
            <a:spLocks noChangeArrowheads="1"/>
          </p:cNvSpPr>
          <p:nvPr/>
        </p:nvSpPr>
        <p:spPr bwMode="auto">
          <a:xfrm>
            <a:off x="3898900" y="32956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3</a:t>
            </a:r>
            <a:endParaRPr lang="en-US" sz="2000" dirty="0">
              <a:latin typeface="Optima"/>
              <a:cs typeface="Optima"/>
            </a:endParaRPr>
          </a:p>
        </p:txBody>
      </p:sp>
      <p:sp>
        <p:nvSpPr>
          <p:cNvPr id="77" name="Rectangle 71"/>
          <p:cNvSpPr>
            <a:spLocks noChangeArrowheads="1"/>
          </p:cNvSpPr>
          <p:nvPr/>
        </p:nvSpPr>
        <p:spPr bwMode="auto">
          <a:xfrm>
            <a:off x="47498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5</a:t>
            </a:r>
            <a:endParaRPr lang="en-US" sz="2000" dirty="0">
              <a:latin typeface="Optima"/>
              <a:cs typeface="Optima"/>
            </a:endParaRPr>
          </a:p>
        </p:txBody>
      </p:sp>
      <p:sp>
        <p:nvSpPr>
          <p:cNvPr id="78" name="Rectangle 72"/>
          <p:cNvSpPr>
            <a:spLocks noChangeArrowheads="1"/>
          </p:cNvSpPr>
          <p:nvPr/>
        </p:nvSpPr>
        <p:spPr bwMode="auto">
          <a:xfrm>
            <a:off x="5829300" y="34988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6</a:t>
            </a:r>
            <a:endParaRPr lang="en-US" sz="2000" dirty="0">
              <a:latin typeface="Optima"/>
              <a:cs typeface="Optima"/>
            </a:endParaRPr>
          </a:p>
        </p:txBody>
      </p:sp>
      <p:sp>
        <p:nvSpPr>
          <p:cNvPr id="79" name="Line 73"/>
          <p:cNvSpPr>
            <a:spLocks noChangeShapeType="1"/>
          </p:cNvSpPr>
          <p:nvPr/>
        </p:nvSpPr>
        <p:spPr bwMode="auto">
          <a:xfrm>
            <a:off x="5873750" y="2755900"/>
            <a:ext cx="12573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80" name="Rectangle 74"/>
          <p:cNvSpPr>
            <a:spLocks noChangeArrowheads="1"/>
          </p:cNvSpPr>
          <p:nvPr/>
        </p:nvSpPr>
        <p:spPr bwMode="auto">
          <a:xfrm>
            <a:off x="5334000" y="2546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4</a:t>
            </a:r>
            <a:endParaRPr lang="en-US" sz="2000" dirty="0">
              <a:latin typeface="Optima"/>
              <a:cs typeface="Optima"/>
            </a:endParaRPr>
          </a:p>
        </p:txBody>
      </p:sp>
      <p:grpSp>
        <p:nvGrpSpPr>
          <p:cNvPr id="81" name="Group 79"/>
          <p:cNvGrpSpPr>
            <a:grpSpLocks/>
          </p:cNvGrpSpPr>
          <p:nvPr/>
        </p:nvGrpSpPr>
        <p:grpSpPr bwMode="auto">
          <a:xfrm>
            <a:off x="1416050" y="4013200"/>
            <a:ext cx="1016000" cy="101600"/>
            <a:chOff x="784" y="2545"/>
            <a:chExt cx="640" cy="64"/>
          </a:xfrm>
        </p:grpSpPr>
        <p:grpSp>
          <p:nvGrpSpPr>
            <p:cNvPr id="84" name="Group 77"/>
            <p:cNvGrpSpPr>
              <a:grpSpLocks/>
            </p:cNvGrpSpPr>
            <p:nvPr/>
          </p:nvGrpSpPr>
          <p:grpSpPr bwMode="auto">
            <a:xfrm>
              <a:off x="1144" y="2545"/>
              <a:ext cx="280" cy="64"/>
              <a:chOff x="1144" y="2545"/>
              <a:chExt cx="280" cy="64"/>
            </a:xfrm>
          </p:grpSpPr>
          <p:sp>
            <p:nvSpPr>
              <p:cNvPr id="93"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96"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88"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105"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latin typeface="Optima"/>
              <a:cs typeface="Optima"/>
            </a:endParaRPr>
          </a:p>
        </p:txBody>
      </p:sp>
      <p:cxnSp>
        <p:nvCxnSpPr>
          <p:cNvPr id="4" name="Straight Connector 3"/>
          <p:cNvCxnSpPr/>
          <p:nvPr/>
        </p:nvCxnSpPr>
        <p:spPr bwMode="auto">
          <a:xfrm flipH="1">
            <a:off x="7423150" y="276352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Freeform 1"/>
          <p:cNvSpPr/>
          <p:nvPr/>
        </p:nvSpPr>
        <p:spPr>
          <a:xfrm>
            <a:off x="2380081" y="2477672"/>
            <a:ext cx="4369405" cy="2007003"/>
          </a:xfrm>
          <a:custGeom>
            <a:avLst/>
            <a:gdLst>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253953 w 4369404"/>
              <a:gd name="connsiteY5" fmla="*/ 0 h 2007003"/>
              <a:gd name="connsiteX6" fmla="*/ 0 w 4369404"/>
              <a:gd name="connsiteY6" fmla="*/ 35522 h 2007003"/>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350660 w 4369404"/>
              <a:gd name="connsiteY5" fmla="*/ 0 h 2007003"/>
              <a:gd name="connsiteX6" fmla="*/ 0 w 4369404"/>
              <a:gd name="connsiteY6" fmla="*/ 35522 h 2007003"/>
              <a:gd name="connsiteX0" fmla="*/ 35524 w 4360612"/>
              <a:gd name="connsiteY0" fmla="*/ 88805 h 2007003"/>
              <a:gd name="connsiteX1" fmla="*/ 35524 w 4360612"/>
              <a:gd name="connsiteY1" fmla="*/ 1012382 h 2007003"/>
              <a:gd name="connsiteX2" fmla="*/ 905852 w 4360612"/>
              <a:gd name="connsiteY2" fmla="*/ 1065665 h 2007003"/>
              <a:gd name="connsiteX3" fmla="*/ 2557700 w 4360612"/>
              <a:gd name="connsiteY3" fmla="*/ 2007003 h 2007003"/>
              <a:gd name="connsiteX4" fmla="*/ 4360612 w 4360612"/>
              <a:gd name="connsiteY4" fmla="*/ 1989242 h 2007003"/>
              <a:gd name="connsiteX5" fmla="*/ 4350660 w 4360612"/>
              <a:gd name="connsiteY5" fmla="*/ 0 h 2007003"/>
              <a:gd name="connsiteX6" fmla="*/ 0 w 4360612"/>
              <a:gd name="connsiteY6" fmla="*/ 35522 h 2007003"/>
              <a:gd name="connsiteX0" fmla="*/ 358 w 4325446"/>
              <a:gd name="connsiteY0" fmla="*/ 88805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 name="connsiteX0" fmla="*/ 9150 w 4325446"/>
              <a:gd name="connsiteY0" fmla="*/ 44402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5446" h="2007003">
                <a:moveTo>
                  <a:pt x="9150" y="44402"/>
                </a:moveTo>
                <a:cubicBezTo>
                  <a:pt x="6219" y="367062"/>
                  <a:pt x="3289" y="689722"/>
                  <a:pt x="358" y="1012382"/>
                </a:cubicBezTo>
                <a:lnTo>
                  <a:pt x="870686" y="1065665"/>
                </a:lnTo>
                <a:lnTo>
                  <a:pt x="2522534" y="2007003"/>
                </a:lnTo>
                <a:lnTo>
                  <a:pt x="4325446" y="1989242"/>
                </a:lnTo>
                <a:cubicBezTo>
                  <a:pt x="4322129" y="1326161"/>
                  <a:pt x="4318811" y="663081"/>
                  <a:pt x="4315494" y="0"/>
                </a:cubicBezTo>
                <a:lnTo>
                  <a:pt x="0" y="35522"/>
                </a:lnTo>
              </a:path>
            </a:pathLst>
          </a:custGeom>
          <a:noFill/>
          <a:ln w="38100" cmpd="sng">
            <a:solidFill>
              <a:schemeClr val="accent6"/>
            </a:solidFill>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cxnSp>
        <p:nvCxnSpPr>
          <p:cNvPr id="112" name="Straight Connector 111"/>
          <p:cNvCxnSpPr/>
          <p:nvPr/>
        </p:nvCxnSpPr>
        <p:spPr bwMode="auto">
          <a:xfrm flipH="1">
            <a:off x="7423150" y="366776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H="1">
            <a:off x="1418590" y="291592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cxnSp>
        <p:nvCxnSpPr>
          <p:cNvPr id="114" name="Straight Connector 113"/>
          <p:cNvCxnSpPr/>
          <p:nvPr/>
        </p:nvCxnSpPr>
        <p:spPr bwMode="auto">
          <a:xfrm flipH="1">
            <a:off x="1408430" y="406400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sp>
        <p:nvSpPr>
          <p:cNvPr id="3" name="Rectangle 2"/>
          <p:cNvSpPr/>
          <p:nvPr/>
        </p:nvSpPr>
        <p:spPr bwMode="auto">
          <a:xfrm>
            <a:off x="2388963" y="3809756"/>
            <a:ext cx="1136756" cy="781487"/>
          </a:xfrm>
          <a:prstGeom prst="rect">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TextBox 4"/>
          <p:cNvSpPr txBox="1"/>
          <p:nvPr/>
        </p:nvSpPr>
        <p:spPr>
          <a:xfrm>
            <a:off x="3200400" y="2514600"/>
            <a:ext cx="1223913" cy="461665"/>
          </a:xfrm>
          <a:prstGeom prst="rect">
            <a:avLst/>
          </a:prstGeom>
          <a:noFill/>
        </p:spPr>
        <p:txBody>
          <a:bodyPr wrap="none" rtlCol="0">
            <a:spAutoFit/>
          </a:bodyPr>
          <a:lstStyle/>
          <a:p>
            <a:r>
              <a:rPr lang="en-US" dirty="0" smtClean="0">
                <a:solidFill>
                  <a:schemeClr val="accent6"/>
                </a:solidFill>
              </a:rPr>
              <a:t>Asset 1</a:t>
            </a:r>
            <a:endParaRPr lang="en-US" dirty="0">
              <a:solidFill>
                <a:schemeClr val="accent6"/>
              </a:solidFill>
            </a:endParaRPr>
          </a:p>
        </p:txBody>
      </p:sp>
      <p:sp>
        <p:nvSpPr>
          <p:cNvPr id="82" name="TextBox 81"/>
          <p:cNvSpPr txBox="1"/>
          <p:nvPr/>
        </p:nvSpPr>
        <p:spPr>
          <a:xfrm>
            <a:off x="2374472" y="4184147"/>
            <a:ext cx="1223913" cy="461665"/>
          </a:xfrm>
          <a:prstGeom prst="rect">
            <a:avLst/>
          </a:prstGeom>
          <a:noFill/>
        </p:spPr>
        <p:txBody>
          <a:bodyPr wrap="none" rtlCol="0">
            <a:spAutoFit/>
          </a:bodyPr>
          <a:lstStyle/>
          <a:p>
            <a:r>
              <a:rPr lang="en-US" dirty="0" smtClean="0">
                <a:solidFill>
                  <a:schemeClr val="accent6"/>
                </a:solidFill>
              </a:rPr>
              <a:t>Asset 2</a:t>
            </a:r>
            <a:endParaRPr lang="en-US" dirty="0">
              <a:solidFill>
                <a:schemeClr val="accent6"/>
              </a:solidFill>
            </a:endParaRPr>
          </a:p>
        </p:txBody>
      </p:sp>
    </p:spTree>
    <p:custDataLst>
      <p:tags r:id="rId1"/>
    </p:custDataLst>
    <p:extLst>
      <p:ext uri="{BB962C8B-B14F-4D97-AF65-F5344CB8AC3E}">
        <p14:creationId xmlns:p14="http://schemas.microsoft.com/office/powerpoint/2010/main" val="249028137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a:t>
            </a:r>
            <a:r>
              <a:rPr lang="en-US" sz="1800" dirty="0" smtClean="0">
                <a:solidFill>
                  <a:prstClr val="white"/>
                </a:solidFill>
                <a:latin typeface="Calibri"/>
                <a:cs typeface="Arial" pitchFamily="34" charset="0"/>
              </a:rPr>
              <a:t>configuring the Operating System, i.e., developing </a:t>
            </a:r>
            <a:r>
              <a:rPr lang="en-US" sz="1800" dirty="0">
                <a:solidFill>
                  <a:prstClr val="white"/>
                </a:solidFill>
                <a:latin typeface="Calibri"/>
                <a:cs typeface="Arial" pitchFamily="34" charset="0"/>
              </a:rPr>
              <a:t>resources and configuring processes such that the resulting </a:t>
            </a:r>
            <a:r>
              <a:rPr lang="en-US" sz="1800" dirty="0" smtClean="0">
                <a:solidFill>
                  <a:prstClr val="white"/>
                </a:solidFill>
                <a:latin typeface="Calibri"/>
                <a:cs typeface="Arial" pitchFamily="34" charset="0"/>
              </a:rPr>
              <a:t>capabilities </a:t>
            </a:r>
            <a:r>
              <a:rPr lang="en-US" sz="1800" dirty="0">
                <a:solidFill>
                  <a:prstClr val="white"/>
                </a:solidFill>
                <a:latin typeface="Calibri"/>
                <a:cs typeface="Arial" pitchFamily="34" charset="0"/>
              </a:rPr>
              <a:t>maximize </a:t>
            </a:r>
            <a:r>
              <a:rPr lang="en-US" sz="1800" dirty="0" smtClean="0">
                <a:solidFill>
                  <a:prstClr val="white"/>
                </a:solidFill>
                <a:latin typeface="Calibri"/>
                <a:cs typeface="Arial" pitchFamily="34" charset="0"/>
              </a:rPr>
              <a:t>value</a:t>
            </a:r>
            <a:endParaRPr lang="en-US" sz="1800" dirty="0">
              <a:solidFill>
                <a:prstClr val="white"/>
              </a:solidFill>
              <a:latin typeface="Calibri"/>
              <a:cs typeface="Arial" pitchFamily="34" charset="0"/>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t>
            </a:r>
            <a:r>
              <a:rPr lang="en-US" dirty="0" smtClean="0">
                <a:solidFill>
                  <a:srgbClr val="FFFFFF"/>
                </a:solidFill>
                <a:latin typeface="Arial" pitchFamily="34" charset="0"/>
                <a:cs typeface="Arial" pitchFamily="34" charset="0"/>
              </a:rPr>
              <a:t>apabilities</a:t>
            </a:r>
            <a:endParaRPr lang="en-US" dirty="0">
              <a:solidFill>
                <a:srgbClr val="FFFFFF"/>
              </a:solidFill>
              <a:latin typeface="Arial" pitchFamily="34" charset="0"/>
              <a:cs typeface="Arial" pitchFamily="34" charset="0"/>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A</a:t>
            </a:r>
            <a:r>
              <a:rPr lang="en-US" dirty="0" smtClean="0">
                <a:solidFill>
                  <a:srgbClr val="FFFFFF"/>
                </a:solidFill>
                <a:latin typeface="Arial" pitchFamily="34" charset="0"/>
                <a:cs typeface="Arial" pitchFamily="34" charset="0"/>
              </a:rPr>
              <a:t>ssets</a:t>
            </a:r>
            <a:endParaRPr lang="en-US" dirty="0">
              <a:solidFill>
                <a:srgbClr val="FFFFFF"/>
              </a:solidFill>
              <a:latin typeface="Arial" pitchFamily="34" charset="0"/>
              <a:cs typeface="Arial" pitchFamily="34" charset="0"/>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P</a:t>
            </a:r>
            <a:r>
              <a:rPr lang="en-US" dirty="0" smtClean="0">
                <a:solidFill>
                  <a:srgbClr val="FFFFFF"/>
                </a:solidFill>
                <a:latin typeface="Arial" pitchFamily="34" charset="0"/>
                <a:cs typeface="Arial" pitchFamily="34" charset="0"/>
              </a:rPr>
              <a:t>rocesses</a:t>
            </a:r>
            <a:endParaRPr lang="en-US"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337406338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sz="3600" dirty="0">
                <a:latin typeface="Optima"/>
                <a:ea typeface="ＭＳ Ｐゴシック" charset="0"/>
                <a:cs typeface="ＭＳ Ｐゴシック" charset="0"/>
              </a:rPr>
              <a:t>Operating System Design Roadmap</a:t>
            </a:r>
            <a:br>
              <a:rPr lang="en-US" sz="3600" dirty="0">
                <a:latin typeface="Optima"/>
                <a:ea typeface="ＭＳ Ｐゴシック" charset="0"/>
                <a:cs typeface="ＭＳ Ｐゴシック" charset="0"/>
              </a:rPr>
            </a:br>
            <a:r>
              <a:rPr lang="en-US" sz="3600" dirty="0">
                <a:latin typeface="Optima"/>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Operating System </a:t>
            </a:r>
            <a:r>
              <a:rPr lang="en-US" sz="1200" b="1" dirty="0">
                <a:solidFill>
                  <a:prstClr val="black"/>
                </a:solidFill>
                <a:latin typeface="Optima"/>
                <a:ea typeface="ＭＳ 明朝"/>
                <a:cs typeface="Optima"/>
              </a:rPr>
              <a:t>aligned </a:t>
            </a:r>
            <a:r>
              <a:rPr lang="en-US" sz="120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current OS maximizing shareholders’ </a:t>
            </a:r>
            <a:r>
              <a:rPr lang="en-US" sz="1200" b="1" dirty="0">
                <a:solidFill>
                  <a:prstClr val="black"/>
                </a:solidFill>
                <a:latin typeface="Optima"/>
                <a:ea typeface="ＭＳ 明朝"/>
                <a:cs typeface="Optima"/>
              </a:rPr>
              <a:t>value</a:t>
            </a:r>
            <a:r>
              <a:rPr lang="en-US" sz="120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current position </a:t>
            </a:r>
            <a:r>
              <a:rPr lang="en-US" sz="1200" b="1">
                <a:solidFill>
                  <a:prstClr val="black"/>
                </a:solidFill>
                <a:latin typeface="Optima"/>
                <a:ea typeface="ＭＳ 明朝"/>
                <a:cs typeface="Optima"/>
              </a:rPr>
              <a:t>defensible</a:t>
            </a:r>
            <a:r>
              <a:rPr lang="en-US" sz="120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Financial statements</a:t>
            </a:r>
          </a:p>
          <a:p>
            <a:pPr>
              <a:spcBef>
                <a:spcPts val="0"/>
              </a:spcBef>
              <a:spcAft>
                <a:spcPts val="0"/>
              </a:spcAft>
              <a:defRPr/>
            </a:pPr>
            <a:r>
              <a:rPr lang="en-US" sz="1200" dirty="0">
                <a:solidFill>
                  <a:prstClr val="black"/>
                </a:solidFill>
                <a:latin typeface="Optima"/>
                <a:ea typeface="ＭＳ 明朝"/>
                <a:cs typeface="Optima"/>
              </a:rPr>
              <a:t>Industry comparable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Competitive intelligence</a:t>
            </a:r>
          </a:p>
          <a:p>
            <a:pPr>
              <a:spcBef>
                <a:spcPts val="0"/>
              </a:spcBef>
              <a:spcAft>
                <a:spcPts val="0"/>
              </a:spcAft>
              <a:defRPr/>
            </a:pPr>
            <a:r>
              <a:rPr lang="en-US" sz="1200" dirty="0">
                <a:solidFill>
                  <a:prstClr val="black"/>
                </a:solidFill>
                <a:latin typeface="Optima"/>
                <a:ea typeface="ＭＳ 明朝"/>
                <a:cs typeface="Optima"/>
              </a:rPr>
              <a:t>Cost data</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solidFill>
                  <a:prstClr val="black"/>
                </a:solidFill>
                <a:latin typeface="Optima"/>
                <a:ea typeface="ＭＳ 明朝"/>
                <a:cs typeface="Times New Roman"/>
              </a:rPr>
              <a:t>Risk</a:t>
            </a:r>
            <a:r>
              <a:rPr lang="en-US" sz="1200" dirty="0">
                <a:solidFill>
                  <a:prstClr val="black"/>
                </a:solidFill>
                <a:latin typeface="Optima"/>
                <a:ea typeface="ＭＳ 明朝"/>
                <a:cs typeface="Times New Roman"/>
              </a:rPr>
              <a:t> Assessment</a:t>
            </a:r>
          </a:p>
          <a:p>
            <a:pPr>
              <a:spcBef>
                <a:spcPts val="0"/>
              </a:spcBef>
              <a:spcAft>
                <a:spcPts val="0"/>
              </a:spcAft>
              <a:defRPr/>
            </a:pPr>
            <a:r>
              <a:rPr lang="en-US" sz="1200" dirty="0">
                <a:solidFill>
                  <a:prstClr val="black"/>
                </a:solidFill>
                <a:latin typeface="Optima"/>
                <a:ea typeface="ＭＳ 明朝"/>
                <a:cs typeface="Times New Roman"/>
              </a:rPr>
              <a:t>Cost, sales and technology forecast</a:t>
            </a:r>
          </a:p>
          <a:p>
            <a:pPr>
              <a:spcBef>
                <a:spcPts val="0"/>
              </a:spcBef>
              <a:spcAft>
                <a:spcPts val="0"/>
              </a:spcAft>
              <a:defRPr/>
            </a:pPr>
            <a:r>
              <a:rPr lang="en-US" sz="1200" dirty="0">
                <a:solidFill>
                  <a:prstClr val="black"/>
                </a:solidFill>
                <a:latin typeface="Optima"/>
                <a:ea typeface="ＭＳ 明朝"/>
                <a:cs typeface="Times New Roman"/>
              </a:rPr>
              <a:t>Supplier base info</a:t>
            </a:r>
          </a:p>
          <a:p>
            <a:pPr>
              <a:spcBef>
                <a:spcPts val="0"/>
              </a:spcBef>
              <a:spcAft>
                <a:spcPts val="0"/>
              </a:spcAft>
              <a:defRPr/>
            </a:pPr>
            <a:r>
              <a:rPr lang="en-US" sz="1200" dirty="0">
                <a:solidFill>
                  <a:prstClr val="black"/>
                </a:solidFill>
                <a:latin typeface="Optima"/>
                <a:ea typeface="ＭＳ 明朝"/>
                <a:cs typeface="Times New Roman"/>
              </a:rPr>
              <a:t>Logistical costs</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7577"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1745974" y="5836478"/>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Invest</a:t>
            </a:r>
            <a:endParaRPr lang="en-US" sz="1200" dirty="0">
              <a:solidFill>
                <a:prstClr val="black"/>
              </a:solidFill>
              <a:ea typeface="ＭＳ 明朝"/>
              <a:cs typeface="Times New Roman"/>
            </a:endParaRPr>
          </a:p>
        </p:txBody>
      </p:sp>
      <p:sp>
        <p:nvSpPr>
          <p:cNvPr id="53" name="Text Box 15"/>
          <p:cNvSpPr txBox="1"/>
          <p:nvPr/>
        </p:nvSpPr>
        <p:spPr>
          <a:xfrm>
            <a:off x="58089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Buy</a:t>
            </a:r>
            <a:endParaRPr lang="en-US" sz="1200" dirty="0">
              <a:solidFill>
                <a:prstClr val="black"/>
              </a:solidFill>
              <a:ea typeface="ＭＳ 明朝"/>
              <a:cs typeface="Times New Roman"/>
            </a:endParaRPr>
          </a:p>
        </p:txBody>
      </p:sp>
      <p:sp>
        <p:nvSpPr>
          <p:cNvPr id="23" name="Line Callout 2 (Border and Accent Bar) 22"/>
          <p:cNvSpPr/>
          <p:nvPr/>
        </p:nvSpPr>
        <p:spPr>
          <a:xfrm>
            <a:off x="5811600" y="1059000"/>
            <a:ext cx="1943100" cy="457200"/>
          </a:xfrm>
          <a:prstGeom prst="accentBorderCallout2">
            <a:avLst>
              <a:gd name="adj1" fmla="val 18750"/>
              <a:gd name="adj2" fmla="val -8333"/>
              <a:gd name="adj3" fmla="val 18750"/>
              <a:gd name="adj4" fmla="val -16667"/>
              <a:gd name="adj5" fmla="val 122015"/>
              <a:gd name="adj6" fmla="val -32774"/>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Strategic Operations audit</a:t>
            </a:r>
          </a:p>
          <a:p>
            <a:r>
              <a:rPr lang="en-US" sz="1200">
                <a:solidFill>
                  <a:srgbClr val="000000"/>
                </a:solidFill>
                <a:latin typeface="Optima" charset="0"/>
                <a:ea typeface="MS Mincho" pitchFamily="49" charset="-128"/>
              </a:rPr>
              <a:t>Product process matrix</a:t>
            </a:r>
          </a:p>
          <a:p>
            <a:pPr algn="ctr"/>
            <a:r>
              <a:rPr lang="en-US" sz="1200">
                <a:solidFill>
                  <a:srgbClr val="000000"/>
                </a:solidFill>
                <a:latin typeface="Optima" charset="0"/>
                <a:ea typeface="MS Mincho" pitchFamily="49" charset="-128"/>
              </a:rPr>
              <a:t> </a:t>
            </a:r>
          </a:p>
        </p:txBody>
      </p:sp>
      <p:sp>
        <p:nvSpPr>
          <p:cNvPr id="24" name="Line Callout 2 (Border and Accent Bar) 23"/>
          <p:cNvSpPr/>
          <p:nvPr/>
        </p:nvSpPr>
        <p:spPr>
          <a:xfrm>
            <a:off x="5811600" y="2278200"/>
            <a:ext cx="1943100" cy="457200"/>
          </a:xfrm>
          <a:prstGeom prst="accentBorderCallout2">
            <a:avLst>
              <a:gd name="adj1" fmla="val 18750"/>
              <a:gd name="adj2" fmla="val -8333"/>
              <a:gd name="adj3" fmla="val 18750"/>
              <a:gd name="adj4" fmla="val -16667"/>
              <a:gd name="adj5" fmla="val 105354"/>
              <a:gd name="adj6" fmla="val -32291"/>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ROIC tree</a:t>
            </a:r>
          </a:p>
          <a:p>
            <a:r>
              <a:rPr lang="en-US" sz="1200">
                <a:solidFill>
                  <a:srgbClr val="000000"/>
                </a:solidFill>
                <a:latin typeface="Optima" charset="0"/>
                <a:ea typeface="MS Mincho" pitchFamily="49" charset="-128"/>
              </a:rPr>
              <a:t>KPI tree</a:t>
            </a:r>
          </a:p>
          <a:p>
            <a:pPr algn="ctr"/>
            <a:r>
              <a:rPr lang="en-US" sz="1200">
                <a:solidFill>
                  <a:srgbClr val="000000"/>
                </a:solidFill>
                <a:latin typeface="Optima" charset="0"/>
                <a:ea typeface="MS Mincho" pitchFamily="49" charset="-128"/>
              </a:rPr>
              <a:t> </a:t>
            </a:r>
          </a:p>
        </p:txBody>
      </p:sp>
      <p:sp>
        <p:nvSpPr>
          <p:cNvPr id="25" name="Line Callout 2 (Border and Accent Bar) 24"/>
          <p:cNvSpPr/>
          <p:nvPr/>
        </p:nvSpPr>
        <p:spPr>
          <a:xfrm>
            <a:off x="5925900" y="3116400"/>
            <a:ext cx="1828800" cy="609600"/>
          </a:xfrm>
          <a:prstGeom prst="accentBorderCallout2">
            <a:avLst>
              <a:gd name="adj1" fmla="val 18750"/>
              <a:gd name="adj2" fmla="val -8333"/>
              <a:gd name="adj3" fmla="val 18750"/>
              <a:gd name="adj4" fmla="val -16667"/>
              <a:gd name="adj5" fmla="val 111102"/>
              <a:gd name="adj6" fmla="val -39733"/>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Competitive benchmarking using tradeoff curves</a:t>
            </a:r>
          </a:p>
          <a:p>
            <a:pPr algn="ctr"/>
            <a:r>
              <a:rPr lang="en-US" sz="1200">
                <a:solidFill>
                  <a:srgbClr val="000000"/>
                </a:solidFill>
                <a:latin typeface="Optima" charset="0"/>
                <a:ea typeface="MS Mincho" pitchFamily="49" charset="-128"/>
              </a:rPr>
              <a:t> </a:t>
            </a:r>
          </a:p>
        </p:txBody>
      </p:sp>
      <p:sp>
        <p:nvSpPr>
          <p:cNvPr id="26" name="Line Callout 2 (Border and Accent Bar) 25"/>
          <p:cNvSpPr/>
          <p:nvPr/>
        </p:nvSpPr>
        <p:spPr>
          <a:xfrm>
            <a:off x="5847524" y="4207516"/>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solidFill>
                <a:prstClr val="black"/>
              </a:solidFill>
              <a:latin typeface="Optima"/>
              <a:ea typeface="ＭＳ 明朝"/>
              <a:cs typeface="Optima"/>
            </a:endParaRPr>
          </a:p>
          <a:p>
            <a:pPr>
              <a:spcBef>
                <a:spcPts val="0"/>
              </a:spcBef>
              <a:spcAft>
                <a:spcPts val="0"/>
              </a:spcAft>
              <a:defRPr/>
            </a:pPr>
            <a:r>
              <a:rPr lang="en-US" sz="1200" dirty="0">
                <a:solidFill>
                  <a:prstClr val="black"/>
                </a:solidFill>
                <a:latin typeface="Optima"/>
                <a:ea typeface="ＭＳ 明朝"/>
                <a:cs typeface="Optima"/>
              </a:rPr>
              <a:t>Strategic Sourcing Framework</a:t>
            </a:r>
          </a:p>
          <a:p>
            <a:pPr>
              <a:spcBef>
                <a:spcPts val="0"/>
              </a:spcBef>
              <a:spcAft>
                <a:spcPts val="0"/>
              </a:spcAft>
              <a:defRPr/>
            </a:pPr>
            <a:r>
              <a:rPr lang="en-US" sz="1200" dirty="0">
                <a:solidFill>
                  <a:prstClr val="black"/>
                </a:solidFill>
                <a:latin typeface="Optima"/>
                <a:ea typeface="ＭＳ 明朝"/>
                <a:cs typeface="Optima"/>
              </a:rPr>
              <a:t>Feasible? Aligned? Necessary? Management capability?</a:t>
            </a:r>
          </a:p>
          <a:p>
            <a:pPr algn="ctr">
              <a:spcBef>
                <a:spcPts val="0"/>
              </a:spcBef>
              <a:spcAft>
                <a:spcPts val="0"/>
              </a:spcAft>
              <a:defRPr/>
            </a:pPr>
            <a:r>
              <a:rPr lang="en-US" sz="1200" dirty="0">
                <a:solidFill>
                  <a:prstClr val="black"/>
                </a:solidFill>
                <a:latin typeface="Optima"/>
                <a:ea typeface="ＭＳ 明朝"/>
                <a:cs typeface="Optima"/>
              </a:rPr>
              <a:t> </a:t>
            </a:r>
          </a:p>
        </p:txBody>
      </p:sp>
      <p:sp>
        <p:nvSpPr>
          <p:cNvPr id="27" name="Text Box 15"/>
          <p:cNvSpPr txBox="1"/>
          <p:nvPr/>
        </p:nvSpPr>
        <p:spPr>
          <a:xfrm>
            <a:off x="6153456" y="5823226"/>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Source</a:t>
            </a:r>
            <a:endParaRPr lang="en-US" sz="1200" dirty="0">
              <a:solidFill>
                <a:prstClr val="black"/>
              </a:solidFill>
              <a:ea typeface="ＭＳ 明朝"/>
              <a:cs typeface="Times New Roman"/>
            </a:endParaRPr>
          </a:p>
        </p:txBody>
      </p:sp>
      <p:sp>
        <p:nvSpPr>
          <p:cNvPr id="28" name="Text Box 14"/>
          <p:cNvSpPr txBox="1"/>
          <p:nvPr/>
        </p:nvSpPr>
        <p:spPr>
          <a:xfrm>
            <a:off x="2501348" y="5366026"/>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Make</a:t>
            </a:r>
            <a:endParaRPr lang="en-US" sz="1200" dirty="0">
              <a:solidFill>
                <a:prstClr val="black"/>
              </a:solidFill>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P spid="23" grpId="0" animBg="1"/>
      <p:bldP spid="24" grpId="0" animBg="1"/>
      <p:bldP spid="25" grpId="0" animBg="1"/>
      <p:bldP spid="26" grpId="0" animBg="1"/>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cxnSp>
        <p:nvCxnSpPr>
          <p:cNvPr id="50" name="Elbow Connector 49"/>
          <p:cNvCxnSpPr>
            <a:endCxn id="27" idx="0"/>
          </p:cNvCxnSpPr>
          <p:nvPr/>
        </p:nvCxnSpPr>
        <p:spPr>
          <a:xfrm rot="16200000" flipH="1">
            <a:off x="2123267" y="1812629"/>
            <a:ext cx="487017" cy="25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rot="5400000">
            <a:off x="6497772" y="1836319"/>
            <a:ext cx="440635" cy="1527"/>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1553196" y="1140820"/>
            <a:ext cx="16207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lgn="ctr">
              <a:spcBef>
                <a:spcPts val="0"/>
              </a:spcBef>
              <a:spcAft>
                <a:spcPts val="0"/>
              </a:spcAft>
              <a:defRPr/>
            </a:pPr>
            <a:r>
              <a:rPr lang="en-US" sz="1200" b="1" dirty="0" smtClean="0">
                <a:solidFill>
                  <a:prstClr val="black"/>
                </a:solidFill>
                <a:latin typeface="Optima"/>
                <a:ea typeface="ＭＳ 明朝"/>
                <a:cs typeface="Optima"/>
              </a:rPr>
              <a:t>Invest </a:t>
            </a:r>
          </a:p>
          <a:p>
            <a:pPr algn="ctr">
              <a:spcBef>
                <a:spcPts val="0"/>
              </a:spcBef>
              <a:spcAft>
                <a:spcPts val="0"/>
              </a:spcAft>
              <a:defRPr/>
            </a:pPr>
            <a:r>
              <a:rPr lang="en-US" sz="1200" b="1" dirty="0" smtClean="0">
                <a:solidFill>
                  <a:prstClr val="black"/>
                </a:solidFill>
                <a:latin typeface="Optima"/>
                <a:ea typeface="ＭＳ 明朝"/>
                <a:cs typeface="Optima"/>
              </a:rPr>
              <a:t>(Assets)</a:t>
            </a:r>
            <a:endParaRPr lang="en-US" sz="1200" dirty="0">
              <a:solidFill>
                <a:prstClr val="black"/>
              </a:solidFill>
              <a:latin typeface="Optima"/>
              <a:ea typeface="ＭＳ 明朝"/>
              <a:cs typeface="Optima"/>
            </a:endParaRPr>
          </a:p>
        </p:txBody>
      </p:sp>
      <p:sp>
        <p:nvSpPr>
          <p:cNvPr id="53" name="Text Box 15"/>
          <p:cNvSpPr txBox="1"/>
          <p:nvPr/>
        </p:nvSpPr>
        <p:spPr>
          <a:xfrm>
            <a:off x="6027827" y="1205423"/>
            <a:ext cx="139339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lgn="ctr">
              <a:spcBef>
                <a:spcPts val="0"/>
              </a:spcBef>
              <a:spcAft>
                <a:spcPts val="0"/>
              </a:spcAft>
              <a:defRPr/>
            </a:pPr>
            <a:r>
              <a:rPr lang="en-US" sz="1200" b="1" dirty="0" smtClean="0">
                <a:solidFill>
                  <a:prstClr val="black"/>
                </a:solidFill>
                <a:latin typeface="Optima"/>
                <a:ea typeface="ＭＳ 明朝"/>
                <a:cs typeface="Optima"/>
              </a:rPr>
              <a:t>Source (Process)</a:t>
            </a:r>
            <a:endParaRPr lang="en-US" sz="1200" dirty="0">
              <a:solidFill>
                <a:prstClr val="black"/>
              </a:solidFill>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solidFill>
                  <a:prstClr val="black"/>
                </a:solidFill>
                <a:latin typeface="Optima"/>
                <a:ea typeface="ＭＳ 明朝"/>
                <a:cs typeface="Optima"/>
              </a:rPr>
              <a:t>Long term relationship or market buy?</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Dual of single sourcing?</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Onshore or offshore?</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Which supplier?</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How do you manage the relationship?</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solidFill>
                  <a:prstClr val="black"/>
                </a:solidFill>
                <a:latin typeface="Optima"/>
                <a:ea typeface="ＭＳ 明朝"/>
                <a:cs typeface="Optima"/>
              </a:rPr>
              <a:t>Size?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Timing? (Lagging or Leading)</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Flexible or dedicated?</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Onshore or offshore?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Technology?</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system too </a:t>
            </a:r>
            <a:r>
              <a:rPr lang="en-US" sz="1200" b="1">
                <a:solidFill>
                  <a:prstClr val="black"/>
                </a:solidFill>
                <a:latin typeface="Optima"/>
                <a:ea typeface="ＭＳ 明朝"/>
                <a:cs typeface="Optima"/>
              </a:rPr>
              <a:t>complex</a:t>
            </a:r>
            <a:r>
              <a:rPr lang="en-US" sz="1200">
                <a:solidFill>
                  <a:prstClr val="black"/>
                </a:solidFill>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6097712"/>
            <a:ext cx="2720087" cy="264988"/>
          </a:xfrm>
          <a:prstGeom prst="bentConnector3">
            <a:avLst>
              <a:gd name="adj1" fmla="val 100047"/>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Line Callout 2 (Border and Accent Bar) 30"/>
          <p:cNvSpPr/>
          <p:nvPr/>
        </p:nvSpPr>
        <p:spPr>
          <a:xfrm>
            <a:off x="8254800" y="2602238"/>
            <a:ext cx="800100" cy="702562"/>
          </a:xfrm>
          <a:prstGeom prst="accentBorderCallout2">
            <a:avLst>
              <a:gd name="adj1" fmla="val 18750"/>
              <a:gd name="adj2" fmla="val -8333"/>
              <a:gd name="adj3" fmla="val 18750"/>
              <a:gd name="adj4" fmla="val -16667"/>
              <a:gd name="adj5" fmla="val 66184"/>
              <a:gd name="adj6" fmla="val -82623"/>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TCO and </a:t>
            </a:r>
            <a:r>
              <a:rPr lang="en-US" sz="1200" dirty="0" smtClean="0">
                <a:solidFill>
                  <a:srgbClr val="000000"/>
                </a:solidFill>
                <a:latin typeface="Optima" charset="0"/>
                <a:ea typeface="MS Mincho" pitchFamily="49" charset="-128"/>
              </a:rPr>
              <a:t>TLC</a:t>
            </a:r>
          </a:p>
          <a:p>
            <a:r>
              <a:rPr lang="en-US" sz="1200" dirty="0" smtClean="0">
                <a:solidFill>
                  <a:srgbClr val="000000"/>
                </a:solidFill>
                <a:latin typeface="Optima" charset="0"/>
                <a:ea typeface="MS Mincho" pitchFamily="49" charset="-128"/>
              </a:rPr>
              <a:t>TBS</a:t>
            </a:r>
            <a:endParaRPr lang="en-US" sz="1200" dirty="0">
              <a:solidFill>
                <a:srgbClr val="000000"/>
              </a:solidFill>
              <a:latin typeface="Optima" charset="0"/>
              <a:ea typeface="MS Mincho" pitchFamily="49" charset="-128"/>
            </a:endParaRPr>
          </a:p>
          <a:p>
            <a:pPr algn="ctr"/>
            <a:r>
              <a:rPr lang="en-US" sz="1200" dirty="0">
                <a:solidFill>
                  <a:srgbClr val="000000"/>
                </a:solidFill>
                <a:latin typeface="Optima" charset="0"/>
                <a:ea typeface="MS Mincho" pitchFamily="49" charset="-128"/>
              </a:rPr>
              <a:t> </a:t>
            </a:r>
          </a:p>
        </p:txBody>
      </p:sp>
      <p:sp>
        <p:nvSpPr>
          <p:cNvPr id="32" name="Line Callout 2 (Border and Accent Bar) 31"/>
          <p:cNvSpPr/>
          <p:nvPr/>
        </p:nvSpPr>
        <p:spPr>
          <a:xfrm>
            <a:off x="0" y="3045600"/>
            <a:ext cx="1257300" cy="876038"/>
          </a:xfrm>
          <a:prstGeom prst="accentBorderCallout2">
            <a:avLst>
              <a:gd name="adj1" fmla="val 36954"/>
              <a:gd name="adj2" fmla="val 101776"/>
              <a:gd name="adj3" fmla="val -14224"/>
              <a:gd name="adj4" fmla="val 102703"/>
              <a:gd name="adj5" fmla="val -24175"/>
              <a:gd name="adj6" fmla="val 114797"/>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Newsvendor network</a:t>
            </a:r>
          </a:p>
          <a:p>
            <a:r>
              <a:rPr lang="en-US" sz="1200" dirty="0">
                <a:solidFill>
                  <a:srgbClr val="000000"/>
                </a:solidFill>
                <a:latin typeface="Optima" charset="0"/>
                <a:ea typeface="MS Mincho" pitchFamily="49" charset="-128"/>
              </a:rPr>
              <a:t>Decision Trees</a:t>
            </a:r>
          </a:p>
          <a:p>
            <a:r>
              <a:rPr lang="en-US" sz="1200" dirty="0">
                <a:solidFill>
                  <a:srgbClr val="000000"/>
                </a:solidFill>
                <a:latin typeface="Optima" charset="0"/>
                <a:ea typeface="MS Mincho" pitchFamily="49" charset="-128"/>
              </a:rPr>
              <a:t>TLC</a:t>
            </a:r>
          </a:p>
          <a:p>
            <a:pPr algn="ctr"/>
            <a:r>
              <a:rPr lang="en-US" sz="1200" dirty="0">
                <a:solidFill>
                  <a:srgbClr val="000000"/>
                </a:solidFill>
                <a:latin typeface="Optima" charset="0"/>
                <a:ea typeface="MS Mincho" pitchFamily="49" charset="-128"/>
              </a:rPr>
              <a:t> </a:t>
            </a:r>
          </a:p>
        </p:txBody>
      </p:sp>
      <p:sp>
        <p:nvSpPr>
          <p:cNvPr id="33" name="Line Callout 2 (Border and Accent Bar) 32"/>
          <p:cNvSpPr/>
          <p:nvPr/>
        </p:nvSpPr>
        <p:spPr>
          <a:xfrm>
            <a:off x="6248400" y="4863600"/>
            <a:ext cx="1828800" cy="457200"/>
          </a:xfrm>
          <a:prstGeom prst="accentBorderCallout2">
            <a:avLst>
              <a:gd name="adj1" fmla="val 18750"/>
              <a:gd name="adj2" fmla="val -8333"/>
              <a:gd name="adj3" fmla="val 18750"/>
              <a:gd name="adj4" fmla="val -16667"/>
              <a:gd name="adj5" fmla="val -49571"/>
              <a:gd name="adj6" fmla="val -42779"/>
            </a:avLst>
          </a:prstGeom>
        </p:spPr>
        <p:style>
          <a:lnRef idx="2">
            <a:schemeClr val="dk1"/>
          </a:lnRef>
          <a:fillRef idx="1">
            <a:schemeClr val="lt1"/>
          </a:fillRef>
          <a:effectRef idx="0">
            <a:schemeClr val="dk1"/>
          </a:effectRef>
          <a:fontRef idx="minor">
            <a:schemeClr val="dk1"/>
          </a:fontRef>
        </p:style>
        <p:txBody>
          <a:bodyPr anchor="ctr"/>
          <a:lstStyle/>
          <a:p>
            <a:endParaRPr lang="en-US" sz="1200" dirty="0">
              <a:solidFill>
                <a:srgbClr val="000000"/>
              </a:solidFill>
              <a:latin typeface="Optima" charset="0"/>
              <a:ea typeface="MS Mincho" pitchFamily="49" charset="-128"/>
            </a:endParaRPr>
          </a:p>
          <a:p>
            <a:r>
              <a:rPr lang="en-US" sz="1200" dirty="0" smtClean="0">
                <a:solidFill>
                  <a:srgbClr val="000000"/>
                </a:solidFill>
                <a:latin typeface="Optima" charset="0"/>
                <a:ea typeface="MS Mincho" pitchFamily="49" charset="-128"/>
              </a:rPr>
              <a:t>modularity</a:t>
            </a:r>
            <a:endParaRPr lang="en-US" sz="1200" dirty="0">
              <a:solidFill>
                <a:srgbClr val="000000"/>
              </a:solidFill>
              <a:latin typeface="Optima" charset="0"/>
              <a:ea typeface="MS Mincho" pitchFamily="49" charset="-128"/>
            </a:endParaRPr>
          </a:p>
          <a:p>
            <a:r>
              <a:rPr lang="en-US" sz="1200" dirty="0">
                <a:solidFill>
                  <a:srgbClr val="000000"/>
                </a:solidFill>
                <a:latin typeface="Optima" charset="0"/>
                <a:ea typeface="MS Mincho" pitchFamily="49" charset="-128"/>
              </a:rPr>
              <a:t>Design Process Matrix</a:t>
            </a:r>
          </a:p>
          <a:p>
            <a:pPr algn="ctr"/>
            <a:r>
              <a:rPr lang="en-US" sz="1200" dirty="0">
                <a:solidFill>
                  <a:srgbClr val="000000"/>
                </a:solidFill>
                <a:latin typeface="Optima" charset="0"/>
                <a:ea typeface="MS Mincho" pitchFamily="49" charset="-128"/>
              </a:rPr>
              <a:t> </a:t>
            </a:r>
          </a:p>
        </p:txBody>
      </p:sp>
      <p:sp>
        <p:nvSpPr>
          <p:cNvPr id="34" name="Line Callout 2 (Border and Accent Bar) 33"/>
          <p:cNvSpPr/>
          <p:nvPr/>
        </p:nvSpPr>
        <p:spPr>
          <a:xfrm>
            <a:off x="6286500" y="5663700"/>
            <a:ext cx="1371600" cy="457200"/>
          </a:xfrm>
          <a:prstGeom prst="accentBorderCallout2">
            <a:avLst>
              <a:gd name="adj1" fmla="val 18750"/>
              <a:gd name="adj2" fmla="val -8333"/>
              <a:gd name="adj3" fmla="val 18750"/>
              <a:gd name="adj4" fmla="val -16667"/>
              <a:gd name="adj5" fmla="val -68471"/>
              <a:gd name="adj6" fmla="val -60207"/>
            </a:avLst>
          </a:prstGeom>
        </p:spPr>
        <p:style>
          <a:lnRef idx="2">
            <a:schemeClr val="dk1"/>
          </a:lnRef>
          <a:fillRef idx="1">
            <a:schemeClr val="lt1"/>
          </a:fillRef>
          <a:effectRef idx="0">
            <a:schemeClr val="dk1"/>
          </a:effectRef>
          <a:fontRef idx="minor">
            <a:schemeClr val="dk1"/>
          </a:fontRef>
        </p:style>
        <p:txBody>
          <a:bodyPr anchor="ctr"/>
          <a:lstStyle/>
          <a:p>
            <a:r>
              <a:rPr lang="en-US" sz="1200">
                <a:solidFill>
                  <a:srgbClr val="000000"/>
                </a:solidFill>
                <a:latin typeface="Optima" charset="0"/>
                <a:ea typeface="MS Mincho" pitchFamily="49" charset="-128"/>
              </a:rPr>
              <a:t>Learning curve</a:t>
            </a:r>
          </a:p>
          <a:p>
            <a:pPr algn="ctr"/>
            <a:r>
              <a:rPr lang="en-US" sz="1200">
                <a:solidFill>
                  <a:srgbClr val="000000"/>
                </a:solidFill>
                <a:latin typeface="Optima" charset="0"/>
                <a:ea typeface="MS Mincho" pitchFamily="49" charset="-128"/>
              </a:rPr>
              <a:t> </a:t>
            </a:r>
          </a:p>
        </p:txBody>
      </p:sp>
    </p:spTree>
    <p:extLst>
      <p:ext uri="{BB962C8B-B14F-4D97-AF65-F5344CB8AC3E}">
        <p14:creationId xmlns:p14="http://schemas.microsoft.com/office/powerpoint/2010/main" val="789095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42" grpId="0" animBg="1"/>
      <p:bldP spid="55" grpId="0" animBg="1"/>
      <p:bldP spid="31" grpId="0" animBg="1"/>
      <p:bldP spid="32" grpId="0" animBg="1"/>
      <p:bldP spid="33"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6"/>
          <p:cNvSpPr>
            <a:spLocks noChangeArrowheads="1"/>
          </p:cNvSpPr>
          <p:nvPr/>
        </p:nvSpPr>
        <p:spPr bwMode="auto">
          <a:xfrm>
            <a:off x="6781800" y="1752600"/>
            <a:ext cx="2362200" cy="1219200"/>
          </a:xfrm>
          <a:prstGeom prst="rect">
            <a:avLst/>
          </a:prstGeom>
          <a:solidFill>
            <a:srgbClr val="FFFFCC"/>
          </a:solidFill>
          <a:ln w="9525" algn="ctr">
            <a:solidFill>
              <a:schemeClr val="tx1"/>
            </a:solidFill>
            <a:prstDash val="dash"/>
            <a:miter lim="800000"/>
            <a:headEnd/>
            <a:tailEnd/>
          </a:ln>
        </p:spPr>
        <p:txBody>
          <a:bodyPr wrap="none" anchor="ctr">
            <a:spAutoFit/>
          </a:bodyPr>
          <a:lstStyle/>
          <a:p>
            <a:endParaRPr lang="en-US"/>
          </a:p>
        </p:txBody>
      </p:sp>
      <p:sp>
        <p:nvSpPr>
          <p:cNvPr id="7171" name="Rectangle 3"/>
          <p:cNvSpPr>
            <a:spLocks noGrp="1" noChangeArrowheads="1"/>
          </p:cNvSpPr>
          <p:nvPr>
            <p:ph type="title"/>
          </p:nvPr>
        </p:nvSpPr>
        <p:spPr/>
        <p:txBody>
          <a:bodyPr/>
          <a:lstStyle/>
          <a:p>
            <a:pPr eaLnBrk="1" hangingPunct="1"/>
            <a:r>
              <a:rPr lang="en-US" smtClean="0"/>
              <a:t>I. Operations Strategy: Concept</a:t>
            </a:r>
            <a:br>
              <a:rPr lang="en-US" smtClean="0"/>
            </a:br>
            <a:r>
              <a:rPr lang="en-US" smtClean="0"/>
              <a:t>	 </a:t>
            </a:r>
            <a:r>
              <a:rPr lang="en-US" sz="2400" smtClean="0"/>
              <a:t>How formulate and evaluate an operations strategy?</a:t>
            </a:r>
          </a:p>
        </p:txBody>
      </p:sp>
      <p:sp>
        <p:nvSpPr>
          <p:cNvPr id="7179" name="Rectangle 15"/>
          <p:cNvSpPr>
            <a:spLocks noGrp="1" noChangeArrowheads="1"/>
          </p:cNvSpPr>
          <p:nvPr>
            <p:ph type="body" idx="4294967295"/>
          </p:nvPr>
        </p:nvSpPr>
        <p:spPr>
          <a:xfrm>
            <a:off x="0" y="1600200"/>
            <a:ext cx="8229600" cy="4525963"/>
          </a:xfrm>
        </p:spPr>
        <p:txBody>
          <a:bodyPr/>
          <a:lstStyle/>
          <a:p>
            <a:pPr eaLnBrk="1" hangingPunct="1"/>
            <a:r>
              <a:rPr lang="en-US" smtClean="0"/>
              <a:t>Three views of operations</a:t>
            </a:r>
          </a:p>
          <a:p>
            <a:pPr eaLnBrk="1" hangingPunct="1"/>
            <a:r>
              <a:rPr lang="en-US" smtClean="0"/>
              <a:t>Definition of operations strategy</a:t>
            </a:r>
          </a:p>
          <a:p>
            <a:pPr eaLnBrk="1" hangingPunct="1"/>
            <a:r>
              <a:rPr lang="en-US" smtClean="0"/>
              <a:t>Principle 1: Value Maximization</a:t>
            </a:r>
          </a:p>
          <a:p>
            <a:pPr eaLnBrk="1" hangingPunct="1"/>
            <a:r>
              <a:rPr lang="en-US" smtClean="0"/>
              <a:t>Principle 2: Alignment</a:t>
            </a:r>
          </a:p>
        </p:txBody>
      </p:sp>
      <p:grpSp>
        <p:nvGrpSpPr>
          <p:cNvPr id="2" name="Group 4"/>
          <p:cNvGrpSpPr>
            <a:grpSpLocks/>
          </p:cNvGrpSpPr>
          <p:nvPr/>
        </p:nvGrpSpPr>
        <p:grpSpPr bwMode="auto">
          <a:xfrm>
            <a:off x="6938963" y="1914525"/>
            <a:ext cx="2078037" cy="904875"/>
            <a:chOff x="3729" y="835"/>
            <a:chExt cx="1743" cy="754"/>
          </a:xfrm>
        </p:grpSpPr>
        <p:sp>
          <p:nvSpPr>
            <p:cNvPr id="7182" name="Rectangle 5"/>
            <p:cNvSpPr>
              <a:spLocks noChangeArrowheads="1"/>
            </p:cNvSpPr>
            <p:nvPr/>
          </p:nvSpPr>
          <p:spPr bwMode="auto">
            <a:xfrm>
              <a:off x="3729" y="835"/>
              <a:ext cx="778" cy="282"/>
            </a:xfrm>
            <a:prstGeom prst="rect">
              <a:avLst/>
            </a:prstGeom>
            <a:solidFill>
              <a:srgbClr val="339966"/>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Cost</a:t>
              </a:r>
            </a:p>
          </p:txBody>
        </p:sp>
        <p:sp>
          <p:nvSpPr>
            <p:cNvPr id="7183" name="Rectangle 6"/>
            <p:cNvSpPr>
              <a:spLocks noChangeArrowheads="1"/>
            </p:cNvSpPr>
            <p:nvPr/>
          </p:nvSpPr>
          <p:spPr bwMode="auto">
            <a:xfrm>
              <a:off x="4694" y="1307"/>
              <a:ext cx="778" cy="282"/>
            </a:xfrm>
            <a:prstGeom prst="rect">
              <a:avLst/>
            </a:prstGeom>
            <a:solidFill>
              <a:srgbClr val="0000FF"/>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Variety</a:t>
              </a:r>
            </a:p>
          </p:txBody>
        </p:sp>
        <p:sp>
          <p:nvSpPr>
            <p:cNvPr id="7184" name="Rectangle 7"/>
            <p:cNvSpPr>
              <a:spLocks noChangeArrowheads="1"/>
            </p:cNvSpPr>
            <p:nvPr/>
          </p:nvSpPr>
          <p:spPr bwMode="auto">
            <a:xfrm>
              <a:off x="4694" y="835"/>
              <a:ext cx="778" cy="282"/>
            </a:xfrm>
            <a:prstGeom prst="rect">
              <a:avLst/>
            </a:prstGeom>
            <a:solidFill>
              <a:schemeClr val="bg2"/>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Time</a:t>
              </a:r>
            </a:p>
          </p:txBody>
        </p:sp>
        <p:sp>
          <p:nvSpPr>
            <p:cNvPr id="7185" name="Rectangle 8"/>
            <p:cNvSpPr>
              <a:spLocks noChangeArrowheads="1"/>
            </p:cNvSpPr>
            <p:nvPr/>
          </p:nvSpPr>
          <p:spPr bwMode="auto">
            <a:xfrm>
              <a:off x="3729" y="1307"/>
              <a:ext cx="778" cy="282"/>
            </a:xfrm>
            <a:prstGeom prst="rect">
              <a:avLst/>
            </a:prstGeom>
            <a:solidFill>
              <a:srgbClr val="FF6600"/>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Quality</a:t>
              </a:r>
            </a:p>
          </p:txBody>
        </p:sp>
      </p:grpSp>
      <p:sp>
        <p:nvSpPr>
          <p:cNvPr id="7173" name="Rectangle 9"/>
          <p:cNvSpPr>
            <a:spLocks noChangeArrowheads="1"/>
          </p:cNvSpPr>
          <p:nvPr/>
        </p:nvSpPr>
        <p:spPr bwMode="auto">
          <a:xfrm>
            <a:off x="3776663" y="2867025"/>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solidFill>
                  <a:schemeClr val="accent2"/>
                </a:solidFill>
              </a:rPr>
              <a:t>Capabilities</a:t>
            </a:r>
            <a:endParaRPr lang="en-US" sz="2000" b="1" dirty="0">
              <a:solidFill>
                <a:schemeClr val="accent2"/>
              </a:solidFill>
            </a:endParaRPr>
          </a:p>
        </p:txBody>
      </p:sp>
      <p:sp>
        <p:nvSpPr>
          <p:cNvPr id="7174" name="AutoShape 10"/>
          <p:cNvSpPr>
            <a:spLocks noChangeArrowheads="1"/>
          </p:cNvSpPr>
          <p:nvPr/>
        </p:nvSpPr>
        <p:spPr bwMode="auto">
          <a:xfrm>
            <a:off x="3009900" y="3402013"/>
            <a:ext cx="3105150" cy="1190625"/>
          </a:xfrm>
          <a:prstGeom prst="triangle">
            <a:avLst>
              <a:gd name="adj" fmla="val 50000"/>
            </a:avLst>
          </a:prstGeom>
          <a:solidFill>
            <a:schemeClr val="hlink"/>
          </a:solidFill>
          <a:ln w="9525">
            <a:solidFill>
              <a:schemeClr val="tx1"/>
            </a:solidFill>
            <a:prstDash val="dash"/>
            <a:miter lim="800000"/>
            <a:headEnd/>
            <a:tailEnd/>
          </a:ln>
        </p:spPr>
        <p:txBody>
          <a:bodyPr wrap="none" anchor="ctr"/>
          <a:lstStyle/>
          <a:p>
            <a:pPr algn="ctr" eaLnBrk="0" hangingPunct="0"/>
            <a:r>
              <a:rPr lang="en-US" sz="2000" b="1" dirty="0" smtClean="0">
                <a:solidFill>
                  <a:schemeClr val="bg1"/>
                </a:solidFill>
              </a:rPr>
              <a:t>Operations</a:t>
            </a:r>
            <a:endParaRPr lang="en-US" sz="2000" b="1" dirty="0">
              <a:solidFill>
                <a:schemeClr val="bg1"/>
              </a:solidFill>
            </a:endParaRPr>
          </a:p>
          <a:p>
            <a:pPr algn="ctr" eaLnBrk="0" hangingPunct="0"/>
            <a:r>
              <a:rPr lang="en-US" sz="2000" b="1" dirty="0">
                <a:solidFill>
                  <a:schemeClr val="bg1"/>
                </a:solidFill>
              </a:rPr>
              <a:t> </a:t>
            </a:r>
            <a:r>
              <a:rPr lang="en-US" sz="2000" b="1" dirty="0" smtClean="0">
                <a:solidFill>
                  <a:schemeClr val="bg1"/>
                </a:solidFill>
              </a:rPr>
              <a:t>Strategy</a:t>
            </a:r>
            <a:endParaRPr lang="en-US" sz="2000" b="1" dirty="0">
              <a:solidFill>
                <a:schemeClr val="bg1"/>
              </a:solidFill>
            </a:endParaRPr>
          </a:p>
        </p:txBody>
      </p:sp>
      <p:sp>
        <p:nvSpPr>
          <p:cNvPr id="7175" name="Rectangle 11"/>
          <p:cNvSpPr>
            <a:spLocks noChangeArrowheads="1"/>
          </p:cNvSpPr>
          <p:nvPr/>
        </p:nvSpPr>
        <p:spPr bwMode="auto">
          <a:xfrm>
            <a:off x="2279650" y="4291013"/>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solidFill>
                  <a:schemeClr val="accent2"/>
                </a:solidFill>
              </a:rPr>
              <a:t>Assets</a:t>
            </a:r>
            <a:endParaRPr lang="en-US" sz="2000" b="1" dirty="0">
              <a:solidFill>
                <a:schemeClr val="accent2"/>
              </a:solidFill>
            </a:endParaRPr>
          </a:p>
        </p:txBody>
      </p:sp>
      <p:sp>
        <p:nvSpPr>
          <p:cNvPr id="7176" name="Rectangle 12"/>
          <p:cNvSpPr>
            <a:spLocks noChangeArrowheads="1"/>
          </p:cNvSpPr>
          <p:nvPr/>
        </p:nvSpPr>
        <p:spPr bwMode="auto">
          <a:xfrm>
            <a:off x="5222875" y="4292600"/>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solidFill>
                  <a:schemeClr val="accent2"/>
                </a:solidFill>
              </a:rPr>
              <a:t>Processes</a:t>
            </a:r>
          </a:p>
        </p:txBody>
      </p:sp>
      <p:sp>
        <p:nvSpPr>
          <p:cNvPr id="7177" name="AutoShape 13"/>
          <p:cNvSpPr>
            <a:spLocks noChangeArrowheads="1"/>
          </p:cNvSpPr>
          <p:nvPr/>
        </p:nvSpPr>
        <p:spPr bwMode="auto">
          <a:xfrm flipV="1">
            <a:off x="4244975" y="4845050"/>
            <a:ext cx="628650" cy="787400"/>
          </a:xfrm>
          <a:prstGeom prst="upArrow">
            <a:avLst>
              <a:gd name="adj1" fmla="val 50000"/>
              <a:gd name="adj2" fmla="val 31313"/>
            </a:avLst>
          </a:prstGeom>
          <a:solidFill>
            <a:srgbClr val="CCCCFF"/>
          </a:solidFill>
          <a:ln w="9525">
            <a:solidFill>
              <a:schemeClr val="tx1"/>
            </a:solidFill>
            <a:miter lim="800000"/>
            <a:headEnd/>
            <a:tailEnd/>
          </a:ln>
        </p:spPr>
        <p:txBody>
          <a:bodyPr wrap="none" anchor="ctr"/>
          <a:lstStyle/>
          <a:p>
            <a:endParaRPr lang="en-US"/>
          </a:p>
        </p:txBody>
      </p:sp>
      <p:sp>
        <p:nvSpPr>
          <p:cNvPr id="7178" name="Rectangle 14"/>
          <p:cNvSpPr>
            <a:spLocks noChangeArrowheads="1"/>
          </p:cNvSpPr>
          <p:nvPr/>
        </p:nvSpPr>
        <p:spPr bwMode="auto">
          <a:xfrm>
            <a:off x="3759200" y="5665788"/>
            <a:ext cx="1597025" cy="506412"/>
          </a:xfrm>
          <a:prstGeom prst="rect">
            <a:avLst/>
          </a:prstGeom>
          <a:noFill/>
          <a:ln w="9525">
            <a:noFill/>
            <a:miter lim="800000"/>
            <a:headEnd type="none" w="sm" len="sm"/>
            <a:tailEnd type="none" w="sm" len="sm"/>
          </a:ln>
        </p:spPr>
        <p:txBody>
          <a:bodyPr wrap="none" anchor="ctr"/>
          <a:lstStyle/>
          <a:p>
            <a:pPr algn="ctr" eaLnBrk="0" hangingPunct="0"/>
            <a:r>
              <a:rPr lang="en-US" sz="2000" b="1">
                <a:solidFill>
                  <a:srgbClr val="FF0000"/>
                </a:solidFill>
              </a:rPr>
              <a:t>Max NPV</a:t>
            </a:r>
          </a:p>
        </p:txBody>
      </p:sp>
      <p:cxnSp>
        <p:nvCxnSpPr>
          <p:cNvPr id="7180" name="AutoShape 17"/>
          <p:cNvCxnSpPr>
            <a:cxnSpLocks noChangeShapeType="1"/>
            <a:stCxn id="7179" idx="0"/>
            <a:endCxn id="7179" idx="0"/>
          </p:cNvCxnSpPr>
          <p:nvPr/>
        </p:nvCxnSpPr>
        <p:spPr bwMode="auto">
          <a:xfrm>
            <a:off x="4570413" y="1114425"/>
            <a:ext cx="0" cy="0"/>
          </a:xfrm>
          <a:prstGeom prst="straightConnector1">
            <a:avLst/>
          </a:prstGeom>
          <a:noFill/>
          <a:ln w="9525">
            <a:solidFill>
              <a:schemeClr val="tx1"/>
            </a:solidFill>
            <a:prstDash val="dash"/>
            <a:round/>
            <a:headEnd type="triangle" w="med" len="med"/>
            <a:tailEnd type="triangle" w="med" len="med"/>
          </a:ln>
        </p:spPr>
      </p:cxnSp>
      <p:sp>
        <p:nvSpPr>
          <p:cNvPr id="7181" name="Line 19"/>
          <p:cNvSpPr>
            <a:spLocks noChangeShapeType="1"/>
          </p:cNvSpPr>
          <p:nvPr/>
        </p:nvSpPr>
        <p:spPr bwMode="auto">
          <a:xfrm flipH="1">
            <a:off x="5410200" y="2514600"/>
            <a:ext cx="1371600" cy="533400"/>
          </a:xfrm>
          <a:prstGeom prst="line">
            <a:avLst/>
          </a:prstGeom>
          <a:noFill/>
          <a:ln w="9525">
            <a:solidFill>
              <a:schemeClr val="bg1"/>
            </a:solidFill>
            <a:prstDash val="dash"/>
            <a:round/>
            <a:headEnd type="triangle" w="med" len="med"/>
            <a:tailEnd type="triangle" w="med" len="med"/>
          </a:ln>
        </p:spPr>
        <p:txBody>
          <a:bodyPr wrap="none">
            <a:spAutoFit/>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2024870523"/>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t>
            </a:r>
            <a:r>
              <a:rPr lang="en-US" dirty="0" smtClean="0">
                <a:solidFill>
                  <a:srgbClr val="FFFFFF"/>
                </a:solidFill>
                <a:latin typeface="Arial" pitchFamily="34" charset="0"/>
                <a:cs typeface="Arial" pitchFamily="34" charset="0"/>
              </a:rPr>
              <a:t>apabilities</a:t>
            </a:r>
            <a:endParaRPr lang="en-US" dirty="0">
              <a:solidFill>
                <a:srgbClr val="FFFFFF"/>
              </a:solidFill>
              <a:latin typeface="Arial" pitchFamily="34" charset="0"/>
              <a:cs typeface="Arial" pitchFamily="34" charset="0"/>
            </a:endParaRPr>
          </a:p>
        </p:txBody>
      </p:sp>
      <p:graphicFrame>
        <p:nvGraphicFramePr>
          <p:cNvPr id="13" name="Diagram 12"/>
          <p:cNvGraphicFramePr/>
          <p:nvPr>
            <p:extLst>
              <p:ext uri="{D42A27DB-BD31-4B8C-83A1-F6EECF244321}">
                <p14:modId xmlns:p14="http://schemas.microsoft.com/office/powerpoint/2010/main" val="1943657607"/>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p:cNvGraphicFramePr/>
          <p:nvPr>
            <p:extLst>
              <p:ext uri="{D42A27DB-BD31-4B8C-83A1-F6EECF244321}">
                <p14:modId xmlns:p14="http://schemas.microsoft.com/office/powerpoint/2010/main" val="3131637439"/>
              </p:ext>
            </p:extLst>
          </p:nvPr>
        </p:nvGraphicFramePr>
        <p:xfrm>
          <a:off x="2229653" y="2717800"/>
          <a:ext cx="2791912" cy="3606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168927804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mtClean="0"/>
              <a:t>External View of the Operating System</a:t>
            </a:r>
          </a:p>
        </p:txBody>
      </p:sp>
      <p:pic>
        <p:nvPicPr>
          <p:cNvPr id="15362" name="Content Placeholder 3" descr="Link_between_Operations_and_Finance_2010e (dragged).pdf"/>
          <p:cNvPicPr>
            <a:picLocks noGrp="1" noChangeAspect="1"/>
          </p:cNvPicPr>
          <p:nvPr>
            <p:ph idx="4294967295"/>
          </p:nvPr>
        </p:nvPicPr>
        <p:blipFill>
          <a:blip r:embed="rId2" cstate="print"/>
          <a:srcRect t="1204" b="1204"/>
          <a:stretch>
            <a:fillRect/>
          </a:stretch>
        </p:blipFill>
        <p:spPr>
          <a:xfrm>
            <a:off x="0" y="1600200"/>
            <a:ext cx="8229600" cy="4525963"/>
          </a:xfrm>
        </p:spPr>
      </p:pic>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7469</TotalTime>
  <Words>5771</Words>
  <Application>Microsoft Macintosh PowerPoint</Application>
  <PresentationFormat>On-screen Show (4:3)</PresentationFormat>
  <Paragraphs>795</Paragraphs>
  <Slides>27</Slides>
  <Notes>26</Notes>
  <HiddenSlides>3</HiddenSlides>
  <MMClips>0</MMClips>
  <ScaleCrop>false</ScaleCrop>
  <HeadingPairs>
    <vt:vector size="4" baseType="variant">
      <vt:variant>
        <vt:lpstr>Theme</vt:lpstr>
      </vt:variant>
      <vt:variant>
        <vt:i4>4</vt:i4>
      </vt:variant>
      <vt:variant>
        <vt:lpstr>Slide Titles</vt:lpstr>
      </vt:variant>
      <vt:variant>
        <vt:i4>27</vt:i4>
      </vt:variant>
    </vt:vector>
  </HeadingPairs>
  <TitlesOfParts>
    <vt:vector size="31" baseType="lpstr">
      <vt:lpstr>Cachon_Slide_Template</vt:lpstr>
      <vt:lpstr>Office Theme</vt:lpstr>
      <vt:lpstr>1_Cachon_Slide_Template</vt:lpstr>
      <vt:lpstr>2_Cachon_Slide_Template</vt:lpstr>
      <vt:lpstr>PowerPoint Presentation</vt:lpstr>
      <vt:lpstr>Goals &amp; Approach of this course</vt:lpstr>
      <vt:lpstr>The Operating System of the Firm = Assets and Processes </vt:lpstr>
      <vt:lpstr>Operations strategy  &amp; Principle of value maximization</vt:lpstr>
      <vt:lpstr>Operating System Design Roadmap  </vt:lpstr>
      <vt:lpstr>Roadmap </vt:lpstr>
      <vt:lpstr>I. Operations Strategy: Concept   How formulate and evaluate an operations strategy?</vt:lpstr>
      <vt:lpstr>Operations strategy  &amp; Principle of value maximization</vt:lpstr>
      <vt:lpstr>External View of the Operating System</vt:lpstr>
      <vt:lpstr>I. Operations Strategy: Competition and Competencies How can operations increase or sustain competitive advantage?</vt:lpstr>
      <vt:lpstr>I. Operations Strategy:   How can operations increase or sustain competitive advantage?</vt:lpstr>
      <vt:lpstr>Course Summary:  Part II: The Resource View</vt:lpstr>
      <vt:lpstr>II. The Resource View: Tailoring Real Assets   1. Sizing</vt:lpstr>
      <vt:lpstr>II. The Resource View: Tailoring Real Assets   2. Timing and Adjustment</vt:lpstr>
      <vt:lpstr>II. The Resource View: Tailoring Real Assets   3. Types and Flexibility</vt:lpstr>
      <vt:lpstr>II. The Resource View: Tailoring Real Assets   4. Location, Globalization and Offshoring</vt:lpstr>
      <vt:lpstr>Course Summary:  Part III: The Process View</vt:lpstr>
      <vt:lpstr>III. The Process View: Tailoring Activity Networks   1. Sourcing</vt:lpstr>
      <vt:lpstr>General Rationale for Outsourcing and Offshoring</vt:lpstr>
      <vt:lpstr>III. The Process View: Tailoring Activity Networks   Risk Management and Operational Hedging</vt:lpstr>
      <vt:lpstr>IV. Improvement and Innovation Mgt</vt:lpstr>
      <vt:lpstr>The Learning Curve   The difference with Economies of Scale</vt:lpstr>
      <vt:lpstr>The Learning Curve   Summary</vt:lpstr>
      <vt:lpstr>Operations strategy  SUMMARY</vt:lpstr>
      <vt:lpstr>Evaluations:  Please fill out 2 evaluations</vt:lpstr>
      <vt:lpstr>III. The Process View: Tailoring Activity Networks   2. Technology Mgt</vt:lpstr>
      <vt:lpstr>III. The Process View: Tailoring Activity Networks   3. Demand: Revenue and Customer Mgt</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590</cp:revision>
  <cp:lastPrinted>2014-03-13T16:47:59Z</cp:lastPrinted>
  <dcterms:created xsi:type="dcterms:W3CDTF">1998-09-22T23:11:58Z</dcterms:created>
  <dcterms:modified xsi:type="dcterms:W3CDTF">2015-03-06T20:50:33Z</dcterms:modified>
</cp:coreProperties>
</file>