
<file path=[Content_Types].xml><?xml version="1.0" encoding="utf-8"?>
<Types xmlns="http://schemas.openxmlformats.org/package/2006/content-types">
  <Default Extension="xml" ContentType="application/xml"/>
  <Default Extension="doc" ContentType="application/msword"/>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6.xml" ContentType="application/vnd.openxmlformats-officedocument.presentationml.notesSlide+xml"/>
  <Override PartName="/ppt/charts/chart1.xml" ContentType="application/vnd.openxmlformats-officedocument.drawingml.chart+xml"/>
  <Override PartName="/ppt/tags/tag5.xml" ContentType="application/vnd.openxmlformats-officedocument.presentationml.tags+xml"/>
  <Override PartName="/ppt/charts/chart2.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7.xml" ContentType="application/vnd.openxmlformats-officedocument.presentationml.tags+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0.xml" ContentType="application/vnd.openxmlformats-officedocument.presentationml.tags+xml"/>
  <Override PartName="/ppt/notesSlides/notesSlide28.xml" ContentType="application/vnd.openxmlformats-officedocument.presentationml.notesSlide+xml"/>
  <Override PartName="/ppt/tags/tag11.xml" ContentType="application/vnd.openxmlformats-officedocument.presentationml.tags+xml"/>
  <Override PartName="/ppt/notesSlides/notesSlide29.xml" ContentType="application/vnd.openxmlformats-officedocument.presentationml.notesSlide+xml"/>
  <Override PartName="/ppt/tags/tag12.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embeddings/oleObject3.bin" ContentType="application/vnd.openxmlformats-officedocument.oleObject"/>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embeddings/oleObject4.bin" ContentType="application/vnd.openxmlformats-officedocument.oleObject"/>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embeddings/oleObject5.bin" ContentType="application/vnd.openxmlformats-officedocument.oleObject"/>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embeddings/oleObject6.bin" ContentType="application/vnd.openxmlformats-officedocument.oleObject"/>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911" r:id="rId2"/>
    <p:sldMasterId id="2147483925" r:id="rId3"/>
  </p:sldMasterIdLst>
  <p:notesMasterIdLst>
    <p:notesMasterId r:id="rId58"/>
  </p:notesMasterIdLst>
  <p:handoutMasterIdLst>
    <p:handoutMasterId r:id="rId59"/>
  </p:handoutMasterIdLst>
  <p:sldIdLst>
    <p:sldId id="374" r:id="rId4"/>
    <p:sldId id="443" r:id="rId5"/>
    <p:sldId id="435" r:id="rId6"/>
    <p:sldId id="390" r:id="rId7"/>
    <p:sldId id="436" r:id="rId8"/>
    <p:sldId id="376" r:id="rId9"/>
    <p:sldId id="377" r:id="rId10"/>
    <p:sldId id="388" r:id="rId11"/>
    <p:sldId id="393" r:id="rId12"/>
    <p:sldId id="394" r:id="rId13"/>
    <p:sldId id="421" r:id="rId14"/>
    <p:sldId id="422" r:id="rId15"/>
    <p:sldId id="423" r:id="rId16"/>
    <p:sldId id="424" r:id="rId17"/>
    <p:sldId id="425" r:id="rId18"/>
    <p:sldId id="426" r:id="rId19"/>
    <p:sldId id="430" r:id="rId20"/>
    <p:sldId id="431" r:id="rId21"/>
    <p:sldId id="432" r:id="rId22"/>
    <p:sldId id="389" r:id="rId23"/>
    <p:sldId id="381" r:id="rId24"/>
    <p:sldId id="433" r:id="rId25"/>
    <p:sldId id="437" r:id="rId26"/>
    <p:sldId id="408" r:id="rId27"/>
    <p:sldId id="409" r:id="rId28"/>
    <p:sldId id="438" r:id="rId29"/>
    <p:sldId id="410" r:id="rId30"/>
    <p:sldId id="439" r:id="rId31"/>
    <p:sldId id="440" r:id="rId32"/>
    <p:sldId id="411" r:id="rId33"/>
    <p:sldId id="412" r:id="rId34"/>
    <p:sldId id="413" r:id="rId35"/>
    <p:sldId id="414" r:id="rId36"/>
    <p:sldId id="420" r:id="rId37"/>
    <p:sldId id="441" r:id="rId38"/>
    <p:sldId id="442" r:id="rId39"/>
    <p:sldId id="415" r:id="rId40"/>
    <p:sldId id="416" r:id="rId41"/>
    <p:sldId id="378" r:id="rId42"/>
    <p:sldId id="379" r:id="rId43"/>
    <p:sldId id="380" r:id="rId44"/>
    <p:sldId id="386" r:id="rId45"/>
    <p:sldId id="383" r:id="rId46"/>
    <p:sldId id="384" r:id="rId47"/>
    <p:sldId id="382" r:id="rId48"/>
    <p:sldId id="399" r:id="rId49"/>
    <p:sldId id="427" r:id="rId50"/>
    <p:sldId id="428" r:id="rId51"/>
    <p:sldId id="429" r:id="rId52"/>
    <p:sldId id="396" r:id="rId53"/>
    <p:sldId id="405" r:id="rId54"/>
    <p:sldId id="434" r:id="rId55"/>
    <p:sldId id="375" r:id="rId56"/>
    <p:sldId id="419" r:id="rId57"/>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bw" hiddenSlides="1" frameSlides="1"/>
  <p:clrMru>
    <a:srgbClr val="FFFF99"/>
    <a:srgbClr val="99FF66"/>
    <a:srgbClr val="FF0000"/>
    <a:srgbClr val="CCECFF"/>
    <a:srgbClr val="FFFFCC"/>
    <a:srgbClr val="EAEAEA"/>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84938" autoAdjust="0"/>
  </p:normalViewPr>
  <p:slideViewPr>
    <p:cSldViewPr snapToGrid="0">
      <p:cViewPr varScale="1">
        <p:scale>
          <a:sx n="114" d="100"/>
          <a:sy n="114" d="100"/>
        </p:scale>
        <p:origin x="-2600" y="-96"/>
      </p:cViewPr>
      <p:guideLst>
        <p:guide orient="horz" pos="2153"/>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20" d="100"/>
          <a:sy n="120" d="100"/>
        </p:scale>
        <p:origin x="-1842"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notesMaster" Target="notesMasters/notesMaster1.xml"/><Relationship Id="rId59" Type="http://schemas.openxmlformats.org/officeDocument/2006/relationships/handoutMaster" Target="handoutMasters/handoutMaster1.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60" Type="http://schemas.openxmlformats.org/officeDocument/2006/relationships/printerSettings" Target="printerSettings/printerSettings1.bin"/><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s>
</file>

<file path=ppt/_rels/viewProps.xml.rels><?xml version="1.0" encoding="UTF-8" standalone="yes"?>
<Relationships xmlns="http://schemas.openxmlformats.org/package/2006/relationships"><Relationship Id="rId1"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Demand Forecast + </a:t>
            </a:r>
            <a:r>
              <a:rPr lang="en-US" baseline="0"/>
              <a:t>Actual Sales to 2001</a:t>
            </a:r>
          </a:p>
        </c:rich>
      </c:tx>
      <c:layout/>
      <c:overlay val="0"/>
    </c:title>
    <c:autoTitleDeleted val="0"/>
    <c:plotArea>
      <c:layout/>
      <c:lineChart>
        <c:grouping val="standard"/>
        <c:varyColors val="0"/>
        <c:ser>
          <c:idx val="0"/>
          <c:order val="0"/>
          <c:tx>
            <c:strRef>
              <c:f>Sheet2!$C$2</c:f>
              <c:strCache>
                <c:ptCount val="1"/>
                <c:pt idx="0">
                  <c:v>Optimistic</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Sheet2!$D$2:$M$2</c:f>
              <c:numCache>
                <c:formatCode>0</c:formatCode>
                <c:ptCount val="10"/>
                <c:pt idx="0">
                  <c:v>157.3775</c:v>
                </c:pt>
                <c:pt idx="1">
                  <c:v>180.984125</c:v>
                </c:pt>
                <c:pt idx="2">
                  <c:v>208.13174375</c:v>
                </c:pt>
                <c:pt idx="3">
                  <c:v>239.3515053125002</c:v>
                </c:pt>
                <c:pt idx="4">
                  <c:v>275.254231109375</c:v>
                </c:pt>
                <c:pt idx="5">
                  <c:v>316.5423657757813</c:v>
                </c:pt>
                <c:pt idx="6">
                  <c:v>364.0237206421482</c:v>
                </c:pt>
                <c:pt idx="7">
                  <c:v>418.6272787384702</c:v>
                </c:pt>
                <c:pt idx="8">
                  <c:v>481.42137054924</c:v>
                </c:pt>
                <c:pt idx="9">
                  <c:v>553.634576131628</c:v>
                </c:pt>
              </c:numCache>
            </c:numRef>
          </c:val>
          <c:smooth val="0"/>
        </c:ser>
        <c:ser>
          <c:idx val="1"/>
          <c:order val="1"/>
          <c:tx>
            <c:strRef>
              <c:f>Sheet2!$C$3</c:f>
              <c:strCache>
                <c:ptCount val="1"/>
                <c:pt idx="0">
                  <c:v>Expected</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Sheet2!$D$3:$M$3</c:f>
              <c:numCache>
                <c:formatCode>0</c:formatCode>
                <c:ptCount val="10"/>
                <c:pt idx="0">
                  <c:v>150.535</c:v>
                </c:pt>
                <c:pt idx="1">
                  <c:v>165.5885</c:v>
                </c:pt>
                <c:pt idx="2">
                  <c:v>182.14735</c:v>
                </c:pt>
                <c:pt idx="3">
                  <c:v>200.362085</c:v>
                </c:pt>
                <c:pt idx="4">
                  <c:v>220.3982935000003</c:v>
                </c:pt>
                <c:pt idx="5">
                  <c:v>242.4381228500004</c:v>
                </c:pt>
                <c:pt idx="6">
                  <c:v>266.6819351350001</c:v>
                </c:pt>
                <c:pt idx="7">
                  <c:v>293.3501286484995</c:v>
                </c:pt>
                <c:pt idx="8">
                  <c:v>322.6851415133508</c:v>
                </c:pt>
                <c:pt idx="9">
                  <c:v>354.9536556646852</c:v>
                </c:pt>
              </c:numCache>
            </c:numRef>
          </c:val>
          <c:smooth val="0"/>
        </c:ser>
        <c:ser>
          <c:idx val="2"/>
          <c:order val="2"/>
          <c:tx>
            <c:strRef>
              <c:f>Sheet2!$C$4</c:f>
              <c:strCache>
                <c:ptCount val="1"/>
                <c:pt idx="0">
                  <c:v>Cyclic</c:v>
                </c:pt>
              </c:strCache>
            </c:strRef>
          </c:tx>
          <c:spPr>
            <a:ln>
              <a:solidFill>
                <a:schemeClr val="bg2">
                  <a:lumMod val="75000"/>
                </a:schemeClr>
              </a:solidFill>
            </a:ln>
          </c:spPr>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Sheet2!$D$4:$M$4</c:f>
              <c:numCache>
                <c:formatCode>0</c:formatCode>
                <c:ptCount val="10"/>
                <c:pt idx="0">
                  <c:v>150.535</c:v>
                </c:pt>
                <c:pt idx="1">
                  <c:v>165.5885</c:v>
                </c:pt>
                <c:pt idx="2">
                  <c:v>182.14735</c:v>
                </c:pt>
                <c:pt idx="3">
                  <c:v>191.2547175</c:v>
                </c:pt>
                <c:pt idx="4">
                  <c:v>191.2547175</c:v>
                </c:pt>
                <c:pt idx="5">
                  <c:v>181.691981625</c:v>
                </c:pt>
                <c:pt idx="6">
                  <c:v>163.5227834625</c:v>
                </c:pt>
                <c:pt idx="7">
                  <c:v>155.346644289375</c:v>
                </c:pt>
                <c:pt idx="8">
                  <c:v>155.346644289375</c:v>
                </c:pt>
                <c:pt idx="9">
                  <c:v>163.1139765038435</c:v>
                </c:pt>
              </c:numCache>
            </c:numRef>
          </c:val>
          <c:smooth val="0"/>
        </c:ser>
        <c:ser>
          <c:idx val="3"/>
          <c:order val="3"/>
          <c:tx>
            <c:strRef>
              <c:f>Sheet2!$C$5</c:f>
              <c:strCache>
                <c:ptCount val="1"/>
                <c:pt idx="0">
                  <c:v>Disaster</c:v>
                </c:pt>
              </c:strCache>
            </c:strRef>
          </c:tx>
          <c:marker>
            <c:symbol val="none"/>
          </c:marker>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Sheet2!$D$5:$M$5</c:f>
              <c:numCache>
                <c:formatCode>0</c:formatCode>
                <c:ptCount val="10"/>
                <c:pt idx="0">
                  <c:v>150.535</c:v>
                </c:pt>
                <c:pt idx="1">
                  <c:v>165.5885</c:v>
                </c:pt>
                <c:pt idx="2">
                  <c:v>115.9119500000002</c:v>
                </c:pt>
                <c:pt idx="3">
                  <c:v>127.503145</c:v>
                </c:pt>
                <c:pt idx="4">
                  <c:v>140.2534595</c:v>
                </c:pt>
                <c:pt idx="5">
                  <c:v>154.27880545</c:v>
                </c:pt>
                <c:pt idx="6">
                  <c:v>169.7066859949997</c:v>
                </c:pt>
                <c:pt idx="7">
                  <c:v>186.6773545944999</c:v>
                </c:pt>
                <c:pt idx="8">
                  <c:v>205.3450900539501</c:v>
                </c:pt>
                <c:pt idx="9">
                  <c:v>225.8795990593449</c:v>
                </c:pt>
              </c:numCache>
            </c:numRef>
          </c:val>
          <c:smooth val="0"/>
        </c:ser>
        <c:ser>
          <c:idx val="4"/>
          <c:order val="4"/>
          <c:tx>
            <c:strRef>
              <c:f>Sheet2!$C$6</c:f>
              <c:strCache>
                <c:ptCount val="1"/>
                <c:pt idx="0">
                  <c:v>Actual Sales</c:v>
                </c:pt>
              </c:strCache>
            </c:strRef>
          </c:tx>
          <c:spPr>
            <a:ln w="73025">
              <a:solidFill>
                <a:srgbClr val="FF0000"/>
              </a:solidFill>
            </a:ln>
          </c:spPr>
          <c:marker>
            <c:symbol val="none"/>
          </c:marker>
          <c:dLbls>
            <c:txPr>
              <a:bodyPr/>
              <a:lstStyle/>
              <a:p>
                <a:pPr>
                  <a:defRPr sz="2000" b="1" i="0" baseline="0">
                    <a:solidFill>
                      <a:srgbClr val="FF0000"/>
                    </a:solidFill>
                  </a:defRPr>
                </a:pPr>
                <a:endParaRPr lang="en-US"/>
              </a:p>
            </c:txPr>
            <c:dLblPos val="t"/>
            <c:showLegendKey val="0"/>
            <c:showVal val="1"/>
            <c:showCatName val="0"/>
            <c:showSerName val="0"/>
            <c:showPercent val="0"/>
            <c:showBubbleSize val="0"/>
            <c:showLeaderLines val="0"/>
          </c:dLbls>
          <c:cat>
            <c:numRef>
              <c:f>Sheet2!$D$1:$M$1</c:f>
              <c:numCache>
                <c:formatCode>General</c:formatCode>
                <c:ptCount val="10"/>
                <c:pt idx="0">
                  <c:v>1997.0</c:v>
                </c:pt>
                <c:pt idx="1">
                  <c:v>1998.0</c:v>
                </c:pt>
                <c:pt idx="2">
                  <c:v>1999.0</c:v>
                </c:pt>
                <c:pt idx="3">
                  <c:v>2000.0</c:v>
                </c:pt>
                <c:pt idx="4">
                  <c:v>2001.0</c:v>
                </c:pt>
                <c:pt idx="5">
                  <c:v>2002.0</c:v>
                </c:pt>
                <c:pt idx="6">
                  <c:v>2003.0</c:v>
                </c:pt>
                <c:pt idx="7">
                  <c:v>2004.0</c:v>
                </c:pt>
                <c:pt idx="8">
                  <c:v>2005.0</c:v>
                </c:pt>
                <c:pt idx="9">
                  <c:v>2006.0</c:v>
                </c:pt>
              </c:numCache>
            </c:numRef>
          </c:cat>
          <c:val>
            <c:numRef>
              <c:f>Sheet2!$D$6:$M$6</c:f>
              <c:numCache>
                <c:formatCode>General</c:formatCode>
                <c:ptCount val="10"/>
                <c:pt idx="0">
                  <c:v>132.0</c:v>
                </c:pt>
                <c:pt idx="1">
                  <c:v>151.0</c:v>
                </c:pt>
                <c:pt idx="2">
                  <c:v>177.0</c:v>
                </c:pt>
                <c:pt idx="3">
                  <c:v>205.0</c:v>
                </c:pt>
                <c:pt idx="4">
                  <c:v>234.0</c:v>
                </c:pt>
              </c:numCache>
            </c:numRef>
          </c:val>
          <c:smooth val="0"/>
        </c:ser>
        <c:dLbls>
          <c:showLegendKey val="0"/>
          <c:showVal val="0"/>
          <c:showCatName val="0"/>
          <c:showSerName val="0"/>
          <c:showPercent val="0"/>
          <c:showBubbleSize val="0"/>
        </c:dLbls>
        <c:marker val="1"/>
        <c:smooth val="0"/>
        <c:axId val="-2071422104"/>
        <c:axId val="-2071419000"/>
      </c:lineChart>
      <c:catAx>
        <c:axId val="-2071422104"/>
        <c:scaling>
          <c:orientation val="minMax"/>
        </c:scaling>
        <c:delete val="0"/>
        <c:axPos val="b"/>
        <c:numFmt formatCode="General" sourceLinked="1"/>
        <c:majorTickMark val="none"/>
        <c:minorTickMark val="none"/>
        <c:tickLblPos val="nextTo"/>
        <c:crossAx val="-2071419000"/>
        <c:crosses val="autoZero"/>
        <c:auto val="1"/>
        <c:lblAlgn val="ctr"/>
        <c:lblOffset val="100"/>
        <c:noMultiLvlLbl val="0"/>
      </c:catAx>
      <c:valAx>
        <c:axId val="-2071419000"/>
        <c:scaling>
          <c:orientation val="minMax"/>
          <c:max val="400.0"/>
          <c:min val="100.0"/>
        </c:scaling>
        <c:delete val="0"/>
        <c:axPos val="l"/>
        <c:majorGridlines/>
        <c:title>
          <c:tx>
            <c:rich>
              <a:bodyPr/>
              <a:lstStyle/>
              <a:p>
                <a:pPr>
                  <a:defRPr/>
                </a:pPr>
                <a:r>
                  <a:rPr lang="en-US"/>
                  <a:t>Motorcycle units</a:t>
                </a:r>
              </a:p>
            </c:rich>
          </c:tx>
          <c:layout/>
          <c:overlay val="0"/>
        </c:title>
        <c:numFmt formatCode="0" sourceLinked="1"/>
        <c:majorTickMark val="none"/>
        <c:minorTickMark val="none"/>
        <c:tickLblPos val="nextTo"/>
        <c:crossAx val="-2071422104"/>
        <c:crosses val="autoZero"/>
        <c:crossBetween val="between"/>
      </c:valAx>
      <c:spPr>
        <a:solidFill>
          <a:srgbClr val="FFFFCC"/>
        </a:solidFill>
      </c:spPr>
    </c:plotArea>
    <c:legend>
      <c:legendPos val="r"/>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xVal>
            <c:numRef>
              <c:f>'Actual Shipments'!$B$2:$Y$2</c:f>
              <c:numCache>
                <c:formatCode>General</c:formatCode>
                <c:ptCount val="24"/>
                <c:pt idx="0">
                  <c:v>2009.0</c:v>
                </c:pt>
                <c:pt idx="1">
                  <c:v>2008.0</c:v>
                </c:pt>
                <c:pt idx="2">
                  <c:v>2007.0</c:v>
                </c:pt>
                <c:pt idx="3">
                  <c:v>2006.0</c:v>
                </c:pt>
                <c:pt idx="4">
                  <c:v>2005.0</c:v>
                </c:pt>
                <c:pt idx="5">
                  <c:v>2004.0</c:v>
                </c:pt>
                <c:pt idx="6">
                  <c:v>2003.0</c:v>
                </c:pt>
                <c:pt idx="7">
                  <c:v>2002.0</c:v>
                </c:pt>
                <c:pt idx="8">
                  <c:v>2001.0</c:v>
                </c:pt>
                <c:pt idx="9">
                  <c:v>2000.0</c:v>
                </c:pt>
                <c:pt idx="10">
                  <c:v>1999.0</c:v>
                </c:pt>
                <c:pt idx="11">
                  <c:v>1998.0</c:v>
                </c:pt>
                <c:pt idx="12">
                  <c:v>1997.0</c:v>
                </c:pt>
                <c:pt idx="13">
                  <c:v>1996.0</c:v>
                </c:pt>
                <c:pt idx="14">
                  <c:v>1995.0</c:v>
                </c:pt>
                <c:pt idx="15">
                  <c:v>1994.0</c:v>
                </c:pt>
                <c:pt idx="16">
                  <c:v>1993.0</c:v>
                </c:pt>
                <c:pt idx="17">
                  <c:v>1992.0</c:v>
                </c:pt>
                <c:pt idx="18">
                  <c:v>1991.0</c:v>
                </c:pt>
                <c:pt idx="19">
                  <c:v>1990.0</c:v>
                </c:pt>
                <c:pt idx="20">
                  <c:v>1989.0</c:v>
                </c:pt>
                <c:pt idx="21">
                  <c:v>1988.0</c:v>
                </c:pt>
                <c:pt idx="22">
                  <c:v>1987.0</c:v>
                </c:pt>
                <c:pt idx="23">
                  <c:v>1986.0</c:v>
                </c:pt>
              </c:numCache>
            </c:numRef>
          </c:xVal>
          <c:yVal>
            <c:numRef>
              <c:f>'Actual Shipments'!$B$6:$Y$6</c:f>
              <c:numCache>
                <c:formatCode>#,##0</c:formatCode>
                <c:ptCount val="24"/>
                <c:pt idx="0">
                  <c:v>223023.0</c:v>
                </c:pt>
                <c:pt idx="1">
                  <c:v>303479.0</c:v>
                </c:pt>
                <c:pt idx="2">
                  <c:v>330619.0</c:v>
                </c:pt>
                <c:pt idx="3">
                  <c:v>349196.0</c:v>
                </c:pt>
                <c:pt idx="4">
                  <c:v>329017.0</c:v>
                </c:pt>
                <c:pt idx="5">
                  <c:v>317289.0</c:v>
                </c:pt>
                <c:pt idx="6">
                  <c:v>291147.0</c:v>
                </c:pt>
                <c:pt idx="7">
                  <c:v>263653.0</c:v>
                </c:pt>
                <c:pt idx="8">
                  <c:v>234461.0</c:v>
                </c:pt>
                <c:pt idx="9">
                  <c:v>204592.0</c:v>
                </c:pt>
                <c:pt idx="10">
                  <c:v>177187.0</c:v>
                </c:pt>
                <c:pt idx="11">
                  <c:v>150818.0</c:v>
                </c:pt>
                <c:pt idx="12">
                  <c:v>132285.0</c:v>
                </c:pt>
                <c:pt idx="13">
                  <c:v>118771.0</c:v>
                </c:pt>
                <c:pt idx="14">
                  <c:v>105104.0</c:v>
                </c:pt>
                <c:pt idx="15">
                  <c:v>95811.0</c:v>
                </c:pt>
                <c:pt idx="16">
                  <c:v>81696.0</c:v>
                </c:pt>
                <c:pt idx="17">
                  <c:v>76495.0</c:v>
                </c:pt>
                <c:pt idx="18">
                  <c:v>68626.0</c:v>
                </c:pt>
                <c:pt idx="19">
                  <c:v>62458.0</c:v>
                </c:pt>
                <c:pt idx="20">
                  <c:v>58925.0</c:v>
                </c:pt>
                <c:pt idx="21">
                  <c:v>50517.0</c:v>
                </c:pt>
                <c:pt idx="22">
                  <c:v>43315.0</c:v>
                </c:pt>
                <c:pt idx="23">
                  <c:v>36735.0</c:v>
                </c:pt>
              </c:numCache>
            </c:numRef>
          </c:yVal>
          <c:smooth val="1"/>
        </c:ser>
        <c:dLbls>
          <c:showLegendKey val="0"/>
          <c:showVal val="0"/>
          <c:showCatName val="0"/>
          <c:showSerName val="0"/>
          <c:showPercent val="0"/>
          <c:showBubbleSize val="0"/>
        </c:dLbls>
        <c:axId val="-2108432472"/>
        <c:axId val="-2108429448"/>
      </c:scatterChart>
      <c:valAx>
        <c:axId val="-2108432472"/>
        <c:scaling>
          <c:orientation val="minMax"/>
          <c:max val="2010.0"/>
          <c:min val="1985.0"/>
        </c:scaling>
        <c:delete val="0"/>
        <c:axPos val="b"/>
        <c:numFmt formatCode="General" sourceLinked="1"/>
        <c:majorTickMark val="out"/>
        <c:minorTickMark val="none"/>
        <c:tickLblPos val="nextTo"/>
        <c:crossAx val="-2108429448"/>
        <c:crosses val="autoZero"/>
        <c:crossBetween val="midCat"/>
      </c:valAx>
      <c:valAx>
        <c:axId val="-2108429448"/>
        <c:scaling>
          <c:orientation val="minMax"/>
        </c:scaling>
        <c:delete val="0"/>
        <c:axPos val="l"/>
        <c:majorGridlines/>
        <c:numFmt formatCode="#,##0" sourceLinked="1"/>
        <c:majorTickMark val="out"/>
        <c:minorTickMark val="none"/>
        <c:tickLblPos val="nextTo"/>
        <c:crossAx val="-2108432472"/>
        <c:crosses val="autoZero"/>
        <c:crossBetween val="midCat"/>
      </c:valAx>
      <c:spPr>
        <a:solidFill>
          <a:srgbClr val="FFFFCC"/>
        </a:solidFill>
      </c:spPr>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pPr algn="l"/>
          <a:r>
            <a:rPr lang="en-US" dirty="0" smtClean="0">
              <a:latin typeface="Arial"/>
              <a:cs typeface="Arial"/>
            </a:rPr>
            <a:t>Sizing: What should overall capacity be?</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pPr algn="l"/>
          <a:r>
            <a:rPr lang="en-US" dirty="0" smtClean="0">
              <a:latin typeface="Arial"/>
              <a:cs typeface="Arial"/>
            </a:rPr>
            <a:t>Type: What kind of assets are best? </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pPr algn="l"/>
          <a:r>
            <a:rPr lang="en-US" dirty="0" smtClean="0">
              <a:latin typeface="Arial"/>
              <a:cs typeface="Arial"/>
            </a:rPr>
            <a:t>Timing: When expand or contract capacity?</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smtClean="0">
              <a:latin typeface="Arial"/>
              <a:cs typeface="Arial"/>
            </a:rPr>
            <a:t>Location: Where locate assets? </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custScaleX="43934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custScaleX="42234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custScaleX="365741">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96A2CEA1-D85E-3440-9CCC-08EBAA4B445E}" type="presOf" srcId="{A6050017-4627-1046-91F9-BE61E63E2B87}" destId="{B2A598CA-E01C-EA4D-AF57-58AA130F86BB}" srcOrd="0" destOrd="0" presId="urn:microsoft.com/office/officeart/2005/8/layout/hierarchy3"/>
    <dgm:cxn modelId="{91B46B9A-C48C-5040-B07A-E62DB4F681FD}" type="presOf" srcId="{74D98060-DF5B-0E42-8AFD-16543B12F129}" destId="{C6218F86-024F-4948-9A71-07873295F8F7}" srcOrd="0" destOrd="0" presId="urn:microsoft.com/office/officeart/2005/8/layout/hierarchy3"/>
    <dgm:cxn modelId="{8DAE031A-B6BC-7243-B4EC-124D1D272439}" type="presOf" srcId="{63D2F082-266F-184D-A49D-358C5183BC8A}" destId="{1FFFC7EC-A81F-AA48-B99B-CA28E75B3E13}" srcOrd="0" destOrd="0" presId="urn:microsoft.com/office/officeart/2005/8/layout/hierarchy3"/>
    <dgm:cxn modelId="{6758BE36-C3D5-534B-8855-F11A89545FF7}" type="presOf" srcId="{D44F716C-3FDC-8643-A020-DD3109D26B65}" destId="{E34A735B-C5BC-334C-B04C-4D409F37EE4C}"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C472A532-D919-034A-B93E-0D86B92D3A98}" type="presOf" srcId="{0B54B403-BB53-A345-8D96-7DE1B368B6C4}" destId="{A7080424-24AB-FB49-802F-0652DA834566}"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A74E3A0C-A42D-5D48-B589-C790AE1C5E5F}" type="presOf" srcId="{A6050017-4627-1046-91F9-BE61E63E2B87}" destId="{73923B88-FA0D-E446-B111-E3391D8B830D}" srcOrd="1" destOrd="0" presId="urn:microsoft.com/office/officeart/2005/8/layout/hierarchy3"/>
    <dgm:cxn modelId="{88F49D4A-22A0-0440-89E4-A278FA8822B2}" type="presOf" srcId="{57F3D74B-0913-F448-8EB1-4139BD6FBB08}" destId="{D1854B1F-16F4-2D49-B757-F5D3344522C3}" srcOrd="0" destOrd="0" presId="urn:microsoft.com/office/officeart/2005/8/layout/hierarchy3"/>
    <dgm:cxn modelId="{09A9BDF0-DC45-A243-9C2A-40603B86D8EE}" type="presOf" srcId="{0F9C6387-CD5C-7749-833F-050223EE49AD}" destId="{F0A8EC69-BB29-F24E-8EEB-C8D77A64F0DD}" srcOrd="0" destOrd="0" presId="urn:microsoft.com/office/officeart/2005/8/layout/hierarchy3"/>
    <dgm:cxn modelId="{F705731D-5471-594C-9ADE-0963F2CE6D6E}" type="presOf" srcId="{4B9F5014-71E0-EB4C-866C-E60F1A445CE4}" destId="{FF0311D4-0090-8D49-BB17-7957B401B1CB}" srcOrd="0" destOrd="0" presId="urn:microsoft.com/office/officeart/2005/8/layout/hierarchy3"/>
    <dgm:cxn modelId="{5750F65B-2598-4644-BC10-FD3414A531AF}" type="presOf" srcId="{8100DE8C-7478-8D4D-B3B6-619586BA7F36}" destId="{3A427E2D-A230-1647-8183-F69FAEDA4286}" srcOrd="0" destOrd="0" presId="urn:microsoft.com/office/officeart/2005/8/layout/hierarchy3"/>
    <dgm:cxn modelId="{DB82D1E6-0363-EA4C-8C15-2A24FBAB6EAD}" type="presOf" srcId="{A754A459-373A-914C-A914-4E10C1F4C92F}" destId="{5218F9E1-55F7-FC40-8950-10BC2CAE1DFB}" srcOrd="0" destOrd="0" presId="urn:microsoft.com/office/officeart/2005/8/layout/hierarchy3"/>
    <dgm:cxn modelId="{C02F1406-0BAF-D744-BD3B-267E61E363F0}" type="presParOf" srcId="{5218F9E1-55F7-FC40-8950-10BC2CAE1DFB}" destId="{13BB28D3-3859-6A46-878D-956473BB375A}" srcOrd="0" destOrd="0" presId="urn:microsoft.com/office/officeart/2005/8/layout/hierarchy3"/>
    <dgm:cxn modelId="{47D40420-3653-4E43-A703-2A7F5BCA946A}" type="presParOf" srcId="{13BB28D3-3859-6A46-878D-956473BB375A}" destId="{AA394669-19B6-2A4A-9707-CED23257B1DC}" srcOrd="0" destOrd="0" presId="urn:microsoft.com/office/officeart/2005/8/layout/hierarchy3"/>
    <dgm:cxn modelId="{3311ABA5-AFB3-6143-8F16-551C739B7997}" type="presParOf" srcId="{AA394669-19B6-2A4A-9707-CED23257B1DC}" destId="{B2A598CA-E01C-EA4D-AF57-58AA130F86BB}" srcOrd="0" destOrd="0" presId="urn:microsoft.com/office/officeart/2005/8/layout/hierarchy3"/>
    <dgm:cxn modelId="{F2F858CB-A218-0543-A404-616835CD2242}" type="presParOf" srcId="{AA394669-19B6-2A4A-9707-CED23257B1DC}" destId="{73923B88-FA0D-E446-B111-E3391D8B830D}" srcOrd="1" destOrd="0" presId="urn:microsoft.com/office/officeart/2005/8/layout/hierarchy3"/>
    <dgm:cxn modelId="{F37227E1-844C-F647-9783-7B4A56F395B4}" type="presParOf" srcId="{13BB28D3-3859-6A46-878D-956473BB375A}" destId="{048CFE8E-233E-9C40-B940-5E1A11DB1958}" srcOrd="1" destOrd="0" presId="urn:microsoft.com/office/officeart/2005/8/layout/hierarchy3"/>
    <dgm:cxn modelId="{B5424AFA-7899-E642-8AB9-18FB608147C2}" type="presParOf" srcId="{048CFE8E-233E-9C40-B940-5E1A11DB1958}" destId="{A7080424-24AB-FB49-802F-0652DA834566}" srcOrd="0" destOrd="0" presId="urn:microsoft.com/office/officeart/2005/8/layout/hierarchy3"/>
    <dgm:cxn modelId="{B7B3E041-5F12-DC4F-BFB2-11CE9D062487}" type="presParOf" srcId="{048CFE8E-233E-9C40-B940-5E1A11DB1958}" destId="{E34A735B-C5BC-334C-B04C-4D409F37EE4C}" srcOrd="1" destOrd="0" presId="urn:microsoft.com/office/officeart/2005/8/layout/hierarchy3"/>
    <dgm:cxn modelId="{D59572C5-98CB-684F-9686-A3139D8C8C42}" type="presParOf" srcId="{048CFE8E-233E-9C40-B940-5E1A11DB1958}" destId="{F0A8EC69-BB29-F24E-8EEB-C8D77A64F0DD}" srcOrd="2" destOrd="0" presId="urn:microsoft.com/office/officeart/2005/8/layout/hierarchy3"/>
    <dgm:cxn modelId="{9AE0E095-08D6-054B-B588-01FFB2BFFDCE}" type="presParOf" srcId="{048CFE8E-233E-9C40-B940-5E1A11DB1958}" destId="{3A427E2D-A230-1647-8183-F69FAEDA4286}" srcOrd="3" destOrd="0" presId="urn:microsoft.com/office/officeart/2005/8/layout/hierarchy3"/>
    <dgm:cxn modelId="{DF5D6175-A024-2F40-81B1-772338E9ECF0}" type="presParOf" srcId="{048CFE8E-233E-9C40-B940-5E1A11DB1958}" destId="{FF0311D4-0090-8D49-BB17-7957B401B1CB}" srcOrd="4" destOrd="0" presId="urn:microsoft.com/office/officeart/2005/8/layout/hierarchy3"/>
    <dgm:cxn modelId="{40EDF551-5467-1B4F-A668-A62CA530F632}" type="presParOf" srcId="{048CFE8E-233E-9C40-B940-5E1A11DB1958}" destId="{1FFFC7EC-A81F-AA48-B99B-CA28E75B3E13}" srcOrd="5" destOrd="0" presId="urn:microsoft.com/office/officeart/2005/8/layout/hierarchy3"/>
    <dgm:cxn modelId="{422B57D8-56CE-074D-AFD1-421B3004E753}" type="presParOf" srcId="{048CFE8E-233E-9C40-B940-5E1A11DB1958}" destId="{C6218F86-024F-4948-9A71-07873295F8F7}" srcOrd="6" destOrd="0" presId="urn:microsoft.com/office/officeart/2005/8/layout/hierarchy3"/>
    <dgm:cxn modelId="{47FDE631-A908-AD4F-A5F9-4D8230970E22}"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26C48630-CB00-B94C-BAA3-6EF8B1C5CE49}" type="presOf" srcId="{D407CFE4-E8FB-E245-AFDB-410BA6680B55}" destId="{8550BC7D-E478-6C47-BCD8-EB8C32D6A82C}"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EB9CBF08-0E12-7948-B70A-8C981F65A42F}" type="presOf" srcId="{B21C862C-BCF1-F544-BD07-29CD2C2ABB4C}" destId="{53655511-3EA9-E24B-ADA6-7E53EB5D5B44}"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1116B03F-3ABB-3E48-8570-3E360BC69129}" type="presOf" srcId="{183C4D7A-51E5-9D4A-8722-B033BB650077}" destId="{A2D8B243-9861-CB4C-9DC9-4D3970B797C1}" srcOrd="0" destOrd="0" presId="urn:microsoft.com/office/officeart/2005/8/layout/equation1"/>
    <dgm:cxn modelId="{D9E738CF-7EE1-3240-9C14-E3FA45EECD98}" type="presOf" srcId="{76B5C694-B853-0246-BCA0-5E7F2433D535}" destId="{0472C170-12DA-B143-AD1C-711D1168B5FF}"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6302EBC4-85F8-2240-8433-E8458489178A}" type="presOf" srcId="{F32F0913-A3AF-1446-B5C2-B320E756F7AD}" destId="{43B7E150-48FC-BF4A-9779-A59569998339}" srcOrd="0" destOrd="0" presId="urn:microsoft.com/office/officeart/2005/8/layout/equation1"/>
    <dgm:cxn modelId="{CD3171F1-E588-0844-8977-094CA2824EA3}"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1B1DF7A1-CEBA-8041-80E1-987455B3711D}" type="presOf" srcId="{C17C9D10-EE76-7640-A94C-D94C87A3F6C3}" destId="{A9C6362F-FD2C-A44B-8412-4E042722523A}" srcOrd="0" destOrd="0" presId="urn:microsoft.com/office/officeart/2005/8/layout/equation1"/>
    <dgm:cxn modelId="{9E80DA9B-59B8-2641-9497-C7CBBC5903CC}" type="presOf" srcId="{E5FC7AF9-8C95-6A4C-A8DE-6C8A4D1F9430}" destId="{8C6BBD0A-341D-F448-AE4B-11C0CE9949B8}" srcOrd="0" destOrd="0" presId="urn:microsoft.com/office/officeart/2005/8/layout/equation1"/>
    <dgm:cxn modelId="{988536E3-DE95-C04B-A28B-BF6BE7A13359}" type="presParOf" srcId="{53655511-3EA9-E24B-ADA6-7E53EB5D5B44}" destId="{0472C170-12DA-B143-AD1C-711D1168B5FF}" srcOrd="0" destOrd="0" presId="urn:microsoft.com/office/officeart/2005/8/layout/equation1"/>
    <dgm:cxn modelId="{F0D16F62-308C-0849-B5A2-0FBD6CB409AF}" type="presParOf" srcId="{53655511-3EA9-E24B-ADA6-7E53EB5D5B44}" destId="{0A08B234-ABF7-DB43-A58C-B3C0794EAE49}" srcOrd="1" destOrd="0" presId="urn:microsoft.com/office/officeart/2005/8/layout/equation1"/>
    <dgm:cxn modelId="{37698655-EE8A-2742-90FB-2A8C9C619164}" type="presParOf" srcId="{53655511-3EA9-E24B-ADA6-7E53EB5D5B44}" destId="{A2D8B243-9861-CB4C-9DC9-4D3970B797C1}" srcOrd="2" destOrd="0" presId="urn:microsoft.com/office/officeart/2005/8/layout/equation1"/>
    <dgm:cxn modelId="{EE2CC8FE-17A8-F24A-A783-5CA5484D59CC}" type="presParOf" srcId="{53655511-3EA9-E24B-ADA6-7E53EB5D5B44}" destId="{EDB500EE-8294-3F4B-8417-8BE8023C1D35}" srcOrd="3" destOrd="0" presId="urn:microsoft.com/office/officeart/2005/8/layout/equation1"/>
    <dgm:cxn modelId="{5460587B-D324-0448-A185-60ADC679B520}" type="presParOf" srcId="{53655511-3EA9-E24B-ADA6-7E53EB5D5B44}" destId="{A9C6362F-FD2C-A44B-8412-4E042722523A}" srcOrd="4" destOrd="0" presId="urn:microsoft.com/office/officeart/2005/8/layout/equation1"/>
    <dgm:cxn modelId="{195B13E1-F9C1-C849-A5D8-5128825A7049}" type="presParOf" srcId="{53655511-3EA9-E24B-ADA6-7E53EB5D5B44}" destId="{1D85500E-2E82-6A4A-91EE-9AF48FEC6C45}" srcOrd="5" destOrd="0" presId="urn:microsoft.com/office/officeart/2005/8/layout/equation1"/>
    <dgm:cxn modelId="{15EE3A9A-64D9-3547-9D73-4876FF5A045E}" type="presParOf" srcId="{53655511-3EA9-E24B-ADA6-7E53EB5D5B44}" destId="{43B7E150-48FC-BF4A-9779-A59569998339}" srcOrd="6" destOrd="0" presId="urn:microsoft.com/office/officeart/2005/8/layout/equation1"/>
    <dgm:cxn modelId="{E461357E-BFBC-4741-9286-E79A6EFD5863}" type="presParOf" srcId="{53655511-3EA9-E24B-ADA6-7E53EB5D5B44}" destId="{88E048A8-2DA0-7B47-9D5D-4C623211681A}" srcOrd="7" destOrd="0" presId="urn:microsoft.com/office/officeart/2005/8/layout/equation1"/>
    <dgm:cxn modelId="{9FE118A1-6CA3-334D-8FF1-53D0955E153F}" type="presParOf" srcId="{53655511-3EA9-E24B-ADA6-7E53EB5D5B44}" destId="{8C6BBD0A-341D-F448-AE4B-11C0CE9949B8}" srcOrd="8" destOrd="0" presId="urn:microsoft.com/office/officeart/2005/8/layout/equation1"/>
    <dgm:cxn modelId="{41E9A33D-9860-9C46-97F6-F0B582F87232}" type="presParOf" srcId="{53655511-3EA9-E24B-ADA6-7E53EB5D5B44}" destId="{73DEAC19-71FE-434C-B8AB-5F6FDE04D5DA}" srcOrd="9" destOrd="0" presId="urn:microsoft.com/office/officeart/2005/8/layout/equation1"/>
    <dgm:cxn modelId="{50CBF457-AB37-A048-93C5-EF23AC4B0CA1}" type="presParOf" srcId="{53655511-3EA9-E24B-ADA6-7E53EB5D5B44}" destId="{FB9B2694-C9DD-5F41-AEF5-FE06D207342C}" srcOrd="10" destOrd="0" presId="urn:microsoft.com/office/officeart/2005/8/layout/equation1"/>
    <dgm:cxn modelId="{57077F63-0119-AC4F-B9B0-21695E0C8EA5}" type="presParOf" srcId="{53655511-3EA9-E24B-ADA6-7E53EB5D5B44}" destId="{ABE3BCDB-6BFB-044A-9A25-2B53D8273D94}" srcOrd="11" destOrd="0" presId="urn:microsoft.com/office/officeart/2005/8/layout/equation1"/>
    <dgm:cxn modelId="{932B0757-B3A6-E34A-8C1B-D04CD82BC8F2}"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B0003D08-6D56-FC4E-A69F-E4880617DC24}" srcId="{678488E9-F429-764A-BCB8-15B61500D7A9}" destId="{80187C9A-FEFD-434B-8FAC-5F0A0D851023}" srcOrd="0" destOrd="0" parTransId="{367B4CB5-31D2-6A41-B72B-D298F5E2E83C}" sibTransId="{6A29435D-C77C-234D-AC7F-2FDBD12BE20F}"/>
    <dgm:cxn modelId="{11860F49-7E2B-AA40-B773-9B4E5BA12053}" srcId="{678488E9-F429-764A-BCB8-15B61500D7A9}" destId="{9EAE6792-C656-3F46-9BE5-78EA6FA6DB4C}" srcOrd="2" destOrd="0" parTransId="{357E2991-F51D-3C43-95E9-4D5825747537}" sibTransId="{DAB4B04B-0B48-0241-88E7-226B51648E3D}"/>
    <dgm:cxn modelId="{F0115589-D4E0-42B5-9AEB-2600A18AEF17}" type="presOf" srcId="{678488E9-F429-764A-BCB8-15B61500D7A9}" destId="{8E50B0F8-BD19-1343-8DD1-7758ED02554B}" srcOrd="0" destOrd="0" presId="urn:microsoft.com/office/officeart/2005/8/layout/pyramid4"/>
    <dgm:cxn modelId="{82A14775-3C66-4AD2-96F9-666308CE3344}" type="presOf" srcId="{9EAE6792-C656-3F46-9BE5-78EA6FA6DB4C}" destId="{BAD5D478-11BA-D045-A5CB-CADEDE07340F}" srcOrd="0" destOrd="0" presId="urn:microsoft.com/office/officeart/2005/8/layout/pyramid4"/>
    <dgm:cxn modelId="{BE47A653-6933-4708-88A4-4E07DB86C590}" type="presOf" srcId="{A2133739-58CC-5D45-88D0-0B85518225FD}" destId="{D89831E2-8F66-044A-8A21-10BA8F9799CB}" srcOrd="0" destOrd="0" presId="urn:microsoft.com/office/officeart/2005/8/layout/pyramid4"/>
    <dgm:cxn modelId="{AF6E228D-32B4-4F78-8A4C-C74E6DDFBF5A}"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891AADAA-9585-B14D-BBB8-A94E536E0160}" srcId="{678488E9-F429-764A-BCB8-15B61500D7A9}" destId="{A2133739-58CC-5D45-88D0-0B85518225FD}" srcOrd="1" destOrd="0" parTransId="{AE3E917B-4ED9-8E4A-8A54-C2A8CDAC1B0D}" sibTransId="{11B90C9F-1DA2-0D46-B643-CC9D6EF3B37E}"/>
    <dgm:cxn modelId="{D6A11A93-C782-4CB6-BACD-A3F706F6B62A}" type="presOf" srcId="{80187C9A-FEFD-434B-8FAC-5F0A0D851023}" destId="{8CB75068-601B-7B46-AE0F-1D9DC79E16E0}" srcOrd="0" destOrd="0" presId="urn:microsoft.com/office/officeart/2005/8/layout/pyramid4"/>
    <dgm:cxn modelId="{2D40129D-CB6B-49D9-99BF-692C4846B7EC}" type="presParOf" srcId="{8E50B0F8-BD19-1343-8DD1-7758ED02554B}" destId="{8CB75068-601B-7B46-AE0F-1D9DC79E16E0}" srcOrd="0" destOrd="0" presId="urn:microsoft.com/office/officeart/2005/8/layout/pyramid4"/>
    <dgm:cxn modelId="{E37D8454-C94C-4DEC-BFBD-93E968932C69}" type="presParOf" srcId="{8E50B0F8-BD19-1343-8DD1-7758ED02554B}" destId="{D89831E2-8F66-044A-8A21-10BA8F9799CB}" srcOrd="1" destOrd="0" presId="urn:microsoft.com/office/officeart/2005/8/layout/pyramid4"/>
    <dgm:cxn modelId="{DF2B6C46-9558-4DB6-96DA-EB5505EE46F5}" type="presParOf" srcId="{8E50B0F8-BD19-1343-8DD1-7758ED02554B}" destId="{BAD5D478-11BA-D045-A5CB-CADEDE07340F}" srcOrd="2" destOrd="0" presId="urn:microsoft.com/office/officeart/2005/8/layout/pyramid4"/>
    <dgm:cxn modelId="{F63874BF-E260-4F5D-8E00-4EFE2D1FBE7F}"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Sizing: What should overall capacity be?</a:t>
          </a:r>
          <a:endParaRPr lang="en-US" sz="1600" kern="1200" dirty="0">
            <a:latin typeface="Arial"/>
            <a:cs typeface="Arial"/>
          </a:endParaRP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Timing: When expand or contract capacity?</a:t>
          </a:r>
          <a:endParaRPr lang="en-US" sz="1600" kern="1200" dirty="0">
            <a:latin typeface="Arial"/>
            <a:cs typeface="Arial"/>
          </a:endParaRP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Type: What kind of assets are best? </a:t>
          </a:r>
          <a:endParaRPr lang="en-US" sz="1600" kern="1200" dirty="0">
            <a:latin typeface="Arial"/>
            <a:cs typeface="Arial"/>
          </a:endParaRP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Location: Where locate assets? </a:t>
          </a:r>
          <a:endParaRPr lang="en-US" sz="1600" kern="1200" dirty="0">
            <a:latin typeface="Arial"/>
            <a:cs typeface="Arial"/>
          </a:endParaRP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099010" y="846535"/>
        <a:ext cx="1377743" cy="846534"/>
      </dsp:txXfrm>
    </dsp:sp>
    <dsp:sp modelId="{D89831E2-8F66-044A-8A21-10BA8F9799CB}">
      <dsp:nvSpPr>
        <dsp:cNvPr id="0" name=""/>
        <dsp:cNvSpPr/>
      </dsp:nvSpPr>
      <dsp: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55272" y="2539604"/>
        <a:ext cx="1360745" cy="846534"/>
      </dsp:txXfrm>
    </dsp:sp>
    <dsp:sp modelId="{BAD5D478-11BA-D045-A5CB-CADEDE07340F}">
      <dsp:nvSpPr>
        <dsp:cNvPr id="0" name=""/>
        <dsp:cNvSpPr/>
      </dsp:nvSpPr>
      <dsp: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2099009" y="1693069"/>
        <a:ext cx="1377743" cy="846534"/>
      </dsp:txXfrm>
    </dsp:sp>
    <dsp:sp modelId="{106543B8-F3ED-2744-81A5-AD42C44AB69E}">
      <dsp:nvSpPr>
        <dsp:cNvPr id="0" name=""/>
        <dsp:cNvSpPr/>
      </dsp:nvSpPr>
      <dsp: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85261" y="2539604"/>
        <a:ext cx="1377743" cy="84653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 Id="rId2"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900"/>
            </a:lvl1pPr>
          </a:lstStyle>
          <a:p>
            <a:pPr>
              <a:defRPr/>
            </a:pPr>
            <a:r>
              <a:rPr lang="en-US" dirty="0"/>
              <a:t>OPNS454 Week </a:t>
            </a:r>
            <a:r>
              <a:rPr lang="en-US" dirty="0" smtClean="0"/>
              <a:t>5: </a:t>
            </a:r>
            <a:r>
              <a:rPr lang="en-US" dirty="0"/>
              <a:t>Capacity </a:t>
            </a:r>
            <a:r>
              <a:rPr lang="en-US" dirty="0" smtClean="0"/>
              <a:t>Timing and Type</a:t>
            </a:r>
            <a:endParaRPr lang="en-US" dirty="0"/>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900"/>
            </a:lvl1pPr>
          </a:lstStyle>
          <a:p>
            <a:pPr>
              <a:defRPr/>
            </a:pPr>
            <a:r>
              <a:rPr lang="en-US"/>
              <a:t>© Van Mieghem</a:t>
            </a:r>
          </a:p>
        </p:txBody>
      </p:sp>
    </p:spTree>
    <p:extLst>
      <p:ext uri="{BB962C8B-B14F-4D97-AF65-F5344CB8AC3E}">
        <p14:creationId xmlns:p14="http://schemas.microsoft.com/office/powerpoint/2010/main" val="27649621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algn="r" defTabSz="974855" eaLnBrk="0" hangingPunct="0">
              <a:defRPr sz="800"/>
            </a:lvl1pPr>
          </a:lstStyle>
          <a:p>
            <a:pPr>
              <a:defRPr/>
            </a:pPr>
            <a:fld id="{A4660200-B87C-4199-B146-98BF55077D37}" type="datetime1">
              <a:rPr lang="en-US"/>
              <a:pPr>
                <a:defRPr/>
              </a:pPr>
              <a:t>2/17/14</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3" y="4119563"/>
            <a:ext cx="6543675" cy="5253037"/>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94825"/>
            <a:ext cx="3170238"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94825"/>
            <a:ext cx="3170237"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algn="r" defTabSz="974855" eaLnBrk="0" hangingPunct="0">
              <a:defRPr sz="800"/>
            </a:lvl1pPr>
          </a:lstStyle>
          <a:p>
            <a:pPr>
              <a:defRPr/>
            </a:pPr>
            <a:fld id="{28E6183B-8F97-4861-AE79-8F2ACB913E31}" type="slidenum">
              <a:rPr lang="en-US"/>
              <a:pPr>
                <a:defRPr/>
              </a:pPr>
              <a:t>‹#›</a:t>
            </a:fld>
            <a:endParaRPr lang="en-US"/>
          </a:p>
        </p:txBody>
      </p:sp>
    </p:spTree>
    <p:extLst>
      <p:ext uri="{BB962C8B-B14F-4D97-AF65-F5344CB8AC3E}">
        <p14:creationId xmlns:p14="http://schemas.microsoft.com/office/powerpoint/2010/main" val="172792888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 Id="rId3" Type="http://schemas.openxmlformats.org/officeDocument/2006/relationships/image" Target="../media/image12.emf"/></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0659"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76313"/>
            <a:fld id="{B479A95F-8441-4F1B-8F0E-EBFA2F483FAA}" type="slidenum">
              <a:rPr lang="en-US" sz="1200" smtClean="0">
                <a:solidFill>
                  <a:srgbClr val="000000"/>
                </a:solidFill>
                <a:latin typeface="Arial" pitchFamily="34" charset="0"/>
              </a:rPr>
              <a:pPr defTabSz="976313"/>
              <a:t>1</a:t>
            </a:fld>
            <a:endParaRPr lang="en-US" sz="120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sz="1000" kern="1200" dirty="0" smtClean="0">
                <a:solidFill>
                  <a:schemeClr val="tx1"/>
                </a:solidFill>
                <a:latin typeface="Times New Roman" pitchFamily="18" charset="0"/>
                <a:ea typeface="+mn-ea"/>
                <a:cs typeface="+mn-cs"/>
              </a:rPr>
              <a:t>2013: To make sure I cover timing &amp;</a:t>
            </a:r>
            <a:r>
              <a:rPr lang="en-US" sz="1000" kern="1200" baseline="0" dirty="0" smtClean="0">
                <a:solidFill>
                  <a:schemeClr val="tx1"/>
                </a:solidFill>
                <a:latin typeface="Times New Roman" pitchFamily="18" charset="0"/>
                <a:ea typeface="+mn-ea"/>
                <a:cs typeface="+mn-cs"/>
              </a:rPr>
              <a:t> dynamic expansion strategies (also for Lilly prep), m</a:t>
            </a:r>
            <a:r>
              <a:rPr lang="en-US" sz="1000" kern="1200" dirty="0" smtClean="0">
                <a:solidFill>
                  <a:schemeClr val="tx1"/>
                </a:solidFill>
                <a:latin typeface="Times New Roman" pitchFamily="18" charset="0"/>
                <a:ea typeface="+mn-ea"/>
                <a:cs typeface="+mn-cs"/>
              </a:rPr>
              <a:t>ove risk mgt &amp; OH to the back and hand out as separate slide deck “that goes</a:t>
            </a:r>
            <a:r>
              <a:rPr lang="en-US" sz="1000" kern="1200" baseline="0" dirty="0" smtClean="0">
                <a:solidFill>
                  <a:schemeClr val="tx1"/>
                </a:solidFill>
                <a:latin typeface="Times New Roman" pitchFamily="18" charset="0"/>
                <a:ea typeface="+mn-ea"/>
                <a:cs typeface="+mn-cs"/>
              </a:rPr>
              <a:t> throughout the course and we will come back to”.</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2012: Last week we studied capacity strategies and focused on the role of uncertainty in network capacity.</a:t>
            </a:r>
          </a:p>
          <a:p>
            <a:r>
              <a:rPr lang="en-US" sz="1000" kern="1200" dirty="0" smtClean="0">
                <a:solidFill>
                  <a:schemeClr val="tx1"/>
                </a:solidFill>
                <a:latin typeface="Times New Roman" pitchFamily="18" charset="0"/>
                <a:ea typeface="+mn-ea"/>
                <a:cs typeface="+mn-cs"/>
              </a:rPr>
              <a:t>Today we summarize</a:t>
            </a:r>
            <a:r>
              <a:rPr lang="en-US" sz="1000" kern="1200" baseline="0" dirty="0" smtClean="0">
                <a:solidFill>
                  <a:schemeClr val="tx1"/>
                </a:solidFill>
                <a:latin typeface="Times New Roman" pitchFamily="18" charset="0"/>
                <a:ea typeface="+mn-ea"/>
                <a:cs typeface="+mn-cs"/>
              </a:rPr>
              <a:t> how operational hedging fits into risk management, and then turn our attention to timing.</a:t>
            </a:r>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Timing means that we focus on dynamics</a:t>
            </a:r>
            <a:r>
              <a:rPr lang="en-US" sz="1000" kern="1200" baseline="0" dirty="0" smtClean="0">
                <a:solidFill>
                  <a:schemeClr val="tx1"/>
                </a:solidFill>
                <a:latin typeface="Times New Roman" pitchFamily="18" charset="0"/>
                <a:ea typeface="+mn-ea"/>
                <a:cs typeface="+mn-cs"/>
              </a:rPr>
              <a:t> this week.</a:t>
            </a:r>
          </a:p>
          <a:p>
            <a:r>
              <a:rPr lang="en-US" sz="1000" kern="1200" baseline="0" dirty="0" smtClean="0">
                <a:solidFill>
                  <a:schemeClr val="tx1"/>
                </a:solidFill>
                <a:latin typeface="Times New Roman" pitchFamily="18" charset="0"/>
                <a:ea typeface="+mn-ea"/>
                <a:cs typeface="+mn-cs"/>
              </a:rPr>
              <a:t>We will use the Harley case as illustration.</a:t>
            </a:r>
          </a:p>
          <a:p>
            <a:endParaRPr lang="en-US" sz="1000" kern="1200" baseline="0" dirty="0" smtClean="0">
              <a:solidFill>
                <a:schemeClr val="tx1"/>
              </a:solidFill>
              <a:latin typeface="Times New Roman" pitchFamily="18" charset="0"/>
              <a:ea typeface="+mn-ea"/>
              <a:cs typeface="+mn-cs"/>
            </a:endParaRPr>
          </a:p>
          <a:p>
            <a:pPr marL="0" marR="0">
              <a:spcBef>
                <a:spcPts val="0"/>
              </a:spcBef>
              <a:spcAft>
                <a:spcPts val="0"/>
              </a:spcAft>
            </a:pPr>
            <a:r>
              <a:rPr lang="en-US" sz="1000" dirty="0" smtClean="0">
                <a:latin typeface="Calibri"/>
                <a:ea typeface="Times New Roman"/>
              </a:rPr>
              <a:t>Basic plan:</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Risk mgt and hedging.  Target 30min (but could run longer so focus on risk preferences and OH)</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Timing: quick discussion of the 5 strategies (so at least I’m sure we cover that)</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Harley: as example of how to decide</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Main focus on building the model</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And incorporating sample path</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Finish with option value (but I don’t think I’ll have time to say much more)</a:t>
            </a:r>
            <a:endParaRPr lang="en-US" sz="1050" dirty="0" smtClean="0">
              <a:latin typeface="Times New Roman"/>
              <a:ea typeface="Calibri"/>
            </a:endParaRPr>
          </a:p>
          <a:p>
            <a:endParaRPr lang="en-US" sz="1000" kern="1200" baseline="0" dirty="0" smtClean="0">
              <a:solidFill>
                <a:schemeClr val="tx1"/>
              </a:solidFill>
              <a:latin typeface="Times New Roman" pitchFamily="18" charset="0"/>
              <a:ea typeface="+mn-ea"/>
              <a:cs typeface="+mn-cs"/>
            </a:endParaRPr>
          </a:p>
          <a:p>
            <a:endParaRPr lang="en-US" sz="1000" kern="1200" baseline="0" dirty="0" smtClean="0">
              <a:solidFill>
                <a:schemeClr val="tx1"/>
              </a:solidFill>
              <a:latin typeface="Times New Roman" pitchFamily="18" charset="0"/>
              <a:ea typeface="+mn-ea"/>
              <a:cs typeface="+mn-cs"/>
            </a:endParaRPr>
          </a:p>
          <a:p>
            <a:r>
              <a:rPr lang="en-US" sz="1000" kern="1200" baseline="0" dirty="0" smtClean="0">
                <a:solidFill>
                  <a:schemeClr val="tx1"/>
                </a:solidFill>
                <a:latin typeface="Times New Roman" pitchFamily="18" charset="0"/>
                <a:ea typeface="+mn-ea"/>
                <a:cs typeface="+mn-cs"/>
              </a:rPr>
              <a:t>2011: </a:t>
            </a:r>
            <a:r>
              <a:rPr lang="en-US" sz="1000" kern="1200" dirty="0" smtClean="0">
                <a:solidFill>
                  <a:schemeClr val="tx1"/>
                </a:solidFill>
                <a:latin typeface="Times New Roman" pitchFamily="18" charset="0"/>
                <a:ea typeface="+mn-ea"/>
                <a:cs typeface="+mn-cs"/>
              </a:rPr>
              <a:t>The change compared to the past is that I want to spend maximally 10minutes on qualitative stuff and then directly move into the model,</a:t>
            </a:r>
            <a:r>
              <a:rPr lang="en-US" sz="1000" kern="1200" baseline="0" dirty="0" smtClean="0">
                <a:solidFill>
                  <a:schemeClr val="tx1"/>
                </a:solidFill>
                <a:latin typeface="Times New Roman" pitchFamily="18" charset="0"/>
                <a:ea typeface="+mn-ea"/>
                <a:cs typeface="+mn-cs"/>
              </a:rPr>
              <a:t> starting with clickers 2 votes, </a:t>
            </a:r>
            <a:r>
              <a:rPr lang="en-US" sz="1000" kern="1200" dirty="0" smtClean="0">
                <a:solidFill>
                  <a:schemeClr val="tx1"/>
                </a:solidFill>
                <a:latin typeface="Times New Roman" pitchFamily="18" charset="0"/>
                <a:ea typeface="+mn-ea"/>
                <a:cs typeface="+mn-cs"/>
              </a:rPr>
              <a:t>followed by some discussion which hopefully will bring up forecasting, and then I ask vote 3</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The key points I want them to take away are:</a:t>
            </a:r>
          </a:p>
          <a:p>
            <a:pPr lvl="0"/>
            <a:r>
              <a:rPr lang="en-US" sz="1000" kern="1200" dirty="0" smtClean="0">
                <a:solidFill>
                  <a:schemeClr val="tx1"/>
                </a:solidFill>
                <a:latin typeface="Times New Roman" pitchFamily="18" charset="0"/>
                <a:ea typeface="+mn-ea"/>
                <a:cs typeface="+mn-cs"/>
              </a:rPr>
              <a:t>How include demand forecast in model?</a:t>
            </a:r>
          </a:p>
          <a:p>
            <a:pPr lvl="0"/>
            <a:r>
              <a:rPr lang="en-US" sz="1000" kern="1200" dirty="0" smtClean="0">
                <a:solidFill>
                  <a:schemeClr val="tx1"/>
                </a:solidFill>
                <a:latin typeface="Times New Roman" pitchFamily="18" charset="0"/>
                <a:ea typeface="+mn-ea"/>
                <a:cs typeface="+mn-cs"/>
              </a:rPr>
              <a:t>Realize the option values (and also prep them for Lilly)</a:t>
            </a:r>
          </a:p>
          <a:p>
            <a:pPr lvl="1"/>
            <a:r>
              <a:rPr lang="en-US" sz="1000" kern="1200" dirty="0" smtClean="0">
                <a:solidFill>
                  <a:schemeClr val="tx1"/>
                </a:solidFill>
                <a:latin typeface="Times New Roman" pitchFamily="18" charset="0"/>
                <a:ea typeface="+mn-ea"/>
                <a:cs typeface="+mn-cs"/>
              </a:rPr>
              <a:t>Key is what is in the slides: output = max(D, capacity)</a:t>
            </a:r>
          </a:p>
          <a:p>
            <a:pPr lvl="1"/>
            <a:r>
              <a:rPr lang="en-US" sz="1000" kern="1200" dirty="0" smtClean="0">
                <a:solidFill>
                  <a:schemeClr val="tx1"/>
                </a:solidFill>
                <a:latin typeface="Times New Roman" pitchFamily="18" charset="0"/>
                <a:ea typeface="+mn-ea"/>
                <a:cs typeface="+mn-cs"/>
              </a:rPr>
              <a:t>I will also give them updated 5 year data and ask them for their new decisions, but more to stress the option value nature.  I don’t think I’ll get into how to actually calculate this (even though I spent so much time on doing it in Fall)—I think it’s too advanced and may confuse them more than help.  (but I would be prepared to discuss)  We shall get back to that when doing timing using a simpler example.</a:t>
            </a:r>
          </a:p>
          <a:p>
            <a:endParaRPr lang="en-US" dirty="0" smtClean="0"/>
          </a:p>
          <a:p>
            <a:pPr lvl="0"/>
            <a:r>
              <a:rPr lang="en-US" sz="1000" kern="1200" dirty="0" smtClean="0">
                <a:solidFill>
                  <a:schemeClr val="tx1"/>
                </a:solidFill>
                <a:latin typeface="Times New Roman" pitchFamily="18" charset="0"/>
                <a:ea typeface="+mn-ea"/>
                <a:cs typeface="+mn-cs"/>
              </a:rPr>
              <a:t>Intended take-</a:t>
            </a:r>
            <a:r>
              <a:rPr lang="en-US" sz="1000" kern="1200" dirty="0" err="1" smtClean="0">
                <a:solidFill>
                  <a:schemeClr val="tx1"/>
                </a:solidFill>
                <a:latin typeface="Times New Roman" pitchFamily="18" charset="0"/>
                <a:ea typeface="+mn-ea"/>
                <a:cs typeface="+mn-cs"/>
              </a:rPr>
              <a:t>aways</a:t>
            </a:r>
            <a:r>
              <a:rPr lang="en-US" sz="1000" kern="1200" dirty="0" smtClean="0">
                <a:solidFill>
                  <a:schemeClr val="tx1"/>
                </a:solidFill>
                <a:latin typeface="Times New Roman" pitchFamily="18" charset="0"/>
                <a:ea typeface="+mn-ea"/>
                <a:cs typeface="+mn-cs"/>
              </a:rPr>
              <a:t>:</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Timing optimization models (the basic deterministic model using </a:t>
            </a:r>
            <a:r>
              <a:rPr lang="en-US" sz="1000" kern="1200" dirty="0" err="1" smtClean="0">
                <a:solidFill>
                  <a:schemeClr val="tx1"/>
                </a:solidFill>
                <a:latin typeface="Times New Roman" pitchFamily="18" charset="0"/>
                <a:ea typeface="+mn-ea"/>
                <a:cs typeface="+mn-cs"/>
              </a:rPr>
              <a:t>iPhone</a:t>
            </a:r>
            <a:r>
              <a:rPr lang="en-US" sz="1000" kern="1200" dirty="0" smtClean="0">
                <a:solidFill>
                  <a:schemeClr val="tx1"/>
                </a:solidFill>
                <a:latin typeface="Times New Roman" pitchFamily="18" charset="0"/>
                <a:ea typeface="+mn-ea"/>
                <a:cs typeface="+mn-cs"/>
              </a:rPr>
              <a:t>, strategic timing with real options using Acer example)</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Key drivers of timing</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Approaches to location analysis</a:t>
            </a:r>
          </a:p>
          <a:p>
            <a:endParaRPr lang="en-US" dirty="0" smtClean="0"/>
          </a:p>
          <a:p>
            <a:endParaRPr lang="en-US" dirty="0" smtClean="0"/>
          </a:p>
          <a:p>
            <a:r>
              <a:rPr lang="en-US" dirty="0" smtClean="0"/>
              <a:t>2007 Oct8 time plan (for 1.5hr day class):</a:t>
            </a:r>
          </a:p>
          <a:p>
            <a:r>
              <a:rPr lang="en-US" dirty="0" smtClean="0"/>
              <a:t> 0:00-0:35: capacity timing slides</a:t>
            </a:r>
          </a:p>
          <a:p>
            <a:r>
              <a:rPr lang="en-US" dirty="0" smtClean="0"/>
              <a:t> 0:35-1:30: capacity location</a:t>
            </a:r>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84995" name="Rectangle 3"/>
          <p:cNvSpPr>
            <a:spLocks noGrp="1" noChangeArrowheads="1"/>
          </p:cNvSpPr>
          <p:nvPr>
            <p:ph type="dt" sz="quarter" idx="1"/>
          </p:nvPr>
        </p:nvSpPr>
        <p:spPr>
          <a:noFill/>
        </p:spPr>
        <p:txBody>
          <a:bodyPr/>
          <a:lstStyle/>
          <a:p>
            <a:pPr defTabSz="974725"/>
            <a:fld id="{D77AEF47-F1D7-45CB-80AD-4433B2F7589A}" type="datetime1">
              <a:rPr lang="en-US" smtClean="0">
                <a:solidFill>
                  <a:prstClr val="black"/>
                </a:solidFill>
              </a:rPr>
              <a:pPr defTabSz="974725"/>
              <a:t>2/17/14</a:t>
            </a:fld>
            <a:endParaRPr lang="en-US" smtClean="0">
              <a:solidFill>
                <a:prstClr val="black"/>
              </a:solidFill>
            </a:endParaRPr>
          </a:p>
        </p:txBody>
      </p:sp>
      <p:sp>
        <p:nvSpPr>
          <p:cNvPr id="84996"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84997" name="Rectangle 7"/>
          <p:cNvSpPr>
            <a:spLocks noGrp="1" noChangeArrowheads="1"/>
          </p:cNvSpPr>
          <p:nvPr>
            <p:ph type="sldNum" sz="quarter" idx="5"/>
          </p:nvPr>
        </p:nvSpPr>
        <p:spPr>
          <a:noFill/>
        </p:spPr>
        <p:txBody>
          <a:bodyPr/>
          <a:lstStyle/>
          <a:p>
            <a:pPr defTabSz="974725"/>
            <a:fld id="{ABE9A546-1CA5-4DF0-98ED-BF251571A05A}" type="slidenum">
              <a:rPr lang="en-US" smtClean="0">
                <a:solidFill>
                  <a:prstClr val="black"/>
                </a:solidFill>
              </a:rPr>
              <a:pPr defTabSz="974725"/>
              <a:t>10</a:t>
            </a:fld>
            <a:endParaRPr lang="en-US" smtClean="0">
              <a:solidFill>
                <a:prstClr val="black"/>
              </a:solidFill>
            </a:endParaRPr>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r>
              <a:rPr lang="en-US" dirty="0" smtClean="0"/>
              <a:t>What is current problem?  </a:t>
            </a:r>
          </a:p>
          <a:p>
            <a:pPr lvl="1">
              <a:buFontTx/>
              <a:buChar char="•"/>
            </a:pPr>
            <a:r>
              <a:rPr lang="en-US" dirty="0" smtClean="0"/>
              <a:t> D&gt;S.  </a:t>
            </a:r>
          </a:p>
          <a:p>
            <a:pPr lvl="1">
              <a:buFontTx/>
              <a:buChar char="•"/>
            </a:pPr>
            <a:r>
              <a:rPr lang="en-US" dirty="0" smtClean="0"/>
              <a:t> Nice “problem”.  Other companies with this problem: Lexus (NYT 9/27/2003)</a:t>
            </a:r>
          </a:p>
          <a:p>
            <a:endParaRPr lang="en-US" dirty="0" smtClean="0"/>
          </a:p>
          <a:p>
            <a:r>
              <a:rPr lang="en-US" dirty="0" smtClean="0"/>
              <a:t>What are the results of D&gt;S?</a:t>
            </a:r>
          </a:p>
          <a:p>
            <a:pPr lvl="1">
              <a:buFontTx/>
              <a:buChar char="-"/>
            </a:pPr>
            <a:r>
              <a:rPr lang="en-US" dirty="0" smtClean="0"/>
              <a:t>Min I + MTO</a:t>
            </a:r>
          </a:p>
          <a:p>
            <a:pPr lvl="1">
              <a:buFontTx/>
              <a:buChar char="-"/>
            </a:pPr>
            <a:r>
              <a:rPr lang="en-US" dirty="0" smtClean="0"/>
              <a:t>Wait lists (enhances anticipation like expecting your baby, backlog)</a:t>
            </a:r>
          </a:p>
          <a:p>
            <a:pPr lvl="1">
              <a:buFontTx/>
              <a:buChar char="-"/>
            </a:pPr>
            <a:r>
              <a:rPr lang="en-US" dirty="0" smtClean="0"/>
              <a:t>No understanding of true demand = hedge against demand volatility</a:t>
            </a:r>
          </a:p>
          <a:p>
            <a:pPr lvl="1">
              <a:buFontTx/>
              <a:buChar char="-"/>
            </a:pPr>
            <a:r>
              <a:rPr lang="en-US" dirty="0" smtClean="0"/>
              <a:t>Less learning curve</a:t>
            </a:r>
          </a:p>
          <a:p>
            <a:pPr lvl="1">
              <a:buFontTx/>
              <a:buChar char="-"/>
            </a:pPr>
            <a:r>
              <a:rPr lang="en-US" dirty="0" smtClean="0"/>
              <a:t>Strategic: inviting entry, dealer control through allocation!</a:t>
            </a:r>
          </a:p>
          <a:p>
            <a:pPr lvl="1">
              <a:buFontTx/>
              <a:buChar char="-"/>
            </a:pPr>
            <a:endParaRPr lang="en-US" dirty="0" smtClean="0"/>
          </a:p>
          <a:p>
            <a:pPr lvl="0">
              <a:buFontTx/>
              <a:buChar char="-"/>
            </a:pPr>
            <a:endParaRPr lang="en-US" dirty="0" smtClean="0"/>
          </a:p>
          <a:p>
            <a:pPr lvl="0">
              <a:buFontTx/>
              <a:buChar char="-"/>
            </a:pPr>
            <a:r>
              <a:rPr lang="en-US" dirty="0" smtClean="0"/>
              <a:t>The output</a:t>
            </a:r>
            <a:r>
              <a:rPr lang="en-US" baseline="0" dirty="0" smtClean="0"/>
              <a:t> strategies are nice examples of “capacity strategies”– next slide</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smtClean="0"/>
              <a:t>“In the interest of time, I’ve put some stakes in the ground.  Let us discuss row per row.  Joe: which strategy would yield the fastest increase in big bikes?”</a:t>
            </a:r>
          </a:p>
          <a:p>
            <a:pPr>
              <a:defRPr/>
            </a:pPr>
            <a:endParaRPr lang="en-US" dirty="0" smtClean="0"/>
          </a:p>
          <a:p>
            <a:pPr>
              <a:defRPr/>
            </a:pPr>
            <a:r>
              <a:rPr lang="en-US" dirty="0" smtClean="0"/>
              <a:t>Strategies 1 and 2 provide short-term relief. </a:t>
            </a:r>
          </a:p>
          <a:p>
            <a:pPr>
              <a:buFontTx/>
              <a:buChar char="•"/>
              <a:defRPr/>
            </a:pPr>
            <a:r>
              <a:rPr lang="en-US" dirty="0" smtClean="0"/>
              <a:t> If you believe demand will keep increasing, we must expand capacity</a:t>
            </a:r>
            <a:r>
              <a:rPr lang="en-US" baseline="0" dirty="0" smtClean="0"/>
              <a:t> and then the </a:t>
            </a:r>
            <a:r>
              <a:rPr lang="en-US" dirty="0" smtClean="0"/>
              <a:t>key choice is between the last three (although we may implement some of the first two columns).  </a:t>
            </a:r>
          </a:p>
          <a:p>
            <a:pPr>
              <a:buFontTx/>
              <a:buChar char="•"/>
              <a:defRPr/>
            </a:pPr>
            <a:r>
              <a:rPr lang="en-US" dirty="0" smtClean="0"/>
              <a:t> A</a:t>
            </a:r>
            <a:r>
              <a:rPr lang="en-US" baseline="0" dirty="0" smtClean="0"/>
              <a:t> key task to solve this case is to evaluate t</a:t>
            </a:r>
            <a:r>
              <a:rPr lang="en-US" dirty="0" smtClean="0"/>
              <a:t>he financial attractiveness of the 5</a:t>
            </a:r>
            <a:r>
              <a:rPr lang="en-US" baseline="0" dirty="0" smtClean="0"/>
              <a:t> strategies and align that with the qualitative strategic factors.</a:t>
            </a:r>
          </a:p>
          <a:p>
            <a:pPr>
              <a:buFontTx/>
              <a:buChar char="•"/>
              <a:defRPr/>
            </a:pPr>
            <a:endParaRPr lang="en-US" baseline="0" dirty="0" smtClean="0"/>
          </a:p>
          <a:p>
            <a:pPr>
              <a:buFontTx/>
              <a:buNone/>
              <a:defRPr/>
            </a:pPr>
            <a:r>
              <a:rPr lang="en-US" baseline="0" dirty="0" smtClean="0"/>
              <a:t>Over now to discussion of spreadsheet models:</a:t>
            </a:r>
          </a:p>
          <a:p>
            <a:pPr>
              <a:buFontTx/>
              <a:buNone/>
              <a:defRPr/>
            </a:pPr>
            <a:r>
              <a:rPr lang="en-US" baseline="0" dirty="0" smtClean="0"/>
              <a:t>Take first vote and second vote.</a:t>
            </a:r>
          </a:p>
          <a:p>
            <a:pPr>
              <a:buFontTx/>
              <a:buNone/>
              <a:defRPr/>
            </a:pPr>
            <a:r>
              <a:rPr lang="en-US" baseline="0" dirty="0" smtClean="0"/>
              <a:t>This will lead in to a discussion of what they did and key role of:</a:t>
            </a:r>
          </a:p>
          <a:p>
            <a:pPr>
              <a:buFontTx/>
              <a:buNone/>
              <a:defRPr/>
            </a:pPr>
            <a:r>
              <a:rPr lang="en-US" baseline="0" dirty="0" smtClean="0"/>
              <a:t>FORECASTS &gt; then vote #3.</a:t>
            </a:r>
          </a:p>
          <a:p>
            <a:pPr>
              <a:buFontTx/>
              <a:buNone/>
              <a:defRPr/>
            </a:pPr>
            <a:endParaRPr lang="en-US" baseline="0" dirty="0" smtClean="0"/>
          </a:p>
          <a:p>
            <a:pPr>
              <a:buFontTx/>
              <a:buNone/>
              <a:defRPr/>
            </a:pPr>
            <a:r>
              <a:rPr lang="en-US" baseline="0" dirty="0" smtClean="0"/>
              <a:t>Also can ask what they would do when I give them actual sales of 5 years, to lead into the key role that there is forecast updating AND continued future decisions.  Hence:</a:t>
            </a:r>
          </a:p>
          <a:p>
            <a:pPr>
              <a:buFontTx/>
              <a:buNone/>
              <a:defRPr/>
            </a:pPr>
            <a:r>
              <a:rPr lang="en-US" baseline="0" dirty="0" smtClean="0"/>
              <a:t>REAL OPTIONS discussion.</a:t>
            </a:r>
          </a:p>
          <a:p>
            <a:pPr>
              <a:buFontTx/>
              <a:buNone/>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Then over to slides.</a:t>
            </a:r>
            <a:r>
              <a:rPr lang="en-US" dirty="0" smtClean="0"/>
              <a:t> “Let’s now put this into perspective and discuss the key elements to capture in financial valuation of capacity strategies.”  (next slides—plan on having 30min left!)</a:t>
            </a:r>
          </a:p>
          <a:p>
            <a:pPr>
              <a:buFontTx/>
              <a:buNone/>
              <a:defRPr/>
            </a:pPr>
            <a:endParaRPr lang="en-US" dirty="0" smtClean="0"/>
          </a:p>
          <a:p>
            <a:pPr>
              <a:buFontTx/>
              <a:buChar char="•"/>
              <a:defRPr/>
            </a:pPr>
            <a:endParaRPr lang="en-US" dirty="0" smtClean="0"/>
          </a:p>
          <a:p>
            <a:pPr>
              <a:buFontTx/>
              <a:buChar char="•"/>
              <a:defRPr/>
            </a:pPr>
            <a:endParaRPr lang="en-US" dirty="0" smtClean="0"/>
          </a:p>
          <a:p>
            <a:pPr>
              <a:buFontTx/>
              <a:buChar char="•"/>
              <a:defRPr/>
            </a:pPr>
            <a:r>
              <a:rPr lang="en-US" dirty="0" smtClean="0"/>
              <a:t> Ask some teams/students to discuss some salient features in their NPV analysis.  Bring out on BB:</a:t>
            </a:r>
          </a:p>
          <a:p>
            <a:pPr marL="228600" indent="-228600">
              <a:buFont typeface="+mj-lt"/>
              <a:buAutoNum type="arabicPeriod"/>
              <a:defRPr/>
            </a:pPr>
            <a:r>
              <a:rPr lang="en-US" dirty="0" smtClean="0"/>
              <a:t>Demand uncertainty</a:t>
            </a:r>
          </a:p>
          <a:p>
            <a:pPr marL="228600" indent="-228600">
              <a:buFont typeface="+mj-lt"/>
              <a:buAutoNum type="arabicPeriod"/>
              <a:defRPr/>
            </a:pPr>
            <a:r>
              <a:rPr lang="en-US" dirty="0" smtClean="0"/>
              <a:t>Capacity over time</a:t>
            </a:r>
          </a:p>
          <a:p>
            <a:pPr marL="228600" indent="-228600">
              <a:buFont typeface="+mj-lt"/>
              <a:buAutoNum type="arabicPeriod"/>
              <a:defRPr/>
            </a:pPr>
            <a:r>
              <a:rPr lang="en-US" dirty="0" smtClean="0"/>
              <a:t>Sales = min(D, capacity)</a:t>
            </a:r>
          </a:p>
          <a:p>
            <a:pPr marL="228600" indent="-228600">
              <a:buFont typeface="+mj-lt"/>
              <a:buAutoNum type="arabicPeriod"/>
              <a:defRPr/>
            </a:pPr>
            <a:r>
              <a:rPr lang="en-US" dirty="0" smtClean="0"/>
              <a:t>Mix</a:t>
            </a:r>
          </a:p>
          <a:p>
            <a:pPr marL="228600" indent="-228600">
              <a:buFont typeface="+mj-lt"/>
              <a:buAutoNum type="arabicPeriod"/>
              <a:defRPr/>
            </a:pPr>
            <a:r>
              <a:rPr lang="en-US" dirty="0" smtClean="0"/>
              <a:t>Moving baseline</a:t>
            </a:r>
          </a:p>
          <a:p>
            <a:pPr marL="228600" indent="-228600">
              <a:buFont typeface="+mj-lt"/>
              <a:buAutoNum type="arabicPeriod"/>
              <a:defRPr/>
            </a:pPr>
            <a:endParaRPr lang="en-US" dirty="0" smtClean="0"/>
          </a:p>
        </p:txBody>
      </p:sp>
      <p:sp>
        <p:nvSpPr>
          <p:cNvPr id="5837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2/17/14</a:t>
            </a:fld>
            <a:endParaRPr lang="en-US" smtClean="0">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11</a:t>
            </a:fld>
            <a:endParaRPr lang="en-US" smtClean="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Typos</a:t>
            </a:r>
            <a:r>
              <a:rPr lang="en-US" baseline="0" dirty="0" smtClean="0"/>
              <a:t> on their sides 0, 1 and “t” header was written as 2 on table.</a:t>
            </a:r>
          </a:p>
          <a:p>
            <a:endParaRPr lang="en-US" baseline="0" dirty="0" smtClean="0"/>
          </a:p>
          <a:p>
            <a:r>
              <a:rPr lang="en-US" baseline="0" dirty="0" smtClean="0"/>
              <a:t>Fixed in electronic version on course folder.</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Constraint</a:t>
            </a:r>
            <a:r>
              <a:rPr lang="en-US" baseline="0" dirty="0" smtClean="0"/>
              <a:t> bullets are blank for students.</a:t>
            </a:r>
          </a:p>
          <a:p>
            <a:endParaRPr lang="en-US" baseline="0" dirty="0" smtClean="0"/>
          </a:p>
          <a:p>
            <a:r>
              <a:rPr lang="en-US" baseline="0" dirty="0" smtClean="0"/>
              <a:t>Most are obvious (from previous slide) but they might not think of the 3</a:t>
            </a:r>
            <a:r>
              <a:rPr lang="en-US" baseline="30000" dirty="0" smtClean="0"/>
              <a:t>rd</a:t>
            </a:r>
            <a:r>
              <a:rPr lang="en-US" baseline="0" dirty="0" smtClean="0"/>
              <a:t> one.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Update: sales peaked at 349k units in 2006, and then started dropping to 223 in 2009</a:t>
            </a:r>
            <a:r>
              <a:rPr lang="en-US" baseline="0" dirty="0" smtClean="0"/>
              <a:t> = drop of 36%, so the “disaster scenario” did eventually happen!</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2/17/14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b="1" u="sng" dirty="0" smtClean="0"/>
              <a:t>Ask student</a:t>
            </a:r>
            <a:r>
              <a:rPr lang="en-US" b="1" u="sng" baseline="0" dirty="0" smtClean="0"/>
              <a:t> w</a:t>
            </a:r>
            <a:r>
              <a:rPr lang="en-US" b="1" u="sng" dirty="0" smtClean="0"/>
              <a:t>hat is</a:t>
            </a:r>
            <a:r>
              <a:rPr lang="en-US" b="1" u="sng" baseline="0" dirty="0" smtClean="0"/>
              <a:t> the value of waiting?</a:t>
            </a:r>
            <a:endParaRPr lang="en-US" b="1" u="sng" dirty="0" smtClean="0"/>
          </a:p>
          <a:p>
            <a:endParaRPr lang="en-US" b="0" u="sng" dirty="0" smtClean="0"/>
          </a:p>
          <a:p>
            <a:r>
              <a:rPr lang="en-US" b="0" u="sng" dirty="0" smtClean="0"/>
              <a:t>Solar-Panel Maker to Close a Factory and Delay Expansion </a:t>
            </a:r>
            <a:r>
              <a:rPr lang="en-US" u="sng" dirty="0" smtClean="0"/>
              <a:t>3 November 2010 The New York Times</a:t>
            </a:r>
          </a:p>
          <a:p>
            <a:r>
              <a:rPr lang="en-US" dirty="0" smtClean="0"/>
              <a:t>(Article 3 weeks after the assigned</a:t>
            </a:r>
            <a:r>
              <a:rPr lang="en-US" baseline="0" dirty="0" smtClean="0"/>
              <a:t> article.)</a:t>
            </a:r>
            <a:endParaRPr lang="en-US" dirty="0" smtClean="0"/>
          </a:p>
          <a:p>
            <a:endParaRPr lang="en-US" dirty="0" smtClean="0"/>
          </a:p>
          <a:p>
            <a:r>
              <a:rPr lang="en-US" dirty="0" smtClean="0"/>
              <a:t>Solyndra, a Silicon </a:t>
            </a:r>
            <a:r>
              <a:rPr lang="en-US" b="0" dirty="0" smtClean="0"/>
              <a:t>Valley solar-panel maker </a:t>
            </a:r>
            <a:r>
              <a:rPr lang="en-US" dirty="0" smtClean="0"/>
              <a:t>that won half a billion dollars in federal aid to build a state-of-the-art robotic factory, plans to announce on Wednesday that it will shut down an older plant and lay off workers.</a:t>
            </a:r>
          </a:p>
          <a:p>
            <a:r>
              <a:rPr lang="en-US" dirty="0" smtClean="0"/>
              <a:t>The cost-cutting move, which will reduce the company's previously announced production capacity, is a sign of the notable shift in the prospects for cutting-edge American solar companies, which now face intense price competition from Chinese manufacturers that use more established photovoltaic technologies.</a:t>
            </a:r>
          </a:p>
          <a:p>
            <a:endParaRPr lang="en-US" dirty="0" smtClean="0"/>
          </a:p>
          <a:p>
            <a:r>
              <a:rPr lang="en-US" b="1" dirty="0" smtClean="0"/>
              <a:t>Just seven weeks ago, Solyndra opened Fab 2, a $733 million factory in Fremont, Calif., to make its high-tech solar panels. The new plant was supposed to be the first phase of a rapid expansion of the company. Instead, Solyndra has decided to shutter the old plant and postpone plans to expand Fab 2, which was built with a $535 million federal loan guarantee. </a:t>
            </a:r>
            <a:r>
              <a:rPr lang="en-US" dirty="0" smtClean="0"/>
              <a:t>'</a:t>
            </a:r>
            <a:r>
              <a:rPr lang="en-US" b="1" dirty="0" smtClean="0"/>
              <a:t>'Fab 2 is much more efficient and cost-effective than our existing facility,'' Brian Harrison, Solyndra's chief executive, said in an interview. ''We're adjusting our plans to be more in line with where the market is and where our business is at the moment.'‘</a:t>
            </a:r>
          </a:p>
          <a:p>
            <a:endParaRPr lang="en-US" dirty="0" smtClean="0"/>
          </a:p>
          <a:p>
            <a:r>
              <a:rPr lang="en-US" b="1" dirty="0" smtClean="0"/>
              <a:t>When Solyndra filed for an initial public stock offering in December, it estimated it would have a total production capacity of 610 megawatts by 2013 if its two plants were fully built out. The company now expects it have capacity of 285 to 300 megawatts by 2013.</a:t>
            </a:r>
            <a:r>
              <a:rPr lang="en-US" b="1" baseline="0" dirty="0" smtClean="0"/>
              <a:t> </a:t>
            </a:r>
            <a:r>
              <a:rPr lang="en-US" dirty="0" smtClean="0"/>
              <a:t>The company is the most prominent of a wave of Silicon Valley solar start-ups that hoped to transform the economics of the industry. Gov. Arnold Schwarzenegger of California and Energy Secretary Steven Chu helped break ground on Fab 2 last year, and President Obama made an appearance at the unfinished factory in May to extol Solyndra's innovative technology.</a:t>
            </a:r>
          </a:p>
          <a:p>
            <a:endParaRPr lang="en-US" dirty="0" smtClean="0"/>
          </a:p>
          <a:p>
            <a:r>
              <a:rPr lang="en-US" b="1" dirty="0" smtClean="0"/>
              <a:t>Mr. Harrison noted that the market had undergone a significant shift since Solyndra filed for the stock offering, with solar module prices plummeting as low-cost Chinese manufacturers like Suntech and Yingli ramped up production.</a:t>
            </a:r>
            <a:r>
              <a:rPr lang="en-US" dirty="0" smtClean="0"/>
              <a:t> That has put pressure on companies like Solyndra, which makes advanced thin-film solar modules that are less efficient than conventional photovoltaic modules but had been cheaper to install until prices began to fall sharply last year. Solyndra said it would lay off around 40 employees and not renew contracts for about 150 temporary workers as a result of the consolidation. The closing of the old factory, called Fab 1, will save the company more than $60 million in capital expenditures, executives said.</a:t>
            </a:r>
          </a:p>
          <a:p>
            <a:endParaRPr lang="en-US" dirty="0" smtClean="0"/>
          </a:p>
          <a:p>
            <a:r>
              <a:rPr lang="en-US" dirty="0" smtClean="0"/>
              <a:t>Mr. Harrison, who became Solyndra's chief executive in July, said that despite the cutbacks, the company's production of solar panels for commercial rooftops would double in 2011 from the previous year. He said Solyndra continued to receive large orders from customers. </a:t>
            </a:r>
            <a:r>
              <a:rPr lang="en-US" b="1" dirty="0" smtClean="0"/>
              <a:t>Depending on how the market evolves, Solyndra could reopen Fab 1 or expand its new factory, Mr. Harrison said.</a:t>
            </a:r>
          </a:p>
          <a:p>
            <a:endParaRPr lang="en-US" b="1" dirty="0" smtClean="0"/>
          </a:p>
          <a:p>
            <a:r>
              <a:rPr lang="en-US" dirty="0" smtClean="0"/>
              <a:t>********************</a:t>
            </a:r>
          </a:p>
          <a:p>
            <a:endParaRPr lang="en-US" dirty="0" smtClean="0"/>
          </a:p>
          <a:p>
            <a:r>
              <a:rPr lang="en-US" dirty="0" smtClean="0"/>
              <a:t>Optimizing capacity needs</a:t>
            </a:r>
            <a:r>
              <a:rPr lang="en-US" baseline="0" dirty="0" smtClean="0"/>
              <a:t> to take into account that decisions can be made dynamically as information evolves -&gt; different approach to static optimization of capacity plan at time 0.</a:t>
            </a: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smtClean="0"/>
              <a:t>Distinguish between the two types of timing and their key drivers.</a:t>
            </a:r>
          </a:p>
          <a:p>
            <a:endParaRPr lang="en-US" smtClean="0"/>
          </a:p>
          <a:p>
            <a:r>
              <a:rPr lang="en-US" smtClean="0"/>
              <a:t>- can discuss Mini-Case 4, which is an example of how the simple timing model can be used to time capacity storage additions.</a:t>
            </a:r>
          </a:p>
          <a:p>
            <a:r>
              <a:rPr lang="en-US" smtClean="0"/>
              <a:t>- real options: you have seen in decision trees.  Example in Chapter 4 shows how this can be used directly to value timing.  We’ll come back to real options in the context of flexibility later.</a:t>
            </a:r>
          </a:p>
          <a:p>
            <a:endParaRPr lang="en-US" smtClean="0"/>
          </a:p>
          <a:p>
            <a:endParaRPr lang="en-US" smtClean="0"/>
          </a:p>
        </p:txBody>
      </p:sp>
      <p:sp>
        <p:nvSpPr>
          <p:cNvPr id="77828" name="Header Placeholder 3"/>
          <p:cNvSpPr>
            <a:spLocks noGrp="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7829" name="Date Placeholder 4"/>
          <p:cNvSpPr>
            <a:spLocks noGrp="1"/>
          </p:cNvSpPr>
          <p:nvPr>
            <p:ph type="dt" sz="quarter" idx="1"/>
          </p:nvPr>
        </p:nvSpPr>
        <p:spPr>
          <a:noFill/>
        </p:spPr>
        <p:txBody>
          <a:bodyPr/>
          <a:lstStyle/>
          <a:p>
            <a:pPr defTabSz="976313"/>
            <a:fld id="{CBB10C9B-FA1E-4A10-9B64-2C127F931004}" type="datetime1">
              <a:rPr lang="en-US" sz="1200" smtClean="0">
                <a:solidFill>
                  <a:srgbClr val="000000"/>
                </a:solidFill>
                <a:latin typeface="Arial" pitchFamily="34" charset="0"/>
              </a:rPr>
              <a:pPr defTabSz="976313"/>
              <a:t>2/17/14</a:t>
            </a:fld>
            <a:endParaRPr lang="en-US" sz="1200" smtClean="0">
              <a:solidFill>
                <a:srgbClr val="000000"/>
              </a:solidFill>
              <a:latin typeface="Arial" pitchFamily="34" charset="0"/>
            </a:endParaRPr>
          </a:p>
        </p:txBody>
      </p:sp>
      <p:sp>
        <p:nvSpPr>
          <p:cNvPr id="77830" name="Footer Placeholder 5"/>
          <p:cNvSpPr>
            <a:spLocks noGrp="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7831" name="Slide Number Placeholder 6"/>
          <p:cNvSpPr>
            <a:spLocks noGrp="1"/>
          </p:cNvSpPr>
          <p:nvPr>
            <p:ph type="sldNum" sz="quarter" idx="5"/>
          </p:nvPr>
        </p:nvSpPr>
        <p:spPr>
          <a:noFill/>
        </p:spPr>
        <p:txBody>
          <a:bodyPr/>
          <a:lstStyle/>
          <a:p>
            <a:pPr defTabSz="976313"/>
            <a:fld id="{2F19FAD1-75DA-4278-B371-7E5D17428698}" type="slidenum">
              <a:rPr lang="en-US" sz="1200" smtClean="0">
                <a:solidFill>
                  <a:srgbClr val="000000"/>
                </a:solidFill>
                <a:latin typeface="Arial" pitchFamily="34" charset="0"/>
              </a:rPr>
              <a:pPr defTabSz="976313"/>
              <a:t>21</a:t>
            </a:fld>
            <a:endParaRPr lang="en-US" sz="1200" smtClean="0">
              <a:solidFill>
                <a:srgbClr val="000000"/>
              </a:solidFill>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68611" name="Rectangle 3"/>
          <p:cNvSpPr>
            <a:spLocks noGrp="1" noChangeArrowheads="1"/>
          </p:cNvSpPr>
          <p:nvPr>
            <p:ph type="dt" sz="quarter" idx="1"/>
          </p:nvPr>
        </p:nvSpPr>
        <p:spPr>
          <a:noFill/>
        </p:spPr>
        <p:txBody>
          <a:bodyPr/>
          <a:lstStyle/>
          <a:p>
            <a:pPr defTabSz="974725"/>
            <a:fld id="{8C744732-6563-45D4-AE34-4E290B5AF913}" type="datetime1">
              <a:rPr lang="en-US" smtClean="0"/>
              <a:pPr defTabSz="974725"/>
              <a:t>2/17/14</a:t>
            </a:fld>
            <a:endParaRPr lang="en-US" smtClean="0"/>
          </a:p>
        </p:txBody>
      </p:sp>
      <p:sp>
        <p:nvSpPr>
          <p:cNvPr id="68612" name="Rectangle 6"/>
          <p:cNvSpPr>
            <a:spLocks noGrp="1" noChangeArrowheads="1"/>
          </p:cNvSpPr>
          <p:nvPr>
            <p:ph type="ftr" sz="quarter" idx="4"/>
          </p:nvPr>
        </p:nvSpPr>
        <p:spPr>
          <a:noFill/>
        </p:spPr>
        <p:txBody>
          <a:bodyPr/>
          <a:lstStyle/>
          <a:p>
            <a:pPr defTabSz="974725"/>
            <a:r>
              <a:rPr lang="en-US" smtClean="0"/>
              <a:t>© Van Mieghem</a:t>
            </a:r>
          </a:p>
        </p:txBody>
      </p:sp>
      <p:sp>
        <p:nvSpPr>
          <p:cNvPr id="68613" name="Rectangle 7"/>
          <p:cNvSpPr>
            <a:spLocks noGrp="1" noChangeArrowheads="1"/>
          </p:cNvSpPr>
          <p:nvPr>
            <p:ph type="sldNum" sz="quarter" idx="5"/>
          </p:nvPr>
        </p:nvSpPr>
        <p:spPr>
          <a:noFill/>
        </p:spPr>
        <p:txBody>
          <a:bodyPr/>
          <a:lstStyle/>
          <a:p>
            <a:pPr defTabSz="974725"/>
            <a:fld id="{1D268268-5FE9-4DC1-9DA4-AB1164096C10}" type="slidenum">
              <a:rPr lang="en-US" smtClean="0"/>
              <a:pPr defTabSz="974725"/>
              <a:t>22</a:t>
            </a:fld>
            <a:endParaRPr lang="en-US" smtClean="0"/>
          </a:p>
        </p:txBody>
      </p:sp>
      <p:sp>
        <p:nvSpPr>
          <p:cNvPr id="68614" name="Rectangle 2"/>
          <p:cNvSpPr>
            <a:spLocks noGrp="1" noRot="1" noChangeAspect="1" noChangeArrowheads="1" noTextEdit="1"/>
          </p:cNvSpPr>
          <p:nvPr>
            <p:ph type="sldImg"/>
          </p:nvPr>
        </p:nvSpPr>
        <p:spPr>
          <a:ln/>
        </p:spPr>
      </p:sp>
      <p:sp>
        <p:nvSpPr>
          <p:cNvPr id="68615" name="Rectangle 3"/>
          <p:cNvSpPr>
            <a:spLocks noGrp="1" noChangeArrowheads="1"/>
          </p:cNvSpPr>
          <p:nvPr>
            <p:ph type="body" idx="1"/>
          </p:nvPr>
        </p:nvSpPr>
        <p:spPr>
          <a:noFill/>
          <a:ln/>
        </p:spPr>
        <p:txBody>
          <a:bodyPr/>
          <a:lstStyle/>
          <a:p>
            <a:pPr lvl="3">
              <a:buClr>
                <a:srgbClr val="FF3300"/>
              </a:buClr>
            </a:pPr>
            <a:r>
              <a:rPr lang="en-US" smtClean="0">
                <a:solidFill>
                  <a:srgbClr val="FF3300"/>
                </a:solidFill>
              </a:rPr>
              <a:t>Do discuss!</a:t>
            </a:r>
          </a:p>
          <a:p>
            <a:pPr lvl="3">
              <a:buClr>
                <a:srgbClr val="FF3300"/>
              </a:buClr>
            </a:pPr>
            <a:endParaRPr lang="en-US" smtClean="0">
              <a:solidFill>
                <a:srgbClr val="FF33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pPr marL="228600" lvl="0" indent="-228600">
              <a:buFont typeface="+mj-lt"/>
              <a:buNone/>
              <a:defRPr/>
            </a:pPr>
            <a:r>
              <a:rPr lang="en-US" sz="1200" dirty="0" smtClean="0"/>
              <a:t>Three capacity strategy options in Harley case: </a:t>
            </a:r>
          </a:p>
          <a:p>
            <a:pPr marL="157163" indent="-157163">
              <a:lnSpc>
                <a:spcPct val="80000"/>
              </a:lnSpc>
            </a:pPr>
            <a:r>
              <a:rPr lang="en-US" sz="1200" i="1" dirty="0" smtClean="0"/>
              <a:t>		Size	Timing</a:t>
            </a:r>
          </a:p>
          <a:p>
            <a:pPr marL="157163" indent="-157163">
              <a:lnSpc>
                <a:spcPct val="80000"/>
              </a:lnSpc>
              <a:buFontTx/>
              <a:buAutoNum type="arabicPeriod"/>
            </a:pPr>
            <a:r>
              <a:rPr lang="en-US" sz="1200" dirty="0" smtClean="0"/>
              <a:t>Outsource: 150k	10% p.a. (draw linear increase with cap)</a:t>
            </a:r>
          </a:p>
          <a:p>
            <a:pPr marL="157163" indent="-157163">
              <a:lnSpc>
                <a:spcPct val="80000"/>
              </a:lnSpc>
              <a:buFontTx/>
              <a:buAutoNum type="arabicPeriod"/>
            </a:pPr>
            <a:r>
              <a:rPr lang="en-US" sz="1200" dirty="0" smtClean="0"/>
              <a:t>Brown:	200k	2 years</a:t>
            </a:r>
          </a:p>
          <a:p>
            <a:pPr marL="157163" indent="-157163">
              <a:lnSpc>
                <a:spcPct val="80000"/>
              </a:lnSpc>
              <a:buFontTx/>
              <a:buAutoNum type="arabicPeriod"/>
            </a:pPr>
            <a:r>
              <a:rPr lang="en-US" sz="1200" dirty="0" smtClean="0"/>
              <a:t>Green:	210k	3 years [also must decide on type &amp; location]</a:t>
            </a:r>
          </a:p>
          <a:p>
            <a:pPr marL="157163" indent="-157163">
              <a:lnSpc>
                <a:spcPct val="80000"/>
              </a:lnSpc>
              <a:buFontTx/>
              <a:buAutoNum type="arabicPeriod"/>
            </a:pPr>
            <a:endParaRPr lang="en-US" sz="1200" dirty="0" smtClean="0"/>
          </a:p>
          <a:p>
            <a:pPr marL="157163" indent="-157163">
              <a:lnSpc>
                <a:spcPct val="80000"/>
              </a:lnSpc>
            </a:pPr>
            <a:r>
              <a:rPr lang="en-US" sz="1200" dirty="0" smtClean="0"/>
              <a:t>The case asks us to assess these three capacity expansion methods to two others.  </a:t>
            </a:r>
            <a:r>
              <a:rPr lang="en-US" sz="1200" i="1" dirty="0" smtClean="0"/>
              <a:t>How do you value the small difference between 2 and 3? Need PV of small extra sales slice in  graph above.</a:t>
            </a:r>
          </a:p>
          <a:p>
            <a:pPr marL="157163" indent="-157163">
              <a:lnSpc>
                <a:spcPct val="80000"/>
              </a:lnSpc>
            </a:pPr>
            <a:r>
              <a:rPr lang="en-US" sz="1200" i="0" dirty="0" smtClean="0"/>
              <a:t>Note:</a:t>
            </a:r>
            <a:r>
              <a:rPr lang="en-US" sz="1200" i="0" baseline="0" dirty="0" smtClean="0"/>
              <a:t> impact of  a) improvement on capacity (see later); b) innovation and NPD (next week in Lilly)</a:t>
            </a:r>
            <a:endParaRPr lang="en-US" sz="1200" i="0" dirty="0" smtClean="0"/>
          </a:p>
          <a:p>
            <a:pPr marL="157163" indent="-157163">
              <a:lnSpc>
                <a:spcPct val="80000"/>
              </a:lnSpc>
            </a:pPr>
            <a:endParaRPr lang="en-US" sz="1200" dirty="0" smtClean="0"/>
          </a:p>
          <a:p>
            <a:pPr marL="157163" indent="-157163">
              <a:lnSpc>
                <a:spcPct val="80000"/>
              </a:lnSpc>
            </a:pPr>
            <a:r>
              <a:rPr lang="en-US" sz="1200" dirty="0" smtClean="0"/>
              <a:t>First we can have a quick qualitative evaluation of the five strategies (next slide)</a:t>
            </a:r>
          </a:p>
          <a:p>
            <a:pPr marL="157163" indent="-157163">
              <a:lnSpc>
                <a:spcPct val="80000"/>
              </a:lnSpc>
            </a:pPr>
            <a:endParaRPr lang="en-US" sz="1200" dirty="0" smtClean="0"/>
          </a:p>
          <a:p>
            <a:pPr marL="157163" indent="-157163">
              <a:lnSpc>
                <a:spcPct val="80000"/>
              </a:lnSpc>
            </a:pPr>
            <a:r>
              <a:rPr lang="en-US" sz="1200" dirty="0" smtClean="0"/>
              <a:t>OLDER: no longer enough</a:t>
            </a:r>
            <a:r>
              <a:rPr lang="en-US" sz="1200" baseline="0" dirty="0" smtClean="0"/>
              <a:t> time for this:</a:t>
            </a:r>
            <a:endParaRPr lang="en-US" sz="1200" dirty="0" smtClean="0"/>
          </a:p>
          <a:p>
            <a:pPr marL="157163" indent="-157163">
              <a:lnSpc>
                <a:spcPct val="80000"/>
              </a:lnSpc>
            </a:pPr>
            <a:endParaRPr lang="en-US" sz="1200" dirty="0" smtClean="0"/>
          </a:p>
          <a:p>
            <a:pPr>
              <a:buFont typeface="Wingdings" pitchFamily="2" charset="2"/>
              <a:buChar char="Ø"/>
              <a:defRPr/>
            </a:pPr>
            <a:r>
              <a:rPr lang="en-US" sz="1200" dirty="0" smtClean="0"/>
              <a:t>Discuss the key trade-offs in each of the four decisions:</a:t>
            </a:r>
          </a:p>
          <a:p>
            <a:pPr lvl="1">
              <a:buFont typeface="Wingdings" pitchFamily="2" charset="2"/>
              <a:buChar char="Ø"/>
              <a:defRPr/>
            </a:pPr>
            <a:r>
              <a:rPr lang="en-US" sz="1200" dirty="0" smtClean="0"/>
              <a:t>Sizing: cost of excess capacity vs. cost of capacity shortfall</a:t>
            </a:r>
          </a:p>
          <a:p>
            <a:pPr lvl="1">
              <a:buFont typeface="Wingdings" pitchFamily="2" charset="2"/>
              <a:buChar char="Ø"/>
              <a:defRPr/>
            </a:pPr>
            <a:r>
              <a:rPr lang="en-US" sz="1200" dirty="0" smtClean="0"/>
              <a:t>Timing: cost of capacity adjustment vs. continuing cost of excess or shortage</a:t>
            </a:r>
          </a:p>
          <a:p>
            <a:pPr lvl="1">
              <a:buFont typeface="Wingdings" pitchFamily="2" charset="2"/>
              <a:buChar char="Ø"/>
              <a:defRPr/>
            </a:pPr>
            <a:r>
              <a:rPr lang="en-US" sz="1200" dirty="0" smtClean="0"/>
              <a:t>Type: labor vs. capital? Dedicated vs. Flexible?</a:t>
            </a:r>
          </a:p>
          <a:p>
            <a:pPr lvl="1">
              <a:buFont typeface="Wingdings" pitchFamily="2" charset="2"/>
              <a:buChar char="Ø"/>
              <a:defRPr/>
            </a:pPr>
            <a:r>
              <a:rPr lang="en-US" sz="1200" dirty="0" smtClean="0"/>
              <a:t>Location: centralized vs. distributed (</a:t>
            </a:r>
            <a:r>
              <a:rPr lang="en-US" sz="1200" dirty="0" err="1" smtClean="0"/>
              <a:t>EoS</a:t>
            </a:r>
            <a:r>
              <a:rPr lang="en-US" sz="1200" dirty="0" smtClean="0"/>
              <a:t> and risk pooling vs. transportation and lead time)</a:t>
            </a:r>
          </a:p>
          <a:p>
            <a:pPr marL="157163" indent="-157163">
              <a:lnSpc>
                <a:spcPct val="80000"/>
              </a:lnSpc>
            </a:pPr>
            <a:endParaRPr lang="en-US" dirty="0" smtClean="0"/>
          </a:p>
          <a:p>
            <a:pPr marL="157163" indent="-157163">
              <a:lnSpc>
                <a:spcPct val="80000"/>
              </a:lnSpc>
            </a:pPr>
            <a:r>
              <a:rPr lang="en-US" dirty="0" smtClean="0"/>
              <a:t>To focus on operations strategy, let us consider the framework.</a:t>
            </a:r>
          </a:p>
          <a:p>
            <a:pPr marL="157163" indent="-157163">
              <a:lnSpc>
                <a:spcPct val="80000"/>
              </a:lnSpc>
            </a:pPr>
            <a:endParaRPr lang="en-US" dirty="0" smtClean="0"/>
          </a:p>
          <a:p>
            <a:pPr marL="157163" indent="-157163">
              <a:lnSpc>
                <a:spcPct val="80000"/>
              </a:lnSpc>
            </a:pPr>
            <a:r>
              <a:rPr lang="en-US" dirty="0" smtClean="0"/>
              <a:t>Goal: Grow the company by keeping current customers and expanding into new (Buell!) while staying consistently profitable and keeping into account competition.</a:t>
            </a:r>
          </a:p>
          <a:p>
            <a:pPr marL="157163" indent="-157163">
              <a:lnSpc>
                <a:spcPct val="80000"/>
              </a:lnSpc>
            </a:pPr>
            <a:r>
              <a:rPr lang="en-US" dirty="0" smtClean="0"/>
              <a:t>Main financial lever?  Well, clearly: grow revenues. This company has not been known as the DJC-type best-in-class productivity leader!</a:t>
            </a:r>
          </a:p>
          <a:p>
            <a:pPr marL="157163" indent="-157163">
              <a:lnSpc>
                <a:spcPct val="80000"/>
              </a:lnSpc>
            </a:pPr>
            <a:r>
              <a:rPr lang="en-US" dirty="0" err="1" smtClean="0"/>
              <a:t>Mkt</a:t>
            </a:r>
            <a:r>
              <a:rPr lang="en-US" dirty="0" smtClean="0"/>
              <a:t> view: </a:t>
            </a:r>
          </a:p>
          <a:p>
            <a:pPr marL="631825" lvl="1" indent="-157163">
              <a:lnSpc>
                <a:spcPct val="80000"/>
              </a:lnSpc>
            </a:pPr>
            <a:r>
              <a:rPr lang="en-US" dirty="0" smtClean="0"/>
              <a:t>Value prop: Q &amp; V way before P and T!  Main market segment is heavy weight </a:t>
            </a:r>
            <a:r>
              <a:rPr lang="en-US" dirty="0" err="1" smtClean="0"/>
              <a:t>tourers</a:t>
            </a:r>
            <a:r>
              <a:rPr lang="en-US" dirty="0" smtClean="0"/>
              <a:t> and customs (now also expanding into Buell performance).  This isn’t time-based competition!  </a:t>
            </a:r>
            <a:r>
              <a:rPr lang="en-US" i="1" dirty="0" smtClean="0"/>
              <a:t>How long do you like to wait for your baby?</a:t>
            </a:r>
            <a:endParaRPr lang="en-US" dirty="0" smtClean="0"/>
          </a:p>
          <a:p>
            <a:pPr marL="631825" lvl="1" indent="-157163">
              <a:lnSpc>
                <a:spcPct val="80000"/>
              </a:lnSpc>
            </a:pPr>
            <a:r>
              <a:rPr lang="en-US" dirty="0" smtClean="0"/>
              <a:t>This is the </a:t>
            </a:r>
            <a:r>
              <a:rPr lang="en-US" i="1" dirty="0" smtClean="0"/>
              <a:t>customer intimacy </a:t>
            </a:r>
            <a:r>
              <a:rPr lang="en-US" dirty="0" smtClean="0"/>
              <a:t>company!  But which functions are mostly supporting this value proposition?</a:t>
            </a:r>
          </a:p>
          <a:p>
            <a:pPr marL="631825" lvl="1" indent="-157163">
              <a:lnSpc>
                <a:spcPct val="80000"/>
              </a:lnSpc>
            </a:pPr>
            <a:r>
              <a:rPr lang="en-US" dirty="0" smtClean="0"/>
              <a:t>Not </a:t>
            </a:r>
            <a:r>
              <a:rPr lang="en-US" dirty="0" err="1" smtClean="0"/>
              <a:t>mkt</a:t>
            </a:r>
            <a:r>
              <a:rPr lang="en-US" dirty="0" smtClean="0"/>
              <a:t>: no formal budget until 1996</a:t>
            </a:r>
          </a:p>
          <a:p>
            <a:pPr marL="631825" lvl="1" indent="-157163">
              <a:lnSpc>
                <a:spcPct val="80000"/>
              </a:lnSpc>
            </a:pPr>
            <a:r>
              <a:rPr lang="en-US" dirty="0" smtClean="0"/>
              <a:t>Not finance</a:t>
            </a:r>
          </a:p>
          <a:p>
            <a:pPr marL="157163" indent="-157163">
              <a:lnSpc>
                <a:spcPct val="80000"/>
              </a:lnSpc>
              <a:buClr>
                <a:srgbClr val="FF0000"/>
              </a:buClr>
              <a:buFont typeface="Wingdings" pitchFamily="2" charset="2"/>
              <a:buChar char="Ø"/>
            </a:pPr>
            <a:r>
              <a:rPr lang="en-US" dirty="0" smtClean="0"/>
              <a:t> So it must be ops: </a:t>
            </a:r>
            <a:r>
              <a:rPr lang="en-US" i="1" dirty="0" smtClean="0"/>
              <a:t>which ops drivers are key?</a:t>
            </a:r>
          </a:p>
          <a:p>
            <a:pPr marL="631825" lvl="1" indent="-157163">
              <a:lnSpc>
                <a:spcPct val="80000"/>
              </a:lnSpc>
            </a:pPr>
            <a:r>
              <a:rPr lang="en-US" dirty="0" smtClean="0"/>
              <a:t>Admittedly, not in </a:t>
            </a:r>
            <a:r>
              <a:rPr lang="en-US" dirty="0" err="1" smtClean="0"/>
              <a:t>mfg</a:t>
            </a:r>
            <a:r>
              <a:rPr lang="en-US" dirty="0" smtClean="0"/>
              <a:t> prowess, but probably in  product design (“styling, sound and feel”) where we want to keep tradition (huge repercussion on our approach to innovation)</a:t>
            </a:r>
          </a:p>
          <a:p>
            <a:pPr marL="157163" indent="-157163">
              <a:lnSpc>
                <a:spcPct val="80000"/>
              </a:lnSpc>
            </a:pPr>
            <a:r>
              <a:rPr lang="en-US" dirty="0" smtClean="0"/>
              <a:t>Competition: main competitors?  What’s different with Honda (largest) and BMW (closed similar company to HD as niche player): both have car companies and great </a:t>
            </a:r>
            <a:r>
              <a:rPr lang="en-US" dirty="0" err="1" smtClean="0"/>
              <a:t>eng.</a:t>
            </a:r>
            <a:r>
              <a:rPr lang="en-US" dirty="0" smtClean="0"/>
              <a:t>  what about new entry threat?</a:t>
            </a:r>
          </a:p>
          <a:p>
            <a:pPr marL="157163" indent="-157163">
              <a:lnSpc>
                <a:spcPct val="80000"/>
              </a:lnSpc>
            </a:pPr>
            <a:endParaRPr lang="en-US" dirty="0" smtClean="0"/>
          </a:p>
          <a:p>
            <a:pPr marL="157163" indent="-157163">
              <a:lnSpc>
                <a:spcPct val="80000"/>
              </a:lnSpc>
            </a:pPr>
            <a:r>
              <a:rPr lang="en-US" dirty="0" smtClean="0"/>
              <a:t>Related issues:</a:t>
            </a:r>
          </a:p>
          <a:p>
            <a:pPr marL="631825" lvl="1" indent="-157163">
              <a:lnSpc>
                <a:spcPct val="80000"/>
              </a:lnSpc>
              <a:buFontTx/>
              <a:buChar char="•"/>
            </a:pPr>
            <a:r>
              <a:rPr lang="en-US" dirty="0" smtClean="0"/>
              <a:t>Our main issue will be capacity strategy, interlaced with outsourcing and facility choice</a:t>
            </a:r>
          </a:p>
          <a:p>
            <a:pPr marL="631825" lvl="1" indent="-157163">
              <a:lnSpc>
                <a:spcPct val="80000"/>
              </a:lnSpc>
              <a:buFontTx/>
              <a:buChar char="•"/>
            </a:pPr>
            <a:r>
              <a:rPr lang="en-US" dirty="0" smtClean="0"/>
              <a:t>Supplier relationships will be key for outsourcing</a:t>
            </a:r>
          </a:p>
          <a:p>
            <a:pPr marL="631825" lvl="1" indent="-157163">
              <a:lnSpc>
                <a:spcPct val="80000"/>
              </a:lnSpc>
              <a:buFontTx/>
              <a:buChar char="•"/>
            </a:pPr>
            <a:r>
              <a:rPr lang="en-US" dirty="0" smtClean="0"/>
              <a:t>The interesting part is the dealer channel: how does our capacity strategy affect our relationships?  (allocation! With lagging)</a:t>
            </a:r>
          </a:p>
          <a:p>
            <a:pPr marL="631825" lvl="1" indent="-157163">
              <a:lnSpc>
                <a:spcPct val="80000"/>
              </a:lnSpc>
              <a:buFontTx/>
              <a:buChar char="•"/>
            </a:pPr>
            <a:r>
              <a:rPr lang="en-US" dirty="0" smtClean="0"/>
              <a:t>Culture: this has been a risk-averse company but very strong labor relationships (will impact choices)</a:t>
            </a:r>
          </a:p>
          <a:p>
            <a:pPr marL="631825" lvl="1" indent="-157163">
              <a:lnSpc>
                <a:spcPct val="80000"/>
              </a:lnSpc>
              <a:buFontTx/>
              <a:buChar char="•"/>
            </a:pPr>
            <a:r>
              <a:rPr lang="en-US" dirty="0" smtClean="0"/>
              <a:t>An important side-issue (that we will not consider here but later with Lilly case) is: impact of NPI on capacity needs.  This is one of the embedded options of the greenfield plant.</a:t>
            </a:r>
          </a:p>
          <a:p>
            <a:endParaRPr lang="en-US" dirty="0" smtClean="0"/>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2/17/14</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2/17/14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23</a:t>
            </a:fld>
            <a:endParaRPr lang="en-US"/>
          </a:p>
        </p:txBody>
      </p:sp>
    </p:spTree>
    <p:extLst>
      <p:ext uri="{BB962C8B-B14F-4D97-AF65-F5344CB8AC3E}">
        <p14:creationId xmlns:p14="http://schemas.microsoft.com/office/powerpoint/2010/main" val="3998355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359"/>
            <a:fld id="{AC94F5F0-558E-40A6-A7E3-9907A82757E5}" type="datetime1">
              <a:rPr lang="en-US" smtClean="0"/>
              <a:pPr defTabSz="976359"/>
              <a:t>2/17/14</a:t>
            </a:fld>
            <a:endParaRPr lang="en-US" dirty="0" smtClean="0"/>
          </a:p>
        </p:txBody>
      </p:sp>
      <p:sp>
        <p:nvSpPr>
          <p:cNvPr id="7168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792" indent="-196792">
              <a:buFontTx/>
              <a:buChar char="•"/>
              <a:defRPr/>
            </a:pPr>
            <a:r>
              <a:rPr lang="en-US" dirty="0" smtClean="0"/>
              <a:t> Nobody calls a likelihood of winning $1M a risk …</a:t>
            </a:r>
          </a:p>
          <a:p>
            <a:pPr marL="671316" lvl="1" indent="-196792">
              <a:buFontTx/>
              <a:buChar char="•"/>
              <a:defRPr/>
            </a:pPr>
            <a:r>
              <a:rPr lang="en-US" dirty="0" smtClean="0"/>
              <a:t>Undesirable … = hazard x exposure = p x $loss</a:t>
            </a:r>
          </a:p>
          <a:p>
            <a:pPr marL="671316" lvl="1" indent="-196792">
              <a:buFontTx/>
              <a:buChar char="•"/>
              <a:defRPr/>
            </a:pPr>
            <a:r>
              <a:rPr lang="en-US" dirty="0" smtClean="0"/>
              <a:t>Other measurements of risk:</a:t>
            </a:r>
          </a:p>
          <a:p>
            <a:pPr marL="1144252" lvl="2" indent="-196792">
              <a:buFontTx/>
              <a:buChar char="•"/>
              <a:defRPr/>
            </a:pPr>
            <a:r>
              <a:rPr lang="en-US" dirty="0" smtClean="0"/>
              <a:t>Expected downside loss, </a:t>
            </a:r>
            <a:r>
              <a:rPr lang="en-US" dirty="0" err="1" smtClean="0"/>
              <a:t>VaR</a:t>
            </a:r>
            <a:r>
              <a:rPr lang="en-US" dirty="0" smtClean="0"/>
              <a:t>, </a:t>
            </a:r>
            <a:r>
              <a:rPr lang="en-US" dirty="0" err="1" smtClean="0"/>
              <a:t>semivariances</a:t>
            </a:r>
            <a:r>
              <a:rPr lang="en-US" dirty="0" smtClean="0"/>
              <a:t>, …</a:t>
            </a:r>
          </a:p>
          <a:p>
            <a:pPr marL="1144252" lvl="2" indent="-196792">
              <a:buFontTx/>
              <a:buChar char="•"/>
              <a:defRPr/>
            </a:pPr>
            <a:r>
              <a:rPr lang="en-US" dirty="0" smtClean="0"/>
              <a:t>Utility.  This boils down to using variance if:</a:t>
            </a:r>
          </a:p>
          <a:p>
            <a:pPr marL="1144252" lvl="2" indent="-196792">
              <a:buFontTx/>
              <a:buAutoNum type="arabicPeriod"/>
              <a:defRPr/>
            </a:pPr>
            <a:r>
              <a:rPr lang="en-US" dirty="0" smtClean="0"/>
              <a:t>Exponential utility (downside weighs more than upside)</a:t>
            </a:r>
          </a:p>
          <a:p>
            <a:pPr marL="1144252" lvl="2" indent="-196792">
              <a:buFontTx/>
              <a:buAutoNum type="arabicPeriod"/>
              <a:defRPr/>
            </a:pPr>
            <a:r>
              <a:rPr lang="en-US" dirty="0" smtClean="0"/>
              <a:t>Linear technology</a:t>
            </a:r>
          </a:p>
          <a:p>
            <a:pPr marL="1144252" lvl="2" indent="-196792">
              <a:buFontTx/>
              <a:buAutoNum type="arabicPeriod"/>
              <a:defRPr/>
            </a:pPr>
            <a:r>
              <a:rPr lang="en-US" dirty="0" smtClean="0"/>
              <a:t>Normal forecast</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What is operational risk:  different interpretations</a:t>
            </a:r>
          </a:p>
          <a:p>
            <a:pPr marL="653925" lvl="1" indent="-196792">
              <a:buFontTx/>
              <a:buChar char="•"/>
              <a:defRPr/>
            </a:pPr>
            <a:r>
              <a:rPr lang="en-US" dirty="0" smtClean="0"/>
              <a:t>1.</a:t>
            </a:r>
            <a:r>
              <a:rPr lang="en-US" baseline="0" dirty="0" smtClean="0"/>
              <a:t> </a:t>
            </a:r>
            <a:r>
              <a:rPr lang="en-US" dirty="0" smtClean="0"/>
              <a:t>Operational Risk is the threat that a resource, process, or system will fail to perform as intended</a:t>
            </a:r>
          </a:p>
          <a:p>
            <a:pPr marL="653925" lvl="1" indent="-196792">
              <a:buFontTx/>
              <a:buChar char="•"/>
              <a:defRPr/>
            </a:pPr>
            <a:r>
              <a:rPr lang="en-US" dirty="0" smtClean="0"/>
              <a:t>2. mismatch risk</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 Differentiate mismatch risk (as in Seagate, which is </a:t>
            </a:r>
            <a:r>
              <a:rPr lang="en-US" i="1" dirty="0" smtClean="0"/>
              <a:t>expected profit difference</a:t>
            </a:r>
            <a:r>
              <a:rPr lang="en-US" dirty="0" smtClean="0"/>
              <a:t>) from profit variability risk</a:t>
            </a:r>
          </a:p>
          <a:p>
            <a:pPr marL="653858" lvl="1" indent="-196792">
              <a:buFontTx/>
              <a:buChar char="•"/>
              <a:defRPr/>
            </a:pPr>
            <a:r>
              <a:rPr lang="en-US" dirty="0" smtClean="0"/>
              <a:t>How do you analyze risk? Easiest is decision trees, otherwise simulation</a:t>
            </a:r>
          </a:p>
          <a:p>
            <a:pPr marL="196792" indent="-196792">
              <a:buFontTx/>
              <a:buChar char="•"/>
              <a:defRPr/>
            </a:pPr>
            <a:endParaRPr lang="en-US" dirty="0" smtClean="0"/>
          </a:p>
          <a:p>
            <a:pPr marL="196792" indent="-196792">
              <a:buFontTx/>
              <a:buChar char="•"/>
              <a:defRPr/>
            </a:pPr>
            <a:r>
              <a:rPr lang="en-US" dirty="0" smtClean="0"/>
              <a:t>Operational hedging = configure the operational system for speed and flexibility so as to be resilient to risk</a:t>
            </a:r>
          </a:p>
          <a:p>
            <a:pPr marL="653858" lvl="1" indent="-196792">
              <a:buFontTx/>
              <a:buChar char="•"/>
              <a:defRPr/>
            </a:pPr>
            <a:r>
              <a:rPr lang="en-US" dirty="0" smtClean="0"/>
              <a:t>Of disruption risk: P&amp;G’s Pringles plant in Jackson, </a:t>
            </a:r>
            <a:r>
              <a:rPr lang="en-US" dirty="0" err="1" smtClean="0"/>
              <a:t>Tenessee</a:t>
            </a:r>
            <a:r>
              <a:rPr lang="en-US" dirty="0" smtClean="0"/>
              <a:t>, burns down but they quickly re-route production to the Belgian plant</a:t>
            </a:r>
          </a:p>
          <a:p>
            <a:pPr marL="653858" lvl="1" indent="-196792">
              <a:buFontTx/>
              <a:buChar char="•"/>
              <a:defRPr/>
            </a:pPr>
            <a:r>
              <a:rPr lang="en-US" dirty="0" smtClean="0"/>
              <a:t>Of normal risk: flexible airline tickets or opaque tickets in Hotwire or Priceline</a:t>
            </a:r>
          </a:p>
          <a:p>
            <a:pPr marL="196792" indent="-196792">
              <a:buFontTx/>
              <a:buChar char="•"/>
              <a:defRPr/>
            </a:pPr>
            <a:r>
              <a:rPr lang="en-US" dirty="0" smtClean="0"/>
              <a:t>Financial hedging:</a:t>
            </a:r>
          </a:p>
          <a:p>
            <a:pPr marL="653858" lvl="1" indent="-196792">
              <a:buFontTx/>
              <a:buChar char="•"/>
              <a:defRPr/>
            </a:pPr>
            <a:r>
              <a:rPr lang="en-US" dirty="0" smtClean="0"/>
              <a:t>P&amp;G also has property insurance, one financial instrument to mitigate risk</a:t>
            </a:r>
          </a:p>
          <a:p>
            <a:pPr marL="653858" lvl="1" indent="-196792">
              <a:buFontTx/>
              <a:buChar char="•"/>
              <a:defRPr/>
            </a:pPr>
            <a:r>
              <a:rPr lang="en-US" dirty="0" smtClean="0"/>
              <a:t>Porsche is very dependent on US sales so it hedges its currency exchange rate risk with futures and other derivatives</a:t>
            </a:r>
          </a:p>
          <a:p>
            <a:pPr marL="653858" lvl="1" indent="-196792">
              <a:buFontTx/>
              <a:buChar char="•"/>
              <a:defRPr/>
            </a:pPr>
            <a:endParaRPr lang="en-US" dirty="0" smtClean="0"/>
          </a:p>
          <a:p>
            <a:pPr marL="196792" indent="-196792">
              <a:buFontTx/>
              <a:buChar char="•"/>
              <a:defRPr/>
            </a:pPr>
            <a:r>
              <a:rPr lang="en-US" dirty="0" smtClean="0"/>
              <a:t>Rene </a:t>
            </a:r>
            <a:r>
              <a:rPr lang="en-US" dirty="0" err="1" smtClean="0"/>
              <a:t>Caldentey</a:t>
            </a:r>
            <a:r>
              <a:rPr lang="en-US" dirty="0" smtClean="0"/>
              <a:t> has a nice picture: There is correlation between financial markets and firm activities (say sales and sourcing).  For example, exchange rates.  Due to possible correlations I can use financial markets to:</a:t>
            </a:r>
          </a:p>
          <a:p>
            <a:pPr marL="671316" lvl="1" indent="-196792">
              <a:buFontTx/>
              <a:buAutoNum type="arabicPeriod"/>
              <a:defRPr/>
            </a:pPr>
            <a:r>
              <a:rPr lang="en-US" dirty="0" smtClean="0"/>
              <a:t>Get more information</a:t>
            </a:r>
          </a:p>
          <a:p>
            <a:pPr marL="671316" lvl="1" indent="-196792">
              <a:buFontTx/>
              <a:buAutoNum type="arabicPeriod"/>
              <a:defRPr/>
            </a:pPr>
            <a:r>
              <a:rPr lang="en-US" dirty="0" smtClean="0"/>
              <a:t>Reduce my risk</a:t>
            </a:r>
          </a:p>
          <a:p>
            <a:pPr marL="196792" indent="-196792">
              <a:buFontTx/>
              <a:buChar char="•"/>
              <a:defRPr/>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3731" name="Rectangle 3"/>
          <p:cNvSpPr>
            <a:spLocks noGrp="1" noChangeArrowheads="1"/>
          </p:cNvSpPr>
          <p:nvPr>
            <p:ph type="dt" sz="quarter" idx="1"/>
          </p:nvPr>
        </p:nvSpPr>
        <p:spPr>
          <a:noFill/>
        </p:spPr>
        <p:txBody>
          <a:bodyPr/>
          <a:lstStyle/>
          <a:p>
            <a:pPr defTabSz="976359"/>
            <a:fld id="{27B4CA9A-66BE-4997-954B-15625683DBA4}" type="datetime1">
              <a:rPr lang="en-US" smtClean="0"/>
              <a:pPr defTabSz="976359"/>
              <a:t>2/17/14</a:t>
            </a:fld>
            <a:endParaRPr lang="en-US" dirty="0" smtClean="0"/>
          </a:p>
        </p:txBody>
      </p:sp>
      <p:sp>
        <p:nvSpPr>
          <p:cNvPr id="73732"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marL="195930" indent="-195930"/>
            <a:r>
              <a:rPr lang="en-US" dirty="0" smtClean="0"/>
              <a:t>In general, RM is a </a:t>
            </a:r>
            <a:r>
              <a:rPr lang="en-US" i="1" dirty="0" smtClean="0"/>
              <a:t>process </a:t>
            </a:r>
            <a:r>
              <a:rPr lang="en-US" dirty="0" smtClean="0"/>
              <a:t>with four typical steps…</a:t>
            </a:r>
          </a:p>
          <a:p>
            <a:pPr marL="195930" indent="-195930"/>
            <a:endParaRPr lang="en-US" dirty="0" smtClean="0"/>
          </a:p>
          <a:p>
            <a:pPr marL="195930" indent="-195930"/>
            <a:r>
              <a:rPr lang="en-US" dirty="0" smtClean="0"/>
              <a:t>Challenge of RM is:</a:t>
            </a:r>
          </a:p>
          <a:p>
            <a:pPr marL="195930" indent="-195930">
              <a:buFontTx/>
              <a:buAutoNum type="arabicPeriod"/>
            </a:pPr>
            <a:r>
              <a:rPr lang="en-US" dirty="0" smtClean="0"/>
              <a:t>Planning (steps 1 &amp; 2): Identify risks and assess (categorize)</a:t>
            </a:r>
          </a:p>
          <a:p>
            <a:pPr marL="195930" indent="-195930">
              <a:buFontTx/>
              <a:buAutoNum type="arabicPeriod"/>
            </a:pPr>
            <a:r>
              <a:rPr lang="en-US" dirty="0" smtClean="0"/>
              <a:t>Tactical (step 3): involves risk detection and recovery</a:t>
            </a:r>
          </a:p>
          <a:p>
            <a:pPr marL="195930" indent="-195930">
              <a:buFontTx/>
              <a:buAutoNum type="arabicPeriod"/>
            </a:pPr>
            <a:r>
              <a:rPr lang="en-US" dirty="0" smtClean="0"/>
              <a:t>Strategic (step 4): develop a more resilient operation (through countermeasures and flexibility such that risk is acceptable while cost is acceptable)</a:t>
            </a:r>
          </a:p>
          <a:p>
            <a:pPr marL="195930" indent="-195930">
              <a:buFontTx/>
              <a:buAutoNum type="arabicPeriod"/>
            </a:pPr>
            <a:endParaRPr lang="en-US" dirty="0" smtClean="0"/>
          </a:p>
          <a:p>
            <a:pPr marL="195930" indent="-195930"/>
            <a:endParaRPr lang="en-US" dirty="0" smtClean="0"/>
          </a:p>
          <a:p>
            <a:pPr marL="195930" indent="-195930"/>
            <a:r>
              <a:rPr lang="en-US" dirty="0" smtClean="0"/>
              <a:t>Perhaps illustrate tactical step with Pringles story:</a:t>
            </a:r>
          </a:p>
          <a:p>
            <a:pPr marL="195930" indent="-195930">
              <a:buFontTx/>
              <a:buChar char="•"/>
            </a:pPr>
            <a:r>
              <a:rPr lang="en-US" dirty="0" smtClean="0"/>
              <a:t>Risk detection: Sunday May 4, 2003, Jackson TN: 1200 workers heard tornado warning sirens (elevated risk) &amp; evacuated</a:t>
            </a:r>
          </a:p>
          <a:p>
            <a:pPr marL="195930" indent="-195930">
              <a:buFontTx/>
              <a:buChar char="•"/>
            </a:pPr>
            <a:r>
              <a:rPr lang="en-US" dirty="0" smtClean="0"/>
              <a:t>18 min later a tornado hit: south end of building destroyed, roof damage, and rain damaged inventory and equipment. &gt; plant down</a:t>
            </a:r>
          </a:p>
          <a:p>
            <a:pPr marL="195930" indent="-195930">
              <a:buFontTx/>
              <a:buChar char="•"/>
            </a:pPr>
            <a:r>
              <a:rPr lang="en-US" dirty="0" smtClean="0"/>
              <a:t>Risk recovery: by 3am the contingency team was on it. Belgian </a:t>
            </a:r>
            <a:r>
              <a:rPr lang="en-US" dirty="0" err="1" smtClean="0"/>
              <a:t>Mechelen</a:t>
            </a:r>
            <a:r>
              <a:rPr lang="en-US" dirty="0" smtClean="0"/>
              <a:t> plant:</a:t>
            </a:r>
          </a:p>
          <a:p>
            <a:pPr marL="670114" lvl="1" indent="-195930">
              <a:buFontTx/>
              <a:buAutoNum type="arabicPeriod"/>
            </a:pPr>
            <a:r>
              <a:rPr lang="en-US" dirty="0" smtClean="0"/>
              <a:t>sent employees to help assess damage and reconstruct</a:t>
            </a:r>
          </a:p>
          <a:p>
            <a:pPr marL="670114" lvl="1" indent="-195930">
              <a:buFontTx/>
              <a:buAutoNum type="arabicPeriod"/>
            </a:pPr>
            <a:r>
              <a:rPr lang="en-US" dirty="0" smtClean="0"/>
              <a:t>Maxed capacity &amp; rerouted for Latin America and Asia</a:t>
            </a:r>
          </a:p>
          <a:p>
            <a:pPr marL="195930" indent="-195930">
              <a:buFontTx/>
              <a:buChar char="•"/>
            </a:pPr>
            <a:r>
              <a:rPr lang="en-US" dirty="0" smtClean="0"/>
              <a:t>May 12: temp roof installed + limited production of most popular flavors resumed.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One of our definitions of operations from core ops.</a:t>
            </a:r>
          </a:p>
          <a:p>
            <a:endParaRPr lang="en-US" sz="1300" dirty="0"/>
          </a:p>
          <a:p>
            <a:pPr defTabSz="966612" eaLnBrk="1" fontAlgn="auto" hangingPunct="1">
              <a:spcBef>
                <a:spcPts val="0"/>
              </a:spcBef>
              <a:spcAft>
                <a:spcPts val="0"/>
              </a:spcAft>
              <a:defRPr/>
            </a:pPr>
            <a:r>
              <a:rPr lang="en-US" dirty="0" smtClean="0"/>
              <a:t>Show shipping</a:t>
            </a:r>
            <a:r>
              <a:rPr lang="en-US" baseline="0" dirty="0" smtClean="0"/>
              <a:t> incidents to get class off to a lively start: </a:t>
            </a:r>
            <a:r>
              <a:rPr lang="en-US" dirty="0" smtClean="0"/>
              <a:t>TransportationFailures.pptx</a:t>
            </a:r>
            <a:r>
              <a:rPr lang="en-US" baseline="0" dirty="0" smtClean="0"/>
              <a:t>.</a:t>
            </a:r>
            <a:endParaRPr lang="en-US" dirty="0" smtClean="0"/>
          </a:p>
          <a:p>
            <a:pPr defTabSz="966612" eaLnBrk="1" fontAlgn="auto" hangingPunct="1">
              <a:spcBef>
                <a:spcPts val="0"/>
              </a:spcBef>
              <a:spcAft>
                <a:spcPts val="0"/>
              </a:spcAft>
              <a:defRPr/>
            </a:pPr>
            <a:endParaRPr lang="en-US" dirty="0" smtClean="0"/>
          </a:p>
          <a:p>
            <a:endParaRPr lang="en-US" sz="1300" dirty="0"/>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26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4755" name="Rectangle 3"/>
          <p:cNvSpPr>
            <a:spLocks noGrp="1" noChangeArrowheads="1"/>
          </p:cNvSpPr>
          <p:nvPr>
            <p:ph type="dt" sz="quarter" idx="1"/>
          </p:nvPr>
        </p:nvSpPr>
        <p:spPr>
          <a:noFill/>
        </p:spPr>
        <p:txBody>
          <a:bodyPr/>
          <a:lstStyle/>
          <a:p>
            <a:pPr defTabSz="976359"/>
            <a:fld id="{81A6571F-1DB6-42B0-B677-36A0B0A6ABF2}" type="datetime1">
              <a:rPr lang="en-US" smtClean="0"/>
              <a:pPr defTabSz="976359"/>
              <a:t>2/17/14</a:t>
            </a:fld>
            <a:endParaRPr lang="en-US" dirty="0" smtClean="0"/>
          </a:p>
        </p:txBody>
      </p:sp>
      <p:sp>
        <p:nvSpPr>
          <p:cNvPr id="74756"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4757" name="Rectangle 4"/>
          <p:cNvSpPr>
            <a:spLocks noGrp="1" noRot="1" noChangeAspect="1" noChangeArrowheads="1" noTextEdit="1"/>
          </p:cNvSpPr>
          <p:nvPr>
            <p:ph type="sldImg"/>
          </p:nvPr>
        </p:nvSpPr>
        <p:spPr>
          <a:ln/>
        </p:spPr>
      </p:sp>
      <p:sp>
        <p:nvSpPr>
          <p:cNvPr id="74758" name="Rectangle 5"/>
          <p:cNvSpPr>
            <a:spLocks noGrp="1" noChangeArrowheads="1"/>
          </p:cNvSpPr>
          <p:nvPr>
            <p:ph type="body" idx="1"/>
          </p:nvPr>
        </p:nvSpPr>
        <p:spPr>
          <a:noFill/>
          <a:ln/>
        </p:spPr>
        <p:txBody>
          <a:bodyPr/>
          <a:lstStyle/>
          <a:p>
            <a:pPr marL="195930" indent="-195930">
              <a:buFontTx/>
              <a:buChar char="•"/>
            </a:pPr>
            <a:r>
              <a:rPr lang="en-US" dirty="0" smtClean="0"/>
              <a:t> ask: “what is my customer’s worst nightmare?”</a:t>
            </a:r>
          </a:p>
          <a:p>
            <a:pPr marL="195930" indent="-195930">
              <a:buFontTx/>
              <a:buChar char="•"/>
            </a:pPr>
            <a:endParaRPr lang="en-US" dirty="0" smtClean="0"/>
          </a:p>
          <a:p>
            <a:pPr marL="195930" indent="-195930">
              <a:buFontTx/>
              <a:buChar char="•"/>
            </a:pPr>
            <a:r>
              <a:rPr lang="en-US" dirty="0" smtClean="0"/>
              <a:t> political risk:</a:t>
            </a:r>
          </a:p>
          <a:p>
            <a:pPr marL="670114" lvl="1" indent="-195930">
              <a:buFontTx/>
              <a:buAutoNum type="arabicPeriod"/>
            </a:pPr>
            <a:r>
              <a:rPr lang="en-US" dirty="0" smtClean="0"/>
              <a:t>Case New Holland sells to Ukraine but Deere does not.  Why?  CNH has plant in Poland and has Polish government backing credit losses to Ukraine.  = using politics to mitigate risk.  Deere is exposed to political risk b/c it has no access</a:t>
            </a:r>
          </a:p>
          <a:p>
            <a:pPr marL="670114" lvl="1" indent="-195930">
              <a:buFontTx/>
              <a:buAutoNum type="arabicPeriod"/>
            </a:pPr>
            <a:r>
              <a:rPr lang="en-US" dirty="0" smtClean="0"/>
              <a:t>GM Bochum plant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fontAlgn="auto" hangingPunct="1">
              <a:spcBef>
                <a:spcPts val="0"/>
              </a:spcBef>
              <a:spcAft>
                <a:spcPts val="0"/>
              </a:spcAft>
              <a:defRPr/>
            </a:pPr>
            <a:r>
              <a:rPr lang="en-US" sz="1300" dirty="0"/>
              <a:t>Another definition of operations from core ops: match supply and demand in efficient manner.</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r>
              <a:rPr lang="en-US" sz="1300" dirty="0"/>
              <a:t>Briefly explain each. (Could add Mix risk on demand side, i.e., which product)</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r>
              <a:rPr lang="en-US" sz="1300" dirty="0"/>
              <a:t>We have already spent time on quality risk in the course. Today we will consider</a:t>
            </a:r>
          </a:p>
          <a:p>
            <a:pPr marL="241653" indent="-241653" defTabSz="966612" eaLnBrk="1" fontAlgn="auto" hangingPunct="1">
              <a:spcBef>
                <a:spcPts val="0"/>
              </a:spcBef>
              <a:spcAft>
                <a:spcPts val="0"/>
              </a:spcAft>
              <a:buFont typeface="Arial" pitchFamily="34" charset="0"/>
              <a:buChar char="•"/>
              <a:defRPr/>
            </a:pPr>
            <a:r>
              <a:rPr lang="en-US" sz="1300" dirty="0"/>
              <a:t>Demand Volume risk</a:t>
            </a:r>
          </a:p>
          <a:p>
            <a:pPr marL="241653" indent="-241653" defTabSz="966612" eaLnBrk="1" fontAlgn="auto" hangingPunct="1">
              <a:spcBef>
                <a:spcPts val="0"/>
              </a:spcBef>
              <a:spcAft>
                <a:spcPts val="0"/>
              </a:spcAft>
              <a:buFont typeface="Arial" pitchFamily="34" charset="0"/>
              <a:buChar char="•"/>
              <a:defRPr/>
            </a:pPr>
            <a:r>
              <a:rPr lang="en-US" sz="1300" dirty="0"/>
              <a:t>Cost risk (very briefly)</a:t>
            </a:r>
          </a:p>
          <a:p>
            <a:pPr marL="241653" indent="-241653" defTabSz="966612" eaLnBrk="1" fontAlgn="auto" hangingPunct="1">
              <a:spcBef>
                <a:spcPts val="0"/>
              </a:spcBef>
              <a:spcAft>
                <a:spcPts val="0"/>
              </a:spcAft>
              <a:buFont typeface="Arial" pitchFamily="34" charset="0"/>
              <a:buChar char="•"/>
              <a:defRPr/>
            </a:pPr>
            <a:r>
              <a:rPr lang="en-US" sz="1300" dirty="0"/>
              <a:t>Availability Risk (bulk of the session)</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endParaRPr lang="en-US" sz="1300" dirty="0"/>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28</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Commodity products (agricultural</a:t>
            </a:r>
            <a:r>
              <a:rPr lang="en-US" baseline="0" dirty="0" smtClean="0"/>
              <a:t> products, oil, etc.) have established markets and can use traditional financial hedging approaches.</a:t>
            </a:r>
          </a:p>
          <a:p>
            <a:endParaRPr lang="en-US" baseline="0" dirty="0" smtClean="0"/>
          </a:p>
          <a:p>
            <a:r>
              <a:rPr lang="en-US" baseline="0" dirty="0" smtClean="0"/>
              <a:t>Buy many products are more idiosyncratic and don’t have these kinds of markets. Managing procurement cost risk requires careful consideration of contracts and ability to switch volumes among suppliers or switch “ingredients”. </a:t>
            </a:r>
          </a:p>
        </p:txBody>
      </p:sp>
      <p:sp>
        <p:nvSpPr>
          <p:cNvPr id="4" name="Slide Number Placeholder 3"/>
          <p:cNvSpPr>
            <a:spLocks noGrp="1"/>
          </p:cNvSpPr>
          <p:nvPr>
            <p:ph type="sldNum" sz="quarter" idx="10"/>
          </p:nvPr>
        </p:nvSpPr>
        <p:spPr/>
        <p:txBody>
          <a:bodyPr/>
          <a:lstStyle/>
          <a:p>
            <a:fld id="{17C3E648-BC6C-4447-AE49-48CE751105D7}" type="slidenum">
              <a:rPr lang="en-US" smtClean="0"/>
              <a:pPr/>
              <a:t>29</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hdr" sz="quarter"/>
          </p:nvPr>
        </p:nvSpPr>
        <p:spPr>
          <a:noFill/>
        </p:spPr>
        <p:txBody>
          <a:bodyPr/>
          <a:lstStyle/>
          <a:p>
            <a:pPr defTabSz="977757"/>
            <a:r>
              <a:rPr lang="en-US" dirty="0" smtClean="0">
                <a:ea typeface="MS PGothic" pitchFamily="34" charset="-128"/>
              </a:rPr>
              <a:t>Operations Strategy/Risk Mitigation &amp; Operational Hedging</a:t>
            </a:r>
          </a:p>
        </p:txBody>
      </p:sp>
      <p:sp>
        <p:nvSpPr>
          <p:cNvPr id="48130" name="Rectangle 3"/>
          <p:cNvSpPr>
            <a:spLocks noGrp="1" noChangeArrowheads="1"/>
          </p:cNvSpPr>
          <p:nvPr>
            <p:ph type="dt" sz="quarter" idx="1"/>
          </p:nvPr>
        </p:nvSpPr>
        <p:spPr>
          <a:noFill/>
        </p:spPr>
        <p:txBody>
          <a:bodyPr/>
          <a:lstStyle/>
          <a:p>
            <a:fld id="{5A05C19B-FFAE-49C4-B949-FB3AEC555FC8}" type="datetime1">
              <a:rPr lang="en-US"/>
              <a:pPr/>
              <a:t>2/17/14</a:t>
            </a:fld>
            <a:endParaRPr lang="en-US"/>
          </a:p>
        </p:txBody>
      </p:sp>
      <p:sp>
        <p:nvSpPr>
          <p:cNvPr id="48131" name="Rectangle 6"/>
          <p:cNvSpPr>
            <a:spLocks noGrp="1" noChangeArrowheads="1"/>
          </p:cNvSpPr>
          <p:nvPr>
            <p:ph type="ftr" sz="quarter" idx="4"/>
          </p:nvPr>
        </p:nvSpPr>
        <p:spPr>
          <a:noFill/>
        </p:spPr>
        <p:txBody>
          <a:bodyPr/>
          <a:lstStyle/>
          <a:p>
            <a:r>
              <a:rPr lang="en-US"/>
              <a:t>© J.A. Van Mieghem</a:t>
            </a:r>
          </a:p>
        </p:txBody>
      </p:sp>
      <p:sp>
        <p:nvSpPr>
          <p:cNvPr id="48132" name="Rectangle 4"/>
          <p:cNvSpPr>
            <a:spLocks noGrp="1" noRot="1" noChangeAspect="1" noChangeArrowheads="1" noTextEdit="1"/>
          </p:cNvSpPr>
          <p:nvPr>
            <p:ph type="sldImg"/>
          </p:nvPr>
        </p:nvSpPr>
        <p:spPr>
          <a:ln/>
        </p:spPr>
      </p:sp>
      <p:sp>
        <p:nvSpPr>
          <p:cNvPr id="48133" name="Rectangle 5"/>
          <p:cNvSpPr>
            <a:spLocks noGrp="1" noChangeArrowheads="1"/>
          </p:cNvSpPr>
          <p:nvPr>
            <p:ph type="body" idx="1"/>
          </p:nvPr>
        </p:nvSpPr>
        <p:spPr>
          <a:noFill/>
          <a:ln/>
        </p:spPr>
        <p:txBody>
          <a:bodyPr/>
          <a:lstStyle/>
          <a:p>
            <a:pPr marL="196821" indent="-196821">
              <a:buFontTx/>
              <a:buChar char="•"/>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5779" name="Rectangle 3"/>
          <p:cNvSpPr>
            <a:spLocks noGrp="1" noChangeArrowheads="1"/>
          </p:cNvSpPr>
          <p:nvPr>
            <p:ph type="dt" sz="quarter" idx="1"/>
          </p:nvPr>
        </p:nvSpPr>
        <p:spPr>
          <a:noFill/>
        </p:spPr>
        <p:txBody>
          <a:bodyPr/>
          <a:lstStyle/>
          <a:p>
            <a:pPr defTabSz="976359"/>
            <a:fld id="{F1C5B778-2331-4211-8C6F-A640CFE13E5B}" type="datetime1">
              <a:rPr lang="en-US" smtClean="0"/>
              <a:pPr defTabSz="976359"/>
              <a:t>2/17/14</a:t>
            </a:fld>
            <a:endParaRPr lang="en-US" dirty="0" smtClean="0"/>
          </a:p>
        </p:txBody>
      </p:sp>
      <p:sp>
        <p:nvSpPr>
          <p:cNvPr id="75780"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noFill/>
          <a:ln/>
        </p:spPr>
        <p:txBody>
          <a:bodyPr/>
          <a:lstStyle/>
          <a:p>
            <a:pPr marL="195930" indent="-195930"/>
            <a:r>
              <a:rPr lang="en-US" dirty="0" smtClean="0"/>
              <a:t>Now assess all your identified risks &amp; prioritize.</a:t>
            </a:r>
          </a:p>
          <a:p>
            <a:pPr marL="195930" indent="-195930"/>
            <a:endParaRPr lang="en-US" dirty="0" smtClean="0"/>
          </a:p>
          <a:p>
            <a:pPr marL="195930" indent="-195930"/>
            <a:r>
              <a:rPr lang="en-US" dirty="0" smtClean="0"/>
              <a:t>How?  </a:t>
            </a:r>
          </a:p>
          <a:p>
            <a:pPr marL="195930" indent="-195930">
              <a:buFontTx/>
              <a:buChar char="•"/>
            </a:pPr>
            <a:r>
              <a:rPr lang="en-US" dirty="0" smtClean="0"/>
              <a:t>According to expected impact = p x loss.</a:t>
            </a:r>
          </a:p>
          <a:p>
            <a:pPr marL="670114" lvl="1" indent="-195930">
              <a:buFontTx/>
              <a:buAutoNum type="arabicPeriod"/>
            </a:pPr>
            <a:r>
              <a:rPr lang="en-US" dirty="0" smtClean="0"/>
              <a:t>“</a:t>
            </a:r>
            <a:r>
              <a:rPr lang="en-US" dirty="0" smtClean="0">
                <a:solidFill>
                  <a:srgbClr val="FF0000"/>
                </a:solidFill>
              </a:rPr>
              <a:t>nuisances</a:t>
            </a:r>
            <a:r>
              <a:rPr lang="en-US" dirty="0" smtClean="0"/>
              <a:t>” = Low – low quadrant </a:t>
            </a:r>
          </a:p>
          <a:p>
            <a:pPr marL="670114" lvl="1" indent="-195930">
              <a:buFontTx/>
              <a:buAutoNum type="arabicPeriod"/>
            </a:pPr>
            <a:r>
              <a:rPr lang="en-US" dirty="0" smtClean="0"/>
              <a:t>“</a:t>
            </a:r>
            <a:r>
              <a:rPr lang="en-US" dirty="0" smtClean="0">
                <a:solidFill>
                  <a:srgbClr val="FF0000"/>
                </a:solidFill>
              </a:rPr>
              <a:t>typical problems</a:t>
            </a:r>
            <a:r>
              <a:rPr lang="en-US" dirty="0" smtClean="0"/>
              <a:t>” = high </a:t>
            </a:r>
            <a:r>
              <a:rPr lang="en-US" dirty="0" err="1" smtClean="0"/>
              <a:t>prob</a:t>
            </a:r>
            <a:r>
              <a:rPr lang="en-US" dirty="0" smtClean="0"/>
              <a:t> – low impact</a:t>
            </a:r>
          </a:p>
          <a:p>
            <a:pPr marL="670114" lvl="1" indent="-195930">
              <a:buFontTx/>
              <a:buAutoNum type="arabicPeriod"/>
            </a:pPr>
            <a:r>
              <a:rPr lang="en-US" dirty="0" smtClean="0"/>
              <a:t>“</a:t>
            </a:r>
            <a:r>
              <a:rPr lang="en-US" dirty="0" smtClean="0">
                <a:solidFill>
                  <a:srgbClr val="FF0000"/>
                </a:solidFill>
              </a:rPr>
              <a:t>disruptions</a:t>
            </a:r>
            <a:r>
              <a:rPr lang="en-US" dirty="0" smtClean="0"/>
              <a:t>” = low </a:t>
            </a:r>
            <a:r>
              <a:rPr lang="en-US" dirty="0" err="1" smtClean="0"/>
              <a:t>prob</a:t>
            </a:r>
            <a:r>
              <a:rPr lang="en-US" dirty="0" smtClean="0"/>
              <a:t> – high impact</a:t>
            </a:r>
          </a:p>
          <a:p>
            <a:pPr marL="670114" lvl="1" indent="-195930">
              <a:buFontTx/>
              <a:buAutoNum type="arabicPeriod"/>
            </a:pPr>
            <a:r>
              <a:rPr lang="en-US" dirty="0" smtClean="0"/>
              <a:t>Non-existent = high-high</a:t>
            </a:r>
          </a:p>
          <a:p>
            <a:pPr marL="195930" indent="-195930">
              <a:buFontTx/>
              <a:buChar char="•"/>
            </a:pPr>
            <a:r>
              <a:rPr lang="en-US" dirty="0" smtClean="0"/>
              <a:t>How define extreme, high, medium, and low risk in matrix?  Well, </a:t>
            </a:r>
            <a:r>
              <a:rPr lang="en-US" dirty="0" err="1" smtClean="0"/>
              <a:t>pxloss</a:t>
            </a:r>
            <a:r>
              <a:rPr lang="en-US" dirty="0" smtClean="0"/>
              <a:t> = </a:t>
            </a:r>
            <a:r>
              <a:rPr lang="en-US" dirty="0" err="1" smtClean="0"/>
              <a:t>cte</a:t>
            </a:r>
            <a:r>
              <a:rPr lang="en-US" dirty="0" smtClean="0"/>
              <a:t> so we get hyperbolas!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6803" name="Rectangle 3"/>
          <p:cNvSpPr>
            <a:spLocks noGrp="1" noChangeArrowheads="1"/>
          </p:cNvSpPr>
          <p:nvPr>
            <p:ph type="dt" sz="quarter" idx="1"/>
          </p:nvPr>
        </p:nvSpPr>
        <p:spPr>
          <a:noFill/>
        </p:spPr>
        <p:txBody>
          <a:bodyPr/>
          <a:lstStyle/>
          <a:p>
            <a:pPr defTabSz="976359"/>
            <a:fld id="{47ACE3CA-360C-470A-850E-66B3709F309A}" type="datetime1">
              <a:rPr lang="en-US" smtClean="0"/>
              <a:pPr defTabSz="976359"/>
              <a:t>2/17/14</a:t>
            </a:fld>
            <a:endParaRPr lang="en-US" dirty="0" smtClean="0"/>
          </a:p>
        </p:txBody>
      </p:sp>
      <p:sp>
        <p:nvSpPr>
          <p:cNvPr id="7680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6805" name="Rectangle 2"/>
          <p:cNvSpPr>
            <a:spLocks noGrp="1" noRot="1" noChangeAspect="1" noChangeArrowheads="1" noTextEdit="1"/>
          </p:cNvSpPr>
          <p:nvPr>
            <p:ph type="sldImg"/>
          </p:nvPr>
        </p:nvSpPr>
        <p:spPr>
          <a:ln/>
        </p:spPr>
      </p:sp>
      <p:sp>
        <p:nvSpPr>
          <p:cNvPr id="76806" name="Rectangle 3"/>
          <p:cNvSpPr>
            <a:spLocks noGrp="1" noChangeArrowheads="1"/>
          </p:cNvSpPr>
          <p:nvPr>
            <p:ph type="body" idx="1"/>
          </p:nvPr>
        </p:nvSpPr>
        <p:spPr>
          <a:noFill/>
          <a:ln/>
        </p:spPr>
        <p:txBody>
          <a:bodyPr/>
          <a:lstStyle/>
          <a:p>
            <a:r>
              <a:rPr lang="en-US" smtClean="0"/>
              <a:t>Key: use both approaches in best balance!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000" kern="1200" dirty="0" smtClean="0">
                <a:solidFill>
                  <a:schemeClr val="tx1"/>
                </a:solidFill>
                <a:latin typeface="Times New Roman" pitchFamily="18" charset="0"/>
                <a:ea typeface="+mn-ea"/>
                <a:cs typeface="+mn-cs"/>
              </a:rPr>
              <a:t>I use the </a:t>
            </a:r>
            <a:r>
              <a:rPr lang="en-US" sz="1000" kern="1200" dirty="0" err="1" smtClean="0">
                <a:solidFill>
                  <a:schemeClr val="tx1"/>
                </a:solidFill>
                <a:latin typeface="Times New Roman" pitchFamily="18" charset="0"/>
                <a:ea typeface="+mn-ea"/>
                <a:cs typeface="+mn-cs"/>
              </a:rPr>
              <a:t>Facebook</a:t>
            </a:r>
            <a:r>
              <a:rPr lang="en-US" sz="1000" kern="1200" dirty="0" smtClean="0">
                <a:solidFill>
                  <a:schemeClr val="tx1"/>
                </a:solidFill>
                <a:latin typeface="Times New Roman" pitchFamily="18" charset="0"/>
                <a:ea typeface="+mn-ea"/>
                <a:cs typeface="+mn-cs"/>
              </a:rPr>
              <a:t> story to setup the idea of timing and say that it's not only manufacturing. </a:t>
            </a:r>
          </a:p>
          <a:p>
            <a:r>
              <a:rPr lang="en-US" sz="1000" kern="1200" dirty="0" smtClean="0">
                <a:solidFill>
                  <a:schemeClr val="tx1"/>
                </a:solidFill>
                <a:latin typeface="Times New Roman" pitchFamily="18" charset="0"/>
                <a:ea typeface="+mn-ea"/>
                <a:cs typeface="+mn-cs"/>
              </a:rPr>
              <a:t>Server capacity is one of the main issues with cloud computing. </a:t>
            </a:r>
          </a:p>
          <a:p>
            <a:pPr marL="228600" indent="-228600">
              <a:buFont typeface="Arial" pitchFamily="34" charset="0"/>
              <a:buNone/>
            </a:pPr>
            <a:endParaRPr lang="en-US" i="0" dirty="0"/>
          </a:p>
        </p:txBody>
      </p:sp>
      <p:sp>
        <p:nvSpPr>
          <p:cNvPr id="4" name="Header Placeholder 3"/>
          <p:cNvSpPr>
            <a:spLocks noGrp="1"/>
          </p:cNvSpPr>
          <p:nvPr>
            <p:ph type="hdr" sz="quarter" idx="10"/>
          </p:nvPr>
        </p:nvSpPr>
        <p:spPr/>
        <p:txBody>
          <a:bodyPr/>
          <a:lstStyle/>
          <a:p>
            <a:pPr>
              <a:defRPr/>
            </a:pPr>
            <a:r>
              <a:rPr lang="en-US" dirty="0" smtClean="0"/>
              <a:t>OPNS454 Week 5: Capacity Timing and Location</a:t>
            </a:r>
            <a:endParaRPr lang="en-US" dirty="0"/>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2/17/14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7827" name="Rectangle 3"/>
          <p:cNvSpPr>
            <a:spLocks noGrp="1" noChangeArrowheads="1"/>
          </p:cNvSpPr>
          <p:nvPr>
            <p:ph type="dt" sz="quarter" idx="1"/>
          </p:nvPr>
        </p:nvSpPr>
        <p:spPr>
          <a:noFill/>
        </p:spPr>
        <p:txBody>
          <a:bodyPr/>
          <a:lstStyle/>
          <a:p>
            <a:pPr defTabSz="976359"/>
            <a:fld id="{EAE39812-E173-4ED7-A09D-B44AF900101E}" type="datetime1">
              <a:rPr lang="en-US" smtClean="0"/>
              <a:pPr defTabSz="976359"/>
              <a:t>2/17/14</a:t>
            </a:fld>
            <a:endParaRPr lang="en-US" dirty="0" smtClean="0"/>
          </a:p>
        </p:txBody>
      </p:sp>
      <p:sp>
        <p:nvSpPr>
          <p:cNvPr id="77828"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r>
              <a:rPr lang="en-US" smtClean="0"/>
              <a:t>Example of quantitative approach (with qualitative assessment of risk-aversion): Markowitz.</a:t>
            </a:r>
          </a:p>
          <a:p>
            <a:endParaRPr lang="en-US" smtClean="0"/>
          </a:p>
          <a:p>
            <a:r>
              <a:rPr lang="en-US" smtClean="0"/>
              <a:t>We’ll come back to this in Mini-Case 7.</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2/17/14</a:t>
            </a:fld>
            <a:endParaRPr lang="en-US" dirty="0" smtClean="0"/>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Rot="1" noChangeAspect="1" noChangeArrowheads="1" noTextEdit="1"/>
          </p:cNvSpPr>
          <p:nvPr>
            <p:ph type="sldImg"/>
          </p:nvPr>
        </p:nvSpPr>
        <p:spPr>
          <a:ln/>
        </p:spPr>
      </p:sp>
      <p:sp>
        <p:nvSpPr>
          <p:cNvPr id="9830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Detectability dimension is blank for students. Ask what other dimension might be relevant. Any ex-military or risk-mgt specialists will probably mention detectability very quickly. It may even have already come up during vulnerability map. (It did a couple of times when I taught risk mgt in project management elective at UNC.)</a:t>
            </a:r>
          </a:p>
          <a:p>
            <a:endParaRPr lang="en-US" dirty="0" smtClean="0"/>
          </a:p>
          <a:p>
            <a:r>
              <a:rPr lang="en-US" dirty="0" smtClean="0"/>
              <a:t>Ask students</a:t>
            </a:r>
            <a:r>
              <a:rPr lang="en-US" baseline="0" dirty="0" smtClean="0"/>
              <a:t> what kind of threats might be slow or fast?</a:t>
            </a:r>
          </a:p>
          <a:p>
            <a:endParaRPr lang="en-US" baseline="0" dirty="0" smtClean="0"/>
          </a:p>
          <a:p>
            <a:r>
              <a:rPr lang="en-US" baseline="0" dirty="0" smtClean="0"/>
              <a:t>Ask what does this matter?</a:t>
            </a:r>
          </a:p>
          <a:p>
            <a:pPr marL="241653" indent="-241653">
              <a:buFont typeface="Arial" pitchFamily="34" charset="0"/>
              <a:buChar char="•"/>
            </a:pPr>
            <a:r>
              <a:rPr lang="en-US" dirty="0" smtClean="0"/>
              <a:t>Eaton is working with Open Ratings to create a company-wide monitoring system that will give advance notice of potential supplier instability in time to put safeguards in place. “We are pleased to expand the use of Open Ratings' solution as part of a comprehensive supply chain strategy," said Richard B. Jacobs, vice president of supply chain management at Cleveland-based Eaton. “Open Ratings will help us gain critical visibility and actionable insight into any potential issues before a disruption occurs.“ (From Supply &amp; Demand Chain Executive, February 2006.)</a:t>
            </a:r>
          </a:p>
          <a:p>
            <a:pPr marL="241653" indent="-241653">
              <a:buFont typeface="Arial" pitchFamily="34" charset="0"/>
              <a:buChar char="•"/>
            </a:pPr>
            <a:r>
              <a:rPr lang="en-US" dirty="0" smtClean="0"/>
              <a:t>The software toolset uses pattern recognition technology to constantly monitor supplier data to determine if any of UTC's 18,000 suppliers are heading for trouble. In August 2004 the system generated a financial alert based on a recognized pattern of events for a key castings supplier. That partner was immediately identified as being important to a number of product lines, and a system-generated e-mail was sent to the OTL staff warning of a potential bankruptcy ... [and] UTC increased its inventory buffer as an added layer of protection. (From Global Logistic &amp; Supply Chain Strategies, December 2005.) </a:t>
            </a:r>
          </a:p>
          <a:p>
            <a:pPr marL="241653" indent="-241653">
              <a:buFont typeface="Arial" pitchFamily="34" charset="0"/>
              <a:buChar char="•"/>
            </a:pPr>
            <a:r>
              <a:rPr lang="en-US" dirty="0" smtClean="0"/>
              <a:t>Note: Dun and Bradstreet purchased OpenRatings.</a:t>
            </a:r>
          </a:p>
          <a:p>
            <a:pPr marL="241653" indent="-241653"/>
            <a:endParaRPr lang="en-US" dirty="0" smtClean="0"/>
          </a:p>
          <a:p>
            <a:pPr marL="241653" indent="-241653"/>
            <a:r>
              <a:rPr lang="en-US" dirty="0" smtClean="0"/>
              <a:t>How detectable was Genzyme’s disruption?</a:t>
            </a:r>
            <a:endParaRPr lang="en-US" dirty="0"/>
          </a:p>
          <a:p>
            <a:pPr marL="241653" indent="-241653">
              <a:buFont typeface="Arial" pitchFamily="34" charset="0"/>
              <a:buChar char="•"/>
            </a:pPr>
            <a:r>
              <a:rPr lang="en-US" dirty="0" smtClean="0"/>
              <a:t>In a narrow sense it was not very detectable because can only determine when cell culture harvested on day 100 and they did not have test in place for the virus.</a:t>
            </a:r>
          </a:p>
          <a:p>
            <a:pPr marL="241653" indent="-241653">
              <a:buFont typeface="Arial" pitchFamily="34" charset="0"/>
              <a:buChar char="•"/>
            </a:pPr>
            <a:r>
              <a:rPr lang="en-US" dirty="0" smtClean="0"/>
              <a:t>In a broader sense, they had significant advance warning of the potential threat because they had recently experienced viral problems in their other plants. (Contamination risk is a serious threat for all biopharma).</a:t>
            </a:r>
          </a:p>
        </p:txBody>
      </p:sp>
      <p:sp>
        <p:nvSpPr>
          <p:cNvPr id="4" name="Slide Number Placeholder 3"/>
          <p:cNvSpPr>
            <a:spLocks noGrp="1"/>
          </p:cNvSpPr>
          <p:nvPr>
            <p:ph type="sldNum" sz="quarter" idx="10"/>
          </p:nvPr>
        </p:nvSpPr>
        <p:spPr/>
        <p:txBody>
          <a:bodyPr/>
          <a:lstStyle/>
          <a:p>
            <a:fld id="{17C3E648-BC6C-4447-AE49-48CE751105D7}" type="slidenum">
              <a:rPr lang="en-US" smtClean="0"/>
              <a:pPr/>
              <a:t>36</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hdr" sz="quarter"/>
          </p:nvPr>
        </p:nvSpPr>
        <p:spPr>
          <a:noFill/>
        </p:spPr>
        <p:txBody>
          <a:bodyPr/>
          <a:lstStyle/>
          <a:p>
            <a:pPr defTabSz="977757"/>
            <a:r>
              <a:rPr lang="en-US" dirty="0" smtClean="0">
                <a:ea typeface="MS PGothic" pitchFamily="34" charset="-128"/>
              </a:rPr>
              <a:t>Operations Strategy/Risk Mitigation &amp; Operational Hedging</a:t>
            </a:r>
          </a:p>
        </p:txBody>
      </p:sp>
      <p:sp>
        <p:nvSpPr>
          <p:cNvPr id="52226" name="Rectangle 3"/>
          <p:cNvSpPr>
            <a:spLocks noGrp="1" noChangeArrowheads="1"/>
          </p:cNvSpPr>
          <p:nvPr>
            <p:ph type="dt" sz="quarter" idx="1"/>
          </p:nvPr>
        </p:nvSpPr>
        <p:spPr>
          <a:noFill/>
        </p:spPr>
        <p:txBody>
          <a:bodyPr/>
          <a:lstStyle/>
          <a:p>
            <a:fld id="{CB6AC939-4460-4F84-A81C-212B5ECBB37D}" type="datetime1">
              <a:rPr lang="en-US"/>
              <a:pPr/>
              <a:t>2/17/14</a:t>
            </a:fld>
            <a:endParaRPr lang="en-US"/>
          </a:p>
        </p:txBody>
      </p:sp>
      <p:sp>
        <p:nvSpPr>
          <p:cNvPr id="52227" name="Rectangle 6"/>
          <p:cNvSpPr>
            <a:spLocks noGrp="1" noChangeArrowheads="1"/>
          </p:cNvSpPr>
          <p:nvPr>
            <p:ph type="ftr" sz="quarter" idx="4"/>
          </p:nvPr>
        </p:nvSpPr>
        <p:spPr>
          <a:noFill/>
        </p:spPr>
        <p:txBody>
          <a:bodyPr/>
          <a:lstStyle/>
          <a:p>
            <a:r>
              <a:rPr lang="en-US"/>
              <a:t>© J.A. Van Mieghem</a:t>
            </a: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noFill/>
          <a:ln/>
        </p:spPr>
        <p:txBody>
          <a:bodyPr/>
          <a:lstStyle/>
          <a:p>
            <a:pPr marL="196821" indent="-196821">
              <a:buFontTx/>
              <a:buChar char="•"/>
            </a:pPr>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a:t>
            </a:r>
          </a:p>
          <a:p>
            <a:r>
              <a:rPr lang="en-US" dirty="0" smtClean="0"/>
              <a:t>1. Grainger keeps back-up generators in case of power failures</a:t>
            </a:r>
          </a:p>
          <a:p>
            <a:r>
              <a:rPr lang="en-US" dirty="0" smtClean="0"/>
              <a:t>2. Amazon has centralized warehouse minimizing safety stock; allocation flexibility (real option)</a:t>
            </a:r>
          </a:p>
          <a:p>
            <a:r>
              <a:rPr lang="en-US" dirty="0" smtClean="0"/>
              <a:t>3. Bose BB contracts; insurance</a:t>
            </a:r>
          </a:p>
          <a:p>
            <a:r>
              <a:rPr lang="en-US" dirty="0" smtClean="0"/>
              <a:t>4. typical OM</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2/17/14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38</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4755" name="Rectangle 3"/>
          <p:cNvSpPr>
            <a:spLocks noGrp="1" noChangeArrowheads="1"/>
          </p:cNvSpPr>
          <p:nvPr>
            <p:ph type="dt" sz="quarter" idx="1"/>
          </p:nvPr>
        </p:nvSpPr>
        <p:spPr>
          <a:noFill/>
        </p:spPr>
        <p:txBody>
          <a:bodyPr/>
          <a:lstStyle/>
          <a:p>
            <a:pPr defTabSz="976313"/>
            <a:fld id="{D47B431F-421B-4CE0-B173-8EE888B08C21}" type="datetime1">
              <a:rPr lang="en-US" sz="1200" smtClean="0">
                <a:solidFill>
                  <a:srgbClr val="000000"/>
                </a:solidFill>
                <a:latin typeface="Arial" pitchFamily="34" charset="0"/>
              </a:rPr>
              <a:pPr defTabSz="976313"/>
              <a:t>2/17/14</a:t>
            </a:fld>
            <a:endParaRPr lang="en-US" sz="1200" smtClean="0">
              <a:solidFill>
                <a:srgbClr val="000000"/>
              </a:solidFill>
              <a:latin typeface="Arial" pitchFamily="34" charset="0"/>
            </a:endParaRPr>
          </a:p>
        </p:txBody>
      </p:sp>
      <p:sp>
        <p:nvSpPr>
          <p:cNvPr id="74756"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4757" name="Rectangle 7"/>
          <p:cNvSpPr>
            <a:spLocks noGrp="1" noChangeArrowheads="1"/>
          </p:cNvSpPr>
          <p:nvPr>
            <p:ph type="sldNum" sz="quarter" idx="5"/>
          </p:nvPr>
        </p:nvSpPr>
        <p:spPr>
          <a:noFill/>
        </p:spPr>
        <p:txBody>
          <a:bodyPr/>
          <a:lstStyle/>
          <a:p>
            <a:pPr defTabSz="976313"/>
            <a:fld id="{19485550-25F6-4E42-842C-A747412E8BF6}" type="slidenum">
              <a:rPr lang="en-US" sz="1200" smtClean="0">
                <a:solidFill>
                  <a:srgbClr val="000000"/>
                </a:solidFill>
                <a:latin typeface="Arial" pitchFamily="34" charset="0"/>
              </a:rPr>
              <a:pPr defTabSz="976313"/>
              <a:t>39</a:t>
            </a:fld>
            <a:endParaRPr lang="en-US" sz="1200" smtClean="0">
              <a:solidFill>
                <a:srgbClr val="000000"/>
              </a:solidFill>
              <a:latin typeface="Arial" pitchFamily="34" charset="0"/>
            </a:endParaRPr>
          </a:p>
        </p:txBody>
      </p:sp>
      <p:sp>
        <p:nvSpPr>
          <p:cNvPr id="74758" name="Rectangle 2"/>
          <p:cNvSpPr>
            <a:spLocks noGrp="1" noRot="1" noChangeAspect="1" noChangeArrowheads="1" noTextEdit="1"/>
          </p:cNvSpPr>
          <p:nvPr>
            <p:ph type="sldImg"/>
          </p:nvPr>
        </p:nvSpPr>
        <p:spPr>
          <a:xfrm>
            <a:off x="327025" y="230188"/>
            <a:ext cx="4214813" cy="3160712"/>
          </a:xfrm>
          <a:solidFill>
            <a:srgbClr val="FFFFFF"/>
          </a:solidFill>
          <a:ln/>
        </p:spPr>
      </p:sp>
      <p:sp>
        <p:nvSpPr>
          <p:cNvPr id="74759" name="Rectangle 3"/>
          <p:cNvSpPr>
            <a:spLocks noGrp="1" noChangeArrowheads="1"/>
          </p:cNvSpPr>
          <p:nvPr>
            <p:ph type="body" idx="1"/>
          </p:nvPr>
        </p:nvSpPr>
        <p:spPr>
          <a:xfrm>
            <a:off x="293688" y="3452813"/>
            <a:ext cx="6727825" cy="5929312"/>
          </a:xfrm>
          <a:noFill/>
          <a:ln/>
        </p:spPr>
        <p:txBody>
          <a:bodyPr/>
          <a:lstStyle/>
          <a:p>
            <a:r>
              <a:rPr lang="en-US" sz="900" smtClean="0"/>
              <a:t>(Perhaps show spreadsheet? NO! Before showing this slide, do simple graph and intuition on BB:</a:t>
            </a:r>
          </a:p>
          <a:p>
            <a:endParaRPr lang="en-US" smtClean="0"/>
          </a:p>
          <a:p>
            <a:r>
              <a:rPr lang="en-US" smtClean="0"/>
              <a:t>To start, what does your intuition tell you on what will happen if</a:t>
            </a:r>
          </a:p>
          <a:p>
            <a:pPr lvl="1"/>
            <a:r>
              <a:rPr lang="en-US" smtClean="0"/>
              <a:t>EoS increase?	&gt; bigger chunks and less frequent additions</a:t>
            </a:r>
          </a:p>
          <a:p>
            <a:pPr lvl="1"/>
            <a:r>
              <a:rPr lang="en-US" smtClean="0"/>
              <a:t>r decreases?	&gt; same</a:t>
            </a:r>
          </a:p>
          <a:p>
            <a:r>
              <a:rPr lang="en-US" smtClean="0"/>
              <a:t>To find NPV maximizing timing, consider a simple model</a:t>
            </a:r>
          </a:p>
          <a:p>
            <a:endParaRPr lang="en-US" sz="900" smtClean="0"/>
          </a:p>
          <a:p>
            <a:r>
              <a:rPr lang="en-US" sz="900" smtClean="0"/>
              <a:t>Notice: basic model is deterministic &gt; never loose revenue &gt; min PV cost!</a:t>
            </a:r>
          </a:p>
          <a:p>
            <a:endParaRPr lang="en-US" sz="900" smtClean="0"/>
          </a:p>
          <a:p>
            <a:r>
              <a:rPr lang="en-US" sz="900" smtClean="0"/>
              <a:t>Let us illustrate the model with an example (alpha = .7):</a:t>
            </a:r>
          </a:p>
          <a:p>
            <a:pPr>
              <a:buFontTx/>
              <a:buChar char="•"/>
            </a:pPr>
            <a:r>
              <a:rPr lang="en-US" sz="900" smtClean="0"/>
              <a:t>Typical values for alpha are .6 to 1. So, say alpha = .7, then 1/alpha = 1.4 and rt = 0.5.</a:t>
            </a:r>
          </a:p>
          <a:p>
            <a:pPr>
              <a:buFontTx/>
              <a:buChar char="•"/>
            </a:pPr>
            <a:r>
              <a:rPr lang="en-US" sz="900" smtClean="0"/>
              <a:t>Optimal time = 0.5/r.  Say r = .1/yr, we get t = 5years. OK</a:t>
            </a:r>
          </a:p>
          <a:p>
            <a:pPr>
              <a:buFontTx/>
              <a:buChar char="•"/>
            </a:pPr>
            <a:r>
              <a:rPr lang="en-US" sz="900" smtClean="0"/>
              <a:t>Larger EoS (smaller alpha) means increase timing and size = build bigger today and delay future expansion.</a:t>
            </a:r>
          </a:p>
          <a:p>
            <a:pPr>
              <a:buFontTx/>
              <a:buChar char="•"/>
            </a:pPr>
            <a:r>
              <a:rPr lang="en-US" sz="900" smtClean="0"/>
              <a:t>Smaller r also increases timing and size = build bigger today and delay future expansion. This is why the politicians love lower interest rates: it increases investment today (but less frequent in the future). It acts as pulling investments capex cash flows forward to today.</a:t>
            </a:r>
          </a:p>
          <a:p>
            <a:pPr>
              <a:buFontTx/>
              <a:buChar char="•"/>
            </a:pPr>
            <a:endParaRPr lang="en-US" sz="900" smtClean="0"/>
          </a:p>
          <a:p>
            <a:pPr>
              <a:buFontTx/>
              <a:buChar char="•"/>
            </a:pPr>
            <a:r>
              <a:rPr lang="en-US" sz="900" smtClean="0"/>
              <a:t>What about impact of demand growth? </a:t>
            </a:r>
            <a:r>
              <a:rPr lang="en-US" sz="900" i="1" smtClean="0"/>
              <a:t>No impact with power capex, but impact with fixed cost.</a:t>
            </a:r>
            <a:endParaRPr lang="en-US" sz="90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5779" name="Rectangle 3"/>
          <p:cNvSpPr>
            <a:spLocks noGrp="1" noChangeArrowheads="1"/>
          </p:cNvSpPr>
          <p:nvPr>
            <p:ph type="dt" sz="quarter" idx="1"/>
          </p:nvPr>
        </p:nvSpPr>
        <p:spPr>
          <a:noFill/>
        </p:spPr>
        <p:txBody>
          <a:bodyPr/>
          <a:lstStyle/>
          <a:p>
            <a:pPr defTabSz="976313"/>
            <a:fld id="{E72016AC-5B37-496D-8304-7DB8826D3547}" type="datetime1">
              <a:rPr lang="en-US" sz="1200" smtClean="0">
                <a:solidFill>
                  <a:srgbClr val="000000"/>
                </a:solidFill>
                <a:latin typeface="Arial" pitchFamily="34" charset="0"/>
              </a:rPr>
              <a:pPr defTabSz="976313"/>
              <a:t>2/17/14</a:t>
            </a:fld>
            <a:endParaRPr lang="en-US" sz="1200" smtClean="0">
              <a:solidFill>
                <a:srgbClr val="000000"/>
              </a:solidFill>
              <a:latin typeface="Arial" pitchFamily="34" charset="0"/>
            </a:endParaRPr>
          </a:p>
        </p:txBody>
      </p:sp>
      <p:sp>
        <p:nvSpPr>
          <p:cNvPr id="7578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5781" name="Rectangle 7"/>
          <p:cNvSpPr>
            <a:spLocks noGrp="1" noChangeArrowheads="1"/>
          </p:cNvSpPr>
          <p:nvPr>
            <p:ph type="sldNum" sz="quarter" idx="5"/>
          </p:nvPr>
        </p:nvSpPr>
        <p:spPr>
          <a:noFill/>
        </p:spPr>
        <p:txBody>
          <a:bodyPr/>
          <a:lstStyle/>
          <a:p>
            <a:pPr defTabSz="976313"/>
            <a:fld id="{F5B226F9-0928-4505-A3CF-3FB5348C1F97}" type="slidenum">
              <a:rPr lang="en-US" sz="1200" smtClean="0">
                <a:solidFill>
                  <a:srgbClr val="000000"/>
                </a:solidFill>
                <a:latin typeface="Arial" pitchFamily="34" charset="0"/>
              </a:rPr>
              <a:pPr defTabSz="976313"/>
              <a:t>40</a:t>
            </a:fld>
            <a:endParaRPr lang="en-US" sz="1200" smtClean="0">
              <a:solidFill>
                <a:srgbClr val="000000"/>
              </a:solidFill>
              <a:latin typeface="Arial" pitchFamily="34" charset="0"/>
            </a:endParaRPr>
          </a:p>
        </p:txBody>
      </p:sp>
      <p:sp>
        <p:nvSpPr>
          <p:cNvPr id="7578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5783" name="Rectangle 3"/>
          <p:cNvSpPr>
            <a:spLocks noGrp="1" noChangeArrowheads="1"/>
          </p:cNvSpPr>
          <p:nvPr>
            <p:ph type="body" idx="1"/>
          </p:nvPr>
        </p:nvSpPr>
        <p:spPr>
          <a:noFill/>
          <a:ln/>
        </p:spPr>
        <p:txBody>
          <a:bodyPr/>
          <a:lstStyle/>
          <a:p>
            <a:pPr>
              <a:lnSpc>
                <a:spcPct val="90000"/>
              </a:lnSpc>
            </a:pPr>
            <a:r>
              <a:rPr lang="en-US" smtClean="0"/>
              <a:t>Let us summarize the impact of key timing drivers: </a:t>
            </a:r>
            <a:r>
              <a:rPr lang="en-US" i="1" smtClean="0"/>
              <a:t>answer: first two rows: all upward arrows; last row: depends</a:t>
            </a:r>
            <a:endParaRPr lang="en-US" smtClean="0"/>
          </a:p>
          <a:p>
            <a:pPr>
              <a:lnSpc>
                <a:spcPct val="90000"/>
              </a:lnSpc>
            </a:pPr>
            <a:endParaRPr lang="en-US" smtClean="0"/>
          </a:p>
          <a:p>
            <a:pPr>
              <a:lnSpc>
                <a:spcPct val="90000"/>
              </a:lnSpc>
              <a:buFontTx/>
              <a:buChar char="-"/>
            </a:pPr>
            <a:r>
              <a:rPr lang="en-US" smtClean="0"/>
              <a:t>Easiest: Higher economies of scale leads to higher optimal capacity sizes and less frequent additions</a:t>
            </a:r>
          </a:p>
          <a:p>
            <a:pPr>
              <a:lnSpc>
                <a:spcPct val="90000"/>
              </a:lnSpc>
              <a:buFontTx/>
              <a:buChar char="-"/>
            </a:pPr>
            <a:r>
              <a:rPr lang="en-US" smtClean="0"/>
              <a:t>Higher discounting leads to LOWER optimal capacity sizes and more frequent additions. </a:t>
            </a:r>
          </a:p>
          <a:p>
            <a:pPr lvl="1">
              <a:lnSpc>
                <a:spcPct val="90000"/>
              </a:lnSpc>
              <a:buFontTx/>
              <a:buChar char="-"/>
            </a:pPr>
            <a:r>
              <a:rPr lang="en-US" smtClean="0"/>
              <a:t>Imagine </a:t>
            </a:r>
            <a:r>
              <a:rPr lang="en-US" i="1" smtClean="0"/>
              <a:t>no </a:t>
            </a:r>
            <a:r>
              <a:rPr lang="en-US" smtClean="0"/>
              <a:t>discounting.  Then it is perfectly equal to spend a dollar now versus 5 years from now.  Thus, you may as well spend it all today and build infinite capacity (and exploit EoS competely).</a:t>
            </a:r>
          </a:p>
          <a:p>
            <a:pPr lvl="1">
              <a:lnSpc>
                <a:spcPct val="90000"/>
              </a:lnSpc>
              <a:buFontTx/>
              <a:buChar char="-"/>
            </a:pPr>
            <a:r>
              <a:rPr lang="en-US" smtClean="0"/>
              <a:t>With discounting, capex today is felt more than same capex in future.  The higher discounting, the less future capex impact NPV and hence will push more capacity expansion in the (nearer) future, and less today.</a:t>
            </a:r>
          </a:p>
          <a:p>
            <a:pPr lvl="1">
              <a:lnSpc>
                <a:spcPct val="90000"/>
              </a:lnSpc>
              <a:buFontTx/>
              <a:buChar char="-"/>
            </a:pPr>
            <a:r>
              <a:rPr lang="en-US" smtClean="0"/>
              <a:t>Thus: lower discount rates stimulate current investment (but decrease frequency)</a:t>
            </a:r>
          </a:p>
          <a:p>
            <a:pPr>
              <a:lnSpc>
                <a:spcPct val="90000"/>
              </a:lnSpc>
              <a:buFontTx/>
              <a:buChar char="-"/>
            </a:pPr>
            <a:r>
              <a:rPr lang="en-US" smtClean="0"/>
              <a:t>Higher demand growth: depends on CapEx function. No impact with power CapEx, but with fixed cost it leads to </a:t>
            </a:r>
            <a:r>
              <a:rPr lang="en-US" b="1" smtClean="0"/>
              <a:t>both</a:t>
            </a:r>
            <a:r>
              <a:rPr lang="en-US" smtClean="0"/>
              <a:t> higher optimal capacity sizes and </a:t>
            </a:r>
            <a:r>
              <a:rPr lang="en-US" b="1" smtClean="0"/>
              <a:t>more frequent additions.</a:t>
            </a:r>
          </a:p>
          <a:p>
            <a:pPr lvl="1">
              <a:lnSpc>
                <a:spcPct val="90000"/>
              </a:lnSpc>
              <a:buFontTx/>
              <a:buChar char="-"/>
            </a:pPr>
            <a:r>
              <a:rPr lang="en-US" smtClean="0"/>
              <a:t>The first effect is clear: higher growth allows higher capacity increments</a:t>
            </a:r>
          </a:p>
          <a:p>
            <a:pPr lvl="1">
              <a:lnSpc>
                <a:spcPct val="90000"/>
              </a:lnSpc>
              <a:buFontTx/>
              <a:buChar char="-"/>
            </a:pPr>
            <a:r>
              <a:rPr lang="en-US" smtClean="0"/>
              <a:t>In all other effects, size and time move together.  By increasing demand rate, however, an increases capacity increment may lead to increase or decrease in timing, depending on the relative size of capacity increase to demand rate increase.  The optimal capacity increase is accompanied by a more frequent addition.</a:t>
            </a:r>
          </a:p>
          <a:p>
            <a:pPr lvl="1">
              <a:lnSpc>
                <a:spcPct val="90000"/>
              </a:lnSpc>
              <a:buFontTx/>
              <a:buChar char="-"/>
            </a:pPr>
            <a:r>
              <a:rPr lang="en-US" smtClean="0"/>
              <a:t> D(k*) = D(gt*) = gD(t*)+(Dg)t*. The book shows that D(t*)&lt;0 if D(g)&gt;0: higher growth means more frequent additions. Whether that means larger or smaller additiona depends on the ratio of D(t*)/D(g).</a:t>
            </a:r>
          </a:p>
          <a:p>
            <a:pPr lvl="1">
              <a:lnSpc>
                <a:spcPct val="90000"/>
              </a:lnSpc>
              <a:buFontTx/>
              <a:buChar char="-"/>
            </a:pPr>
            <a:endParaRPr lang="en-US" smtClean="0"/>
          </a:p>
          <a:p>
            <a:pPr>
              <a:lnSpc>
                <a:spcPct val="90000"/>
              </a:lnSpc>
            </a:pPr>
            <a:r>
              <a:rPr lang="en-US" smtClean="0"/>
              <a:t>Main missing factors:</a:t>
            </a:r>
          </a:p>
          <a:p>
            <a:pPr>
              <a:lnSpc>
                <a:spcPct val="90000"/>
              </a:lnSpc>
              <a:buFontTx/>
              <a:buChar char="-"/>
            </a:pPr>
            <a:r>
              <a:rPr lang="en-US" smtClean="0"/>
              <a:t>Uncertainty in demand. It actually can be shown that when demand has a linear growth with noise (Brownian motion with mean gt and variance s^2 t), the entire analysis goes through </a:t>
            </a:r>
            <a:r>
              <a:rPr lang="en-US" i="1" smtClean="0"/>
              <a:t>if </a:t>
            </a:r>
            <a:r>
              <a:rPr lang="en-US" smtClean="0"/>
              <a:t>we replace the discount factor </a:t>
            </a:r>
            <a:r>
              <a:rPr lang="en-US" i="1" smtClean="0"/>
              <a:t>r </a:t>
            </a:r>
            <a:r>
              <a:rPr lang="en-US" smtClean="0"/>
              <a:t>by a </a:t>
            </a:r>
            <a:r>
              <a:rPr lang="en-US" b="1" smtClean="0"/>
              <a:t>smaller </a:t>
            </a:r>
            <a:r>
              <a:rPr lang="en-US" smtClean="0"/>
              <a:t>“uncertainty-adjusted” discount factor r’.  Given basic insights, demand uncertainty thus leads to </a:t>
            </a:r>
            <a:r>
              <a:rPr lang="en-US" b="1" smtClean="0"/>
              <a:t>higher</a:t>
            </a:r>
            <a:r>
              <a:rPr lang="en-US" smtClean="0"/>
              <a:t> capacity increments. Thus, more risky growth leads to higher capacity, which may at first seem to fly in the face of common sense.  However, it should be interpreted as safety capacity: the risk of running out early would lead to earlier capacity additions and with EoS it pays to invest initially into some safety capacity to avert such contingency.</a:t>
            </a:r>
          </a:p>
          <a:p>
            <a:pPr>
              <a:lnSpc>
                <a:spcPct val="90000"/>
              </a:lnSpc>
              <a:buFontTx/>
              <a:buChar char="-"/>
            </a:pPr>
            <a:r>
              <a:rPr lang="en-US" smtClean="0"/>
              <a:t>Leadtimes.  This is capacity leading and to make this work we must assume zero leadtime.  What is the impact of non-zero leadtime?  We cannot implement this policy and will run some shortages, the effect of which is: lost sales, backlogging, or substitution to other product.</a:t>
            </a:r>
          </a:p>
          <a:p>
            <a:pPr>
              <a:lnSpc>
                <a:spcPct val="90000"/>
              </a:lnSpc>
            </a:pPr>
            <a:endParaRPr lang="en-US" sz="120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6803" name="Rectangle 3"/>
          <p:cNvSpPr>
            <a:spLocks noGrp="1" noChangeArrowheads="1"/>
          </p:cNvSpPr>
          <p:nvPr>
            <p:ph type="dt" sz="quarter" idx="1"/>
          </p:nvPr>
        </p:nvSpPr>
        <p:spPr>
          <a:noFill/>
        </p:spPr>
        <p:txBody>
          <a:bodyPr/>
          <a:lstStyle/>
          <a:p>
            <a:pPr defTabSz="976313"/>
            <a:fld id="{EA3383C6-C122-4B0E-842F-D374BD99E6CC}" type="datetime1">
              <a:rPr lang="en-US" sz="1200" smtClean="0">
                <a:solidFill>
                  <a:srgbClr val="000000"/>
                </a:solidFill>
                <a:latin typeface="Arial" pitchFamily="34" charset="0"/>
              </a:rPr>
              <a:pPr defTabSz="976313"/>
              <a:t>2/17/14</a:t>
            </a:fld>
            <a:endParaRPr lang="en-US" sz="1200" smtClean="0">
              <a:solidFill>
                <a:srgbClr val="000000"/>
              </a:solidFill>
              <a:latin typeface="Arial" pitchFamily="34" charset="0"/>
            </a:endParaRPr>
          </a:p>
        </p:txBody>
      </p:sp>
      <p:sp>
        <p:nvSpPr>
          <p:cNvPr id="7680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6805" name="Rectangle 7"/>
          <p:cNvSpPr>
            <a:spLocks noGrp="1" noChangeArrowheads="1"/>
          </p:cNvSpPr>
          <p:nvPr>
            <p:ph type="sldNum" sz="quarter" idx="5"/>
          </p:nvPr>
        </p:nvSpPr>
        <p:spPr>
          <a:noFill/>
        </p:spPr>
        <p:txBody>
          <a:bodyPr/>
          <a:lstStyle/>
          <a:p>
            <a:pPr defTabSz="976313"/>
            <a:fld id="{5AB5C1DA-14E2-45AF-943D-FB7BAF5B64D7}" type="slidenum">
              <a:rPr lang="en-US" sz="1200" smtClean="0">
                <a:solidFill>
                  <a:srgbClr val="000000"/>
                </a:solidFill>
                <a:latin typeface="Arial" pitchFamily="34" charset="0"/>
              </a:rPr>
              <a:pPr defTabSz="976313"/>
              <a:t>41</a:t>
            </a:fld>
            <a:endParaRPr lang="en-US" sz="1200" smtClean="0">
              <a:solidFill>
                <a:srgbClr val="000000"/>
              </a:solidFill>
              <a:latin typeface="Arial" pitchFamily="34" charset="0"/>
            </a:endParaRPr>
          </a:p>
        </p:txBody>
      </p:sp>
      <p:sp>
        <p:nvSpPr>
          <p:cNvPr id="768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6807" name="Rectangle 3"/>
          <p:cNvSpPr>
            <a:spLocks noGrp="1" noChangeArrowheads="1"/>
          </p:cNvSpPr>
          <p:nvPr>
            <p:ph type="body" idx="1"/>
          </p:nvPr>
        </p:nvSpPr>
        <p:spPr>
          <a:noFill/>
          <a:ln/>
        </p:spPr>
        <p:txBody>
          <a:bodyPr/>
          <a:lstStyle/>
          <a:p>
            <a:r>
              <a:rPr lang="en-US" i="1" smtClean="0"/>
              <a:t>Information updating can lead to changes in timing and sizing.  This is just an example of an abandonment option, which is one example of real options to model, value, and study strategic capacity timing.  Go next slide.</a:t>
            </a:r>
          </a:p>
          <a:p>
            <a:endParaRPr lang="en-US" smtClean="0"/>
          </a:p>
          <a:p>
            <a:r>
              <a:rPr lang="en-US" smtClean="0"/>
              <a:t>http://www.prnewswire.com/cgi-bin/micro_stories.pl?ACCT=916306&amp;TICK=LLY&amp;STORY=/www/story/01-11-2007/0004504420&amp;EDATE=Jan+11,+2007</a:t>
            </a:r>
          </a:p>
          <a:p>
            <a:endParaRPr lang="en-US" smtClean="0"/>
          </a:p>
          <a:p>
            <a:endParaRPr lang="en-US" smtClean="0"/>
          </a:p>
          <a:p>
            <a:r>
              <a:rPr lang="en-US" smtClean="0"/>
              <a:t>Friday, January 12, 2007 from: http://seattlepi.nwsource.com/business/299429_lillyshift12.html</a:t>
            </a:r>
            <a:endParaRPr lang="en-US" b="1" smtClean="0"/>
          </a:p>
          <a:p>
            <a:r>
              <a:rPr lang="en-US" b="1" smtClean="0"/>
              <a:t>Eli Lilly halts construction of insulin plant in Virginia</a:t>
            </a:r>
            <a:endParaRPr lang="en-US" smtClean="0"/>
          </a:p>
          <a:p>
            <a:r>
              <a:rPr lang="en-US" smtClean="0"/>
              <a:t>By CAROL DRUGA; THE ASSOCIATED PRESS</a:t>
            </a:r>
          </a:p>
          <a:p>
            <a:r>
              <a:rPr lang="en-US" smtClean="0"/>
              <a:t>INDIANAPOLIS -- Eli Lilly and Co. said Thursday it will halt construction of an insulin plant in Virginia as part of a shift in the drug maker's focus toward biotech products.</a:t>
            </a:r>
          </a:p>
          <a:p>
            <a:r>
              <a:rPr lang="en-US" smtClean="0"/>
              <a:t>The Indianapolis company said it will stop building the center in Prince William County, Va., because production can be handled by existing plants and a center being built in Italy. All 120 employees in Prince William will be given a chance to transfer or will receive severance packages.</a:t>
            </a:r>
          </a:p>
          <a:p>
            <a:r>
              <a:rPr lang="en-US" smtClean="0"/>
              <a:t>The company also will offer exit packages to 250 of the 1,000 employees at its plant in Lafayette, Ind.</a:t>
            </a:r>
          </a:p>
          <a:p>
            <a:r>
              <a:rPr lang="en-US" smtClean="0"/>
              <a:t>"Our commitment to insulin and to diabetes is unchanged and shouldn't be misinterpreted because of this," said Lilly spokesman Phil Belt. "</a:t>
            </a:r>
            <a:r>
              <a:rPr lang="en-US" smtClean="0">
                <a:solidFill>
                  <a:schemeClr val="accent2"/>
                </a:solidFill>
              </a:rPr>
              <a:t>The best way to describe it is a reallocation of resources</a:t>
            </a:r>
            <a:r>
              <a:rPr lang="en-US" smtClean="0"/>
              <a:t>."</a:t>
            </a:r>
          </a:p>
          <a:p>
            <a:r>
              <a:rPr lang="en-US" smtClean="0"/>
              <a:t>Belt said </a:t>
            </a:r>
            <a:r>
              <a:rPr lang="en-US" smtClean="0">
                <a:solidFill>
                  <a:schemeClr val="accent2"/>
                </a:solidFill>
              </a:rPr>
              <a:t>added capacity and improvements in other plants, including ones in Italy, Indiana and Puerto Rico, plus long-term expectations for insulin demand, prompted the decision to abandon the Virginia site.</a:t>
            </a:r>
          </a:p>
          <a:p>
            <a:r>
              <a:rPr lang="en-US" smtClean="0"/>
              <a:t>Lilly introduced the first commercially available insulin in 1923, and its diabetes portfolio accounts for one-fifth of the company's revenue. Analysts have predicted that figure could more than double in the next four years.</a:t>
            </a:r>
          </a:p>
          <a:p>
            <a:r>
              <a:rPr lang="en-US" smtClean="0"/>
              <a:t>Sales of Lilly diabetes products rose 9 percent to $712.4 million in the third quarter of 2006. The company will announce fourth-quarter earnings Jan. 31.</a:t>
            </a:r>
          </a:p>
          <a:p>
            <a:r>
              <a:rPr lang="en-US" smtClean="0"/>
              <a:t>Scott Canute, Lilly's president of manufacturing operations, said the company expects worldwide demand for its insulin products to grow, but not at levels projected when plans for the Prince William site were made in 2003.</a:t>
            </a:r>
          </a:p>
          <a:p>
            <a:r>
              <a:rPr lang="en-US" smtClean="0"/>
              <a:t>Lilly plans significant investments in its facilities in Kinsale, Ireland, and in Indianapolis to meet production needs for the launch of one biotech product per year beginning in 2010. Biotech drugs, which include insulin, and biotech drug candidates make up about 30 percent of the company's portfolio. The expansions are part of a $1.5 billion investment in biotech at Lilly.</a:t>
            </a:r>
          </a:p>
          <a:p>
            <a:r>
              <a:rPr lang="en-US" smtClean="0"/>
              <a:t>The buyouts at Tippecanoe Labs in Lafayette will be voluntary, Belt said. Up to 250 people will be offered the exit plans, but no one will be forced to leave if fewer than 250 accept, he said.</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endParaRPr lang="en-US" smtClean="0"/>
          </a:p>
        </p:txBody>
      </p:sp>
      <p:sp>
        <p:nvSpPr>
          <p:cNvPr id="78852"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8853" name="Date Placeholder 4"/>
          <p:cNvSpPr>
            <a:spLocks noGrp="1"/>
          </p:cNvSpPr>
          <p:nvPr>
            <p:ph type="dt" sz="quarter" idx="1"/>
          </p:nvPr>
        </p:nvSpPr>
        <p:spPr>
          <a:noFill/>
        </p:spPr>
        <p:txBody>
          <a:bodyPr/>
          <a:lstStyle/>
          <a:p>
            <a:pPr defTabSz="974725"/>
            <a:fld id="{24DA5067-AA8C-459D-976E-E66235160148}" type="datetime1">
              <a:rPr lang="en-US" smtClean="0"/>
              <a:pPr defTabSz="974725"/>
              <a:t>2/17/14</a:t>
            </a:fld>
            <a:endParaRPr lang="en-US" smtClean="0"/>
          </a:p>
        </p:txBody>
      </p:sp>
      <p:sp>
        <p:nvSpPr>
          <p:cNvPr id="78854" name="Footer Placeholder 5"/>
          <p:cNvSpPr>
            <a:spLocks noGrp="1"/>
          </p:cNvSpPr>
          <p:nvPr>
            <p:ph type="ftr" sz="quarter" idx="4"/>
          </p:nvPr>
        </p:nvSpPr>
        <p:spPr>
          <a:noFill/>
        </p:spPr>
        <p:txBody>
          <a:bodyPr/>
          <a:lstStyle/>
          <a:p>
            <a:pPr defTabSz="974725"/>
            <a:r>
              <a:rPr lang="en-US" smtClean="0"/>
              <a:t>© Van Mieghem</a:t>
            </a:r>
          </a:p>
        </p:txBody>
      </p:sp>
      <p:sp>
        <p:nvSpPr>
          <p:cNvPr id="78855" name="Slide Number Placeholder 6"/>
          <p:cNvSpPr>
            <a:spLocks noGrp="1"/>
          </p:cNvSpPr>
          <p:nvPr>
            <p:ph type="sldNum" sz="quarter" idx="5"/>
          </p:nvPr>
        </p:nvSpPr>
        <p:spPr>
          <a:noFill/>
        </p:spPr>
        <p:txBody>
          <a:bodyPr/>
          <a:lstStyle/>
          <a:p>
            <a:pPr defTabSz="974725"/>
            <a:fld id="{34BF8009-FF68-4C19-B04D-6CAF67AB46C6}" type="slidenum">
              <a:rPr lang="en-US" smtClean="0"/>
              <a:pPr defTabSz="974725"/>
              <a:t>42</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2011: use this example to:</a:t>
            </a:r>
          </a:p>
          <a:p>
            <a:pPr marL="228600" indent="-228600">
              <a:buAutoNum type="arabicPeriod"/>
            </a:pPr>
            <a:r>
              <a:rPr lang="en-US" dirty="0" smtClean="0"/>
              <a:t>Introduce timing decisions &amp; frictions</a:t>
            </a:r>
          </a:p>
          <a:p>
            <a:pPr marL="228600" indent="-228600">
              <a:buAutoNum type="arabicPeriod"/>
            </a:pPr>
            <a:r>
              <a:rPr lang="en-US" dirty="0" smtClean="0"/>
              <a:t>Introduce</a:t>
            </a:r>
            <a:r>
              <a:rPr lang="en-US" baseline="0" dirty="0" smtClean="0"/>
              <a:t> the basic timing model</a:t>
            </a:r>
          </a:p>
          <a:p>
            <a:pPr marL="228600" indent="-228600"/>
            <a:endParaRPr lang="en-US" dirty="0" smtClean="0"/>
          </a:p>
          <a:p>
            <a:pPr>
              <a:defRPr/>
            </a:pPr>
            <a:r>
              <a:rPr lang="en-US" dirty="0" smtClean="0"/>
              <a:t>A. 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marL="685800" lvl="1" indent="-228600">
              <a:buFont typeface="+mj-lt"/>
              <a:buAutoNum type="arabicPeriod"/>
              <a:defRPr/>
            </a:pPr>
            <a:r>
              <a:rPr lang="en-US" dirty="0" smtClean="0"/>
              <a:t>L	complicates 	fast adjustments</a:t>
            </a:r>
          </a:p>
          <a:p>
            <a:pPr marL="685800" lvl="1" indent="-228600">
              <a:buFont typeface="+mj-lt"/>
              <a:buAutoNum type="arabicPeriod"/>
              <a:defRPr/>
            </a:pPr>
            <a:r>
              <a:rPr lang="en-US" dirty="0" smtClean="0"/>
              <a:t>Lumpiness	precise</a:t>
            </a:r>
          </a:p>
          <a:p>
            <a:pPr marL="685800" lvl="1" indent="-228600">
              <a:buFont typeface="+mj-lt"/>
              <a:buAutoNum type="arabicPeriod"/>
              <a:defRPr/>
            </a:pPr>
            <a:r>
              <a:rPr lang="en-US" dirty="0" err="1" smtClean="0"/>
              <a:t>EoS</a:t>
            </a:r>
            <a:r>
              <a:rPr lang="en-US" dirty="0" smtClean="0"/>
              <a:t>		cheap</a:t>
            </a:r>
          </a:p>
          <a:p>
            <a:pPr marL="685800" lvl="1" indent="-228600">
              <a:buFont typeface="+mj-lt"/>
              <a:buAutoNum type="arabicPeriod"/>
              <a:defRPr/>
            </a:pPr>
            <a:r>
              <a:rPr lang="en-US" dirty="0" smtClean="0"/>
              <a:t>Irreversibility	reversible</a:t>
            </a:r>
          </a:p>
          <a:p>
            <a:pPr marL="228600" indent="-228600">
              <a:buFont typeface="+mj-lt"/>
              <a:buAutoNum type="arabicPeriod"/>
            </a:pPr>
            <a:endParaRPr lang="en-US" dirty="0" smtClean="0"/>
          </a:p>
          <a:p>
            <a:pPr marL="228600" indent="-228600">
              <a:buFont typeface="+mj-lt"/>
              <a:buNone/>
            </a:pPr>
            <a:r>
              <a:rPr lang="en-US" dirty="0" smtClean="0"/>
              <a:t>B. Let us first focus on the role of </a:t>
            </a:r>
            <a:r>
              <a:rPr lang="en-US" dirty="0" err="1" smtClean="0"/>
              <a:t>EoS</a:t>
            </a:r>
            <a:r>
              <a:rPr lang="en-US" dirty="0" smtClean="0"/>
              <a:t>: assume there is a fixed cost component</a:t>
            </a:r>
            <a:r>
              <a:rPr lang="en-US" baseline="0" dirty="0" smtClean="0"/>
              <a:t> to adding capacity (in addition to a variable cost).  </a:t>
            </a:r>
            <a:r>
              <a:rPr lang="en-US" i="1" baseline="0" dirty="0" smtClean="0"/>
              <a:t>What effect will this have?</a:t>
            </a:r>
          </a:p>
          <a:p>
            <a:pPr marL="228600" indent="-228600">
              <a:buFont typeface="Arial" pitchFamily="34" charset="0"/>
              <a:buChar char="•"/>
            </a:pPr>
            <a:r>
              <a:rPr lang="en-US" i="0" baseline="0" dirty="0" smtClean="0"/>
              <a:t>Only build “large enough” additions.</a:t>
            </a:r>
          </a:p>
          <a:p>
            <a:pPr marL="228600" indent="-228600">
              <a:buFont typeface="Arial" pitchFamily="34" charset="0"/>
              <a:buChar char="•"/>
            </a:pPr>
            <a:r>
              <a:rPr lang="en-US" i="0" baseline="0" dirty="0" smtClean="0"/>
              <a:t>Benefit is: </a:t>
            </a:r>
            <a:r>
              <a:rPr lang="en-US" i="0" baseline="0" dirty="0" err="1" smtClean="0"/>
              <a:t>EoS</a:t>
            </a:r>
            <a:r>
              <a:rPr lang="en-US" i="0" baseline="0" dirty="0" smtClean="0"/>
              <a:t>  AND larger chunks = larger timing = more discounting</a:t>
            </a:r>
          </a:p>
          <a:p>
            <a:pPr marL="228600" indent="-228600">
              <a:buFont typeface="Arial" pitchFamily="34" charset="0"/>
              <a:buChar char="•"/>
            </a:pPr>
            <a:r>
              <a:rPr lang="en-US" i="0" baseline="0" dirty="0" smtClean="0"/>
              <a:t>Clear one-to-one relationship between sizing and timing</a:t>
            </a:r>
          </a:p>
          <a:p>
            <a:pPr marL="228600" indent="-228600">
              <a:buFont typeface="Arial" pitchFamily="34" charset="0"/>
              <a:buChar char="•"/>
            </a:pPr>
            <a:endParaRPr lang="en-US" i="0" baseline="0" dirty="0" smtClean="0"/>
          </a:p>
          <a:p>
            <a:pPr marL="228600" indent="-228600">
              <a:buFont typeface="Arial" pitchFamily="34" charset="0"/>
              <a:buNone/>
            </a:pPr>
            <a:r>
              <a:rPr lang="en-US" i="0" baseline="0" dirty="0" smtClean="0"/>
              <a:t>C. Basic model: clearly needs a DCF analysis, which we can easily model in a spreadsheet. </a:t>
            </a:r>
          </a:p>
          <a:p>
            <a:pPr marL="228600" indent="-228600">
              <a:buFont typeface="Arial" pitchFamily="34" charset="0"/>
              <a:buChar char="•"/>
            </a:pPr>
            <a:r>
              <a:rPr lang="en-US" i="0" baseline="0" dirty="0" smtClean="0"/>
              <a:t>show spreadsheet.  Explain how continuous discounting allows continuous timing model.</a:t>
            </a:r>
          </a:p>
          <a:p>
            <a:pPr marL="228600" indent="-228600">
              <a:buFont typeface="Arial" pitchFamily="34" charset="0"/>
              <a:buChar char="•"/>
            </a:pPr>
            <a:r>
              <a:rPr lang="en-US" i="0" baseline="0" dirty="0" smtClean="0"/>
              <a:t>Do comparative statics: </a:t>
            </a:r>
            <a:r>
              <a:rPr lang="en-US" b="1" dirty="0" smtClean="0">
                <a:solidFill>
                  <a:srgbClr val="FF0000"/>
                </a:solidFill>
                <a:latin typeface="Times New Roman"/>
              </a:rPr>
              <a:t>Driver change:  </a:t>
            </a:r>
            <a:r>
              <a:rPr lang="en-US" dirty="0" smtClean="0">
                <a:latin typeface="Times New Roman"/>
              </a:rPr>
              <a:t>Impact on capacity size </a:t>
            </a:r>
            <a:r>
              <a:rPr lang="en-US" i="1" dirty="0" smtClean="0">
                <a:latin typeface="Times New Roman"/>
              </a:rPr>
              <a:t>k</a:t>
            </a:r>
            <a:r>
              <a:rPr lang="en-US" i="1" baseline="30000" dirty="0" smtClean="0">
                <a:latin typeface="Times New Roman"/>
              </a:rPr>
              <a:t>*</a:t>
            </a:r>
            <a:r>
              <a:rPr lang="en-US" i="1" dirty="0" smtClean="0">
                <a:latin typeface="Times New Roman"/>
              </a:rPr>
              <a:t> </a:t>
            </a:r>
            <a:r>
              <a:rPr lang="en-US" dirty="0" smtClean="0">
                <a:latin typeface="Times New Roman"/>
              </a:rPr>
              <a:t>and timing </a:t>
            </a:r>
            <a:r>
              <a:rPr lang="en-US" i="1" dirty="0" smtClean="0">
                <a:latin typeface="Times New Roman"/>
              </a:rPr>
              <a:t>t</a:t>
            </a:r>
            <a:r>
              <a:rPr lang="en-US" i="1" baseline="30000" dirty="0" smtClean="0">
                <a:latin typeface="Times New Roman"/>
              </a:rPr>
              <a:t>*</a:t>
            </a:r>
            <a:r>
              <a:rPr lang="en-US" i="1" dirty="0" smtClean="0">
                <a:latin typeface="Times New Roman"/>
              </a:rPr>
              <a:t>  </a:t>
            </a:r>
            <a:r>
              <a:rPr lang="en-US" dirty="0" smtClean="0">
                <a:latin typeface="Times New Roman"/>
              </a:rPr>
              <a:t>Impact on PV(cost)</a:t>
            </a:r>
            <a:r>
              <a:rPr lang="en-US" i="1" dirty="0" smtClean="0">
                <a:latin typeface="Times New Roman"/>
              </a:rPr>
              <a:t> </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demand growth (from 2 to 3):		reduces	increases</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scale economies (fixed cost from 2.5 to 3.5):	increases	</a:t>
            </a:r>
            <a:r>
              <a:rPr lang="en-US" dirty="0" err="1" smtClean="0">
                <a:latin typeface="Times New Roman"/>
                <a:cs typeface="Times New Roman"/>
              </a:rPr>
              <a:t>increases</a:t>
            </a:r>
            <a:endParaRPr lang="en-US" i="1"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Smaller discount rate (from 20% to 10%):	increases 	</a:t>
            </a:r>
            <a:r>
              <a:rPr lang="en-US" dirty="0" err="1" smtClean="0">
                <a:latin typeface="Times New Roman"/>
                <a:cs typeface="Times New Roman"/>
              </a:rPr>
              <a:t>increases</a:t>
            </a: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(effects two and three are robust; the first one depends on the </a:t>
            </a:r>
            <a:r>
              <a:rPr lang="en-US" dirty="0" err="1" smtClean="0">
                <a:latin typeface="Times New Roman"/>
                <a:cs typeface="Times New Roman"/>
              </a:rPr>
              <a:t>CapEx</a:t>
            </a:r>
            <a:r>
              <a:rPr lang="en-US" dirty="0" smtClean="0">
                <a:latin typeface="Times New Roman"/>
                <a:cs typeface="Times New Roman"/>
              </a:rPr>
              <a:t> cost structure: it is unaffected with Power function.)</a:t>
            </a:r>
          </a:p>
          <a:p>
            <a:pPr eaLnBrk="1" hangingPunct="1">
              <a:spcBef>
                <a:spcPts val="432"/>
              </a:spcBef>
              <a:spcAft>
                <a:spcPts val="0"/>
              </a:spcAft>
            </a:pP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OK, let’s now summarize and generalize our findings… (next few slides)</a:t>
            </a:r>
            <a:endParaRPr lang="en-US" dirty="0" smtClean="0">
              <a:latin typeface="Arial"/>
            </a:endParaRPr>
          </a:p>
          <a:p>
            <a:pPr eaLnBrk="1" hangingPunct="1">
              <a:spcBef>
                <a:spcPts val="432"/>
              </a:spcBef>
              <a:spcAft>
                <a:spcPts val="0"/>
              </a:spcAft>
            </a:pPr>
            <a:endParaRPr lang="en-US" dirty="0" smtClean="0">
              <a:latin typeface="Times New Roman"/>
            </a:endParaRPr>
          </a:p>
          <a:p>
            <a:pPr eaLnBrk="1" hangingPunct="1">
              <a:spcBef>
                <a:spcPts val="432"/>
              </a:spcBef>
              <a:spcAft>
                <a:spcPts val="0"/>
              </a:spcAft>
            </a:pPr>
            <a:endParaRPr lang="en-US" dirty="0" smtClean="0">
              <a:latin typeface="Times New Roman"/>
            </a:endParaRPr>
          </a:p>
          <a:p>
            <a:pPr marL="228600" indent="-228600">
              <a:buFont typeface="Arial" pitchFamily="34" charset="0"/>
              <a:buChar char="•"/>
            </a:pPr>
            <a:endParaRPr lang="en-US" i="0" dirty="0"/>
          </a:p>
        </p:txBody>
      </p:sp>
      <p:sp>
        <p:nvSpPr>
          <p:cNvPr id="4" name="Header Placeholder 3"/>
          <p:cNvSpPr>
            <a:spLocks noGrp="1"/>
          </p:cNvSpPr>
          <p:nvPr>
            <p:ph type="hdr" sz="quarter" idx="10"/>
          </p:nvPr>
        </p:nvSpPr>
        <p:spPr/>
        <p:txBody>
          <a:bodyPr/>
          <a:lstStyle/>
          <a:p>
            <a:pPr>
              <a:defRPr/>
            </a:pPr>
            <a:r>
              <a:rPr lang="en-US" dirty="0" smtClean="0"/>
              <a:t>OPNS454 Week 5: Capacity Timing and Location</a:t>
            </a:r>
            <a:endParaRPr lang="en-US" dirty="0"/>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2/17/14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smtClean="0"/>
          </a:p>
        </p:txBody>
      </p:sp>
      <p:sp>
        <p:nvSpPr>
          <p:cNvPr id="79876"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9877" name="Date Placeholder 4"/>
          <p:cNvSpPr>
            <a:spLocks noGrp="1"/>
          </p:cNvSpPr>
          <p:nvPr>
            <p:ph type="dt" sz="quarter" idx="1"/>
          </p:nvPr>
        </p:nvSpPr>
        <p:spPr>
          <a:noFill/>
        </p:spPr>
        <p:txBody>
          <a:bodyPr/>
          <a:lstStyle/>
          <a:p>
            <a:pPr defTabSz="974725"/>
            <a:fld id="{2F374590-04CD-4129-B1BC-3147ECD355C5}" type="datetime1">
              <a:rPr lang="en-US" smtClean="0"/>
              <a:pPr defTabSz="974725"/>
              <a:t>2/17/14</a:t>
            </a:fld>
            <a:endParaRPr lang="en-US" smtClean="0"/>
          </a:p>
        </p:txBody>
      </p:sp>
      <p:sp>
        <p:nvSpPr>
          <p:cNvPr id="79878" name="Footer Placeholder 5"/>
          <p:cNvSpPr>
            <a:spLocks noGrp="1"/>
          </p:cNvSpPr>
          <p:nvPr>
            <p:ph type="ftr" sz="quarter" idx="4"/>
          </p:nvPr>
        </p:nvSpPr>
        <p:spPr>
          <a:noFill/>
        </p:spPr>
        <p:txBody>
          <a:bodyPr/>
          <a:lstStyle/>
          <a:p>
            <a:pPr defTabSz="974725"/>
            <a:r>
              <a:rPr lang="en-US" smtClean="0"/>
              <a:t>© Van Mieghem</a:t>
            </a:r>
          </a:p>
        </p:txBody>
      </p:sp>
      <p:sp>
        <p:nvSpPr>
          <p:cNvPr id="79879" name="Slide Number Placeholder 6"/>
          <p:cNvSpPr>
            <a:spLocks noGrp="1"/>
          </p:cNvSpPr>
          <p:nvPr>
            <p:ph type="sldNum" sz="quarter" idx="5"/>
          </p:nvPr>
        </p:nvSpPr>
        <p:spPr>
          <a:noFill/>
        </p:spPr>
        <p:txBody>
          <a:bodyPr/>
          <a:lstStyle/>
          <a:p>
            <a:pPr defTabSz="974725"/>
            <a:fld id="{7D8A38B5-2E3E-41A6-8954-29051C5C0C16}" type="slidenum">
              <a:rPr lang="en-US" smtClean="0"/>
              <a:pPr defTabSz="974725"/>
              <a:t>43</a:t>
            </a:fld>
            <a:endParaRPr lang="en-US" smtClean="0"/>
          </a:p>
        </p:txBody>
      </p:sp>
      <p:pic>
        <p:nvPicPr>
          <p:cNvPr id="79880" name="Picture 2"/>
          <p:cNvPicPr>
            <a:picLocks noChangeAspect="1" noChangeArrowheads="1"/>
          </p:cNvPicPr>
          <p:nvPr/>
        </p:nvPicPr>
        <p:blipFill>
          <a:blip r:embed="rId3"/>
          <a:srcRect/>
          <a:stretch>
            <a:fillRect/>
          </a:stretch>
        </p:blipFill>
        <p:spPr bwMode="auto">
          <a:xfrm>
            <a:off x="1250950" y="5021263"/>
            <a:ext cx="4814888" cy="3259137"/>
          </a:xfrm>
          <a:prstGeom prst="rect">
            <a:avLst/>
          </a:prstGeom>
          <a:noFill/>
          <a:ln w="9525" algn="ctr">
            <a:noFill/>
            <a:prstDash val="dash"/>
            <a:miter lim="800000"/>
            <a:headEnd/>
            <a:tailEnd/>
          </a:ln>
        </p:spPr>
      </p:pic>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low demand:</a:t>
            </a:r>
          </a:p>
          <a:p>
            <a:r>
              <a:rPr lang="en-US" dirty="0" smtClean="0"/>
              <a:t>- 30/yr would</a:t>
            </a:r>
            <a:r>
              <a:rPr lang="en-US" baseline="0" dirty="0" smtClean="0"/>
              <a:t> be $80x30k/</a:t>
            </a:r>
            <a:r>
              <a:rPr lang="en-US" baseline="0" dirty="0" err="1" smtClean="0"/>
              <a:t>yrx</a:t>
            </a:r>
            <a:r>
              <a:rPr lang="en-US" baseline="0" dirty="0" smtClean="0"/>
              <a:t>(1/1.25 + … ) = $4.7M &lt; fixed cost of $8M of </a:t>
            </a:r>
            <a:r>
              <a:rPr lang="en-US" baseline="0" dirty="0" err="1" smtClean="0"/>
              <a:t>CapEx</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2/17/14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44</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80899" name="Rectangle 3"/>
          <p:cNvSpPr>
            <a:spLocks noGrp="1" noChangeArrowheads="1"/>
          </p:cNvSpPr>
          <p:nvPr>
            <p:ph type="dt" sz="quarter" idx="1"/>
          </p:nvPr>
        </p:nvSpPr>
        <p:spPr>
          <a:noFill/>
        </p:spPr>
        <p:txBody>
          <a:bodyPr/>
          <a:lstStyle/>
          <a:p>
            <a:pPr defTabSz="976313"/>
            <a:fld id="{35FEEB65-E1AA-4182-B196-0200A571C10F}" type="datetime1">
              <a:rPr lang="en-US" sz="1200" smtClean="0">
                <a:solidFill>
                  <a:srgbClr val="000000"/>
                </a:solidFill>
                <a:latin typeface="Arial" pitchFamily="34" charset="0"/>
              </a:rPr>
              <a:pPr defTabSz="976313"/>
              <a:t>2/17/14</a:t>
            </a:fld>
            <a:endParaRPr lang="en-US" sz="1200" smtClean="0">
              <a:solidFill>
                <a:srgbClr val="000000"/>
              </a:solidFill>
              <a:latin typeface="Arial" pitchFamily="34" charset="0"/>
            </a:endParaRPr>
          </a:p>
        </p:txBody>
      </p:sp>
      <p:sp>
        <p:nvSpPr>
          <p:cNvPr id="8090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80901" name="Rectangle 7"/>
          <p:cNvSpPr>
            <a:spLocks noGrp="1" noChangeArrowheads="1"/>
          </p:cNvSpPr>
          <p:nvPr>
            <p:ph type="sldNum" sz="quarter" idx="5"/>
          </p:nvPr>
        </p:nvSpPr>
        <p:spPr>
          <a:noFill/>
        </p:spPr>
        <p:txBody>
          <a:bodyPr/>
          <a:lstStyle/>
          <a:p>
            <a:pPr defTabSz="976313"/>
            <a:fld id="{C3F1DB87-A884-41B5-83CD-2B3FD88EC3AF}" type="slidenum">
              <a:rPr lang="en-US" sz="1200" smtClean="0">
                <a:solidFill>
                  <a:srgbClr val="000000"/>
                </a:solidFill>
                <a:latin typeface="Arial" pitchFamily="34" charset="0"/>
              </a:rPr>
              <a:pPr defTabSz="976313"/>
              <a:t>45</a:t>
            </a:fld>
            <a:endParaRPr lang="en-US" sz="1200" smtClean="0">
              <a:solidFill>
                <a:srgbClr val="000000"/>
              </a:solidFill>
              <a:latin typeface="Arial" pitchFamily="34" charset="0"/>
            </a:endParaRPr>
          </a:p>
        </p:txBody>
      </p:sp>
      <p:sp>
        <p:nvSpPr>
          <p:cNvPr id="809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80903" name="Rectangle 3"/>
          <p:cNvSpPr>
            <a:spLocks noGrp="1" noChangeArrowheads="1"/>
          </p:cNvSpPr>
          <p:nvPr>
            <p:ph type="body" idx="1"/>
          </p:nvPr>
        </p:nvSpPr>
        <p:spPr>
          <a:noFill/>
          <a:ln/>
        </p:spPr>
        <p:txBody>
          <a:bodyPr/>
          <a:lstStyle/>
          <a:p>
            <a:pPr marL="234950" indent="-234950"/>
            <a:r>
              <a:rPr lang="en-US" dirty="0" smtClean="0"/>
              <a:t>Which frictions to these actions attack?</a:t>
            </a:r>
          </a:p>
          <a:p>
            <a:pPr marL="234950" indent="-234950">
              <a:buFontTx/>
              <a:buAutoNum type="arabicPeriod"/>
            </a:pPr>
            <a:r>
              <a:rPr lang="en-US" dirty="0" smtClean="0"/>
              <a:t>Cut capacity </a:t>
            </a:r>
            <a:r>
              <a:rPr lang="en-US" dirty="0" err="1" smtClean="0"/>
              <a:t>leadtime</a:t>
            </a:r>
            <a:endParaRPr lang="en-US" dirty="0" smtClean="0"/>
          </a:p>
          <a:p>
            <a:pPr marL="234950" indent="-234950">
              <a:buFontTx/>
              <a:buAutoNum type="arabicPeriod"/>
            </a:pPr>
            <a:r>
              <a:rPr lang="en-US" dirty="0" smtClean="0"/>
              <a:t>Reduce lumpiness (and thus also </a:t>
            </a:r>
            <a:r>
              <a:rPr lang="en-US" dirty="0" err="1" smtClean="0"/>
              <a:t>leadtime</a:t>
            </a:r>
            <a:r>
              <a:rPr lang="en-US" dirty="0" smtClean="0"/>
              <a:t>)</a:t>
            </a:r>
          </a:p>
          <a:p>
            <a:pPr marL="234950" indent="-234950">
              <a:buFontTx/>
              <a:buAutoNum type="arabicPeriod"/>
            </a:pPr>
            <a:r>
              <a:rPr lang="en-US" dirty="0" smtClean="0"/>
              <a:t>Reduce irreversibility</a:t>
            </a:r>
          </a:p>
          <a:p>
            <a:pPr marL="234950" indent="-234950">
              <a:buFontTx/>
              <a:buAutoNum type="arabicPeriod"/>
            </a:pPr>
            <a:r>
              <a:rPr lang="en-US" dirty="0" smtClean="0"/>
              <a:t>Reduce uncertainty</a:t>
            </a:r>
          </a:p>
          <a:p>
            <a:pPr marL="234950" indent="-234950"/>
            <a:endParaRPr lang="en-US" dirty="0" smtClean="0"/>
          </a:p>
          <a:p>
            <a:pPr marL="234950" indent="-234950"/>
            <a:r>
              <a:rPr lang="en-US" i="1" dirty="0" smtClean="0"/>
              <a:t>Who’s got experience with any of these actions?</a:t>
            </a:r>
          </a:p>
          <a:p>
            <a:pPr marL="234950" indent="-234950"/>
            <a:endParaRPr lang="en-US" dirty="0" smtClean="0"/>
          </a:p>
          <a:p>
            <a:pPr marL="234950" indent="-234950"/>
            <a:r>
              <a:rPr lang="en-US" dirty="0" smtClean="0"/>
              <a:t>Project mgt: action 1 decrease critical path; action 2 reduces actual activity times, eliminates activities and reduces rework.</a:t>
            </a:r>
          </a:p>
          <a:p>
            <a:pPr marL="234950" indent="-234950"/>
            <a:endParaRPr lang="en-US" dirty="0" smtClean="0"/>
          </a:p>
          <a:p>
            <a:pPr marL="234950" indent="-234950"/>
            <a:r>
              <a:rPr lang="en-US" dirty="0" smtClean="0"/>
              <a:t>Use proven “standardized” designs</a:t>
            </a:r>
          </a:p>
          <a:p>
            <a:pPr marL="234950" indent="-234950">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950" indent="-234950">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950" indent="-234950"/>
            <a:endParaRPr lang="en-US" dirty="0" smtClean="0"/>
          </a:p>
          <a:p>
            <a:pPr marL="234950" indent="-234950"/>
            <a:r>
              <a:rPr lang="en-US" dirty="0" smtClean="0"/>
              <a:t>Modularize: challenge is to create incremental capacity quickly with little premium to larger chunks = minimize impact of </a:t>
            </a:r>
            <a:r>
              <a:rPr lang="en-US" dirty="0" err="1" smtClean="0"/>
              <a:t>EoS</a:t>
            </a:r>
            <a:endParaRPr lang="en-US" dirty="0" smtClean="0"/>
          </a:p>
          <a:p>
            <a:pPr marL="234950" indent="-234950">
              <a:buFont typeface="Arial" pitchFamily="34" charset="0"/>
              <a:buChar char="•"/>
            </a:pPr>
            <a:r>
              <a:rPr lang="en-US" dirty="0" smtClean="0"/>
              <a:t>one approach may be to commit with a vendor to multiple modules with adjustable future deliveries</a:t>
            </a:r>
          </a:p>
          <a:p>
            <a:pPr marL="234950" indent="-234950"/>
            <a:endParaRPr lang="en-US" dirty="0" smtClean="0"/>
          </a:p>
          <a:p>
            <a:pPr marL="234950" indent="-234950"/>
            <a:r>
              <a:rPr lang="en-US" dirty="0" smtClean="0"/>
              <a:t>Key: first two actions focus on time, the other two on flexibility</a:t>
            </a:r>
          </a:p>
          <a:p>
            <a:pPr marL="234950" indent="-234950">
              <a:buFont typeface="Arial" pitchFamily="34" charset="0"/>
              <a:buChar char="•"/>
            </a:pPr>
            <a:r>
              <a:rPr lang="en-US" dirty="0" smtClean="0"/>
              <a:t>They can be used in combination</a:t>
            </a:r>
          </a:p>
          <a:p>
            <a:pPr marL="711200" lvl="1" indent="-236538">
              <a:buFontTx/>
              <a:buChar char="•"/>
            </a:pPr>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smtClean="0"/>
              <a:t>“In the interest of time, I’ve put some stakes in the ground.  Let us discuss row per row.  Joe: which strategy would yield the fastest increase in big bikes?”</a:t>
            </a:r>
          </a:p>
          <a:p>
            <a:pPr>
              <a:defRPr/>
            </a:pPr>
            <a:endParaRPr lang="en-US" dirty="0" smtClean="0"/>
          </a:p>
          <a:p>
            <a:pPr>
              <a:defRPr/>
            </a:pPr>
            <a:r>
              <a:rPr lang="en-US" dirty="0" smtClean="0"/>
              <a:t>Strategies 1 and 2 provide short-term relief. </a:t>
            </a:r>
          </a:p>
          <a:p>
            <a:pPr>
              <a:buFontTx/>
              <a:buChar char="•"/>
              <a:defRPr/>
            </a:pPr>
            <a:r>
              <a:rPr lang="en-US" dirty="0" smtClean="0"/>
              <a:t> If you believe demand will keep increasing, we must expand capacity</a:t>
            </a:r>
            <a:r>
              <a:rPr lang="en-US" baseline="0" dirty="0" smtClean="0"/>
              <a:t> and then the </a:t>
            </a:r>
            <a:r>
              <a:rPr lang="en-US" dirty="0" smtClean="0"/>
              <a:t>key choice is between the last three (although we may implement some of the first two columns).  </a:t>
            </a:r>
          </a:p>
          <a:p>
            <a:pPr>
              <a:buFontTx/>
              <a:buChar char="•"/>
              <a:defRPr/>
            </a:pPr>
            <a:r>
              <a:rPr lang="en-US" dirty="0" smtClean="0"/>
              <a:t> A</a:t>
            </a:r>
            <a:r>
              <a:rPr lang="en-US" baseline="0" dirty="0" smtClean="0"/>
              <a:t> key task to solve this case is to evaluate t</a:t>
            </a:r>
            <a:r>
              <a:rPr lang="en-US" dirty="0" smtClean="0"/>
              <a:t>he financial attractiveness of the 5</a:t>
            </a:r>
            <a:r>
              <a:rPr lang="en-US" baseline="0" dirty="0" smtClean="0"/>
              <a:t> strategies and align that with the qualitative strategic factors.</a:t>
            </a:r>
          </a:p>
          <a:p>
            <a:pPr>
              <a:buFontTx/>
              <a:buChar char="•"/>
              <a:defRPr/>
            </a:pPr>
            <a:endParaRPr lang="en-US" baseline="0" dirty="0" smtClean="0"/>
          </a:p>
          <a:p>
            <a:pPr>
              <a:buFontTx/>
              <a:buNone/>
              <a:defRPr/>
            </a:pPr>
            <a:r>
              <a:rPr lang="en-US" baseline="0" dirty="0" smtClean="0"/>
              <a:t>Over now to discussion of spreadsheet models:</a:t>
            </a:r>
          </a:p>
          <a:p>
            <a:pPr>
              <a:buFontTx/>
              <a:buNone/>
              <a:defRPr/>
            </a:pPr>
            <a:r>
              <a:rPr lang="en-US" baseline="0" dirty="0" smtClean="0"/>
              <a:t>Take first vote and second vote.</a:t>
            </a:r>
          </a:p>
          <a:p>
            <a:pPr>
              <a:buFontTx/>
              <a:buNone/>
              <a:defRPr/>
            </a:pPr>
            <a:r>
              <a:rPr lang="en-US" baseline="0" dirty="0" smtClean="0"/>
              <a:t>This will lead in to a discussion of what they did and key role of:</a:t>
            </a:r>
          </a:p>
          <a:p>
            <a:pPr>
              <a:buFontTx/>
              <a:buNone/>
              <a:defRPr/>
            </a:pPr>
            <a:r>
              <a:rPr lang="en-US" baseline="0" dirty="0" smtClean="0"/>
              <a:t>FORECASTS &gt; then vote #3.</a:t>
            </a:r>
          </a:p>
          <a:p>
            <a:pPr>
              <a:buFontTx/>
              <a:buNone/>
              <a:defRPr/>
            </a:pPr>
            <a:endParaRPr lang="en-US" baseline="0" dirty="0" smtClean="0"/>
          </a:p>
          <a:p>
            <a:pPr>
              <a:buFontTx/>
              <a:buNone/>
              <a:defRPr/>
            </a:pPr>
            <a:r>
              <a:rPr lang="en-US" baseline="0" dirty="0" smtClean="0"/>
              <a:t>Also can ask what they would do when I give them actual sales of 5 years, to lead into the key role that there is forecast updating AND continued future decisions.  Hence:</a:t>
            </a:r>
          </a:p>
          <a:p>
            <a:pPr>
              <a:buFontTx/>
              <a:buNone/>
              <a:defRPr/>
            </a:pPr>
            <a:r>
              <a:rPr lang="en-US" baseline="0" dirty="0" smtClean="0"/>
              <a:t>REAL OPTIONS discussion.</a:t>
            </a:r>
          </a:p>
          <a:p>
            <a:pPr>
              <a:buFontTx/>
              <a:buNone/>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Then over to slides.</a:t>
            </a:r>
            <a:r>
              <a:rPr lang="en-US" dirty="0" smtClean="0"/>
              <a:t> “Let’s now put this into perspective and discuss the key elements to capture in financial valuation of capacity strategies.”  (next slides—plan on having 30min left!)</a:t>
            </a:r>
          </a:p>
          <a:p>
            <a:pPr>
              <a:buFontTx/>
              <a:buNone/>
              <a:defRPr/>
            </a:pPr>
            <a:endParaRPr lang="en-US" dirty="0" smtClean="0"/>
          </a:p>
          <a:p>
            <a:pPr>
              <a:buFontTx/>
              <a:buChar char="•"/>
              <a:defRPr/>
            </a:pPr>
            <a:endParaRPr lang="en-US" dirty="0" smtClean="0"/>
          </a:p>
          <a:p>
            <a:pPr>
              <a:buFontTx/>
              <a:buChar char="•"/>
              <a:defRPr/>
            </a:pPr>
            <a:endParaRPr lang="en-US" dirty="0" smtClean="0"/>
          </a:p>
          <a:p>
            <a:pPr>
              <a:buFontTx/>
              <a:buChar char="•"/>
              <a:defRPr/>
            </a:pPr>
            <a:r>
              <a:rPr lang="en-US" dirty="0" smtClean="0"/>
              <a:t> Ask some teams/students to discuss some salient features in their NPV analysis.  Bring out on BB:</a:t>
            </a:r>
          </a:p>
          <a:p>
            <a:pPr marL="228600" indent="-228600">
              <a:buFont typeface="+mj-lt"/>
              <a:buAutoNum type="arabicPeriod"/>
              <a:defRPr/>
            </a:pPr>
            <a:r>
              <a:rPr lang="en-US" dirty="0" smtClean="0"/>
              <a:t>Demand uncertainty</a:t>
            </a:r>
          </a:p>
          <a:p>
            <a:pPr marL="228600" indent="-228600">
              <a:buFont typeface="+mj-lt"/>
              <a:buAutoNum type="arabicPeriod"/>
              <a:defRPr/>
            </a:pPr>
            <a:r>
              <a:rPr lang="en-US" dirty="0" smtClean="0"/>
              <a:t>Capacity over time</a:t>
            </a:r>
          </a:p>
          <a:p>
            <a:pPr marL="228600" indent="-228600">
              <a:buFont typeface="+mj-lt"/>
              <a:buAutoNum type="arabicPeriod"/>
              <a:defRPr/>
            </a:pPr>
            <a:r>
              <a:rPr lang="en-US" dirty="0" smtClean="0"/>
              <a:t>Sales = min(D, capacity)</a:t>
            </a:r>
          </a:p>
          <a:p>
            <a:pPr marL="228600" indent="-228600">
              <a:buFont typeface="+mj-lt"/>
              <a:buAutoNum type="arabicPeriod"/>
              <a:defRPr/>
            </a:pPr>
            <a:r>
              <a:rPr lang="en-US" dirty="0" smtClean="0"/>
              <a:t>Mix</a:t>
            </a:r>
          </a:p>
          <a:p>
            <a:pPr marL="228600" indent="-228600">
              <a:buFont typeface="+mj-lt"/>
              <a:buAutoNum type="arabicPeriod"/>
              <a:defRPr/>
            </a:pPr>
            <a:r>
              <a:rPr lang="en-US" dirty="0" smtClean="0"/>
              <a:t>Moving baseline</a:t>
            </a:r>
          </a:p>
          <a:p>
            <a:pPr marL="228600" indent="-228600">
              <a:buFont typeface="+mj-lt"/>
              <a:buAutoNum type="arabicPeriod"/>
              <a:defRPr/>
            </a:pPr>
            <a:endParaRPr lang="en-US" dirty="0" smtClean="0"/>
          </a:p>
        </p:txBody>
      </p:sp>
      <p:sp>
        <p:nvSpPr>
          <p:cNvPr id="5837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2/17/14</a:t>
            </a:fld>
            <a:endParaRPr lang="en-US" smtClean="0">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50</a:t>
            </a:fld>
            <a:endParaRPr lang="en-US" smtClean="0">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smtClean="0"/>
              <a:t>Ask:</a:t>
            </a:r>
          </a:p>
          <a:p>
            <a:r>
              <a:rPr lang="en-US" smtClean="0"/>
              <a:t>1. what is a real option?  (contingent decision making &gt; there must be a source of uncertainty and a contingent decision)</a:t>
            </a:r>
          </a:p>
          <a:p>
            <a:r>
              <a:rPr lang="en-US" smtClean="0"/>
              <a:t>2. how can you view capacity as a real option? (demand is uncertain, contingent decision is sales/output)</a:t>
            </a:r>
          </a:p>
          <a:p>
            <a:r>
              <a:rPr lang="en-US" smtClean="0"/>
              <a:t>3. how represent it? (draw simple decision tree: first demand chance node: D&gt;K?  If no, sales = demand; otherwise sales = capacity)</a:t>
            </a:r>
          </a:p>
          <a:p>
            <a:r>
              <a:rPr lang="en-US" smtClean="0"/>
              <a:t>3. why is this useful? (to value capacity under uncertainty—see next; real options will also be useful to value flexibility in Lilly and Seagate case)</a:t>
            </a:r>
          </a:p>
        </p:txBody>
      </p:sp>
      <p:sp>
        <p:nvSpPr>
          <p:cNvPr id="6349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63493" name="Date Placeholder 4"/>
          <p:cNvSpPr>
            <a:spLocks noGrp="1"/>
          </p:cNvSpPr>
          <p:nvPr>
            <p:ph type="dt" sz="quarter" idx="1"/>
          </p:nvPr>
        </p:nvSpPr>
        <p:spPr>
          <a:noFill/>
        </p:spPr>
        <p:txBody>
          <a:bodyPr/>
          <a:lstStyle/>
          <a:p>
            <a:pPr defTabSz="974725"/>
            <a:fld id="{4E252131-2A21-44F5-9CAC-084E9F0C0E9F}" type="datetime1">
              <a:rPr lang="en-US" smtClean="0">
                <a:solidFill>
                  <a:prstClr val="black"/>
                </a:solidFill>
              </a:rPr>
              <a:pPr defTabSz="974725"/>
              <a:t>2/17/14</a:t>
            </a:fld>
            <a:endParaRPr lang="en-US" smtClean="0">
              <a:solidFill>
                <a:prstClr val="black"/>
              </a:solidFill>
            </a:endParaRPr>
          </a:p>
        </p:txBody>
      </p:sp>
      <p:sp>
        <p:nvSpPr>
          <p:cNvPr id="6349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63495" name="Slide Number Placeholder 6"/>
          <p:cNvSpPr>
            <a:spLocks noGrp="1"/>
          </p:cNvSpPr>
          <p:nvPr>
            <p:ph type="sldNum" sz="quarter" idx="5"/>
          </p:nvPr>
        </p:nvSpPr>
        <p:spPr>
          <a:noFill/>
        </p:spPr>
        <p:txBody>
          <a:bodyPr/>
          <a:lstStyle/>
          <a:p>
            <a:pPr defTabSz="974725"/>
            <a:fld id="{D829F1DB-7C69-44E1-8B7C-2E1519D8AFFB}" type="slidenum">
              <a:rPr lang="en-US" smtClean="0">
                <a:solidFill>
                  <a:prstClr val="black"/>
                </a:solidFill>
              </a:rPr>
              <a:pPr defTabSz="974725"/>
              <a:t>51</a:t>
            </a:fld>
            <a:endParaRPr lang="en-US" smtClean="0">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1683" name="Rectangle 3"/>
          <p:cNvSpPr>
            <a:spLocks noGrp="1" noChangeArrowheads="1"/>
          </p:cNvSpPr>
          <p:nvPr>
            <p:ph type="dt" sz="quarter" idx="1"/>
          </p:nvPr>
        </p:nvSpPr>
        <p:spPr>
          <a:noFill/>
        </p:spPr>
        <p:txBody>
          <a:bodyPr/>
          <a:lstStyle/>
          <a:p>
            <a:pPr defTabSz="976313"/>
            <a:fld id="{358074A9-B7A6-4958-A722-E7084895D865}" type="datetime1">
              <a:rPr lang="en-US" sz="1200" smtClean="0">
                <a:solidFill>
                  <a:srgbClr val="000000"/>
                </a:solidFill>
                <a:latin typeface="Arial" pitchFamily="34" charset="0"/>
              </a:rPr>
              <a:pPr defTabSz="976313"/>
              <a:t>2/17/14</a:t>
            </a:fld>
            <a:endParaRPr lang="en-US" sz="1200" smtClean="0">
              <a:solidFill>
                <a:srgbClr val="000000"/>
              </a:solidFill>
              <a:latin typeface="Arial" pitchFamily="34" charset="0"/>
            </a:endParaRPr>
          </a:p>
        </p:txBody>
      </p:sp>
      <p:sp>
        <p:nvSpPr>
          <p:cNvPr id="7168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1685" name="Rectangle 7"/>
          <p:cNvSpPr>
            <a:spLocks noGrp="1" noChangeArrowheads="1"/>
          </p:cNvSpPr>
          <p:nvPr>
            <p:ph type="sldNum" sz="quarter" idx="5"/>
          </p:nvPr>
        </p:nvSpPr>
        <p:spPr>
          <a:noFill/>
        </p:spPr>
        <p:txBody>
          <a:bodyPr/>
          <a:lstStyle/>
          <a:p>
            <a:pPr defTabSz="976313"/>
            <a:fld id="{6805BBF2-1AF5-4B28-80DF-CCEAB5806D9C}" type="slidenum">
              <a:rPr lang="en-US" sz="1200" smtClean="0">
                <a:solidFill>
                  <a:srgbClr val="000000"/>
                </a:solidFill>
                <a:latin typeface="Arial" pitchFamily="34" charset="0"/>
              </a:rPr>
              <a:pPr defTabSz="976313"/>
              <a:t>53</a:t>
            </a:fld>
            <a:endParaRPr lang="en-US" sz="1200" smtClean="0">
              <a:solidFill>
                <a:srgbClr val="000000"/>
              </a:solidFill>
              <a:latin typeface="Arial" pitchFamily="34" charset="0"/>
            </a:endParaRPr>
          </a:p>
        </p:txBody>
      </p:sp>
      <p:sp>
        <p:nvSpPr>
          <p:cNvPr id="71686" name="Rectangle 4"/>
          <p:cNvSpPr>
            <a:spLocks noGrp="1" noRot="1" noChangeAspect="1" noChangeArrowheads="1" noTextEdit="1"/>
          </p:cNvSpPr>
          <p:nvPr>
            <p:ph type="sldImg"/>
          </p:nvPr>
        </p:nvSpPr>
        <p:spPr>
          <a:ln/>
        </p:spPr>
      </p:sp>
      <p:sp>
        <p:nvSpPr>
          <p:cNvPr id="29703" name="Rectangle 5"/>
          <p:cNvSpPr>
            <a:spLocks noGrp="1" noChangeArrowheads="1"/>
          </p:cNvSpPr>
          <p:nvPr>
            <p:ph type="body" idx="1"/>
          </p:nvPr>
        </p:nvSpPr>
        <p:spPr>
          <a:ln/>
        </p:spPr>
        <p:txBody>
          <a:bodyPr/>
          <a:lstStyle/>
          <a:p>
            <a:pPr>
              <a:defRPr/>
            </a:pPr>
            <a:r>
              <a:rPr lang="en-US" dirty="0" smtClean="0"/>
              <a:t>Let’s start by understanding how to decide on timing.  Some of this discussion will be useful for the Lilly case, which we will use to study how type decisions (flex vs. dedicated) interact with timing.</a:t>
            </a:r>
          </a:p>
          <a:p>
            <a:pPr>
              <a:defRPr/>
            </a:pPr>
            <a:endParaRPr lang="en-US" dirty="0" smtClean="0"/>
          </a:p>
          <a:p>
            <a:pPr>
              <a:defRPr/>
            </a:pPr>
            <a:endParaRPr lang="en-US" dirty="0" smtClean="0"/>
          </a:p>
          <a:p>
            <a:pPr>
              <a:defRPr/>
            </a:pPr>
            <a:r>
              <a:rPr lang="en-US" dirty="0" smtClean="0"/>
              <a:t>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lvl="1">
              <a:defRPr/>
            </a:pPr>
            <a:r>
              <a:rPr lang="en-US" dirty="0" smtClean="0"/>
              <a:t>L	complicates 	fast adjustments</a:t>
            </a:r>
          </a:p>
          <a:p>
            <a:pPr lvl="1">
              <a:defRPr/>
            </a:pPr>
            <a:r>
              <a:rPr lang="en-US" dirty="0" smtClean="0"/>
              <a:t>Lumpiness	precise</a:t>
            </a:r>
          </a:p>
          <a:p>
            <a:pPr lvl="1">
              <a:defRPr/>
            </a:pPr>
            <a:r>
              <a:rPr lang="en-US" dirty="0" err="1" smtClean="0"/>
              <a:t>EoS</a:t>
            </a:r>
            <a:r>
              <a:rPr lang="en-US" dirty="0" smtClean="0"/>
              <a:t>		cheap</a:t>
            </a:r>
          </a:p>
          <a:p>
            <a:pPr lvl="1">
              <a:defRPr/>
            </a:pPr>
            <a:r>
              <a:rPr lang="en-US" dirty="0" smtClean="0"/>
              <a:t>Irreversibility	reversible</a:t>
            </a:r>
          </a:p>
          <a:p>
            <a:pPr>
              <a:defRPr/>
            </a:pPr>
            <a:endParaRPr lang="en-US" dirty="0" smtClean="0"/>
          </a:p>
          <a:p>
            <a:pPr>
              <a:defRPr/>
            </a:pPr>
            <a:r>
              <a:rPr lang="en-US" dirty="0" smtClean="0"/>
              <a:t>The result is that capacity dynamics will either lead or lag demand changes…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pPr defTabSz="976502"/>
              <a:t>2/17/14</a:t>
            </a:fld>
            <a:endParaRPr lang="en-US" dirty="0" smtClean="0"/>
          </a:p>
        </p:txBody>
      </p:sp>
      <p:sp>
        <p:nvSpPr>
          <p:cNvPr id="65542" name="Footer Placeholder 5"/>
          <p:cNvSpPr>
            <a:spLocks noGrp="1"/>
          </p:cNvSpPr>
          <p:nvPr>
            <p:ph type="ftr" sz="quarter" idx="4"/>
          </p:nvPr>
        </p:nvSpPr>
        <p:spPr>
          <a:noFill/>
        </p:spPr>
        <p:txBody>
          <a:bodyPr/>
          <a:lstStyle/>
          <a:p>
            <a:pPr defTabSz="976502"/>
            <a:r>
              <a:rPr lang="en-US" dirty="0" smtClean="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54</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2227" name="Rectangle 3"/>
          <p:cNvSpPr>
            <a:spLocks noGrp="1" noChangeArrowheads="1"/>
          </p:cNvSpPr>
          <p:nvPr>
            <p:ph type="dt" sz="quarter" idx="1"/>
          </p:nvPr>
        </p:nvSpPr>
        <p:spPr>
          <a:noFill/>
        </p:spPr>
        <p:txBody>
          <a:bodyPr/>
          <a:lstStyle/>
          <a:p>
            <a:pPr defTabSz="974725"/>
            <a:fld id="{4E0F6349-C394-4A36-AF31-A78937AAEFB1}" type="datetime1">
              <a:rPr lang="en-US" smtClean="0"/>
              <a:pPr defTabSz="974725"/>
              <a:t>2/17/14</a:t>
            </a:fld>
            <a:endParaRPr lang="en-US" smtClean="0"/>
          </a:p>
        </p:txBody>
      </p:sp>
      <p:sp>
        <p:nvSpPr>
          <p:cNvPr id="52228" name="Rectangle 6"/>
          <p:cNvSpPr>
            <a:spLocks noGrp="1" noChangeArrowheads="1"/>
          </p:cNvSpPr>
          <p:nvPr>
            <p:ph type="ftr" sz="quarter" idx="4"/>
          </p:nvPr>
        </p:nvSpPr>
        <p:spPr>
          <a:noFill/>
        </p:spPr>
        <p:txBody>
          <a:bodyPr/>
          <a:lstStyle/>
          <a:p>
            <a:pPr defTabSz="974725"/>
            <a:r>
              <a:rPr lang="en-US" smtClean="0"/>
              <a:t>© Van Mieghem</a:t>
            </a:r>
          </a:p>
        </p:txBody>
      </p:sp>
      <p:sp>
        <p:nvSpPr>
          <p:cNvPr id="52229" name="Rectangle 7"/>
          <p:cNvSpPr>
            <a:spLocks noGrp="1" noChangeArrowheads="1"/>
          </p:cNvSpPr>
          <p:nvPr>
            <p:ph type="sldNum" sz="quarter" idx="5"/>
          </p:nvPr>
        </p:nvSpPr>
        <p:spPr>
          <a:noFill/>
        </p:spPr>
        <p:txBody>
          <a:bodyPr/>
          <a:lstStyle/>
          <a:p>
            <a:pPr defTabSz="974725"/>
            <a:fld id="{031355FA-EF7C-4A5C-84B8-08A77E242253}" type="slidenum">
              <a:rPr lang="en-US" smtClean="0"/>
              <a:pPr defTabSz="974725"/>
              <a:t>5</a:t>
            </a:fld>
            <a:endParaRPr lang="en-US" smtClean="0"/>
          </a:p>
        </p:txBody>
      </p:sp>
      <p:sp>
        <p:nvSpPr>
          <p:cNvPr id="52230" name="Rectangle 2"/>
          <p:cNvSpPr>
            <a:spLocks noGrp="1" noRot="1" noChangeAspect="1" noChangeArrowheads="1" noTextEdit="1"/>
          </p:cNvSpPr>
          <p:nvPr>
            <p:ph type="sldImg"/>
          </p:nvPr>
        </p:nvSpPr>
        <p:spPr>
          <a:ln/>
        </p:spPr>
      </p:sp>
      <p:sp>
        <p:nvSpPr>
          <p:cNvPr id="52231" name="Rectangle 3"/>
          <p:cNvSpPr>
            <a:spLocks noGrp="1" noChangeArrowheads="1"/>
          </p:cNvSpPr>
          <p:nvPr>
            <p:ph type="body" idx="1"/>
          </p:nvPr>
        </p:nvSpPr>
        <p:spPr>
          <a:noFill/>
          <a:ln/>
        </p:spPr>
        <p:txBody>
          <a:bodyPr/>
          <a:lstStyle/>
          <a:p>
            <a:r>
              <a:rPr lang="en-US" smtClean="0"/>
              <a:t>Ask for an example of each.</a:t>
            </a:r>
          </a:p>
          <a:p>
            <a:r>
              <a:rPr lang="en-US" smtClean="0"/>
              <a:t>1.  soft: it isn’t a hard constraint; typically, MC increases strongly beyond  the number that we call capacity.</a:t>
            </a:r>
          </a:p>
          <a:p>
            <a:r>
              <a:rPr lang="en-US" smtClean="0"/>
              <a:t>2. hard to define precisely: recall ACC! Does 600units/yr assume 250 days operating or 365?</a:t>
            </a:r>
          </a:p>
          <a:p>
            <a:pPr lvl="1">
              <a:buFontTx/>
              <a:buChar char="•"/>
            </a:pPr>
            <a:r>
              <a:rPr lang="en-US" smtClean="0"/>
              <a:t>Service capacity, expediting, working “110%”</a:t>
            </a:r>
          </a:p>
          <a:p>
            <a:pPr lvl="1">
              <a:buFontTx/>
              <a:buChar char="•"/>
            </a:pPr>
            <a:r>
              <a:rPr lang="en-US" smtClean="0"/>
              <a:t>Everything: downtime, mix, inventory, …</a:t>
            </a:r>
          </a:p>
          <a:p>
            <a:pPr lvl="1">
              <a:buFontTx/>
              <a:buChar char="•"/>
            </a:pPr>
            <a:r>
              <a:rPr lang="en-US" smtClean="0"/>
              <a:t>Time &amp; scale: typically consider years in which case year-to-year inventory build up is small and ok to ignore; this is not the case for capacity adjustments on small time scale (seasons, months, days).</a:t>
            </a:r>
          </a:p>
          <a:p>
            <a:pPr>
              <a:buFontTx/>
              <a:buChar char="•"/>
            </a:pPr>
            <a:endParaRPr lang="en-US" smtClean="0"/>
          </a:p>
          <a:p>
            <a:r>
              <a:rPr lang="en-US" smtClean="0"/>
              <a:t>3. Leadtime: </a:t>
            </a:r>
          </a:p>
          <a:p>
            <a:pPr lvl="1">
              <a:buFontTx/>
              <a:buChar char="•"/>
            </a:pPr>
            <a:r>
              <a:rPr lang="en-US" smtClean="0"/>
              <a:t> the Harley case is fairly optimistic with two years. </a:t>
            </a:r>
          </a:p>
          <a:p>
            <a:pPr lvl="1">
              <a:buFontTx/>
              <a:buChar char="•"/>
            </a:pPr>
            <a:r>
              <a:rPr lang="en-US" smtClean="0"/>
              <a:t> MB already decided in the late 1990s to plan for R-class and to expand Alabama plant capacity, but the first GST vehicle just came on the market in Sep 2005, or 6 years later!</a:t>
            </a:r>
          </a:p>
          <a:p>
            <a:pPr>
              <a:buFontTx/>
              <a:buChar char="•"/>
            </a:pPr>
            <a:r>
              <a:rPr lang="en-US" smtClean="0"/>
              <a:t>Lumpy: machines &gt; integer problem v. continuous</a:t>
            </a:r>
          </a:p>
          <a:p>
            <a:pPr>
              <a:buFontTx/>
              <a:buChar char="•"/>
            </a:pPr>
            <a:endParaRPr lang="en-US" smtClean="0"/>
          </a:p>
          <a:p>
            <a:pPr>
              <a:buFontTx/>
              <a:buChar char="•"/>
            </a:pPr>
            <a:r>
              <a:rPr lang="en-US" smtClean="0"/>
              <a:t>Irreversible = can’t recoup investment fully. New &gt; used; cost to lay off (Eurosclerosis).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2707" name="Rectangle 3"/>
          <p:cNvSpPr>
            <a:spLocks noGrp="1" noChangeArrowheads="1"/>
          </p:cNvSpPr>
          <p:nvPr>
            <p:ph type="dt" sz="quarter" idx="1"/>
          </p:nvPr>
        </p:nvSpPr>
        <p:spPr>
          <a:noFill/>
        </p:spPr>
        <p:txBody>
          <a:bodyPr/>
          <a:lstStyle/>
          <a:p>
            <a:pPr defTabSz="976313"/>
            <a:fld id="{390FABD4-6DAA-4209-9F5B-1597371E2797}" type="datetime1">
              <a:rPr lang="en-US" sz="1200" smtClean="0">
                <a:solidFill>
                  <a:srgbClr val="000000"/>
                </a:solidFill>
                <a:latin typeface="Arial" pitchFamily="34" charset="0"/>
              </a:rPr>
              <a:pPr defTabSz="976313"/>
              <a:t>2/17/14</a:t>
            </a:fld>
            <a:endParaRPr lang="en-US" sz="1200" smtClean="0">
              <a:solidFill>
                <a:srgbClr val="000000"/>
              </a:solidFill>
              <a:latin typeface="Arial" pitchFamily="34" charset="0"/>
            </a:endParaRPr>
          </a:p>
        </p:txBody>
      </p:sp>
      <p:sp>
        <p:nvSpPr>
          <p:cNvPr id="72708"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2709" name="Rectangle 7"/>
          <p:cNvSpPr>
            <a:spLocks noGrp="1" noChangeArrowheads="1"/>
          </p:cNvSpPr>
          <p:nvPr>
            <p:ph type="sldNum" sz="quarter" idx="5"/>
          </p:nvPr>
        </p:nvSpPr>
        <p:spPr>
          <a:noFill/>
        </p:spPr>
        <p:txBody>
          <a:bodyPr/>
          <a:lstStyle/>
          <a:p>
            <a:pPr defTabSz="976313"/>
            <a:fld id="{D5E3B598-4D46-48FC-A33F-2047FE043EC3}" type="slidenum">
              <a:rPr lang="en-US" sz="1200" smtClean="0">
                <a:solidFill>
                  <a:srgbClr val="000000"/>
                </a:solidFill>
                <a:latin typeface="Arial" pitchFamily="34" charset="0"/>
              </a:rPr>
              <a:pPr defTabSz="976313"/>
              <a:t>6</a:t>
            </a:fld>
            <a:endParaRPr lang="en-US" sz="1200" smtClean="0">
              <a:solidFill>
                <a:srgbClr val="000000"/>
              </a:solidFill>
              <a:latin typeface="Arial" pitchFamily="34" charset="0"/>
            </a:endParaRPr>
          </a:p>
        </p:txBody>
      </p:sp>
      <p:sp>
        <p:nvSpPr>
          <p:cNvPr id="72710" name="Rectangle 4"/>
          <p:cNvSpPr>
            <a:spLocks noGrp="1" noRot="1" noChangeAspect="1" noChangeArrowheads="1" noTextEdit="1"/>
          </p:cNvSpPr>
          <p:nvPr>
            <p:ph type="sldImg"/>
          </p:nvPr>
        </p:nvSpPr>
        <p:spPr>
          <a:ln/>
        </p:spPr>
      </p:sp>
      <p:sp>
        <p:nvSpPr>
          <p:cNvPr id="72711" name="Rectangle 5"/>
          <p:cNvSpPr>
            <a:spLocks noGrp="1" noChangeArrowheads="1"/>
          </p:cNvSpPr>
          <p:nvPr>
            <p:ph type="body" idx="1"/>
          </p:nvPr>
        </p:nvSpPr>
        <p:spPr>
          <a:noFill/>
          <a:ln/>
        </p:spPr>
        <p:txBody>
          <a:bodyPr/>
          <a:lstStyle/>
          <a:p>
            <a:r>
              <a:rPr lang="en-US" dirty="0" smtClean="0"/>
              <a:t>Leading (e.g., ACC)</a:t>
            </a:r>
          </a:p>
          <a:p>
            <a:pPr marL="228600" indent="-228600">
              <a:buFont typeface="+mj-lt"/>
              <a:buAutoNum type="arabicPeriod"/>
            </a:pPr>
            <a:r>
              <a:rPr lang="en-US" dirty="0" smtClean="0"/>
              <a:t>Good service: abundant capacity = good response times, risk of loosing customers to competition is small</a:t>
            </a:r>
          </a:p>
          <a:p>
            <a:pPr marL="228600" indent="-228600">
              <a:buFont typeface="+mj-lt"/>
              <a:buAutoNum type="arabicPeriod"/>
            </a:pPr>
            <a:r>
              <a:rPr lang="en-US" dirty="0" smtClean="0"/>
              <a:t>No shortages: No lost-sales or dissatisfied customers, which could invite entry of competitors. Can exploit “up-side” of forecast</a:t>
            </a:r>
          </a:p>
          <a:p>
            <a:pPr marL="228600" indent="-228600">
              <a:buFont typeface="+mj-lt"/>
              <a:buAutoNum type="arabicPeriod"/>
            </a:pPr>
            <a:r>
              <a:rPr lang="en-US" dirty="0" smtClean="0"/>
              <a:t>Aids market development.</a:t>
            </a:r>
          </a:p>
          <a:p>
            <a:pPr marL="228600" indent="-228600">
              <a:buFont typeface="+mj-lt"/>
              <a:buAutoNum type="arabicPeriod"/>
            </a:pPr>
            <a:r>
              <a:rPr lang="en-US" dirty="0" smtClean="0"/>
              <a:t>Competitive barrier to entry</a:t>
            </a:r>
          </a:p>
          <a:p>
            <a:pPr marL="228600" indent="-228600">
              <a:buFont typeface="+mj-lt"/>
              <a:buAutoNum type="arabicPeriod"/>
            </a:pPr>
            <a:r>
              <a:rPr lang="en-US" dirty="0" smtClean="0"/>
              <a:t>Not sensitive to start-up problems with new capacity</a:t>
            </a:r>
          </a:p>
          <a:p>
            <a:endParaRPr lang="en-US" dirty="0" smtClean="0"/>
          </a:p>
          <a:p>
            <a:r>
              <a:rPr lang="en-US" dirty="0" smtClean="0"/>
              <a:t>Lagging (e.g., DJC and Harley)</a:t>
            </a:r>
          </a:p>
          <a:p>
            <a:pPr marL="228600" indent="-228600">
              <a:buFont typeface="+mj-lt"/>
              <a:buAutoNum type="arabicPeriod"/>
            </a:pPr>
            <a:r>
              <a:rPr lang="en-US" dirty="0" smtClean="0"/>
              <a:t>High cost efficiency: No under-utilization</a:t>
            </a:r>
          </a:p>
          <a:p>
            <a:pPr marL="228600" indent="-228600">
              <a:buFont typeface="+mj-lt"/>
              <a:buAutoNum type="arabicPeriod"/>
            </a:pPr>
            <a:r>
              <a:rPr lang="en-US" dirty="0" smtClean="0"/>
              <a:t>Eliminate capacity-overage risk</a:t>
            </a:r>
          </a:p>
          <a:p>
            <a:pPr marL="228600" indent="-228600">
              <a:buFont typeface="+mj-lt"/>
              <a:buAutoNum type="arabicPeriod"/>
            </a:pPr>
            <a:r>
              <a:rPr lang="en-US" dirty="0" smtClean="0"/>
              <a:t>Option value of waiting</a:t>
            </a:r>
          </a:p>
          <a:p>
            <a:pPr marL="228600" indent="-228600">
              <a:buFont typeface="+mj-lt"/>
              <a:buAutoNum type="arabicPeriod"/>
            </a:pPr>
            <a:r>
              <a:rPr lang="en-US" dirty="0" smtClean="0"/>
              <a:t>Delays capital expense </a:t>
            </a:r>
          </a:p>
          <a:p>
            <a:pPr marL="228600" indent="-228600">
              <a:buFont typeface="+mj-lt"/>
              <a:buAutoNum type="arabicPeriod"/>
            </a:pPr>
            <a:r>
              <a:rPr lang="en-US" dirty="0" smtClean="0"/>
              <a:t>Less dependent on accurate forecasting, but difficult to measure excess demand if there is no waiting list</a:t>
            </a:r>
          </a:p>
          <a:p>
            <a:pPr marL="228600" indent="-228600">
              <a:buFont typeface="+mj-lt"/>
              <a:buAutoNum type="arabicPeriod"/>
            </a:pPr>
            <a:r>
              <a:rPr lang="en-US" dirty="0" smtClean="0"/>
              <a:t>New and cheaper technology may be available in future</a:t>
            </a:r>
          </a:p>
          <a:p>
            <a:pPr marL="228600" indent="-228600">
              <a:buFont typeface="+mj-lt"/>
              <a:buAutoNum type="arabicPeriod"/>
            </a:pPr>
            <a:r>
              <a:rPr lang="en-US" dirty="0" smtClean="0"/>
              <a:t>Gives control of retailers through allocation: if they want bikes, they better be nice and not price-gauge.</a:t>
            </a:r>
          </a:p>
          <a:p>
            <a:endParaRPr lang="en-US" dirty="0" smtClean="0"/>
          </a:p>
          <a:p>
            <a:r>
              <a:rPr lang="en-US" dirty="0" smtClean="0"/>
              <a:t>With uncertainty and frictions, perfect leading is hard. The other extreme is perfect lagging.</a:t>
            </a:r>
          </a:p>
          <a:p>
            <a:r>
              <a:rPr lang="en-US" dirty="0" smtClean="0"/>
              <a:t>Recall: discrete (chunky, infrequent) = new plants/additions	vs. continuous (small, frequent) = CI, outsourcing</a:t>
            </a:r>
          </a:p>
          <a:p>
            <a:endParaRPr lang="en-US" dirty="0" smtClean="0"/>
          </a:p>
          <a:p>
            <a:r>
              <a:rPr lang="en-US" dirty="0" smtClean="0"/>
              <a:t>Decisions + driving factors:</a:t>
            </a:r>
          </a:p>
          <a:p>
            <a:pPr>
              <a:buFont typeface="Arial" pitchFamily="34" charset="0"/>
              <a:buChar char="•"/>
            </a:pPr>
            <a:r>
              <a:rPr lang="en-US" dirty="0" smtClean="0"/>
              <a:t>Size .  Drivers: </a:t>
            </a:r>
            <a:r>
              <a:rPr lang="en-US" dirty="0" err="1" smtClean="0"/>
              <a:t>EoS</a:t>
            </a:r>
            <a:r>
              <a:rPr lang="en-US" dirty="0" smtClean="0"/>
              <a:t>, discount factor (=cost of excess cap), option value NPD, capacity shortage (underage) cost</a:t>
            </a:r>
          </a:p>
          <a:p>
            <a:pPr>
              <a:buFont typeface="Arial" pitchFamily="34" charset="0"/>
              <a:buChar char="•"/>
            </a:pPr>
            <a:r>
              <a:rPr lang="en-US" dirty="0" smtClean="0"/>
              <a:t>Timing: drivers: </a:t>
            </a:r>
            <a:r>
              <a:rPr lang="en-US" dirty="0" err="1" smtClean="0"/>
              <a:t>leadtime</a:t>
            </a:r>
            <a:r>
              <a:rPr lang="en-US" dirty="0" smtClean="0"/>
              <a:t>, growth-rate</a:t>
            </a:r>
          </a:p>
          <a:p>
            <a:endParaRPr lang="en-US" dirty="0" smtClean="0"/>
          </a:p>
          <a:p>
            <a:endParaRPr lang="en-US" dirty="0" smtClean="0"/>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3731" name="Rectangle 3"/>
          <p:cNvSpPr>
            <a:spLocks noGrp="1" noChangeArrowheads="1"/>
          </p:cNvSpPr>
          <p:nvPr>
            <p:ph type="dt" sz="quarter" idx="1"/>
          </p:nvPr>
        </p:nvSpPr>
        <p:spPr>
          <a:noFill/>
        </p:spPr>
        <p:txBody>
          <a:bodyPr/>
          <a:lstStyle/>
          <a:p>
            <a:pPr defTabSz="976313"/>
            <a:fld id="{5457DF36-D778-4334-8212-23069D46B5D7}" type="datetime1">
              <a:rPr lang="en-US" sz="1200" smtClean="0">
                <a:solidFill>
                  <a:srgbClr val="000000"/>
                </a:solidFill>
                <a:latin typeface="Arial" pitchFamily="34" charset="0"/>
              </a:rPr>
              <a:pPr defTabSz="976313"/>
              <a:t>2/17/14</a:t>
            </a:fld>
            <a:endParaRPr lang="en-US" sz="1200" smtClean="0">
              <a:solidFill>
                <a:srgbClr val="000000"/>
              </a:solidFill>
              <a:latin typeface="Arial" pitchFamily="34" charset="0"/>
            </a:endParaRPr>
          </a:p>
        </p:txBody>
      </p:sp>
      <p:sp>
        <p:nvSpPr>
          <p:cNvPr id="73732"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3733" name="Rectangle 7"/>
          <p:cNvSpPr>
            <a:spLocks noGrp="1" noChangeArrowheads="1"/>
          </p:cNvSpPr>
          <p:nvPr>
            <p:ph type="sldNum" sz="quarter" idx="5"/>
          </p:nvPr>
        </p:nvSpPr>
        <p:spPr>
          <a:noFill/>
        </p:spPr>
        <p:txBody>
          <a:bodyPr/>
          <a:lstStyle/>
          <a:p>
            <a:pPr defTabSz="976313"/>
            <a:fld id="{D59A8E90-B630-4A5E-9C9D-1C5C81658450}" type="slidenum">
              <a:rPr lang="en-US" sz="1200" smtClean="0">
                <a:solidFill>
                  <a:srgbClr val="000000"/>
                </a:solidFill>
                <a:latin typeface="Arial" pitchFamily="34" charset="0"/>
              </a:rPr>
              <a:pPr defTabSz="976313"/>
              <a:t>7</a:t>
            </a:fld>
            <a:endParaRPr lang="en-US" sz="1200" smtClean="0">
              <a:solidFill>
                <a:srgbClr val="000000"/>
              </a:solidFill>
              <a:latin typeface="Arial" pitchFamily="34" charset="0"/>
            </a:endParaRPr>
          </a:p>
        </p:txBody>
      </p:sp>
      <p:sp>
        <p:nvSpPr>
          <p:cNvPr id="7373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3735" name="Rectangle 3"/>
          <p:cNvSpPr>
            <a:spLocks noGrp="1" noChangeArrowheads="1"/>
          </p:cNvSpPr>
          <p:nvPr>
            <p:ph type="body" idx="1"/>
          </p:nvPr>
        </p:nvSpPr>
        <p:spPr>
          <a:xfrm>
            <a:off x="385763" y="3837601"/>
            <a:ext cx="6543675" cy="5535000"/>
          </a:xfrm>
          <a:noFill/>
          <a:ln/>
        </p:spPr>
        <p:txBody>
          <a:bodyPr/>
          <a:lstStyle/>
          <a:p>
            <a:r>
              <a:rPr lang="en-US" dirty="0" smtClean="0"/>
              <a:t>If not done already, this is a good point to introduce the capacity-inventory-waiting triangle: companies must choose a strategic position in the triangle.  With uncertainty, there typically is either some inventory or waiting.</a:t>
            </a:r>
          </a:p>
          <a:p>
            <a:endParaRPr lang="en-US" dirty="0" smtClean="0"/>
          </a:p>
          <a:p>
            <a:r>
              <a:rPr lang="en-US" dirty="0" smtClean="0"/>
              <a:t>Advantages smoothing:</a:t>
            </a:r>
          </a:p>
          <a:p>
            <a:pPr>
              <a:buFontTx/>
              <a:buChar char="-"/>
            </a:pPr>
            <a:r>
              <a:rPr lang="en-US" dirty="0" smtClean="0"/>
              <a:t>Increases average capacity utilization</a:t>
            </a:r>
          </a:p>
          <a:p>
            <a:pPr>
              <a:buFontTx/>
              <a:buChar char="-"/>
            </a:pPr>
            <a:r>
              <a:rPr lang="en-US" dirty="0" smtClean="0"/>
              <a:t>Delays capacity expansions</a:t>
            </a:r>
          </a:p>
          <a:p>
            <a:endParaRPr lang="en-US" dirty="0" smtClean="0"/>
          </a:p>
          <a:p>
            <a:r>
              <a:rPr lang="en-US" dirty="0" smtClean="0"/>
              <a:t>Note the similarity between two:</a:t>
            </a:r>
          </a:p>
          <a:p>
            <a:pPr>
              <a:buFontTx/>
              <a:buChar char="-"/>
            </a:pPr>
            <a:r>
              <a:rPr lang="en-US" dirty="0" smtClean="0"/>
              <a:t>Inventory smoothing pre-builds (using excess capacity) to later fill the shortage</a:t>
            </a:r>
          </a:p>
          <a:p>
            <a:pPr>
              <a:buFontTx/>
              <a:buChar char="-"/>
            </a:pPr>
            <a:r>
              <a:rPr lang="en-US" dirty="0" smtClean="0"/>
              <a:t>Backorders take up the shortage, and fill later with excess capacity</a:t>
            </a:r>
          </a:p>
          <a:p>
            <a:endParaRPr lang="en-US" dirty="0" smtClean="0"/>
          </a:p>
          <a:p>
            <a:r>
              <a:rPr lang="en-US" dirty="0" smtClean="0"/>
              <a:t>See the Koss example in chapter 3: trading off capacity with inventory.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Van Mieghem text (p84): “In practice alpha is virtually always</a:t>
            </a:r>
            <a:r>
              <a:rPr lang="en-US" baseline="0" dirty="0" smtClean="0"/>
              <a:t> between .6 and 1.”</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6323" name="Rectangle 3"/>
          <p:cNvSpPr>
            <a:spLocks noGrp="1" noChangeArrowheads="1"/>
          </p:cNvSpPr>
          <p:nvPr>
            <p:ph type="dt" sz="quarter" idx="1"/>
          </p:nvPr>
        </p:nvSpPr>
        <p:spPr>
          <a:noFill/>
        </p:spPr>
        <p:txBody>
          <a:bodyPr/>
          <a:lstStyle/>
          <a:p>
            <a:pPr defTabSz="974725"/>
            <a:fld id="{F487E413-F1CA-4338-8719-49CD57E4FD75}" type="datetime1">
              <a:rPr lang="en-US" smtClean="0">
                <a:solidFill>
                  <a:prstClr val="black"/>
                </a:solidFill>
              </a:rPr>
              <a:pPr defTabSz="974725"/>
              <a:t>2/17/14</a:t>
            </a:fld>
            <a:endParaRPr lang="en-US" smtClean="0">
              <a:solidFill>
                <a:prstClr val="black"/>
              </a:solidFill>
            </a:endParaRPr>
          </a:p>
        </p:txBody>
      </p:sp>
      <p:sp>
        <p:nvSpPr>
          <p:cNvPr id="56324"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56325" name="Rectangle 7"/>
          <p:cNvSpPr>
            <a:spLocks noGrp="1" noChangeArrowheads="1"/>
          </p:cNvSpPr>
          <p:nvPr>
            <p:ph type="sldNum" sz="quarter" idx="5"/>
          </p:nvPr>
        </p:nvSpPr>
        <p:spPr>
          <a:noFill/>
        </p:spPr>
        <p:txBody>
          <a:bodyPr/>
          <a:lstStyle/>
          <a:p>
            <a:pPr defTabSz="974725"/>
            <a:fld id="{E08DF5E7-7B33-4E4B-9B75-DB31D1ABC1DE}" type="slidenum">
              <a:rPr lang="en-US" smtClean="0">
                <a:solidFill>
                  <a:prstClr val="black"/>
                </a:solidFill>
              </a:rPr>
              <a:pPr defTabSz="974725"/>
              <a:t>9</a:t>
            </a:fld>
            <a:endParaRPr lang="en-US" smtClean="0">
              <a:solidFill>
                <a:prstClr val="black"/>
              </a:solidFill>
            </a:endParaRPr>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r>
              <a:rPr lang="en-US" dirty="0" smtClean="0"/>
              <a:t>You know that HD has a very special customer relationship, which I bet you have discussed in your marketing classes…</a:t>
            </a:r>
          </a:p>
          <a:p>
            <a:endParaRPr lang="en-US" dirty="0" smtClean="0"/>
          </a:p>
          <a:p>
            <a:r>
              <a:rPr lang="en-US" dirty="0" smtClean="0"/>
              <a:t>The only other company I</a:t>
            </a:r>
            <a:r>
              <a:rPr lang="en-US" baseline="0" dirty="0" smtClean="0"/>
              <a:t> know of that </a:t>
            </a:r>
            <a:r>
              <a:rPr lang="en-US" baseline="0" dirty="0" err="1" smtClean="0"/>
              <a:t>affectionados</a:t>
            </a:r>
            <a:r>
              <a:rPr lang="en-US" baseline="0" dirty="0" smtClean="0"/>
              <a:t> tattoo on their body is Campy:</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t>
            </a:r>
            <a:r>
              <a:rPr lang="en-US" dirty="0" smtClean="0"/>
              <a:t>"They are the Rolls-Royce of bicycle parts," says Michael </a:t>
            </a:r>
            <a:r>
              <a:rPr lang="en-US" dirty="0" err="1" smtClean="0"/>
              <a:t>Gamstetter</a:t>
            </a:r>
            <a:r>
              <a:rPr lang="en-US" dirty="0" smtClean="0"/>
              <a:t>, managing editor of Bicycle Retailer and News, a U.S. publication. "I’ve seen people with the company logo tattooed on their body. They talk about </a:t>
            </a:r>
            <a:r>
              <a:rPr lang="en-US" dirty="0" err="1" smtClean="0"/>
              <a:t>Campagnolo</a:t>
            </a:r>
            <a:r>
              <a:rPr lang="en-US" dirty="0" smtClean="0"/>
              <a:t> like jewelry."</a:t>
            </a:r>
          </a:p>
          <a:p>
            <a:r>
              <a:rPr lang="en-US" baseline="0" dirty="0" smtClean="0"/>
              <a:t> “</a:t>
            </a:r>
            <a:endParaRPr lang="en-US" dirty="0" smtClean="0"/>
          </a:p>
          <a:p>
            <a:endParaRPr lang="en-US" dirty="0" smtClean="0"/>
          </a:p>
          <a:p>
            <a:r>
              <a:rPr lang="en-US" i="1" dirty="0" smtClean="0"/>
              <a:t>Joe: what is the key problem in the case?  </a:t>
            </a:r>
            <a:endParaRPr lang="en-US" dirty="0" smtClean="0"/>
          </a:p>
          <a:p>
            <a:pPr lvl="1">
              <a:buFontTx/>
              <a:buChar char="•"/>
            </a:pPr>
            <a:r>
              <a:rPr lang="en-US" i="1" dirty="0" smtClean="0"/>
              <a:t> </a:t>
            </a:r>
            <a:r>
              <a:rPr lang="en-US" dirty="0" smtClean="0"/>
              <a:t> D&gt;S and this may invite competition.  This “problem” however has benefits: all inventory is committed, it’s almost like an ATO strategy, and minimal capacity risk is incurred.</a:t>
            </a:r>
          </a:p>
          <a:p>
            <a:pPr lvl="1">
              <a:buFontTx/>
              <a:buChar char="•"/>
            </a:pPr>
            <a:endParaRPr lang="en-US" i="1" dirty="0" smtClean="0"/>
          </a:p>
          <a:p>
            <a:r>
              <a:rPr lang="en-US" i="0" dirty="0" smtClean="0"/>
              <a:t>The</a:t>
            </a:r>
            <a:r>
              <a:rPr lang="en-US" i="0" baseline="0" dirty="0" smtClean="0"/>
              <a:t> case presents five potential strategies to address the problem, which can conceptually be represented as (next slide).</a:t>
            </a:r>
            <a:endParaRPr lang="en-US" i="0" dirty="0" smtClean="0"/>
          </a:p>
          <a:p>
            <a:endParaRPr lang="en-US" i="1" dirty="0" smtClean="0"/>
          </a:p>
          <a:p>
            <a:endParaRPr lang="en-US" i="1" dirty="0" smtClean="0"/>
          </a:p>
          <a:p>
            <a:endParaRPr lang="en-US" dirty="0" smtClean="0"/>
          </a:p>
          <a:p>
            <a:r>
              <a:rPr lang="en-US" dirty="0" smtClean="0"/>
              <a:t>In my early years, I showed a short video—no longer because I don’t have time nor need it:</a:t>
            </a:r>
          </a:p>
          <a:p>
            <a:r>
              <a:rPr lang="en-US" dirty="0" smtClean="0"/>
              <a:t>To understand HD, we must understand that relationship and the HD culture: a short video will do the trick. </a:t>
            </a:r>
          </a:p>
          <a:p>
            <a:r>
              <a:rPr lang="en-US" dirty="0" smtClean="0"/>
              <a:t>Play first 4min.  Interrupt at “They were wrong.” and show next slide and explain H-Y  war and Harley’s reaction (adopt) + </a:t>
            </a:r>
            <a:r>
              <a:rPr lang="en-US" dirty="0" err="1" smtClean="0"/>
              <a:t>harley’s</a:t>
            </a:r>
            <a:r>
              <a:rPr lang="en-US" dirty="0" smtClean="0"/>
              <a:t> use of T (experience enhancer)</a:t>
            </a:r>
          </a:p>
          <a:p>
            <a:r>
              <a:rPr lang="en-US" dirty="0" smtClean="0"/>
              <a:t>Then continue until “action plan for growth”</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64175"/>
          </a:xfrm>
        </p:spPr>
        <p:txBody>
          <a:bodyPr/>
          <a:lstStyle/>
          <a:p>
            <a:pPr lvl="0"/>
            <a:endParaRPr lang="en-US" noProof="0"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2/17/14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2/17/14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2/17/14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2/17/14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2/17/14</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2/17/14</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2/17/14</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2/17/14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2/17/14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2/17/14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2/17/14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slideLayout" Target="../slideLayouts/slideLayout27.xml"/><Relationship Id="rId13" Type="http://schemas.openxmlformats.org/officeDocument/2006/relationships/slideLayout" Target="../slideLayouts/slideLayout28.xml"/><Relationship Id="rId14"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9.xml"/><Relationship Id="rId12" Type="http://schemas.openxmlformats.org/officeDocument/2006/relationships/theme" Target="../theme/theme3.xml"/><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5" Type="http://schemas.openxmlformats.org/officeDocument/2006/relationships/slideLayout" Target="../slideLayouts/slideLayout33.xml"/><Relationship Id="rId6" Type="http://schemas.openxmlformats.org/officeDocument/2006/relationships/slideLayout" Target="../slideLayouts/slideLayout34.xml"/><Relationship Id="rId7" Type="http://schemas.openxmlformats.org/officeDocument/2006/relationships/slideLayout" Target="../slideLayouts/slideLayout35.xml"/><Relationship Id="rId8" Type="http://schemas.openxmlformats.org/officeDocument/2006/relationships/slideLayout" Target="../slideLayouts/slideLayout36.xml"/><Relationship Id="rId9" Type="http://schemas.openxmlformats.org/officeDocument/2006/relationships/slideLayout" Target="../slideLayouts/slideLayout37.xml"/><Relationship Id="rId10"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937" r:id="rId14"/>
    <p:sldLayoutId id="2147483938"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2/17/14</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4" Type="http://schemas.openxmlformats.org/officeDocument/2006/relationships/image" Target="../media/image7.emf"/><Relationship Id="rId1" Type="http://schemas.openxmlformats.org/officeDocument/2006/relationships/tags" Target="../tags/tag3.xml"/><Relationship Id="rId2"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8.emf"/><Relationship Id="rId5" Type="http://schemas.openxmlformats.org/officeDocument/2006/relationships/chart" Target="../charts/chart1.xml"/><Relationship Id="rId1" Type="http://schemas.openxmlformats.org/officeDocument/2006/relationships/tags" Target="../tags/tag4.xml"/><Relationship Id="rId2"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Layout" Target="../slideLayouts/slideLayout5.xml"/><Relationship Id="rId3" Type="http://schemas.openxmlformats.org/officeDocument/2006/relationships/chart" Target="../charts/chart2.xml"/></Relationships>
</file>

<file path=ppt/slides/_rels/slide2.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Layout" Target="../slideLayouts/slideLayout1.xml"/><Relationship Id="rId3"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slideLayout" Target="../slideLayouts/slideLayout1.xml"/><Relationship Id="rId3"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1" Type="http://schemas.openxmlformats.org/officeDocument/2006/relationships/tags" Target="../tags/tag8.xml"/><Relationship Id="rId2" Type="http://schemas.openxmlformats.org/officeDocument/2006/relationships/slideLayout" Target="../slideLayouts/slideLayout1.xml"/><Relationship Id="rId3"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1" Type="http://schemas.openxmlformats.org/officeDocument/2006/relationships/tags" Target="../tags/tag9.xml"/><Relationship Id="rId2" Type="http://schemas.openxmlformats.org/officeDocument/2006/relationships/slideLayout" Target="../slideLayouts/slideLayout1.xml"/><Relationship Id="rId3"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en.wikipedia.org/wiki/Facebook" TargetMode="External"/><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1" Type="http://schemas.openxmlformats.org/officeDocument/2006/relationships/tags" Target="../tags/tag10.xml"/><Relationship Id="rId2" Type="http://schemas.openxmlformats.org/officeDocument/2006/relationships/slideLayout" Target="../slideLayouts/slideLayout1.xml"/><Relationship Id="rId3"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Layout" Target="../slideLayouts/slideLayout1.xml"/><Relationship Id="rId3"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1" Type="http://schemas.openxmlformats.org/officeDocument/2006/relationships/tags" Target="../tags/tag12.xml"/><Relationship Id="rId2" Type="http://schemas.openxmlformats.org/officeDocument/2006/relationships/slideLayout" Target="../slideLayouts/slideLayout1.xml"/><Relationship Id="rId3"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6.xml"/><Relationship Id="rId4" Type="http://schemas.openxmlformats.org/officeDocument/2006/relationships/oleObject" Target="../embeddings/oleObject3.bin"/><Relationship Id="rId5" Type="http://schemas.openxmlformats.org/officeDocument/2006/relationships/image" Target="../media/image11.wmf"/><Relationship Id="rId1" Type="http://schemas.openxmlformats.org/officeDocument/2006/relationships/vmlDrawing" Target="../drawings/vmlDrawing3.vml"/><Relationship Id="rId2"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hyperlink" Target="http://gorumors.com/crunchies/quarterly-breakup-of-iphone-sales/"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41.xml.rels><?xml version="1.0" encoding="UTF-8" standalone="yes"?>
<Relationships xmlns="http://schemas.openxmlformats.org/package/2006/relationships"><Relationship Id="rId3" Type="http://schemas.openxmlformats.org/officeDocument/2006/relationships/hyperlink" Target="http://www.bizjournals.com/search/bin/search?t=washington&amp;am=washington&amp;q=%22Joe%20Coombs%20and%20Neil%20Adler%22&amp;f=byline&amp;am=120_days&amp;r=20" TargetMode="External"/><Relationship Id="rId4" Type="http://schemas.openxmlformats.org/officeDocument/2006/relationships/hyperlink" Target="http://washington.bizjournals.com/washington/stories/2007/01/08/daily41.html" TargetMode="External"/><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tags" Target="../tags/tag14.xml"/><Relationship Id="rId4" Type="http://schemas.openxmlformats.org/officeDocument/2006/relationships/tags" Target="../tags/tag15.xml"/><Relationship Id="rId5" Type="http://schemas.openxmlformats.org/officeDocument/2006/relationships/slideLayout" Target="../slideLayouts/slideLayout15.xml"/><Relationship Id="rId6" Type="http://schemas.openxmlformats.org/officeDocument/2006/relationships/oleObject" Target="../embeddings/oleObject4.bin"/><Relationship Id="rId7" Type="http://schemas.openxmlformats.org/officeDocument/2006/relationships/image" Target="../media/image13.emf"/><Relationship Id="rId1" Type="http://schemas.openxmlformats.org/officeDocument/2006/relationships/vmlDrawing" Target="../drawings/vmlDrawing4.vml"/><Relationship Id="rId2" Type="http://schemas.openxmlformats.org/officeDocument/2006/relationships/tags" Target="../tags/tag13.xml"/></Relationships>
</file>

<file path=ppt/slides/_rels/slide48.xml.rels><?xml version="1.0" encoding="UTF-8" standalone="yes"?>
<Relationships xmlns="http://schemas.openxmlformats.org/package/2006/relationships"><Relationship Id="rId3" Type="http://schemas.openxmlformats.org/officeDocument/2006/relationships/tags" Target="../tags/tag17.xml"/><Relationship Id="rId4" Type="http://schemas.openxmlformats.org/officeDocument/2006/relationships/tags" Target="../tags/tag18.xml"/><Relationship Id="rId5" Type="http://schemas.openxmlformats.org/officeDocument/2006/relationships/slideLayout" Target="../slideLayouts/slideLayout15.xml"/><Relationship Id="rId6" Type="http://schemas.openxmlformats.org/officeDocument/2006/relationships/oleObject" Target="../embeddings/oleObject5.bin"/><Relationship Id="rId7" Type="http://schemas.openxmlformats.org/officeDocument/2006/relationships/image" Target="../media/image14.emf"/><Relationship Id="rId1" Type="http://schemas.openxmlformats.org/officeDocument/2006/relationships/vmlDrawing" Target="../drawings/vmlDrawing5.vml"/><Relationship Id="rId2" Type="http://schemas.openxmlformats.org/officeDocument/2006/relationships/tags" Target="../tags/tag16.xml"/></Relationships>
</file>

<file path=ppt/slides/_rels/slide49.xml.rels><?xml version="1.0" encoding="UTF-8" standalone="yes"?>
<Relationships xmlns="http://schemas.openxmlformats.org/package/2006/relationships"><Relationship Id="rId3" Type="http://schemas.openxmlformats.org/officeDocument/2006/relationships/tags" Target="../tags/tag20.xml"/><Relationship Id="rId4" Type="http://schemas.openxmlformats.org/officeDocument/2006/relationships/tags" Target="../tags/tag21.xml"/><Relationship Id="rId5" Type="http://schemas.openxmlformats.org/officeDocument/2006/relationships/slideLayout" Target="../slideLayouts/slideLayout15.xml"/><Relationship Id="rId6" Type="http://schemas.openxmlformats.org/officeDocument/2006/relationships/oleObject" Target="../embeddings/oleObject6.bin"/><Relationship Id="rId7" Type="http://schemas.openxmlformats.org/officeDocument/2006/relationships/image" Target="../media/image15.emf"/><Relationship Id="rId1" Type="http://schemas.openxmlformats.org/officeDocument/2006/relationships/vmlDrawing" Target="../drawings/vmlDrawing6.vml"/><Relationship Id="rId2" Type="http://schemas.openxmlformats.org/officeDocument/2006/relationships/tags" Target="../tags/tag19.xml"/></Relationships>
</file>

<file path=ppt/slides/_rels/slide5.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3.xml"/><Relationship Id="rId3"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6.xml"/><Relationship Id="rId2" Type="http://schemas.openxmlformats.org/officeDocument/2006/relationships/notesSlide" Target="../notesSlides/notesSlide4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1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oleObject" Target="../embeddings/oleObject1.bin"/><Relationship Id="rId5" Type="http://schemas.openxmlformats.org/officeDocument/2006/relationships/image" Target="../media/image2.wmf"/><Relationship Id="rId6" Type="http://schemas.openxmlformats.org/officeDocument/2006/relationships/oleObject" Target="../embeddings/oleObject2.bin"/><Relationship Id="rId7" Type="http://schemas.openxmlformats.org/officeDocument/2006/relationships/image" Target="../media/image3.wmf"/><Relationship Id="rId1" Type="http://schemas.openxmlformats.org/officeDocument/2006/relationships/vmlDrawing" Target="../drawings/vmlDrawing1.vml"/><Relationship Id="rId2"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oleObject" Target="../embeddings/Microsoft_Word_97_-_2004_Document1.doc"/><Relationship Id="rId5" Type="http://schemas.openxmlformats.org/officeDocument/2006/relationships/image" Target="../media/image4.wmf"/><Relationship Id="rId6" Type="http://schemas.openxmlformats.org/officeDocument/2006/relationships/image" Target="../media/image5.png"/><Relationship Id="rId1" Type="http://schemas.openxmlformats.org/officeDocument/2006/relationships/vmlDrawing" Target="../drawings/vmlDrawing2.vml"/><Relationship Id="rId2"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Capacity </a:t>
            </a:r>
            <a:r>
              <a:rPr lang="en-US" sz="3600" dirty="0" smtClean="0">
                <a:solidFill>
                  <a:srgbClr val="FF3300"/>
                </a:solidFill>
                <a:latin typeface="Garamond" pitchFamily="18" charset="0"/>
              </a:rPr>
              <a:t>Timing and Expansion</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Five different timing strategies</a:t>
            </a:r>
          </a:p>
          <a:p>
            <a:pPr eaLnBrk="1" hangingPunct="1">
              <a:buClr>
                <a:srgbClr val="FF3300"/>
              </a:buClr>
            </a:pPr>
            <a:r>
              <a:rPr lang="en-US" dirty="0" smtClean="0">
                <a:solidFill>
                  <a:schemeClr val="bg1"/>
                </a:solidFill>
              </a:rPr>
              <a:t>Timing optimization models &amp; key drivers</a:t>
            </a:r>
          </a:p>
          <a:p>
            <a:pPr eaLnBrk="1" hangingPunct="1">
              <a:buClr>
                <a:srgbClr val="FF3300"/>
              </a:buClr>
              <a:defRPr/>
            </a:pPr>
            <a:r>
              <a:rPr lang="en-US" dirty="0" smtClean="0">
                <a:solidFill>
                  <a:schemeClr val="bg1"/>
                </a:solidFill>
              </a:rPr>
              <a:t>View and value capacity as a real option </a:t>
            </a:r>
          </a:p>
          <a:p>
            <a:pPr lvl="2" eaLnBrk="1" hangingPunct="1">
              <a:buClr>
                <a:srgbClr val="FF3300"/>
              </a:buClr>
              <a:buNone/>
              <a:defRPr/>
            </a:pPr>
            <a:endParaRPr lang="en-US" dirty="0" smtClean="0">
              <a:solidFill>
                <a:schemeClr val="bg1"/>
              </a:solidFill>
            </a:endParaRPr>
          </a:p>
          <a:p>
            <a:pPr lvl="2" eaLnBrk="1" hangingPunct="1">
              <a:buClr>
                <a:srgbClr val="FF3300"/>
              </a:buClr>
              <a:defRPr/>
            </a:pPr>
            <a:r>
              <a:rPr lang="en-US" b="1" dirty="0" smtClean="0">
                <a:solidFill>
                  <a:schemeClr val="bg1"/>
                </a:solidFill>
              </a:rPr>
              <a:t>Case: </a:t>
            </a:r>
            <a:r>
              <a:rPr lang="en-US" i="1" dirty="0" smtClean="0">
                <a:solidFill>
                  <a:schemeClr val="bg1"/>
                </a:solidFill>
              </a:rPr>
              <a:t>Harley-Davidson</a:t>
            </a:r>
          </a:p>
          <a:p>
            <a:pPr lvl="1"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Risk management and operational hedging</a:t>
            </a:r>
          </a:p>
          <a:p>
            <a:pPr lvl="1"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050"/>
          <p:cNvSpPr>
            <a:spLocks noChangeArrowheads="1"/>
          </p:cNvSpPr>
          <p:nvPr/>
        </p:nvSpPr>
        <p:spPr bwMode="auto">
          <a:xfrm>
            <a:off x="881063" y="206375"/>
            <a:ext cx="98425" cy="209550"/>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rPr>
              <a:t> </a:t>
            </a:r>
            <a:endParaRPr lang="en-US">
              <a:solidFill>
                <a:srgbClr val="000000"/>
              </a:solidFill>
            </a:endParaRPr>
          </a:p>
        </p:txBody>
      </p:sp>
      <p:sp>
        <p:nvSpPr>
          <p:cNvPr id="41987" name="Rectangle 2051"/>
          <p:cNvSpPr>
            <a:spLocks noGrp="1" noChangeArrowheads="1"/>
          </p:cNvSpPr>
          <p:nvPr>
            <p:ph type="title"/>
          </p:nvPr>
        </p:nvSpPr>
        <p:spPr/>
        <p:txBody>
          <a:bodyPr/>
          <a:lstStyle/>
          <a:p>
            <a:pPr eaLnBrk="1" hangingPunct="1"/>
            <a:r>
              <a:rPr lang="en-US" smtClean="0"/>
              <a:t>Harley’s problem: Match Demand with Supply:</a:t>
            </a:r>
            <a:br>
              <a:rPr lang="en-US" smtClean="0"/>
            </a:br>
            <a:r>
              <a:rPr lang="en-US" smtClean="0"/>
              <a:t>	</a:t>
            </a:r>
            <a:r>
              <a:rPr lang="en-US" i="1" smtClean="0"/>
              <a:t>Conceptual Representation of Choices</a:t>
            </a:r>
          </a:p>
        </p:txBody>
      </p:sp>
      <p:grpSp>
        <p:nvGrpSpPr>
          <p:cNvPr id="2" name="Group 2052"/>
          <p:cNvGrpSpPr>
            <a:grpSpLocks/>
          </p:cNvGrpSpPr>
          <p:nvPr/>
        </p:nvGrpSpPr>
        <p:grpSpPr bwMode="auto">
          <a:xfrm>
            <a:off x="457200" y="1524000"/>
            <a:ext cx="7924800" cy="4724400"/>
            <a:chOff x="288" y="960"/>
            <a:chExt cx="4992" cy="2976"/>
          </a:xfrm>
        </p:grpSpPr>
        <p:sp>
          <p:nvSpPr>
            <p:cNvPr id="41989" name="Line 2053"/>
            <p:cNvSpPr>
              <a:spLocks noChangeAspect="1" noChangeShapeType="1"/>
            </p:cNvSpPr>
            <p:nvPr/>
          </p:nvSpPr>
          <p:spPr bwMode="auto">
            <a:xfrm>
              <a:off x="877" y="1152"/>
              <a:ext cx="0" cy="2571"/>
            </a:xfrm>
            <a:prstGeom prst="line">
              <a:avLst/>
            </a:prstGeom>
            <a:noFill/>
            <a:ln w="0">
              <a:solidFill>
                <a:srgbClr val="000000"/>
              </a:solidFill>
              <a:round/>
              <a:headEnd type="triangle" w="med" len="med"/>
              <a:tailEnd/>
            </a:ln>
          </p:spPr>
          <p:txBody>
            <a:bodyPr/>
            <a:lstStyle/>
            <a:p>
              <a:endParaRPr lang="en-US">
                <a:solidFill>
                  <a:srgbClr val="000000"/>
                </a:solidFill>
              </a:endParaRPr>
            </a:p>
          </p:txBody>
        </p:sp>
        <p:sp>
          <p:nvSpPr>
            <p:cNvPr id="41990" name="Line 2054"/>
            <p:cNvSpPr>
              <a:spLocks noChangeAspect="1" noChangeShapeType="1"/>
            </p:cNvSpPr>
            <p:nvPr/>
          </p:nvSpPr>
          <p:spPr bwMode="auto">
            <a:xfrm>
              <a:off x="877" y="3723"/>
              <a:ext cx="3943" cy="1"/>
            </a:xfrm>
            <a:prstGeom prst="line">
              <a:avLst/>
            </a:prstGeom>
            <a:noFill/>
            <a:ln w="0">
              <a:solidFill>
                <a:srgbClr val="000000"/>
              </a:solidFill>
              <a:round/>
              <a:headEnd/>
              <a:tailEnd type="triangle" w="med" len="med"/>
            </a:ln>
          </p:spPr>
          <p:txBody>
            <a:bodyPr/>
            <a:lstStyle/>
            <a:p>
              <a:endParaRPr lang="en-US">
                <a:solidFill>
                  <a:srgbClr val="000000"/>
                </a:solidFill>
              </a:endParaRPr>
            </a:p>
          </p:txBody>
        </p:sp>
        <p:sp>
          <p:nvSpPr>
            <p:cNvPr id="41991" name="Rectangle 2055"/>
            <p:cNvSpPr>
              <a:spLocks noChangeAspect="1" noChangeArrowheads="1"/>
            </p:cNvSpPr>
            <p:nvPr/>
          </p:nvSpPr>
          <p:spPr bwMode="auto">
            <a:xfrm>
              <a:off x="3740" y="3763"/>
              <a:ext cx="1540" cy="173"/>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Annual Quantity </a:t>
              </a:r>
              <a:r>
                <a:rPr lang="en-US" sz="1600">
                  <a:solidFill>
                    <a:srgbClr val="000000"/>
                  </a:solidFill>
                </a:rPr>
                <a:t>[K units]</a:t>
              </a:r>
              <a:endParaRPr lang="en-US">
                <a:solidFill>
                  <a:srgbClr val="000000"/>
                </a:solidFill>
              </a:endParaRPr>
            </a:p>
          </p:txBody>
        </p:sp>
        <p:sp>
          <p:nvSpPr>
            <p:cNvPr id="41992" name="Rectangle 2056"/>
            <p:cNvSpPr>
              <a:spLocks noChangeAspect="1" noChangeArrowheads="1"/>
            </p:cNvSpPr>
            <p:nvPr/>
          </p:nvSpPr>
          <p:spPr bwMode="auto">
            <a:xfrm>
              <a:off x="336" y="960"/>
              <a:ext cx="904" cy="346"/>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Average Price </a:t>
              </a:r>
            </a:p>
            <a:p>
              <a:pPr eaLnBrk="0" hangingPunct="0"/>
              <a:r>
                <a:rPr lang="en-US" sz="1800" b="1">
                  <a:solidFill>
                    <a:srgbClr val="000000"/>
                  </a:solidFill>
                </a:rPr>
                <a:t>per unit</a:t>
              </a:r>
              <a:endParaRPr lang="en-US">
                <a:solidFill>
                  <a:srgbClr val="000000"/>
                </a:solidFill>
              </a:endParaRPr>
            </a:p>
          </p:txBody>
        </p:sp>
        <p:sp>
          <p:nvSpPr>
            <p:cNvPr id="41993" name="Freeform 2057"/>
            <p:cNvSpPr>
              <a:spLocks noChangeAspect="1"/>
            </p:cNvSpPr>
            <p:nvPr/>
          </p:nvSpPr>
          <p:spPr bwMode="auto">
            <a:xfrm>
              <a:off x="2252" y="2927"/>
              <a:ext cx="236" cy="224"/>
            </a:xfrm>
            <a:custGeom>
              <a:avLst/>
              <a:gdLst>
                <a:gd name="T0" fmla="*/ 1 w 591"/>
                <a:gd name="T1" fmla="*/ 0 h 561"/>
                <a:gd name="T2" fmla="*/ 1 w 591"/>
                <a:gd name="T3" fmla="*/ 1 h 561"/>
                <a:gd name="T4" fmla="*/ 0 w 591"/>
                <a:gd name="T5" fmla="*/ 1 h 561"/>
                <a:gd name="T6" fmla="*/ 1 w 591"/>
                <a:gd name="T7" fmla="*/ 2 h 561"/>
                <a:gd name="T8" fmla="*/ 0 w 591"/>
                <a:gd name="T9" fmla="*/ 2 h 561"/>
                <a:gd name="T10" fmla="*/ 1 w 591"/>
                <a:gd name="T11" fmla="*/ 2 h 561"/>
                <a:gd name="T12" fmla="*/ 2 w 591"/>
                <a:gd name="T13" fmla="*/ 2 h 561"/>
                <a:gd name="T14" fmla="*/ 2 w 591"/>
                <a:gd name="T15" fmla="*/ 2 h 561"/>
                <a:gd name="T16" fmla="*/ 2 w 591"/>
                <a:gd name="T17" fmla="*/ 1 h 561"/>
                <a:gd name="T18" fmla="*/ 2 w 591"/>
                <a:gd name="T19" fmla="*/ 1 h 561"/>
                <a:gd name="T20" fmla="*/ 1 w 591"/>
                <a:gd name="T21" fmla="*/ 0 h 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561"/>
                <a:gd name="T35" fmla="*/ 591 w 591"/>
                <a:gd name="T36" fmla="*/ 561 h 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561">
                  <a:moveTo>
                    <a:pt x="295" y="0"/>
                  </a:moveTo>
                  <a:lnTo>
                    <a:pt x="226" y="215"/>
                  </a:lnTo>
                  <a:lnTo>
                    <a:pt x="0" y="215"/>
                  </a:lnTo>
                  <a:lnTo>
                    <a:pt x="184" y="348"/>
                  </a:lnTo>
                  <a:lnTo>
                    <a:pt x="115" y="561"/>
                  </a:lnTo>
                  <a:lnTo>
                    <a:pt x="295" y="430"/>
                  </a:lnTo>
                  <a:lnTo>
                    <a:pt x="478" y="561"/>
                  </a:lnTo>
                  <a:lnTo>
                    <a:pt x="409" y="348"/>
                  </a:lnTo>
                  <a:lnTo>
                    <a:pt x="591" y="215"/>
                  </a:lnTo>
                  <a:lnTo>
                    <a:pt x="365" y="215"/>
                  </a:lnTo>
                  <a:lnTo>
                    <a:pt x="295" y="0"/>
                  </a:lnTo>
                  <a:close/>
                </a:path>
              </a:pathLst>
            </a:custGeom>
            <a:solidFill>
              <a:srgbClr val="FF0000"/>
            </a:solidFill>
            <a:ln w="9525">
              <a:solidFill>
                <a:srgbClr val="000000"/>
              </a:solidFill>
              <a:round/>
              <a:headEnd/>
              <a:tailEnd/>
            </a:ln>
          </p:spPr>
          <p:txBody>
            <a:bodyPr/>
            <a:lstStyle/>
            <a:p>
              <a:endParaRPr lang="en-US">
                <a:solidFill>
                  <a:srgbClr val="000000"/>
                </a:solidFill>
              </a:endParaRPr>
            </a:p>
          </p:txBody>
        </p:sp>
        <p:sp>
          <p:nvSpPr>
            <p:cNvPr id="41994" name="Rectangle 2058"/>
            <p:cNvSpPr>
              <a:spLocks noChangeAspect="1" noChangeArrowheads="1"/>
            </p:cNvSpPr>
            <p:nvPr/>
          </p:nvSpPr>
          <p:spPr bwMode="auto">
            <a:xfrm>
              <a:off x="1152" y="2331"/>
              <a:ext cx="1126" cy="64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1995" name="Rectangle 2059"/>
            <p:cNvSpPr>
              <a:spLocks noChangeAspect="1" noChangeArrowheads="1"/>
            </p:cNvSpPr>
            <p:nvPr/>
          </p:nvSpPr>
          <p:spPr bwMode="auto">
            <a:xfrm>
              <a:off x="1198" y="2356"/>
              <a:ext cx="1008"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prices to</a:t>
              </a:r>
              <a:endParaRPr lang="en-US">
                <a:solidFill>
                  <a:srgbClr val="000000"/>
                </a:solidFill>
              </a:endParaRPr>
            </a:p>
          </p:txBody>
        </p:sp>
        <p:sp>
          <p:nvSpPr>
            <p:cNvPr id="41996" name="Rectangle 2060"/>
            <p:cNvSpPr>
              <a:spLocks noChangeAspect="1" noChangeArrowheads="1"/>
            </p:cNvSpPr>
            <p:nvPr/>
          </p:nvSpPr>
          <p:spPr bwMode="auto">
            <a:xfrm>
              <a:off x="1198" y="2489"/>
              <a:ext cx="101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match supply and</a:t>
              </a:r>
              <a:endParaRPr lang="en-US">
                <a:solidFill>
                  <a:srgbClr val="000000"/>
                </a:solidFill>
              </a:endParaRPr>
            </a:p>
          </p:txBody>
        </p:sp>
        <p:sp>
          <p:nvSpPr>
            <p:cNvPr id="41997" name="Rectangle 2061"/>
            <p:cNvSpPr>
              <a:spLocks noChangeAspect="1" noChangeArrowheads="1"/>
            </p:cNvSpPr>
            <p:nvPr/>
          </p:nvSpPr>
          <p:spPr bwMode="auto">
            <a:xfrm>
              <a:off x="1198" y="2621"/>
              <a:ext cx="9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keeping</a:t>
              </a:r>
              <a:endParaRPr lang="en-US">
                <a:solidFill>
                  <a:srgbClr val="000000"/>
                </a:solidFill>
              </a:endParaRPr>
            </a:p>
          </p:txBody>
        </p:sp>
        <p:sp>
          <p:nvSpPr>
            <p:cNvPr id="41998" name="Rectangle 2062"/>
            <p:cNvSpPr>
              <a:spLocks noChangeAspect="1" noChangeArrowheads="1"/>
            </p:cNvSpPr>
            <p:nvPr/>
          </p:nvSpPr>
          <p:spPr bwMode="auto">
            <a:xfrm>
              <a:off x="1198" y="2755"/>
              <a:ext cx="114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production constant</a:t>
              </a:r>
              <a:endParaRPr lang="en-US">
                <a:solidFill>
                  <a:srgbClr val="000000"/>
                </a:solidFill>
              </a:endParaRPr>
            </a:p>
          </p:txBody>
        </p:sp>
        <p:sp>
          <p:nvSpPr>
            <p:cNvPr id="41999" name="Rectangle 2063"/>
            <p:cNvSpPr>
              <a:spLocks noChangeAspect="1" noChangeArrowheads="1"/>
            </p:cNvSpPr>
            <p:nvPr/>
          </p:nvSpPr>
          <p:spPr bwMode="auto">
            <a:xfrm>
              <a:off x="2448" y="3126"/>
              <a:ext cx="1151" cy="52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0" name="Rectangle 2064"/>
            <p:cNvSpPr>
              <a:spLocks noChangeAspect="1" noChangeArrowheads="1"/>
            </p:cNvSpPr>
            <p:nvPr/>
          </p:nvSpPr>
          <p:spPr bwMode="auto">
            <a:xfrm>
              <a:off x="2494" y="3151"/>
              <a:ext cx="8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output</a:t>
              </a:r>
              <a:endParaRPr lang="en-US">
                <a:solidFill>
                  <a:srgbClr val="000000"/>
                </a:solidFill>
              </a:endParaRPr>
            </a:p>
          </p:txBody>
        </p:sp>
        <p:sp>
          <p:nvSpPr>
            <p:cNvPr id="42001" name="Rectangle 2065"/>
            <p:cNvSpPr>
              <a:spLocks noChangeAspect="1" noChangeArrowheads="1"/>
            </p:cNvSpPr>
            <p:nvPr/>
          </p:nvSpPr>
          <p:spPr bwMode="auto">
            <a:xfrm>
              <a:off x="2494" y="3283"/>
              <a:ext cx="45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keeping</a:t>
              </a:r>
              <a:endParaRPr lang="en-US">
                <a:solidFill>
                  <a:srgbClr val="000000"/>
                </a:solidFill>
              </a:endParaRPr>
            </a:p>
          </p:txBody>
        </p:sp>
        <p:sp>
          <p:nvSpPr>
            <p:cNvPr id="42002" name="Rectangle 2066"/>
            <p:cNvSpPr>
              <a:spLocks noChangeAspect="1" noChangeArrowheads="1"/>
            </p:cNvSpPr>
            <p:nvPr/>
          </p:nvSpPr>
          <p:spPr bwMode="auto">
            <a:xfrm>
              <a:off x="2494" y="3417"/>
              <a:ext cx="86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prices constant</a:t>
              </a:r>
              <a:endParaRPr lang="en-US">
                <a:solidFill>
                  <a:srgbClr val="000000"/>
                </a:solidFill>
              </a:endParaRPr>
            </a:p>
          </p:txBody>
        </p:sp>
        <p:sp>
          <p:nvSpPr>
            <p:cNvPr id="42003" name="Rectangle 2067"/>
            <p:cNvSpPr>
              <a:spLocks noChangeAspect="1" noChangeArrowheads="1"/>
            </p:cNvSpPr>
            <p:nvPr/>
          </p:nvSpPr>
          <p:spPr bwMode="auto">
            <a:xfrm>
              <a:off x="1359" y="3100"/>
              <a:ext cx="932" cy="182"/>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4" name="Rectangle 2068"/>
            <p:cNvSpPr>
              <a:spLocks noChangeAspect="1" noChangeArrowheads="1"/>
            </p:cNvSpPr>
            <p:nvPr/>
          </p:nvSpPr>
          <p:spPr bwMode="auto">
            <a:xfrm>
              <a:off x="1404" y="3128"/>
              <a:ext cx="764"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Current 1995</a:t>
              </a:r>
            </a:p>
            <a:p>
              <a:pPr eaLnBrk="0" hangingPunct="0"/>
              <a:r>
                <a:rPr lang="en-US" sz="1800">
                  <a:solidFill>
                    <a:srgbClr val="000000"/>
                  </a:solidFill>
                </a:rPr>
                <a:t>Position</a:t>
              </a:r>
              <a:endParaRPr lang="en-US">
                <a:solidFill>
                  <a:srgbClr val="000000"/>
                </a:solidFill>
              </a:endParaRPr>
            </a:p>
          </p:txBody>
        </p:sp>
        <p:sp>
          <p:nvSpPr>
            <p:cNvPr id="42005" name="Rectangle 2069"/>
            <p:cNvSpPr>
              <a:spLocks noChangeAspect="1" noChangeArrowheads="1"/>
            </p:cNvSpPr>
            <p:nvPr/>
          </p:nvSpPr>
          <p:spPr bwMode="auto">
            <a:xfrm>
              <a:off x="3692" y="2513"/>
              <a:ext cx="1332"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is increasing</a:t>
              </a:r>
            </a:p>
            <a:p>
              <a:pPr eaLnBrk="0" hangingPunct="0"/>
              <a:r>
                <a:rPr lang="en-US" sz="1800">
                  <a:solidFill>
                    <a:srgbClr val="000000"/>
                  </a:solidFill>
                </a:rPr>
                <a:t>over the last few years.</a:t>
              </a:r>
              <a:endParaRPr lang="en-US">
                <a:solidFill>
                  <a:srgbClr val="000000"/>
                </a:solidFill>
              </a:endParaRPr>
            </a:p>
          </p:txBody>
        </p:sp>
        <p:sp>
          <p:nvSpPr>
            <p:cNvPr id="42006" name="Line 2070"/>
            <p:cNvSpPr>
              <a:spLocks noChangeAspect="1" noChangeShapeType="1"/>
            </p:cNvSpPr>
            <p:nvPr/>
          </p:nvSpPr>
          <p:spPr bwMode="auto">
            <a:xfrm>
              <a:off x="860" y="1324"/>
              <a:ext cx="3684" cy="2379"/>
            </a:xfrm>
            <a:prstGeom prst="line">
              <a:avLst/>
            </a:prstGeom>
            <a:noFill/>
            <a:ln w="38100">
              <a:solidFill>
                <a:schemeClr val="accent2"/>
              </a:solidFill>
              <a:round/>
              <a:headEnd/>
              <a:tailEnd/>
            </a:ln>
          </p:spPr>
          <p:txBody>
            <a:bodyPr wrap="none" anchor="ctr"/>
            <a:lstStyle/>
            <a:p>
              <a:endParaRPr lang="en-US">
                <a:solidFill>
                  <a:srgbClr val="000000"/>
                </a:solidFill>
              </a:endParaRPr>
            </a:p>
          </p:txBody>
        </p:sp>
        <p:sp>
          <p:nvSpPr>
            <p:cNvPr id="42007" name="AutoShape 2071"/>
            <p:cNvSpPr>
              <a:spLocks noChangeAspect="1" noChangeArrowheads="1"/>
            </p:cNvSpPr>
            <p:nvPr/>
          </p:nvSpPr>
          <p:spPr bwMode="auto">
            <a:xfrm rot="-1940200">
              <a:off x="3891" y="2936"/>
              <a:ext cx="499" cy="383"/>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6 w 21600"/>
                <a:gd name="T13" fmla="*/ 5414 h 21600"/>
                <a:gd name="T14" fmla="*/ 18916 w 21600"/>
                <a:gd name="T15" fmla="*/ 1618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solidFill>
                <a:schemeClr val="accent2"/>
              </a:solidFill>
              <a:miter lim="800000"/>
              <a:headEnd/>
              <a:tailEnd/>
            </a:ln>
          </p:spPr>
          <p:txBody>
            <a:bodyPr wrap="none" anchor="ctr"/>
            <a:lstStyle/>
            <a:p>
              <a:endParaRPr lang="en-US">
                <a:solidFill>
                  <a:srgbClr val="000000"/>
                </a:solidFill>
              </a:endParaRPr>
            </a:p>
          </p:txBody>
        </p:sp>
        <p:sp>
          <p:nvSpPr>
            <p:cNvPr id="42008" name="Line 2072"/>
            <p:cNvSpPr>
              <a:spLocks noChangeAspect="1" noChangeShapeType="1"/>
            </p:cNvSpPr>
            <p:nvPr/>
          </p:nvSpPr>
          <p:spPr bwMode="auto">
            <a:xfrm>
              <a:off x="2587" y="3051"/>
              <a:ext cx="844" cy="0"/>
            </a:xfrm>
            <a:prstGeom prst="line">
              <a:avLst/>
            </a:prstGeom>
            <a:noFill/>
            <a:ln w="19050">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09" name="Line 2073"/>
            <p:cNvSpPr>
              <a:spLocks noChangeAspect="1" noChangeShapeType="1"/>
            </p:cNvSpPr>
            <p:nvPr/>
          </p:nvSpPr>
          <p:spPr bwMode="auto">
            <a:xfrm flipV="1">
              <a:off x="2356" y="2322"/>
              <a:ext cx="0" cy="537"/>
            </a:xfrm>
            <a:prstGeom prst="line">
              <a:avLst/>
            </a:prstGeom>
            <a:noFill/>
            <a:ln w="28575">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10" name="Line 2074"/>
            <p:cNvSpPr>
              <a:spLocks noChangeAspect="1" noChangeShapeType="1"/>
            </p:cNvSpPr>
            <p:nvPr/>
          </p:nvSpPr>
          <p:spPr bwMode="auto">
            <a:xfrm flipV="1">
              <a:off x="2165" y="3089"/>
              <a:ext cx="115" cy="115"/>
            </a:xfrm>
            <a:prstGeom prst="line">
              <a:avLst/>
            </a:prstGeom>
            <a:noFill/>
            <a:ln w="9525">
              <a:solidFill>
                <a:schemeClr val="tx1"/>
              </a:solidFill>
              <a:round/>
              <a:headEnd/>
              <a:tailEnd type="triangle" w="med" len="med"/>
            </a:ln>
          </p:spPr>
          <p:txBody>
            <a:bodyPr wrap="none" anchor="ctr"/>
            <a:lstStyle/>
            <a:p>
              <a:endParaRPr lang="en-US">
                <a:solidFill>
                  <a:srgbClr val="000000"/>
                </a:solidFill>
              </a:endParaRPr>
            </a:p>
          </p:txBody>
        </p:sp>
        <p:sp>
          <p:nvSpPr>
            <p:cNvPr id="42011" name="Line 2075"/>
            <p:cNvSpPr>
              <a:spLocks noChangeShapeType="1"/>
            </p:cNvSpPr>
            <p:nvPr/>
          </p:nvSpPr>
          <p:spPr bwMode="auto">
            <a:xfrm>
              <a:off x="2360"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2" name="Line 2076"/>
            <p:cNvSpPr>
              <a:spLocks noChangeShapeType="1"/>
            </p:cNvSpPr>
            <p:nvPr/>
          </p:nvSpPr>
          <p:spPr bwMode="auto">
            <a:xfrm>
              <a:off x="3431"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3" name="Line 2077"/>
            <p:cNvSpPr>
              <a:spLocks noChangeShapeType="1"/>
            </p:cNvSpPr>
            <p:nvPr/>
          </p:nvSpPr>
          <p:spPr bwMode="auto">
            <a:xfrm flipH="1">
              <a:off x="877" y="3051"/>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4" name="Line 2078"/>
            <p:cNvSpPr>
              <a:spLocks noChangeShapeType="1"/>
            </p:cNvSpPr>
            <p:nvPr/>
          </p:nvSpPr>
          <p:spPr bwMode="auto">
            <a:xfrm flipH="1">
              <a:off x="877" y="2322"/>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5" name="Text Box 2079"/>
            <p:cNvSpPr txBox="1">
              <a:spLocks noChangeArrowheads="1"/>
            </p:cNvSpPr>
            <p:nvPr/>
          </p:nvSpPr>
          <p:spPr bwMode="auto">
            <a:xfrm>
              <a:off x="2208" y="3724"/>
              <a:ext cx="308" cy="212"/>
            </a:xfrm>
            <a:prstGeom prst="rect">
              <a:avLst/>
            </a:prstGeom>
            <a:noFill/>
            <a:ln w="9525">
              <a:noFill/>
              <a:miter lim="800000"/>
              <a:headEnd/>
              <a:tailEnd/>
            </a:ln>
          </p:spPr>
          <p:txBody>
            <a:bodyPr wrap="none">
              <a:spAutoFit/>
            </a:bodyPr>
            <a:lstStyle/>
            <a:p>
              <a:pPr eaLnBrk="0" hangingPunct="0"/>
              <a:r>
                <a:rPr lang="en-US" sz="1600">
                  <a:solidFill>
                    <a:srgbClr val="000000"/>
                  </a:solidFill>
                </a:rPr>
                <a:t>105</a:t>
              </a:r>
            </a:p>
          </p:txBody>
        </p:sp>
        <p:sp>
          <p:nvSpPr>
            <p:cNvPr id="42016" name="Text Box 2080"/>
            <p:cNvSpPr txBox="1">
              <a:spLocks noChangeArrowheads="1"/>
            </p:cNvSpPr>
            <p:nvPr/>
          </p:nvSpPr>
          <p:spPr bwMode="auto">
            <a:xfrm>
              <a:off x="3276" y="3724"/>
              <a:ext cx="378" cy="212"/>
            </a:xfrm>
            <a:prstGeom prst="rect">
              <a:avLst/>
            </a:prstGeom>
            <a:noFill/>
            <a:ln w="9525">
              <a:noFill/>
              <a:miter lim="800000"/>
              <a:headEnd/>
              <a:tailEnd/>
            </a:ln>
          </p:spPr>
          <p:txBody>
            <a:bodyPr wrap="none">
              <a:spAutoFit/>
            </a:bodyPr>
            <a:lstStyle/>
            <a:p>
              <a:pPr eaLnBrk="0" hangingPunct="0"/>
              <a:r>
                <a:rPr lang="en-US" sz="1600">
                  <a:solidFill>
                    <a:srgbClr val="000000"/>
                  </a:solidFill>
                </a:rPr>
                <a:t>±120</a:t>
              </a:r>
            </a:p>
          </p:txBody>
        </p:sp>
        <p:sp>
          <p:nvSpPr>
            <p:cNvPr id="42017" name="Text Box 2081"/>
            <p:cNvSpPr txBox="1">
              <a:spLocks noChangeArrowheads="1"/>
            </p:cNvSpPr>
            <p:nvPr/>
          </p:nvSpPr>
          <p:spPr bwMode="auto">
            <a:xfrm>
              <a:off x="288" y="2208"/>
              <a:ext cx="602" cy="212"/>
            </a:xfrm>
            <a:prstGeom prst="rect">
              <a:avLst/>
            </a:prstGeom>
            <a:noFill/>
            <a:ln w="9525">
              <a:noFill/>
              <a:miter lim="800000"/>
              <a:headEnd/>
              <a:tailEnd/>
            </a:ln>
          </p:spPr>
          <p:txBody>
            <a:bodyPr wrap="none">
              <a:spAutoFit/>
            </a:bodyPr>
            <a:lstStyle/>
            <a:p>
              <a:pPr eaLnBrk="0" hangingPunct="0"/>
              <a:r>
                <a:rPr lang="en-US" sz="1600">
                  <a:solidFill>
                    <a:srgbClr val="000000"/>
                  </a:solidFill>
                </a:rPr>
                <a:t>±$13,280</a:t>
              </a:r>
            </a:p>
          </p:txBody>
        </p:sp>
        <p:sp>
          <p:nvSpPr>
            <p:cNvPr id="42018" name="Text Box 2082"/>
            <p:cNvSpPr txBox="1">
              <a:spLocks noChangeArrowheads="1"/>
            </p:cNvSpPr>
            <p:nvPr/>
          </p:nvSpPr>
          <p:spPr bwMode="auto">
            <a:xfrm>
              <a:off x="336" y="2916"/>
              <a:ext cx="532" cy="212"/>
            </a:xfrm>
            <a:prstGeom prst="rect">
              <a:avLst/>
            </a:prstGeom>
            <a:noFill/>
            <a:ln w="9525">
              <a:noFill/>
              <a:miter lim="800000"/>
              <a:headEnd/>
              <a:tailEnd/>
            </a:ln>
          </p:spPr>
          <p:txBody>
            <a:bodyPr wrap="none">
              <a:spAutoFit/>
            </a:bodyPr>
            <a:lstStyle/>
            <a:p>
              <a:pPr eaLnBrk="0" hangingPunct="0"/>
              <a:r>
                <a:rPr lang="en-US" sz="1600">
                  <a:solidFill>
                    <a:srgbClr val="000000"/>
                  </a:solidFill>
                </a:rPr>
                <a:t>$12,650</a:t>
              </a:r>
            </a:p>
          </p:txBody>
        </p:sp>
      </p:gr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smtClean="0"/>
              <a:t>Harley-Davidson analysis: qualitative strategic fit of options:</a:t>
            </a:r>
            <a:br>
              <a:rPr lang="en-US" sz="2400" smtClean="0"/>
            </a:br>
            <a:r>
              <a:rPr lang="en-US" sz="2400" smtClean="0"/>
              <a:t>	</a:t>
            </a:r>
            <a:r>
              <a:rPr lang="en-US" sz="2400" i="1" smtClean="0"/>
              <a:t>Must use Harley’s “primary success criteria”</a:t>
            </a:r>
          </a:p>
        </p:txBody>
      </p:sp>
      <p:graphicFrame>
        <p:nvGraphicFramePr>
          <p:cNvPr id="165964" name="Group 76"/>
          <p:cNvGraphicFramePr>
            <a:graphicFrameLocks noGrp="1"/>
          </p:cNvGraphicFramePr>
          <p:nvPr>
            <p:ph type="tbl" idx="4294967295"/>
          </p:nvPr>
        </p:nvGraphicFramePr>
        <p:xfrm>
          <a:off x="375375" y="1395413"/>
          <a:ext cx="8382000" cy="4485957"/>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 Reminder on Present Value Calculations</a:t>
            </a:r>
            <a:endParaRPr lang="en-US" dirty="0"/>
          </a:p>
        </p:txBody>
      </p:sp>
      <p:sp>
        <p:nvSpPr>
          <p:cNvPr id="19" name="TextBox 18"/>
          <p:cNvSpPr txBox="1"/>
          <p:nvPr/>
        </p:nvSpPr>
        <p:spPr>
          <a:xfrm>
            <a:off x="3691372" y="1623965"/>
            <a:ext cx="2441694" cy="461665"/>
          </a:xfrm>
          <a:prstGeom prst="rect">
            <a:avLst/>
          </a:prstGeom>
          <a:noFill/>
        </p:spPr>
        <p:txBody>
          <a:bodyPr wrap="none" rtlCol="0">
            <a:spAutoFit/>
          </a:bodyPr>
          <a:lstStyle/>
          <a:p>
            <a:r>
              <a:rPr lang="en-US" dirty="0" smtClean="0">
                <a:latin typeface="Optima"/>
                <a:cs typeface="Optima"/>
              </a:rPr>
              <a:t>Rate of return = r</a:t>
            </a:r>
            <a:endParaRPr lang="en-US" dirty="0">
              <a:latin typeface="Optima"/>
              <a:cs typeface="Optima"/>
            </a:endParaRPr>
          </a:p>
        </p:txBody>
      </p:sp>
      <p:sp>
        <p:nvSpPr>
          <p:cNvPr id="20" name="TextBox 19"/>
          <p:cNvSpPr txBox="1"/>
          <p:nvPr/>
        </p:nvSpPr>
        <p:spPr>
          <a:xfrm>
            <a:off x="2390375" y="2461516"/>
            <a:ext cx="6199532" cy="461665"/>
          </a:xfrm>
          <a:prstGeom prst="rect">
            <a:avLst/>
          </a:prstGeom>
          <a:noFill/>
        </p:spPr>
        <p:txBody>
          <a:bodyPr wrap="none" rtlCol="0">
            <a:spAutoFit/>
          </a:bodyPr>
          <a:lstStyle/>
          <a:p>
            <a:r>
              <a:rPr lang="en-US" dirty="0" smtClean="0">
                <a:latin typeface="Optima"/>
                <a:cs typeface="Optima"/>
              </a:rPr>
              <a:t>$X in period </a:t>
            </a:r>
            <a:r>
              <a:rPr lang="en-US" i="1" dirty="0" smtClean="0">
                <a:latin typeface="Optima"/>
                <a:cs typeface="Optima"/>
              </a:rPr>
              <a:t>t</a:t>
            </a:r>
            <a:r>
              <a:rPr lang="en-US" dirty="0" smtClean="0">
                <a:latin typeface="Optima"/>
                <a:cs typeface="Optima"/>
              </a:rPr>
              <a:t> is worth  $X/(1+r)^</a:t>
            </a:r>
            <a:r>
              <a:rPr lang="en-US" i="1" dirty="0" smtClean="0">
                <a:latin typeface="Optima"/>
                <a:cs typeface="Optima"/>
              </a:rPr>
              <a:t>t</a:t>
            </a:r>
            <a:r>
              <a:rPr lang="en-US" dirty="0" smtClean="0">
                <a:latin typeface="Optima"/>
                <a:cs typeface="Optima"/>
              </a:rPr>
              <a:t> in period 0</a:t>
            </a:r>
            <a:endParaRPr lang="en-US" dirty="0">
              <a:latin typeface="Optima"/>
              <a:cs typeface="Optima"/>
            </a:endParaRPr>
          </a:p>
        </p:txBody>
      </p:sp>
      <p:sp>
        <p:nvSpPr>
          <p:cNvPr id="34" name="TextBox 33"/>
          <p:cNvSpPr txBox="1"/>
          <p:nvPr/>
        </p:nvSpPr>
        <p:spPr>
          <a:xfrm>
            <a:off x="232235" y="5440778"/>
            <a:ext cx="8717935" cy="830997"/>
          </a:xfrm>
          <a:prstGeom prst="rect">
            <a:avLst/>
          </a:prstGeom>
          <a:noFill/>
        </p:spPr>
        <p:txBody>
          <a:bodyPr wrap="square" rtlCol="0">
            <a:spAutoFit/>
          </a:bodyPr>
          <a:lstStyle/>
          <a:p>
            <a:r>
              <a:rPr lang="en-US" dirty="0" smtClean="0">
                <a:latin typeface="Optima"/>
                <a:cs typeface="Optima"/>
              </a:rPr>
              <a:t>Present Value (PV) of cash flow </a:t>
            </a:r>
          </a:p>
          <a:p>
            <a:r>
              <a:rPr lang="en-US" dirty="0" smtClean="0">
                <a:latin typeface="Optima"/>
                <a:cs typeface="Optima"/>
              </a:rPr>
              <a:t>	= V</a:t>
            </a:r>
            <a:r>
              <a:rPr lang="en-US" baseline="-25000" dirty="0" smtClean="0">
                <a:latin typeface="Optima"/>
                <a:cs typeface="Optima"/>
              </a:rPr>
              <a:t>0 </a:t>
            </a:r>
            <a:r>
              <a:rPr lang="en-US" dirty="0" smtClean="0">
                <a:latin typeface="Optima"/>
                <a:cs typeface="Optima"/>
              </a:rPr>
              <a:t>+ V</a:t>
            </a:r>
            <a:r>
              <a:rPr lang="en-US" baseline="-25000" dirty="0" smtClean="0">
                <a:latin typeface="Optima"/>
                <a:cs typeface="Optima"/>
              </a:rPr>
              <a:t>1</a:t>
            </a:r>
            <a:r>
              <a:rPr lang="en-US" dirty="0" smtClean="0">
                <a:latin typeface="Optima"/>
                <a:cs typeface="Optima"/>
              </a:rPr>
              <a:t>/(1+r) + … + V</a:t>
            </a:r>
            <a:r>
              <a:rPr lang="en-US" baseline="-25000" dirty="0" smtClean="0">
                <a:latin typeface="Optima"/>
                <a:cs typeface="Optima"/>
              </a:rPr>
              <a:t>t</a:t>
            </a:r>
            <a:r>
              <a:rPr lang="en-US" dirty="0" smtClean="0">
                <a:latin typeface="Optima"/>
                <a:cs typeface="Optima"/>
              </a:rPr>
              <a:t>/(1+r)^t  + … + V</a:t>
            </a:r>
            <a:r>
              <a:rPr lang="en-US" baseline="-25000" dirty="0" smtClean="0">
                <a:latin typeface="Optima"/>
                <a:cs typeface="Optima"/>
              </a:rPr>
              <a:t>T</a:t>
            </a:r>
            <a:r>
              <a:rPr lang="en-US" dirty="0" smtClean="0">
                <a:latin typeface="Optima"/>
                <a:cs typeface="Optima"/>
              </a:rPr>
              <a:t>/(1+r)^T</a:t>
            </a:r>
            <a:endParaRPr lang="en-US" dirty="0">
              <a:latin typeface="Optima"/>
              <a:cs typeface="Optima"/>
            </a:endParaRPr>
          </a:p>
        </p:txBody>
      </p:sp>
      <p:grpSp>
        <p:nvGrpSpPr>
          <p:cNvPr id="3" name="Group 43"/>
          <p:cNvGrpSpPr/>
          <p:nvPr/>
        </p:nvGrpSpPr>
        <p:grpSpPr>
          <a:xfrm>
            <a:off x="1327680" y="3496841"/>
            <a:ext cx="6527044" cy="1110136"/>
            <a:chOff x="1309381" y="3390595"/>
            <a:chExt cx="6527044" cy="1110136"/>
          </a:xfrm>
        </p:grpSpPr>
        <p:sp>
          <p:nvSpPr>
            <p:cNvPr id="4" name="Rectangle 3"/>
            <p:cNvSpPr/>
            <p:nvPr/>
          </p:nvSpPr>
          <p:spPr>
            <a:xfrm>
              <a:off x="31912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5" name="Rectangle 4"/>
            <p:cNvSpPr/>
            <p:nvPr/>
          </p:nvSpPr>
          <p:spPr>
            <a:xfrm>
              <a:off x="31912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6" name="Rectangle 5"/>
            <p:cNvSpPr/>
            <p:nvPr/>
          </p:nvSpPr>
          <p:spPr>
            <a:xfrm>
              <a:off x="1309381" y="3390595"/>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7" name="Rectangle 6"/>
            <p:cNvSpPr/>
            <p:nvPr/>
          </p:nvSpPr>
          <p:spPr>
            <a:xfrm>
              <a:off x="1309381" y="3668129"/>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Discount factor</a:t>
              </a:r>
              <a:endParaRPr lang="en-US" sz="1400" dirty="0">
                <a:solidFill>
                  <a:schemeClr val="tx1"/>
                </a:solidFill>
                <a:latin typeface="Optima"/>
                <a:cs typeface="Optima"/>
              </a:endParaRPr>
            </a:p>
          </p:txBody>
        </p:sp>
        <p:sp>
          <p:nvSpPr>
            <p:cNvPr id="8" name="Rectangle 7"/>
            <p:cNvSpPr/>
            <p:nvPr/>
          </p:nvSpPr>
          <p:spPr>
            <a:xfrm>
              <a:off x="1309381" y="3945663"/>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Cash</a:t>
              </a:r>
              <a:endParaRPr lang="en-US" sz="1400" dirty="0">
                <a:solidFill>
                  <a:schemeClr val="tx1"/>
                </a:solidFill>
                <a:latin typeface="Optima"/>
                <a:cs typeface="Optima"/>
              </a:endParaRPr>
            </a:p>
          </p:txBody>
        </p:sp>
        <p:sp>
          <p:nvSpPr>
            <p:cNvPr id="9" name="Rectangle 8"/>
            <p:cNvSpPr/>
            <p:nvPr/>
          </p:nvSpPr>
          <p:spPr>
            <a:xfrm>
              <a:off x="31912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0" name="Rectangle 9"/>
            <p:cNvSpPr/>
            <p:nvPr/>
          </p:nvSpPr>
          <p:spPr>
            <a:xfrm>
              <a:off x="418975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11" name="Rectangle 10"/>
            <p:cNvSpPr/>
            <p:nvPr/>
          </p:nvSpPr>
          <p:spPr>
            <a:xfrm>
              <a:off x="418975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a:t>
              </a:r>
              <a:endParaRPr lang="en-US" sz="1400" baseline="-25000" dirty="0">
                <a:solidFill>
                  <a:schemeClr val="tx1"/>
                </a:solidFill>
                <a:latin typeface="Optima"/>
                <a:cs typeface="Optima"/>
              </a:endParaRPr>
            </a:p>
          </p:txBody>
        </p:sp>
        <p:sp>
          <p:nvSpPr>
            <p:cNvPr id="12" name="Rectangle 11"/>
            <p:cNvSpPr/>
            <p:nvPr/>
          </p:nvSpPr>
          <p:spPr>
            <a:xfrm>
              <a:off x="418975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 name="Rectangle 12"/>
            <p:cNvSpPr/>
            <p:nvPr/>
          </p:nvSpPr>
          <p:spPr>
            <a:xfrm>
              <a:off x="54955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4" name="Rectangle 13"/>
            <p:cNvSpPr/>
            <p:nvPr/>
          </p:nvSpPr>
          <p:spPr>
            <a:xfrm>
              <a:off x="54955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1/(1+r)^t</a:t>
              </a:r>
              <a:endParaRPr lang="en-US" sz="1400" baseline="-25000" dirty="0">
                <a:solidFill>
                  <a:schemeClr val="tx1"/>
                </a:solidFill>
                <a:latin typeface="Optima"/>
                <a:cs typeface="Optima"/>
              </a:endParaRPr>
            </a:p>
          </p:txBody>
        </p:sp>
        <p:sp>
          <p:nvSpPr>
            <p:cNvPr id="15" name="Rectangle 14"/>
            <p:cNvSpPr/>
            <p:nvPr/>
          </p:nvSpPr>
          <p:spPr>
            <a:xfrm>
              <a:off x="54955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6" name="Rectangle 15"/>
            <p:cNvSpPr/>
            <p:nvPr/>
          </p:nvSpPr>
          <p:spPr>
            <a:xfrm>
              <a:off x="6837895"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7" name="Rectangle 16"/>
            <p:cNvSpPr/>
            <p:nvPr/>
          </p:nvSpPr>
          <p:spPr>
            <a:xfrm>
              <a:off x="6837895"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1/(1+r)^T</a:t>
              </a:r>
              <a:endParaRPr lang="en-US" sz="1400" baseline="-25000" dirty="0">
                <a:solidFill>
                  <a:schemeClr val="tx1"/>
                </a:solidFill>
                <a:latin typeface="Optima"/>
                <a:cs typeface="Optima"/>
              </a:endParaRPr>
            </a:p>
          </p:txBody>
        </p:sp>
        <p:sp>
          <p:nvSpPr>
            <p:cNvPr id="18" name="Rectangle 17"/>
            <p:cNvSpPr/>
            <p:nvPr/>
          </p:nvSpPr>
          <p:spPr>
            <a:xfrm>
              <a:off x="6837895"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1" name="Rectangle 20"/>
            <p:cNvSpPr/>
            <p:nvPr/>
          </p:nvSpPr>
          <p:spPr>
            <a:xfrm>
              <a:off x="1309381" y="4223197"/>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Discounted Cash</a:t>
              </a:r>
              <a:endParaRPr lang="en-US" sz="1400" dirty="0">
                <a:solidFill>
                  <a:schemeClr val="tx1"/>
                </a:solidFill>
                <a:latin typeface="Optima"/>
                <a:cs typeface="Optima"/>
              </a:endParaRPr>
            </a:p>
          </p:txBody>
        </p:sp>
        <p:sp>
          <p:nvSpPr>
            <p:cNvPr id="26" name="Rectangle 25"/>
            <p:cNvSpPr/>
            <p:nvPr/>
          </p:nvSpPr>
          <p:spPr>
            <a:xfrm>
              <a:off x="31912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7" name="Rectangle 26"/>
            <p:cNvSpPr/>
            <p:nvPr/>
          </p:nvSpPr>
          <p:spPr>
            <a:xfrm>
              <a:off x="418975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/(1+r)</a:t>
              </a:r>
              <a:endParaRPr lang="en-US" sz="1400" baseline="-25000" dirty="0">
                <a:solidFill>
                  <a:schemeClr val="tx1"/>
                </a:solidFill>
                <a:latin typeface="Optima"/>
                <a:cs typeface="Optima"/>
              </a:endParaRPr>
            </a:p>
          </p:txBody>
        </p:sp>
        <p:sp>
          <p:nvSpPr>
            <p:cNvPr id="28" name="Rectangle 27"/>
            <p:cNvSpPr/>
            <p:nvPr/>
          </p:nvSpPr>
          <p:spPr>
            <a:xfrm>
              <a:off x="54955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/(1+r)^t</a:t>
              </a:r>
              <a:endParaRPr lang="en-US" sz="1400" baseline="-25000" dirty="0">
                <a:solidFill>
                  <a:schemeClr val="tx1"/>
                </a:solidFill>
                <a:latin typeface="Optima"/>
                <a:cs typeface="Optima"/>
              </a:endParaRPr>
            </a:p>
          </p:txBody>
        </p:sp>
        <p:sp>
          <p:nvSpPr>
            <p:cNvPr id="29" name="Rectangle 28"/>
            <p:cNvSpPr/>
            <p:nvPr/>
          </p:nvSpPr>
          <p:spPr>
            <a:xfrm>
              <a:off x="6837895"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/(1+r)^T</a:t>
              </a:r>
              <a:endParaRPr lang="en-US" sz="1400" baseline="-25000" dirty="0">
                <a:solidFill>
                  <a:schemeClr val="tx1"/>
                </a:solidFill>
                <a:latin typeface="Optima"/>
                <a:cs typeface="Optima"/>
              </a:endParaRPr>
            </a:p>
          </p:txBody>
        </p:sp>
        <p:grpSp>
          <p:nvGrpSpPr>
            <p:cNvPr id="22" name="Group 34"/>
            <p:cNvGrpSpPr/>
            <p:nvPr/>
          </p:nvGrpSpPr>
          <p:grpSpPr>
            <a:xfrm>
              <a:off x="6569060" y="3505810"/>
              <a:ext cx="192025" cy="45719"/>
              <a:chOff x="5954580" y="1770271"/>
              <a:chExt cx="192025" cy="45719"/>
            </a:xfrm>
          </p:grpSpPr>
          <p:sp>
            <p:nvSpPr>
              <p:cNvPr id="36" name="Oval 35"/>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7" name="Oval 36"/>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23" name="Group 37"/>
            <p:cNvGrpSpPr/>
            <p:nvPr/>
          </p:nvGrpSpPr>
          <p:grpSpPr>
            <a:xfrm>
              <a:off x="5224885" y="3505810"/>
              <a:ext cx="192025" cy="45719"/>
              <a:chOff x="5954580" y="1770271"/>
              <a:chExt cx="192025" cy="45719"/>
            </a:xfrm>
          </p:grpSpPr>
          <p:sp>
            <p:nvSpPr>
              <p:cNvPr id="39" name="Oval 3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0" name="Oval 3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sp>
        <p:nvSpPr>
          <p:cNvPr id="41" name="Down Arrow 40"/>
          <p:cNvSpPr/>
          <p:nvPr/>
        </p:nvSpPr>
        <p:spPr>
          <a:xfrm>
            <a:off x="4475987" y="2046420"/>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2" name="Down Arrow 41"/>
          <p:cNvSpPr/>
          <p:nvPr/>
        </p:nvSpPr>
        <p:spPr>
          <a:xfrm>
            <a:off x="4475987" y="2937094"/>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3" name="Down Arrow 42"/>
          <p:cNvSpPr/>
          <p:nvPr/>
        </p:nvSpPr>
        <p:spPr>
          <a:xfrm>
            <a:off x="4475987" y="4879421"/>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8" name="TextBox 37"/>
          <p:cNvSpPr txBox="1"/>
          <p:nvPr/>
        </p:nvSpPr>
        <p:spPr>
          <a:xfrm>
            <a:off x="0" y="6379449"/>
            <a:ext cx="5628464" cy="246221"/>
          </a:xfrm>
          <a:prstGeom prst="rect">
            <a:avLst/>
          </a:prstGeom>
          <a:noFill/>
        </p:spPr>
        <p:txBody>
          <a:bodyPr wrap="none" rtlCol="0">
            <a:spAutoFit/>
          </a:bodyPr>
          <a:lstStyle/>
          <a:p>
            <a:r>
              <a:rPr lang="en-US" sz="1000" dirty="0" smtClean="0"/>
              <a:t>Note: Remember that periods may not be years so discount factor may not be an annual discount factor.</a:t>
            </a:r>
            <a:endParaRPr lang="en-US" sz="1000" dirty="0"/>
          </a:p>
        </p:txBody>
      </p:sp>
    </p:spTree>
    <p:extLst>
      <p:ext uri="{BB962C8B-B14F-4D97-AF65-F5344CB8AC3E}">
        <p14:creationId xmlns:p14="http://schemas.microsoft.com/office/powerpoint/2010/main" val="251791380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the NPV of a Capacity Plan</a:t>
            </a:r>
            <a:endParaRPr lang="en-US" dirty="0"/>
          </a:p>
        </p:txBody>
      </p:sp>
      <p:sp>
        <p:nvSpPr>
          <p:cNvPr id="8" name="Rectangle 7"/>
          <p:cNvSpPr/>
          <p:nvPr/>
        </p:nvSpPr>
        <p:spPr>
          <a:xfrm>
            <a:off x="193165" y="2084825"/>
            <a:ext cx="1574605" cy="555068"/>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9" name="Rectangle 8"/>
          <p:cNvSpPr/>
          <p:nvPr/>
        </p:nvSpPr>
        <p:spPr>
          <a:xfrm>
            <a:off x="193166" y="3331453"/>
            <a:ext cx="1574605" cy="1119097"/>
          </a:xfrm>
          <a:prstGeom prst="rect">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t>
            </a:r>
            <a:r>
              <a:rPr lang="en-US" sz="1600" smtClean="0">
                <a:latin typeface="Optima"/>
                <a:cs typeface="Optima"/>
              </a:rPr>
              <a:t>and </a:t>
            </a:r>
            <a:r>
              <a:rPr lang="en-US" sz="1600" smtClean="0">
                <a:latin typeface="Optima"/>
                <a:cs typeface="Optima"/>
              </a:rPr>
              <a:t>Production </a:t>
            </a:r>
            <a:r>
              <a:rPr lang="en-US" sz="1600" dirty="0" smtClean="0">
                <a:latin typeface="Optima"/>
                <a:cs typeface="Optima"/>
              </a:rPr>
              <a:t>Plan </a:t>
            </a:r>
            <a:endParaRPr lang="en-US" sz="1600" dirty="0">
              <a:latin typeface="Optima"/>
              <a:cs typeface="Optima"/>
            </a:endParaRPr>
          </a:p>
        </p:txBody>
      </p:sp>
      <p:cxnSp>
        <p:nvCxnSpPr>
          <p:cNvPr id="11" name="Straight Arrow Connector 10"/>
          <p:cNvCxnSpPr/>
          <p:nvPr/>
        </p:nvCxnSpPr>
        <p:spPr>
          <a:xfrm>
            <a:off x="6682815" y="2777857"/>
            <a:ext cx="268836"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921193" y="2500323"/>
            <a:ext cx="748923" cy="584776"/>
          </a:xfrm>
          <a:prstGeom prst="rect">
            <a:avLst/>
          </a:prstGeom>
          <a:noFill/>
        </p:spPr>
        <p:txBody>
          <a:bodyPr wrap="none" rtlCol="0">
            <a:spAutoFit/>
          </a:bodyPr>
          <a:lstStyle/>
          <a:p>
            <a:pPr algn="ctr"/>
            <a:r>
              <a:rPr lang="en-US" sz="1600" dirty="0" smtClean="0">
                <a:solidFill>
                  <a:schemeClr val="accent2"/>
                </a:solidFill>
                <a:latin typeface="Optima"/>
                <a:cs typeface="Optima"/>
              </a:rPr>
              <a:t>PV of</a:t>
            </a:r>
          </a:p>
          <a:p>
            <a:pPr algn="ctr"/>
            <a:r>
              <a:rPr lang="en-US" sz="1600" dirty="0" err="1" smtClean="0">
                <a:solidFill>
                  <a:schemeClr val="accent2"/>
                </a:solidFill>
                <a:latin typeface="Optima"/>
                <a:cs typeface="Optima"/>
              </a:rPr>
              <a:t>CapEx</a:t>
            </a:r>
            <a:r>
              <a:rPr lang="en-US" sz="1600" dirty="0" smtClean="0">
                <a:solidFill>
                  <a:schemeClr val="accent2"/>
                </a:solidFill>
                <a:latin typeface="Optima"/>
                <a:cs typeface="Optima"/>
              </a:rPr>
              <a:t> </a:t>
            </a:r>
            <a:endParaRPr lang="en-US" sz="1600" dirty="0">
              <a:solidFill>
                <a:schemeClr val="accent2"/>
              </a:solidFill>
              <a:latin typeface="Optima"/>
              <a:cs typeface="Optima"/>
            </a:endParaRPr>
          </a:p>
        </p:txBody>
      </p:sp>
      <p:sp>
        <p:nvSpPr>
          <p:cNvPr id="19" name="TextBox 18"/>
          <p:cNvSpPr txBox="1"/>
          <p:nvPr/>
        </p:nvSpPr>
        <p:spPr>
          <a:xfrm>
            <a:off x="6879153" y="4406793"/>
            <a:ext cx="1135823" cy="830997"/>
          </a:xfrm>
          <a:prstGeom prst="rect">
            <a:avLst/>
          </a:prstGeom>
          <a:noFill/>
        </p:spPr>
        <p:txBody>
          <a:bodyPr wrap="square" rtlCol="0">
            <a:spAutoFit/>
          </a:bodyPr>
          <a:lstStyle/>
          <a:p>
            <a:pPr algn="ctr"/>
            <a:r>
              <a:rPr lang="en-US" sz="1600" dirty="0" smtClean="0">
                <a:solidFill>
                  <a:schemeClr val="accent2"/>
                </a:solidFill>
                <a:latin typeface="Optima"/>
                <a:cs typeface="Optima"/>
              </a:rPr>
              <a:t>PV of Operating Profit</a:t>
            </a:r>
          </a:p>
        </p:txBody>
      </p:sp>
      <p:sp>
        <p:nvSpPr>
          <p:cNvPr id="24" name="Right Brace 23"/>
          <p:cNvSpPr/>
          <p:nvPr/>
        </p:nvSpPr>
        <p:spPr>
          <a:xfrm>
            <a:off x="7835760" y="2500324"/>
            <a:ext cx="268041" cy="273746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25" name="TextBox 24"/>
          <p:cNvSpPr txBox="1"/>
          <p:nvPr/>
        </p:nvSpPr>
        <p:spPr>
          <a:xfrm>
            <a:off x="7921592" y="3447727"/>
            <a:ext cx="1211717" cy="1077218"/>
          </a:xfrm>
          <a:prstGeom prst="rect">
            <a:avLst/>
          </a:prstGeom>
          <a:noFill/>
        </p:spPr>
        <p:txBody>
          <a:bodyPr wrap="square" rtlCol="0">
            <a:spAutoFit/>
          </a:bodyPr>
          <a:lstStyle/>
          <a:p>
            <a:pPr algn="ctr"/>
            <a:r>
              <a:rPr lang="en-US" sz="1600" b="1" dirty="0" smtClean="0">
                <a:solidFill>
                  <a:srgbClr val="3333CC"/>
                </a:solidFill>
                <a:latin typeface="Optima"/>
                <a:cs typeface="Optima"/>
              </a:rPr>
              <a:t>NPV</a:t>
            </a:r>
          </a:p>
          <a:p>
            <a:pPr algn="ctr"/>
            <a:r>
              <a:rPr lang="en-US" sz="1600" b="1" dirty="0" smtClean="0">
                <a:solidFill>
                  <a:srgbClr val="3333CC"/>
                </a:solidFill>
                <a:latin typeface="Optima"/>
                <a:cs typeface="Optima"/>
              </a:rPr>
              <a:t>=</a:t>
            </a:r>
          </a:p>
          <a:p>
            <a:pPr algn="ctr"/>
            <a:r>
              <a:rPr lang="en-US" sz="1600" b="1" dirty="0" smtClean="0">
                <a:solidFill>
                  <a:srgbClr val="3333CC"/>
                </a:solidFill>
                <a:latin typeface="Optima"/>
                <a:cs typeface="Optima"/>
              </a:rPr>
              <a:t>PV(Profit)-PV(</a:t>
            </a:r>
            <a:r>
              <a:rPr lang="en-US" sz="1600" b="1" dirty="0" err="1" smtClean="0">
                <a:solidFill>
                  <a:srgbClr val="3333CC"/>
                </a:solidFill>
                <a:latin typeface="Optima"/>
                <a:cs typeface="Optima"/>
              </a:rPr>
              <a:t>CapEx</a:t>
            </a:r>
            <a:r>
              <a:rPr lang="en-US" sz="1600" b="1" dirty="0" smtClean="0">
                <a:solidFill>
                  <a:srgbClr val="3333CC"/>
                </a:solidFill>
                <a:latin typeface="Optima"/>
                <a:cs typeface="Optima"/>
              </a:rPr>
              <a:t>)</a:t>
            </a:r>
            <a:endParaRPr lang="en-US" sz="1600" b="1" dirty="0">
              <a:solidFill>
                <a:srgbClr val="3333CC"/>
              </a:solidFill>
              <a:latin typeface="Optima"/>
              <a:cs typeface="Optima"/>
            </a:endParaRPr>
          </a:p>
        </p:txBody>
      </p:sp>
      <p:cxnSp>
        <p:nvCxnSpPr>
          <p:cNvPr id="37" name="Straight Arrow Connector 36"/>
          <p:cNvCxnSpPr>
            <a:stCxn id="8" idx="2"/>
            <a:endCxn id="9" idx="0"/>
          </p:cNvCxnSpPr>
          <p:nvPr/>
        </p:nvCxnSpPr>
        <p:spPr>
          <a:xfrm rot="16200000" flipH="1">
            <a:off x="634688" y="2985672"/>
            <a:ext cx="691560" cy="1"/>
          </a:xfrm>
          <a:prstGeom prst="straightConnector1">
            <a:avLst/>
          </a:prstGeom>
          <a:ln w="381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338078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54" name="Rectangle 53"/>
          <p:cNvSpPr/>
          <p:nvPr/>
        </p:nvSpPr>
        <p:spPr>
          <a:xfrm>
            <a:off x="338078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62" name="Rectangle 61"/>
          <p:cNvSpPr/>
          <p:nvPr/>
        </p:nvSpPr>
        <p:spPr>
          <a:xfrm>
            <a:off x="1882986" y="2084825"/>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63" name="Rectangle 62"/>
          <p:cNvSpPr/>
          <p:nvPr/>
        </p:nvSpPr>
        <p:spPr>
          <a:xfrm>
            <a:off x="1882986" y="236235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Added</a:t>
            </a:r>
            <a:endParaRPr lang="en-US" sz="1400" dirty="0">
              <a:solidFill>
                <a:schemeClr val="tx1"/>
              </a:solidFill>
              <a:latin typeface="Optima"/>
              <a:cs typeface="Optima"/>
            </a:endParaRPr>
          </a:p>
        </p:txBody>
      </p:sp>
      <p:sp>
        <p:nvSpPr>
          <p:cNvPr id="73" name="Rectangle 72"/>
          <p:cNvSpPr/>
          <p:nvPr/>
        </p:nvSpPr>
        <p:spPr>
          <a:xfrm>
            <a:off x="1882986" y="263989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Cost</a:t>
            </a:r>
            <a:endParaRPr lang="en-US" sz="1400" dirty="0">
              <a:solidFill>
                <a:schemeClr val="tx1"/>
              </a:solidFill>
              <a:latin typeface="Optima"/>
              <a:cs typeface="Optima"/>
            </a:endParaRPr>
          </a:p>
        </p:txBody>
      </p:sp>
      <p:sp>
        <p:nvSpPr>
          <p:cNvPr id="74" name="Rectangle 73"/>
          <p:cNvSpPr/>
          <p:nvPr/>
        </p:nvSpPr>
        <p:spPr>
          <a:xfrm>
            <a:off x="338078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75" name="Rectangle 74"/>
          <p:cNvSpPr/>
          <p:nvPr/>
        </p:nvSpPr>
        <p:spPr>
          <a:xfrm>
            <a:off x="403366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76" name="Rectangle 75"/>
          <p:cNvSpPr/>
          <p:nvPr/>
        </p:nvSpPr>
        <p:spPr>
          <a:xfrm>
            <a:off x="403366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a:solidFill>
                  <a:schemeClr val="tx1"/>
                </a:solidFill>
                <a:latin typeface="Optima"/>
                <a:cs typeface="Optima"/>
              </a:rPr>
              <a:t>1</a:t>
            </a:r>
          </a:p>
        </p:txBody>
      </p:sp>
      <p:sp>
        <p:nvSpPr>
          <p:cNvPr id="77" name="Rectangle 76"/>
          <p:cNvSpPr/>
          <p:nvPr/>
        </p:nvSpPr>
        <p:spPr>
          <a:xfrm>
            <a:off x="403366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Optima"/>
                <a:cs typeface="Optima"/>
              </a:rPr>
              <a:t>C(</a:t>
            </a: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0" name="Rectangle 89"/>
          <p:cNvSpPr/>
          <p:nvPr/>
        </p:nvSpPr>
        <p:spPr>
          <a:xfrm>
            <a:off x="499379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91" name="Rectangle 90"/>
          <p:cNvSpPr/>
          <p:nvPr/>
        </p:nvSpPr>
        <p:spPr>
          <a:xfrm>
            <a:off x="499379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2" name="Rectangle 91"/>
          <p:cNvSpPr/>
          <p:nvPr/>
        </p:nvSpPr>
        <p:spPr>
          <a:xfrm>
            <a:off x="499379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3" name="Rectangle 92"/>
          <p:cNvSpPr/>
          <p:nvPr/>
        </p:nvSpPr>
        <p:spPr>
          <a:xfrm>
            <a:off x="595391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94" name="Rectangle 93"/>
          <p:cNvSpPr/>
          <p:nvPr/>
        </p:nvSpPr>
        <p:spPr>
          <a:xfrm>
            <a:off x="595391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5" name="Rectangle 94"/>
          <p:cNvSpPr/>
          <p:nvPr/>
        </p:nvSpPr>
        <p:spPr>
          <a:xfrm>
            <a:off x="595391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8" name="Rectangle 97"/>
          <p:cNvSpPr/>
          <p:nvPr/>
        </p:nvSpPr>
        <p:spPr>
          <a:xfrm>
            <a:off x="3380780" y="333145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99" name="Rectangle 98"/>
          <p:cNvSpPr/>
          <p:nvPr/>
        </p:nvSpPr>
        <p:spPr>
          <a:xfrm>
            <a:off x="3380780" y="360898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00" name="Rectangle 99"/>
          <p:cNvSpPr/>
          <p:nvPr/>
        </p:nvSpPr>
        <p:spPr>
          <a:xfrm>
            <a:off x="1882986" y="333145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101" name="Rectangle 100"/>
          <p:cNvSpPr/>
          <p:nvPr/>
        </p:nvSpPr>
        <p:spPr>
          <a:xfrm>
            <a:off x="1882986" y="360898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units</a:t>
            </a:r>
            <a:endParaRPr lang="en-US" sz="1400" dirty="0">
              <a:solidFill>
                <a:schemeClr val="tx1"/>
              </a:solidFill>
              <a:latin typeface="Optima"/>
              <a:cs typeface="Optima"/>
            </a:endParaRPr>
          </a:p>
        </p:txBody>
      </p:sp>
      <p:sp>
        <p:nvSpPr>
          <p:cNvPr id="102" name="Rectangle 101"/>
          <p:cNvSpPr/>
          <p:nvPr/>
        </p:nvSpPr>
        <p:spPr>
          <a:xfrm>
            <a:off x="1882986" y="3886522"/>
            <a:ext cx="1493161" cy="26712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103" name="Rectangle 102"/>
          <p:cNvSpPr/>
          <p:nvPr/>
        </p:nvSpPr>
        <p:spPr>
          <a:xfrm>
            <a:off x="3380780" y="388652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3" name="Rectangle 112"/>
          <p:cNvSpPr/>
          <p:nvPr/>
        </p:nvSpPr>
        <p:spPr>
          <a:xfrm>
            <a:off x="1882986" y="4164056"/>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a:t>
            </a:r>
            <a:r>
              <a:rPr lang="en-US" sz="1400" dirty="0" smtClean="0">
                <a:solidFill>
                  <a:schemeClr val="tx1"/>
                </a:solidFill>
                <a:latin typeface="Optima"/>
                <a:cs typeface="Optima"/>
              </a:rPr>
              <a:t>units</a:t>
            </a:r>
            <a:endParaRPr lang="en-US" sz="1400" dirty="0">
              <a:solidFill>
                <a:schemeClr val="tx1"/>
              </a:solidFill>
              <a:latin typeface="Optima"/>
              <a:cs typeface="Optima"/>
            </a:endParaRPr>
          </a:p>
        </p:txBody>
      </p:sp>
      <p:sp>
        <p:nvSpPr>
          <p:cNvPr id="114" name="Rectangle 113"/>
          <p:cNvSpPr/>
          <p:nvPr/>
        </p:nvSpPr>
        <p:spPr>
          <a:xfrm>
            <a:off x="1882986" y="4441590"/>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Cost</a:t>
            </a:r>
            <a:endParaRPr lang="en-US" sz="1400" dirty="0">
              <a:solidFill>
                <a:schemeClr val="tx1"/>
              </a:solidFill>
              <a:latin typeface="Optima"/>
              <a:cs typeface="Optima"/>
            </a:endParaRPr>
          </a:p>
        </p:txBody>
      </p:sp>
      <p:sp>
        <p:nvSpPr>
          <p:cNvPr id="115" name="Rectangle 114"/>
          <p:cNvSpPr/>
          <p:nvPr/>
        </p:nvSpPr>
        <p:spPr>
          <a:xfrm>
            <a:off x="1882986" y="471912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Cost</a:t>
            </a:r>
            <a:endParaRPr lang="en-US" sz="1400" dirty="0">
              <a:solidFill>
                <a:schemeClr val="tx1"/>
              </a:solidFill>
              <a:latin typeface="Optima"/>
              <a:cs typeface="Optima"/>
            </a:endParaRPr>
          </a:p>
        </p:txBody>
      </p:sp>
      <p:sp>
        <p:nvSpPr>
          <p:cNvPr id="116" name="Rectangle 115"/>
          <p:cNvSpPr/>
          <p:nvPr/>
        </p:nvSpPr>
        <p:spPr>
          <a:xfrm>
            <a:off x="1882986" y="499665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Revenue</a:t>
            </a:r>
            <a:endParaRPr lang="en-US" sz="1400" dirty="0">
              <a:solidFill>
                <a:schemeClr val="tx1"/>
              </a:solidFill>
              <a:latin typeface="Optima"/>
              <a:cs typeface="Optima"/>
            </a:endParaRPr>
          </a:p>
        </p:txBody>
      </p:sp>
      <p:sp>
        <p:nvSpPr>
          <p:cNvPr id="118" name="Rectangle 117"/>
          <p:cNvSpPr/>
          <p:nvPr/>
        </p:nvSpPr>
        <p:spPr>
          <a:xfrm>
            <a:off x="3380780" y="416405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9" name="Rectangle 118"/>
          <p:cNvSpPr/>
          <p:nvPr/>
        </p:nvSpPr>
        <p:spPr>
          <a:xfrm>
            <a:off x="3380780" y="444159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20" name="Rectangle 119"/>
          <p:cNvSpPr/>
          <p:nvPr/>
        </p:nvSpPr>
        <p:spPr>
          <a:xfrm>
            <a:off x="3380780" y="471912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0" name="Rectangle 129"/>
          <p:cNvSpPr/>
          <p:nvPr/>
        </p:nvSpPr>
        <p:spPr>
          <a:xfrm>
            <a:off x="3380780" y="499665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4" name="Rectangle 133"/>
          <p:cNvSpPr/>
          <p:nvPr/>
        </p:nvSpPr>
        <p:spPr>
          <a:xfrm>
            <a:off x="403366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135" name="Rectangle 134"/>
          <p:cNvSpPr/>
          <p:nvPr/>
        </p:nvSpPr>
        <p:spPr>
          <a:xfrm>
            <a:off x="403366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6" name="Rectangle 135"/>
          <p:cNvSpPr/>
          <p:nvPr/>
        </p:nvSpPr>
        <p:spPr>
          <a:xfrm>
            <a:off x="403366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7" name="Rectangle 136"/>
          <p:cNvSpPr/>
          <p:nvPr/>
        </p:nvSpPr>
        <p:spPr>
          <a:xfrm>
            <a:off x="403366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8" name="Rectangle 137"/>
          <p:cNvSpPr/>
          <p:nvPr/>
        </p:nvSpPr>
        <p:spPr>
          <a:xfrm>
            <a:off x="403366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9" name="Rectangle 138"/>
          <p:cNvSpPr/>
          <p:nvPr/>
        </p:nvSpPr>
        <p:spPr>
          <a:xfrm>
            <a:off x="403366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0" name="Rectangle 139"/>
          <p:cNvSpPr/>
          <p:nvPr/>
        </p:nvSpPr>
        <p:spPr>
          <a:xfrm>
            <a:off x="403366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1" name="Rectangle 140"/>
          <p:cNvSpPr/>
          <p:nvPr/>
        </p:nvSpPr>
        <p:spPr>
          <a:xfrm>
            <a:off x="4993790" y="334041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142" name="Rectangle 141"/>
          <p:cNvSpPr/>
          <p:nvPr/>
        </p:nvSpPr>
        <p:spPr>
          <a:xfrm>
            <a:off x="4993790" y="361794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3" name="Rectangle 142"/>
          <p:cNvSpPr/>
          <p:nvPr/>
        </p:nvSpPr>
        <p:spPr>
          <a:xfrm>
            <a:off x="4993790" y="389548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4" name="Rectangle 143"/>
          <p:cNvSpPr/>
          <p:nvPr/>
        </p:nvSpPr>
        <p:spPr>
          <a:xfrm>
            <a:off x="4993790" y="417301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5" name="Rectangle 144"/>
          <p:cNvSpPr/>
          <p:nvPr/>
        </p:nvSpPr>
        <p:spPr>
          <a:xfrm>
            <a:off x="4993790" y="445055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6" name="Rectangle 145"/>
          <p:cNvSpPr/>
          <p:nvPr/>
        </p:nvSpPr>
        <p:spPr>
          <a:xfrm>
            <a:off x="4993790" y="472808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7" name="Rectangle 146"/>
          <p:cNvSpPr/>
          <p:nvPr/>
        </p:nvSpPr>
        <p:spPr>
          <a:xfrm>
            <a:off x="4993790" y="500561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8" name="Rectangle 147"/>
          <p:cNvSpPr/>
          <p:nvPr/>
        </p:nvSpPr>
        <p:spPr>
          <a:xfrm>
            <a:off x="595391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149" name="Rectangle 148"/>
          <p:cNvSpPr/>
          <p:nvPr/>
        </p:nvSpPr>
        <p:spPr>
          <a:xfrm>
            <a:off x="595391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0" name="Rectangle 149"/>
          <p:cNvSpPr/>
          <p:nvPr/>
        </p:nvSpPr>
        <p:spPr>
          <a:xfrm>
            <a:off x="595391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1" name="Rectangle 150"/>
          <p:cNvSpPr/>
          <p:nvPr/>
        </p:nvSpPr>
        <p:spPr>
          <a:xfrm>
            <a:off x="595391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2" name="Rectangle 151"/>
          <p:cNvSpPr/>
          <p:nvPr/>
        </p:nvSpPr>
        <p:spPr>
          <a:xfrm>
            <a:off x="595391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3" name="Rectangle 152"/>
          <p:cNvSpPr/>
          <p:nvPr/>
        </p:nvSpPr>
        <p:spPr>
          <a:xfrm>
            <a:off x="595391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4" name="Rectangle 153"/>
          <p:cNvSpPr/>
          <p:nvPr/>
        </p:nvSpPr>
        <p:spPr>
          <a:xfrm>
            <a:off x="595391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60" name="Right Brace 159"/>
          <p:cNvSpPr/>
          <p:nvPr/>
        </p:nvSpPr>
        <p:spPr>
          <a:xfrm>
            <a:off x="6745132" y="4450550"/>
            <a:ext cx="268041" cy="7962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162" name="TextBox 161"/>
          <p:cNvSpPr txBox="1"/>
          <p:nvPr/>
        </p:nvSpPr>
        <p:spPr>
          <a:xfrm>
            <a:off x="1832179" y="5436772"/>
            <a:ext cx="6000261" cy="738664"/>
          </a:xfrm>
          <a:prstGeom prst="rect">
            <a:avLst/>
          </a:prstGeom>
          <a:noFill/>
        </p:spPr>
        <p:txBody>
          <a:bodyPr wrap="none" rtlCol="0">
            <a:spAutoFit/>
          </a:bodyPr>
          <a:lstStyle/>
          <a:p>
            <a:r>
              <a:rPr lang="en-US" sz="1400" dirty="0" smtClean="0">
                <a:latin typeface="Optima"/>
                <a:cs typeface="Optima"/>
              </a:rPr>
              <a:t>m</a:t>
            </a:r>
            <a:r>
              <a:rPr lang="en-US" sz="1400" baseline="-25000" dirty="0" smtClean="0">
                <a:latin typeface="Optima"/>
                <a:cs typeface="Optima"/>
              </a:rPr>
              <a:t>t</a:t>
            </a:r>
            <a:r>
              <a:rPr lang="en-US" sz="1400" dirty="0" smtClean="0">
                <a:latin typeface="Optima"/>
                <a:cs typeface="Optima"/>
              </a:rPr>
              <a:t> = per-unit production cost in period t</a:t>
            </a:r>
          </a:p>
          <a:p>
            <a:r>
              <a:rPr lang="en-US" sz="1400" dirty="0" smtClean="0">
                <a:latin typeface="Optima"/>
                <a:cs typeface="Optima"/>
              </a:rPr>
              <a:t>h</a:t>
            </a:r>
            <a:r>
              <a:rPr lang="en-US" sz="1400" baseline="-25000" dirty="0" smtClean="0">
                <a:latin typeface="Optima"/>
                <a:cs typeface="Optima"/>
              </a:rPr>
              <a:t>t</a:t>
            </a:r>
            <a:r>
              <a:rPr lang="en-US" sz="1400" dirty="0" smtClean="0">
                <a:latin typeface="Optima"/>
                <a:cs typeface="Optima"/>
              </a:rPr>
              <a:t> = per-unit inventory cost in period t</a:t>
            </a:r>
          </a:p>
          <a:p>
            <a:r>
              <a:rPr lang="en-US" sz="1400" dirty="0" smtClean="0">
                <a:latin typeface="Optima"/>
                <a:cs typeface="Optima"/>
              </a:rPr>
              <a:t>r</a:t>
            </a:r>
            <a:r>
              <a:rPr lang="en-US" sz="1400" baseline="-25000" dirty="0" smtClean="0">
                <a:latin typeface="Optima"/>
                <a:cs typeface="Optima"/>
              </a:rPr>
              <a:t>t</a:t>
            </a:r>
            <a:r>
              <a:rPr lang="en-US" sz="1400" dirty="0" smtClean="0">
                <a:latin typeface="Optima"/>
                <a:cs typeface="Optima"/>
              </a:rPr>
              <a:t> = per-unit sales revenue in period t (accounting for non-operational costs)</a:t>
            </a:r>
          </a:p>
        </p:txBody>
      </p:sp>
      <p:grpSp>
        <p:nvGrpSpPr>
          <p:cNvPr id="3" name="Group 65"/>
          <p:cNvGrpSpPr/>
          <p:nvPr/>
        </p:nvGrpSpPr>
        <p:grpSpPr>
          <a:xfrm>
            <a:off x="5685080" y="2185769"/>
            <a:ext cx="192025" cy="45719"/>
            <a:chOff x="5954580" y="1770271"/>
            <a:chExt cx="192025" cy="45719"/>
          </a:xfrm>
        </p:grpSpPr>
        <p:sp>
          <p:nvSpPr>
            <p:cNvPr id="64" name="Oval 63"/>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5" name="Oval 64"/>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4" name="Group 66"/>
          <p:cNvGrpSpPr/>
          <p:nvPr/>
        </p:nvGrpSpPr>
        <p:grpSpPr>
          <a:xfrm>
            <a:off x="4724955" y="2185769"/>
            <a:ext cx="192025" cy="45719"/>
            <a:chOff x="5954580" y="1770271"/>
            <a:chExt cx="192025" cy="45719"/>
          </a:xfrm>
        </p:grpSpPr>
        <p:sp>
          <p:nvSpPr>
            <p:cNvPr id="68" name="Oval 67"/>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9" name="Oval 68"/>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5" name="Group 69"/>
          <p:cNvGrpSpPr/>
          <p:nvPr/>
        </p:nvGrpSpPr>
        <p:grpSpPr>
          <a:xfrm>
            <a:off x="5700207" y="3455257"/>
            <a:ext cx="192025" cy="45719"/>
            <a:chOff x="5954580" y="1770271"/>
            <a:chExt cx="192025" cy="45719"/>
          </a:xfrm>
        </p:grpSpPr>
        <p:sp>
          <p:nvSpPr>
            <p:cNvPr id="71" name="Oval 70"/>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72" name="Oval 71"/>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6" name="Group 77"/>
          <p:cNvGrpSpPr/>
          <p:nvPr/>
        </p:nvGrpSpPr>
        <p:grpSpPr>
          <a:xfrm>
            <a:off x="4740082" y="3455257"/>
            <a:ext cx="192025" cy="45719"/>
            <a:chOff x="5954580" y="1770271"/>
            <a:chExt cx="192025" cy="45719"/>
          </a:xfrm>
        </p:grpSpPr>
        <p:sp>
          <p:nvSpPr>
            <p:cNvPr id="79" name="Oval 7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80" name="Oval 7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sp>
        <p:nvSpPr>
          <p:cNvPr id="78" name="TextBox 77"/>
          <p:cNvSpPr txBox="1"/>
          <p:nvPr/>
        </p:nvSpPr>
        <p:spPr>
          <a:xfrm>
            <a:off x="99635" y="6312669"/>
            <a:ext cx="8525604" cy="307777"/>
          </a:xfrm>
          <a:prstGeom prst="rect">
            <a:avLst/>
          </a:prstGeom>
          <a:noFill/>
        </p:spPr>
        <p:txBody>
          <a:bodyPr wrap="none" rtlCol="0">
            <a:spAutoFit/>
          </a:bodyPr>
          <a:lstStyle/>
          <a:p>
            <a:r>
              <a:rPr lang="en-US" sz="1400" dirty="0" smtClean="0">
                <a:latin typeface="Optima"/>
                <a:cs typeface="Optima"/>
              </a:rPr>
              <a:t>* When including taxes, include depreciation of </a:t>
            </a:r>
            <a:r>
              <a:rPr lang="en-US" sz="1400" dirty="0" err="1" smtClean="0">
                <a:latin typeface="Optima"/>
                <a:cs typeface="Optima"/>
              </a:rPr>
              <a:t>CapEx</a:t>
            </a:r>
            <a:r>
              <a:rPr lang="en-US" sz="1400" dirty="0" smtClean="0">
                <a:latin typeface="Optima"/>
                <a:cs typeface="Optima"/>
              </a:rPr>
              <a:t> into operating profit to realize tax shield in NOPAT </a:t>
            </a:r>
          </a:p>
        </p:txBody>
      </p:sp>
    </p:spTree>
    <p:extLst>
      <p:ext uri="{BB962C8B-B14F-4D97-AF65-F5344CB8AC3E}">
        <p14:creationId xmlns:p14="http://schemas.microsoft.com/office/powerpoint/2010/main" val="17751246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18"/>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3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3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4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4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4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4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4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4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5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51"/>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14"/>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15"/>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1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19"/>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30"/>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3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13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4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45"/>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46"/>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47"/>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52"/>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53"/>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54"/>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60"/>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24"/>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5"/>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8" grpId="0"/>
      <p:bldP spid="19" grpId="0"/>
      <p:bldP spid="24" grpId="0" animBg="1"/>
      <p:bldP spid="25" grpId="0"/>
      <p:bldP spid="47" grpId="0" animBg="1"/>
      <p:bldP spid="54" grpId="0" animBg="1"/>
      <p:bldP spid="62" grpId="0" animBg="1"/>
      <p:bldP spid="63" grpId="0" animBg="1"/>
      <p:bldP spid="73" grpId="0" animBg="1"/>
      <p:bldP spid="74" grpId="0" animBg="1"/>
      <p:bldP spid="75" grpId="0" animBg="1"/>
      <p:bldP spid="76" grpId="0" animBg="1"/>
      <p:bldP spid="77" grpId="0" animBg="1"/>
      <p:bldP spid="90" grpId="0" animBg="1"/>
      <p:bldP spid="91" grpId="0" animBg="1"/>
      <p:bldP spid="92" grpId="0" animBg="1"/>
      <p:bldP spid="93" grpId="0" animBg="1"/>
      <p:bldP spid="94" grpId="0" animBg="1"/>
      <p:bldP spid="95" grpId="0" animBg="1"/>
      <p:bldP spid="98" grpId="0" animBg="1"/>
      <p:bldP spid="99" grpId="0" animBg="1"/>
      <p:bldP spid="100" grpId="0" animBg="1"/>
      <p:bldP spid="101" grpId="0" animBg="1"/>
      <p:bldP spid="102" grpId="0" animBg="1"/>
      <p:bldP spid="103" grpId="0" animBg="1"/>
      <p:bldP spid="113" grpId="0" animBg="1"/>
      <p:bldP spid="114" grpId="0" animBg="1"/>
      <p:bldP spid="115" grpId="0" animBg="1"/>
      <p:bldP spid="116" grpId="0" animBg="1"/>
      <p:bldP spid="118" grpId="0" animBg="1"/>
      <p:bldP spid="119" grpId="0" animBg="1"/>
      <p:bldP spid="120" grpId="0" animBg="1"/>
      <p:bldP spid="130"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60" grpId="0" animBg="1"/>
      <p:bldP spid="162" grpId="0"/>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How to Determine Sales and Production Plan </a:t>
            </a:r>
            <a:endParaRPr lang="en-US" dirty="0"/>
          </a:p>
        </p:txBody>
      </p:sp>
      <p:sp>
        <p:nvSpPr>
          <p:cNvPr id="5" name="Rectangle 4"/>
          <p:cNvSpPr/>
          <p:nvPr/>
        </p:nvSpPr>
        <p:spPr>
          <a:xfrm>
            <a:off x="2882180" y="1669327"/>
            <a:ext cx="1574605" cy="55506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6" name="Rectangle 5"/>
          <p:cNvSpPr/>
          <p:nvPr/>
        </p:nvSpPr>
        <p:spPr>
          <a:xfrm>
            <a:off x="1384385" y="1669327"/>
            <a:ext cx="999750" cy="55506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Current Capacity</a:t>
            </a:r>
            <a:endParaRPr lang="en-US" sz="1600" dirty="0">
              <a:latin typeface="Optima"/>
              <a:cs typeface="Optima"/>
            </a:endParaRPr>
          </a:p>
        </p:txBody>
      </p:sp>
      <p:sp>
        <p:nvSpPr>
          <p:cNvPr id="8" name="Right Brace 7"/>
          <p:cNvSpPr/>
          <p:nvPr/>
        </p:nvSpPr>
        <p:spPr>
          <a:xfrm rot="5400000">
            <a:off x="2805370" y="932675"/>
            <a:ext cx="230430" cy="3072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9" name="Rectangle 8"/>
          <p:cNvSpPr/>
          <p:nvPr/>
        </p:nvSpPr>
        <p:spPr>
          <a:xfrm>
            <a:off x="165322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4" name="Rectangle 13"/>
          <p:cNvSpPr/>
          <p:nvPr/>
        </p:nvSpPr>
        <p:spPr>
          <a:xfrm>
            <a:off x="215248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6" name="Rectangle 15"/>
          <p:cNvSpPr/>
          <p:nvPr/>
        </p:nvSpPr>
        <p:spPr>
          <a:xfrm>
            <a:off x="2901382"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7" name="Rectangle 16"/>
          <p:cNvSpPr/>
          <p:nvPr/>
        </p:nvSpPr>
        <p:spPr>
          <a:xfrm>
            <a:off x="361187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8" name="Rectangle 17"/>
          <p:cNvSpPr/>
          <p:nvPr/>
        </p:nvSpPr>
        <p:spPr>
          <a:xfrm>
            <a:off x="1284938" y="2629647"/>
            <a:ext cx="3470668" cy="300088"/>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Total Capacity (TK) in each period</a:t>
            </a:r>
            <a:endParaRPr lang="en-US" sz="1600" dirty="0">
              <a:latin typeface="Optima"/>
              <a:cs typeface="Optima"/>
            </a:endParaRPr>
          </a:p>
        </p:txBody>
      </p:sp>
      <p:sp>
        <p:nvSpPr>
          <p:cNvPr id="19" name="Rectangle 18"/>
          <p:cNvSpPr/>
          <p:nvPr/>
        </p:nvSpPr>
        <p:spPr>
          <a:xfrm>
            <a:off x="5224885" y="2629647"/>
            <a:ext cx="3097350" cy="279666"/>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Demand in each period</a:t>
            </a:r>
            <a:endParaRPr lang="en-US" sz="1600" dirty="0">
              <a:latin typeface="Optima"/>
              <a:cs typeface="Optima"/>
            </a:endParaRPr>
          </a:p>
        </p:txBody>
      </p:sp>
      <p:sp>
        <p:nvSpPr>
          <p:cNvPr id="20" name="Rectangle 19"/>
          <p:cNvSpPr/>
          <p:nvPr/>
        </p:nvSpPr>
        <p:spPr>
          <a:xfrm>
            <a:off x="5474518"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1" name="Rectangle 20"/>
          <p:cNvSpPr/>
          <p:nvPr/>
        </p:nvSpPr>
        <p:spPr>
          <a:xfrm>
            <a:off x="597378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22" name="Rectangle 21"/>
          <p:cNvSpPr/>
          <p:nvPr/>
        </p:nvSpPr>
        <p:spPr>
          <a:xfrm>
            <a:off x="672268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3" name="Rectangle 22"/>
          <p:cNvSpPr/>
          <p:nvPr/>
        </p:nvSpPr>
        <p:spPr>
          <a:xfrm>
            <a:off x="743317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4" name="Rectangle 23"/>
          <p:cNvSpPr/>
          <p:nvPr/>
        </p:nvSpPr>
        <p:spPr>
          <a:xfrm>
            <a:off x="501071" y="4882777"/>
            <a:ext cx="1574605" cy="1119097"/>
          </a:xfrm>
          <a:prstGeom prst="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and Production and Plan </a:t>
            </a:r>
            <a:endParaRPr lang="en-US" sz="1600" dirty="0">
              <a:latin typeface="Optima"/>
              <a:cs typeface="Optima"/>
            </a:endParaRPr>
          </a:p>
        </p:txBody>
      </p:sp>
      <p:sp>
        <p:nvSpPr>
          <p:cNvPr id="25" name="Rectangle 24"/>
          <p:cNvSpPr/>
          <p:nvPr/>
        </p:nvSpPr>
        <p:spPr>
          <a:xfrm>
            <a:off x="3688685" y="489173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26" name="Rectangle 25"/>
          <p:cNvSpPr/>
          <p:nvPr/>
        </p:nvSpPr>
        <p:spPr>
          <a:xfrm>
            <a:off x="3688685" y="516927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7" name="Rectangle 26"/>
          <p:cNvSpPr/>
          <p:nvPr/>
        </p:nvSpPr>
        <p:spPr>
          <a:xfrm>
            <a:off x="2190891" y="489173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28" name="Rectangle 27"/>
          <p:cNvSpPr/>
          <p:nvPr/>
        </p:nvSpPr>
        <p:spPr>
          <a:xfrm>
            <a:off x="2190891" y="516927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units</a:t>
            </a:r>
            <a:endParaRPr lang="en-US" sz="1400" dirty="0">
              <a:solidFill>
                <a:schemeClr val="tx1"/>
              </a:solidFill>
              <a:latin typeface="Optima"/>
              <a:cs typeface="Optima"/>
            </a:endParaRPr>
          </a:p>
        </p:txBody>
      </p:sp>
      <p:sp>
        <p:nvSpPr>
          <p:cNvPr id="29" name="Rectangle 28"/>
          <p:cNvSpPr/>
          <p:nvPr/>
        </p:nvSpPr>
        <p:spPr>
          <a:xfrm>
            <a:off x="2190891" y="5446807"/>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30" name="Rectangle 29"/>
          <p:cNvSpPr/>
          <p:nvPr/>
        </p:nvSpPr>
        <p:spPr>
          <a:xfrm>
            <a:off x="3688685" y="544680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1" name="Rectangle 30"/>
          <p:cNvSpPr/>
          <p:nvPr/>
        </p:nvSpPr>
        <p:spPr>
          <a:xfrm>
            <a:off x="2190891" y="5724341"/>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units</a:t>
            </a:r>
            <a:endParaRPr lang="en-US" sz="1400" dirty="0">
              <a:solidFill>
                <a:schemeClr val="tx1"/>
              </a:solidFill>
              <a:latin typeface="Optima"/>
              <a:cs typeface="Optima"/>
            </a:endParaRPr>
          </a:p>
        </p:txBody>
      </p:sp>
      <p:sp>
        <p:nvSpPr>
          <p:cNvPr id="32" name="Rectangle 31"/>
          <p:cNvSpPr/>
          <p:nvPr/>
        </p:nvSpPr>
        <p:spPr>
          <a:xfrm>
            <a:off x="3688685" y="572434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3" name="Rectangle 32"/>
          <p:cNvSpPr/>
          <p:nvPr/>
        </p:nvSpPr>
        <p:spPr>
          <a:xfrm>
            <a:off x="434157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34" name="Rectangle 33"/>
          <p:cNvSpPr/>
          <p:nvPr/>
        </p:nvSpPr>
        <p:spPr>
          <a:xfrm>
            <a:off x="434157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5" name="Rectangle 34"/>
          <p:cNvSpPr/>
          <p:nvPr/>
        </p:nvSpPr>
        <p:spPr>
          <a:xfrm>
            <a:off x="434157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6" name="Rectangle 35"/>
          <p:cNvSpPr/>
          <p:nvPr/>
        </p:nvSpPr>
        <p:spPr>
          <a:xfrm>
            <a:off x="434157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7" name="Rectangle 36"/>
          <p:cNvSpPr/>
          <p:nvPr/>
        </p:nvSpPr>
        <p:spPr>
          <a:xfrm>
            <a:off x="5301695" y="490069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38" name="Rectangle 37"/>
          <p:cNvSpPr/>
          <p:nvPr/>
        </p:nvSpPr>
        <p:spPr>
          <a:xfrm>
            <a:off x="5301695" y="517823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39" name="Rectangle 38"/>
          <p:cNvSpPr/>
          <p:nvPr/>
        </p:nvSpPr>
        <p:spPr>
          <a:xfrm>
            <a:off x="5301695" y="545576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0" name="Rectangle 39"/>
          <p:cNvSpPr/>
          <p:nvPr/>
        </p:nvSpPr>
        <p:spPr>
          <a:xfrm>
            <a:off x="5301695" y="573330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1" name="Rectangle 40"/>
          <p:cNvSpPr/>
          <p:nvPr/>
        </p:nvSpPr>
        <p:spPr>
          <a:xfrm>
            <a:off x="626182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smtClean="0">
                <a:solidFill>
                  <a:schemeClr val="tx1"/>
                </a:solidFill>
                <a:latin typeface="Optima"/>
                <a:cs typeface="Optima"/>
              </a:rPr>
              <a:t>T</a:t>
            </a:r>
            <a:endParaRPr lang="en-US" sz="1400" i="1" dirty="0">
              <a:solidFill>
                <a:schemeClr val="tx1"/>
              </a:solidFill>
              <a:latin typeface="Optima"/>
              <a:cs typeface="Optima"/>
            </a:endParaRPr>
          </a:p>
        </p:txBody>
      </p:sp>
      <p:sp>
        <p:nvSpPr>
          <p:cNvPr id="42" name="Rectangle 41"/>
          <p:cNvSpPr/>
          <p:nvPr/>
        </p:nvSpPr>
        <p:spPr>
          <a:xfrm>
            <a:off x="626182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3" name="Rectangle 42"/>
          <p:cNvSpPr/>
          <p:nvPr/>
        </p:nvSpPr>
        <p:spPr>
          <a:xfrm>
            <a:off x="626182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4" name="Rectangle 43"/>
          <p:cNvSpPr/>
          <p:nvPr/>
        </p:nvSpPr>
        <p:spPr>
          <a:xfrm>
            <a:off x="626182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5" name="Right Brace 44"/>
          <p:cNvSpPr/>
          <p:nvPr/>
        </p:nvSpPr>
        <p:spPr>
          <a:xfrm rot="5400000">
            <a:off x="2766965" y="2584090"/>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6" name="TextBox 45"/>
          <p:cNvSpPr txBox="1"/>
          <p:nvPr/>
        </p:nvSpPr>
        <p:spPr>
          <a:xfrm>
            <a:off x="1297524" y="3928265"/>
            <a:ext cx="3106390" cy="830997"/>
          </a:xfrm>
          <a:prstGeom prst="rect">
            <a:avLst/>
          </a:prstGeom>
          <a:noFill/>
        </p:spPr>
        <p:txBody>
          <a:bodyPr wrap="none" rtlCol="0">
            <a:spAutoFit/>
          </a:bodyPr>
          <a:lstStyle/>
          <a:p>
            <a:pPr algn="ctr"/>
            <a:r>
              <a:rPr lang="en-US" dirty="0" smtClean="0">
                <a:latin typeface="Optima"/>
                <a:cs typeface="Optima"/>
              </a:rPr>
              <a:t>Constrains production</a:t>
            </a:r>
          </a:p>
          <a:p>
            <a:pPr algn="ctr"/>
            <a:r>
              <a:rPr lang="en-US" dirty="0" err="1" smtClean="0">
                <a:latin typeface="Optima"/>
                <a:cs typeface="Optima"/>
              </a:rPr>
              <a:t>P</a:t>
            </a:r>
            <a:r>
              <a:rPr lang="en-US" baseline="-25000" dirty="0" err="1" smtClean="0">
                <a:latin typeface="Optima"/>
                <a:cs typeface="Optima"/>
              </a:rPr>
              <a:t>t</a:t>
            </a:r>
            <a:r>
              <a:rPr lang="en-US" dirty="0" smtClean="0">
                <a:latin typeface="Optima"/>
                <a:cs typeface="Optima"/>
              </a:rPr>
              <a:t> </a:t>
            </a:r>
            <a:r>
              <a:rPr lang="en-US" dirty="0">
                <a:latin typeface="Optima"/>
                <a:cs typeface="Optima"/>
              </a:rPr>
              <a:t> ≤  </a:t>
            </a:r>
            <a:r>
              <a:rPr lang="en-US" dirty="0" err="1" smtClean="0">
                <a:latin typeface="Optima"/>
                <a:cs typeface="Optima"/>
              </a:rPr>
              <a:t>TK</a:t>
            </a:r>
            <a:r>
              <a:rPr lang="en-US" baseline="-25000" dirty="0" err="1" smtClean="0">
                <a:latin typeface="Optima"/>
                <a:cs typeface="Optima"/>
              </a:rPr>
              <a:t>t</a:t>
            </a:r>
            <a:endParaRPr lang="en-US" baseline="-25000" dirty="0">
              <a:latin typeface="Optima"/>
              <a:cs typeface="Optima"/>
            </a:endParaRPr>
          </a:p>
        </p:txBody>
      </p:sp>
      <p:sp>
        <p:nvSpPr>
          <p:cNvPr id="47" name="TextBox 46"/>
          <p:cNvSpPr txBox="1"/>
          <p:nvPr/>
        </p:nvSpPr>
        <p:spPr>
          <a:xfrm>
            <a:off x="5580209" y="3928265"/>
            <a:ext cx="2284942" cy="830997"/>
          </a:xfrm>
          <a:prstGeom prst="rect">
            <a:avLst/>
          </a:prstGeom>
          <a:noFill/>
        </p:spPr>
        <p:txBody>
          <a:bodyPr wrap="none" rtlCol="0">
            <a:spAutoFit/>
          </a:bodyPr>
          <a:lstStyle/>
          <a:p>
            <a:pPr algn="ctr"/>
            <a:r>
              <a:rPr lang="en-US" dirty="0" smtClean="0">
                <a:latin typeface="Optima"/>
                <a:cs typeface="Optima"/>
              </a:rPr>
              <a:t>Constrains sales</a:t>
            </a:r>
          </a:p>
          <a:p>
            <a:pPr algn="ctr"/>
            <a:r>
              <a:rPr lang="en-US" dirty="0" smtClean="0">
                <a:latin typeface="Optima"/>
                <a:cs typeface="Optima"/>
              </a:rPr>
              <a:t>S</a:t>
            </a:r>
            <a:r>
              <a:rPr lang="en-US" baseline="-25000" dirty="0" smtClean="0">
                <a:latin typeface="Optima"/>
                <a:cs typeface="Optima"/>
              </a:rPr>
              <a:t>t</a:t>
            </a:r>
            <a:r>
              <a:rPr lang="en-US" dirty="0" smtClean="0">
                <a:latin typeface="Optima"/>
                <a:cs typeface="Optima"/>
              </a:rPr>
              <a:t> </a:t>
            </a:r>
            <a:r>
              <a:rPr lang="en-US" dirty="0" smtClean="0">
                <a:latin typeface="Optima"/>
                <a:cs typeface="Optima"/>
              </a:rPr>
              <a:t>≤ </a:t>
            </a:r>
            <a:r>
              <a:rPr lang="en-US" dirty="0" smtClean="0">
                <a:latin typeface="Optima"/>
                <a:cs typeface="Optima"/>
              </a:rPr>
              <a:t>D</a:t>
            </a:r>
            <a:r>
              <a:rPr lang="en-US" baseline="-25000" dirty="0" smtClean="0">
                <a:latin typeface="Optima"/>
                <a:cs typeface="Optima"/>
              </a:rPr>
              <a:t>t</a:t>
            </a:r>
            <a:endParaRPr lang="en-US" baseline="-25000" dirty="0">
              <a:latin typeface="Optima"/>
              <a:cs typeface="Optima"/>
            </a:endParaRPr>
          </a:p>
        </p:txBody>
      </p:sp>
      <p:sp>
        <p:nvSpPr>
          <p:cNvPr id="48" name="Right Brace 47"/>
          <p:cNvSpPr/>
          <p:nvPr/>
        </p:nvSpPr>
        <p:spPr>
          <a:xfrm rot="5400000">
            <a:off x="6607465" y="2551824"/>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9" name="Right Brace 48"/>
          <p:cNvSpPr/>
          <p:nvPr/>
        </p:nvSpPr>
        <p:spPr>
          <a:xfrm>
            <a:off x="7074578" y="5169272"/>
            <a:ext cx="294734" cy="83260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51" name="TextBox 50"/>
          <p:cNvSpPr txBox="1"/>
          <p:nvPr/>
        </p:nvSpPr>
        <p:spPr>
          <a:xfrm>
            <a:off x="7433173" y="4773175"/>
            <a:ext cx="1618050" cy="1323439"/>
          </a:xfrm>
          <a:prstGeom prst="rect">
            <a:avLst/>
          </a:prstGeom>
          <a:noFill/>
        </p:spPr>
        <p:txBody>
          <a:bodyPr wrap="square" rtlCol="0">
            <a:spAutoFit/>
          </a:bodyPr>
          <a:lstStyle/>
          <a:p>
            <a:pPr algn="ctr"/>
            <a:r>
              <a:rPr lang="en-US" sz="1600" dirty="0" smtClean="0">
                <a:latin typeface="Optima"/>
                <a:cs typeface="Optima"/>
              </a:rPr>
              <a:t>Can optimize Production and Sales to maximize </a:t>
            </a:r>
            <a:r>
              <a:rPr lang="en-US" sz="1600" dirty="0" smtClean="0">
                <a:latin typeface="Optima"/>
                <a:cs typeface="Optima"/>
              </a:rPr>
              <a:t>PV of operating profit</a:t>
            </a:r>
            <a:endParaRPr lang="en-US" sz="1600" baseline="-25000" dirty="0">
              <a:latin typeface="Optima"/>
              <a:cs typeface="Optima"/>
            </a:endParaRPr>
          </a:p>
        </p:txBody>
      </p:sp>
      <p:sp>
        <p:nvSpPr>
          <p:cNvPr id="52" name="TextBox 51"/>
          <p:cNvSpPr txBox="1"/>
          <p:nvPr/>
        </p:nvSpPr>
        <p:spPr>
          <a:xfrm>
            <a:off x="1739335" y="6099539"/>
            <a:ext cx="5493812" cy="523220"/>
          </a:xfrm>
          <a:prstGeom prst="rect">
            <a:avLst/>
          </a:prstGeom>
          <a:noFill/>
        </p:spPr>
        <p:txBody>
          <a:bodyPr wrap="none" rtlCol="0">
            <a:spAutoFit/>
          </a:bodyPr>
          <a:lstStyle/>
          <a:p>
            <a:pPr algn="ctr"/>
            <a:r>
              <a:rPr lang="en-US" sz="1400" u="sng" dirty="0" smtClean="0">
                <a:latin typeface="Optima"/>
                <a:cs typeface="Optima"/>
              </a:rPr>
              <a:t>Inventory Balance</a:t>
            </a:r>
          </a:p>
          <a:p>
            <a:pPr algn="ctr"/>
            <a:r>
              <a:rPr lang="en-US" sz="1400" dirty="0" smtClean="0">
                <a:latin typeface="Optima"/>
                <a:cs typeface="Optima"/>
              </a:rPr>
              <a:t>Inventory at end t = Inventory at end t-1 + Production in t – Sales in t</a:t>
            </a:r>
            <a:endParaRPr lang="en-US" sz="1400" dirty="0">
              <a:latin typeface="Optima"/>
              <a:cs typeface="Optima"/>
            </a:endParaRPr>
          </a:p>
        </p:txBody>
      </p:sp>
    </p:spTree>
    <p:extLst>
      <p:ext uri="{BB962C8B-B14F-4D97-AF65-F5344CB8AC3E}">
        <p14:creationId xmlns:p14="http://schemas.microsoft.com/office/powerpoint/2010/main" val="41460756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4" grpId="0" animBg="1"/>
      <p:bldP spid="16" grpId="0" animBg="1"/>
      <p:bldP spid="17" grpId="0" animBg="1"/>
      <p:bldP spid="18" grpId="0" animBg="1"/>
      <p:bldP spid="19" grpId="0" animBg="1"/>
      <p:bldP spid="20" grpId="0" animBg="1"/>
      <p:bldP spid="21" grpId="0" animBg="1"/>
      <p:bldP spid="22" grpId="0" animBg="1"/>
      <p:bldP spid="23" grpId="0" animBg="1"/>
      <p:bldP spid="45" grpId="0" animBg="1"/>
      <p:bldP spid="46" grpId="0"/>
      <p:bldP spid="47" grpId="0"/>
      <p:bldP spid="48" grpId="0" animBg="1"/>
      <p:bldP spid="49" grpId="0" animBg="1"/>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and Production Plan Optimization</a:t>
            </a:r>
            <a:endParaRPr lang="en-US" dirty="0"/>
          </a:p>
        </p:txBody>
      </p:sp>
      <p:sp>
        <p:nvSpPr>
          <p:cNvPr id="5" name="Rounded Rectangle 4"/>
          <p:cNvSpPr/>
          <p:nvPr/>
        </p:nvSpPr>
        <p:spPr>
          <a:xfrm>
            <a:off x="838349" y="1508750"/>
            <a:ext cx="1818658" cy="707618"/>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Objective</a:t>
            </a:r>
            <a:endParaRPr lang="en-US" sz="2000" dirty="0">
              <a:latin typeface="Optima"/>
              <a:cs typeface="Optima"/>
            </a:endParaRPr>
          </a:p>
        </p:txBody>
      </p:sp>
      <p:sp>
        <p:nvSpPr>
          <p:cNvPr id="6" name="TextBox 5"/>
          <p:cNvSpPr txBox="1"/>
          <p:nvPr/>
        </p:nvSpPr>
        <p:spPr>
          <a:xfrm>
            <a:off x="2810626" y="1693282"/>
            <a:ext cx="2953004" cy="338554"/>
          </a:xfrm>
          <a:prstGeom prst="rect">
            <a:avLst/>
          </a:prstGeom>
          <a:noFill/>
        </p:spPr>
        <p:txBody>
          <a:bodyPr wrap="none" rtlCol="0">
            <a:spAutoFit/>
          </a:bodyPr>
          <a:lstStyle/>
          <a:p>
            <a:r>
              <a:rPr lang="en-US" sz="1600" dirty="0" smtClean="0">
                <a:latin typeface="Optima"/>
                <a:cs typeface="Optima"/>
              </a:rPr>
              <a:t>Maximize: </a:t>
            </a:r>
            <a:r>
              <a:rPr lang="en-US" sz="1600" dirty="0" smtClean="0">
                <a:latin typeface="Optima"/>
                <a:cs typeface="Optima"/>
              </a:rPr>
              <a:t>PV(Operating Profit)</a:t>
            </a:r>
            <a:endParaRPr lang="en-US" sz="1600" dirty="0">
              <a:latin typeface="Optima"/>
              <a:cs typeface="Optima"/>
            </a:endParaRPr>
          </a:p>
        </p:txBody>
      </p:sp>
      <p:sp>
        <p:nvSpPr>
          <p:cNvPr id="7" name="Rounded Rectangle 6"/>
          <p:cNvSpPr/>
          <p:nvPr/>
        </p:nvSpPr>
        <p:spPr>
          <a:xfrm>
            <a:off x="838349" y="3697834"/>
            <a:ext cx="1818658" cy="2663047"/>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Constraints</a:t>
            </a:r>
            <a:endParaRPr lang="en-US" sz="2000" dirty="0">
              <a:latin typeface="Optima"/>
              <a:cs typeface="Optima"/>
            </a:endParaRPr>
          </a:p>
        </p:txBody>
      </p:sp>
      <p:sp>
        <p:nvSpPr>
          <p:cNvPr id="8" name="TextBox 7"/>
          <p:cNvSpPr txBox="1"/>
          <p:nvPr/>
        </p:nvSpPr>
        <p:spPr>
          <a:xfrm>
            <a:off x="2810626" y="3697835"/>
            <a:ext cx="6307076" cy="2800766"/>
          </a:xfrm>
          <a:prstGeom prst="rect">
            <a:avLst/>
          </a:prstGeom>
          <a:noFill/>
        </p:spPr>
        <p:txBody>
          <a:bodyPr wrap="none" rtlCol="0">
            <a:spAutoFit/>
          </a:bodyPr>
          <a:lstStyle/>
          <a:p>
            <a:r>
              <a:rPr lang="en-US" sz="1600" dirty="0" smtClean="0">
                <a:latin typeface="Optima"/>
                <a:cs typeface="Optima"/>
              </a:rPr>
              <a:t>Sales </a:t>
            </a:r>
            <a:r>
              <a:rPr lang="en-US" sz="1600" dirty="0" smtClean="0">
                <a:latin typeface="Optima"/>
                <a:cs typeface="Optima"/>
              </a:rPr>
              <a:t>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Demand in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Production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Total Capacity in </a:t>
            </a:r>
            <a:r>
              <a:rPr lang="en-US" sz="1600" i="1" dirty="0" smtClean="0">
                <a:latin typeface="Optima"/>
                <a:cs typeface="Optima"/>
              </a:rPr>
              <a:t>t</a:t>
            </a:r>
          </a:p>
          <a:p>
            <a:endParaRPr lang="en-US" sz="1600" dirty="0">
              <a:latin typeface="Optima"/>
              <a:cs typeface="Optima"/>
            </a:endParaRPr>
          </a:p>
          <a:p>
            <a:r>
              <a:rPr lang="en-US" sz="1600" dirty="0">
                <a:latin typeface="Optima"/>
                <a:cs typeface="Optima"/>
              </a:rPr>
              <a:t>Inventory at end </a:t>
            </a:r>
            <a:r>
              <a:rPr lang="en-US" sz="1600" i="1" dirty="0">
                <a:latin typeface="Optima"/>
                <a:cs typeface="Optima"/>
              </a:rPr>
              <a:t>t</a:t>
            </a:r>
            <a:r>
              <a:rPr lang="en-US" sz="1600" dirty="0">
                <a:latin typeface="Optima"/>
                <a:cs typeface="Optima"/>
              </a:rPr>
              <a:t> = Inventory at end </a:t>
            </a:r>
            <a:r>
              <a:rPr lang="en-US" sz="1600" i="1" dirty="0">
                <a:latin typeface="Optima"/>
                <a:cs typeface="Optima"/>
              </a:rPr>
              <a:t>t</a:t>
            </a:r>
            <a:r>
              <a:rPr lang="en-US" sz="1600" dirty="0">
                <a:latin typeface="Optima"/>
                <a:cs typeface="Optima"/>
              </a:rPr>
              <a:t>-1 + Production in </a:t>
            </a:r>
            <a:r>
              <a:rPr lang="en-US" sz="1600" i="1" dirty="0">
                <a:latin typeface="Optima"/>
                <a:cs typeface="Optima"/>
              </a:rPr>
              <a:t>t</a:t>
            </a:r>
            <a:r>
              <a:rPr lang="en-US" sz="1600" dirty="0">
                <a:latin typeface="Optima"/>
                <a:cs typeface="Optima"/>
              </a:rPr>
              <a:t> – Sales in </a:t>
            </a:r>
            <a:r>
              <a:rPr lang="en-US" sz="1600" i="1" dirty="0" smtClean="0">
                <a:latin typeface="Optima"/>
                <a:cs typeface="Optima"/>
              </a:rPr>
              <a:t>t</a:t>
            </a:r>
            <a:endParaRPr lang="en-US" sz="1600" i="1" dirty="0" smtClean="0">
              <a:latin typeface="Optima"/>
              <a:cs typeface="Optima"/>
            </a:endParaRPr>
          </a:p>
          <a:p>
            <a:endParaRPr lang="en-US" sz="1600" dirty="0" smtClean="0">
              <a:latin typeface="Optima"/>
              <a:cs typeface="Optima"/>
            </a:endParaRPr>
          </a:p>
          <a:p>
            <a:r>
              <a:rPr lang="en-US" sz="1600" dirty="0" smtClean="0">
                <a:latin typeface="Optima"/>
                <a:cs typeface="Optima"/>
              </a:rPr>
              <a:t>Sales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Inventory at end </a:t>
            </a:r>
            <a:r>
              <a:rPr lang="en-US" sz="1600" i="1" dirty="0" smtClean="0">
                <a:latin typeface="Optima"/>
                <a:cs typeface="Optima"/>
              </a:rPr>
              <a:t>t</a:t>
            </a:r>
            <a:r>
              <a:rPr lang="en-US" sz="1600" dirty="0" smtClean="0">
                <a:latin typeface="Optima"/>
                <a:cs typeface="Optima"/>
              </a:rPr>
              <a:t>-1 + Production in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Sales in </a:t>
            </a:r>
            <a:r>
              <a:rPr lang="en-US" sz="1600" i="1" dirty="0" smtClean="0">
                <a:latin typeface="Optima"/>
                <a:cs typeface="Optima"/>
              </a:rPr>
              <a:t>t</a:t>
            </a:r>
            <a:r>
              <a:rPr lang="en-US" sz="1600" dirty="0" smtClean="0">
                <a:latin typeface="Optima"/>
                <a:cs typeface="Optima"/>
              </a:rPr>
              <a:t> </a:t>
            </a:r>
            <a:r>
              <a:rPr lang="en-US" sz="1600" dirty="0" smtClean="0">
                <a:latin typeface="Optima"/>
                <a:cs typeface="Optima"/>
              </a:rPr>
              <a:t>≥ 0</a:t>
            </a:r>
            <a:endParaRPr lang="en-US" sz="1600" dirty="0" smtClean="0">
              <a:latin typeface="Optima"/>
              <a:cs typeface="Optima"/>
            </a:endParaRPr>
          </a:p>
          <a:p>
            <a:endParaRPr lang="en-US" sz="1600" dirty="0" smtClean="0">
              <a:latin typeface="Optima"/>
              <a:cs typeface="Optima"/>
            </a:endParaRPr>
          </a:p>
          <a:p>
            <a:r>
              <a:rPr lang="en-US" sz="1600" dirty="0" smtClean="0">
                <a:latin typeface="Optima"/>
                <a:cs typeface="Optima"/>
              </a:rPr>
              <a:t>Production in </a:t>
            </a:r>
            <a:r>
              <a:rPr lang="en-US" sz="1600" i="1" dirty="0" smtClean="0">
                <a:latin typeface="Optima"/>
                <a:cs typeface="Optima"/>
              </a:rPr>
              <a:t>t</a:t>
            </a:r>
            <a:r>
              <a:rPr lang="en-US" sz="1600" dirty="0" smtClean="0">
                <a:latin typeface="Optima"/>
                <a:cs typeface="Optima"/>
              </a:rPr>
              <a:t> </a:t>
            </a:r>
            <a:r>
              <a:rPr lang="en-US" sz="1600" dirty="0">
                <a:latin typeface="Optima"/>
                <a:cs typeface="Optima"/>
              </a:rPr>
              <a:t>≥ </a:t>
            </a:r>
            <a:r>
              <a:rPr lang="en-US" sz="1600" dirty="0" smtClean="0">
                <a:latin typeface="Optima"/>
                <a:cs typeface="Optima"/>
              </a:rPr>
              <a:t>0</a:t>
            </a:r>
            <a:endParaRPr lang="en-US" sz="1600" dirty="0">
              <a:latin typeface="Optima"/>
              <a:cs typeface="Optima"/>
            </a:endParaRPr>
          </a:p>
        </p:txBody>
      </p:sp>
      <p:sp>
        <p:nvSpPr>
          <p:cNvPr id="9" name="Rounded Rectangle 8"/>
          <p:cNvSpPr/>
          <p:nvPr/>
        </p:nvSpPr>
        <p:spPr>
          <a:xfrm>
            <a:off x="838349" y="2522985"/>
            <a:ext cx="1818658" cy="829802"/>
          </a:xfrm>
          <a:prstGeom prst="roundRect">
            <a:avLst/>
          </a:prstGeom>
          <a:solidFill>
            <a:srgbClr val="ADADEB"/>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Optima"/>
                <a:cs typeface="Optima"/>
              </a:rPr>
              <a:t>Decision Variables</a:t>
            </a:r>
            <a:endParaRPr lang="en-US" sz="2000" dirty="0">
              <a:latin typeface="Optima"/>
              <a:cs typeface="Optima"/>
            </a:endParaRPr>
          </a:p>
        </p:txBody>
      </p:sp>
      <p:sp>
        <p:nvSpPr>
          <p:cNvPr id="10" name="TextBox 9"/>
          <p:cNvSpPr txBox="1"/>
          <p:nvPr/>
        </p:nvSpPr>
        <p:spPr>
          <a:xfrm>
            <a:off x="2810626" y="2522388"/>
            <a:ext cx="4136647" cy="830997"/>
          </a:xfrm>
          <a:prstGeom prst="rect">
            <a:avLst/>
          </a:prstGeom>
          <a:noFill/>
        </p:spPr>
        <p:txBody>
          <a:bodyPr wrap="none" rtlCol="0">
            <a:spAutoFit/>
          </a:bodyPr>
          <a:lstStyle/>
          <a:p>
            <a:r>
              <a:rPr lang="en-US" sz="1600" dirty="0" smtClean="0">
                <a:latin typeface="Optima"/>
                <a:cs typeface="Optima"/>
              </a:rPr>
              <a:t>Sales (units) </a:t>
            </a:r>
            <a:r>
              <a:rPr lang="en-US" sz="1600" dirty="0" smtClean="0">
                <a:latin typeface="Optima"/>
                <a:cs typeface="Optima"/>
              </a:rPr>
              <a:t>in each period </a:t>
            </a:r>
            <a:r>
              <a:rPr lang="en-US" sz="1600" i="1" dirty="0" smtClean="0">
                <a:latin typeface="Optima"/>
                <a:cs typeface="Optima"/>
              </a:rPr>
              <a:t>t</a:t>
            </a:r>
            <a:r>
              <a:rPr lang="en-US" sz="1600" dirty="0" smtClean="0">
                <a:latin typeface="Optima"/>
                <a:cs typeface="Optima"/>
              </a:rPr>
              <a:t> = 1, …, </a:t>
            </a:r>
            <a:r>
              <a:rPr lang="en-US" sz="1600" i="1" dirty="0" smtClean="0">
                <a:latin typeface="Optima"/>
                <a:cs typeface="Optima"/>
              </a:rPr>
              <a:t>T</a:t>
            </a:r>
          </a:p>
          <a:p>
            <a:endParaRPr lang="en-US" sz="1600" dirty="0" smtClean="0">
              <a:latin typeface="Optima"/>
              <a:cs typeface="Optima"/>
            </a:endParaRPr>
          </a:p>
          <a:p>
            <a:r>
              <a:rPr lang="en-US" sz="1600" dirty="0" smtClean="0">
                <a:latin typeface="Optima"/>
                <a:cs typeface="Optima"/>
              </a:rPr>
              <a:t>Production (units) </a:t>
            </a:r>
            <a:r>
              <a:rPr lang="en-US" sz="1600" dirty="0" smtClean="0">
                <a:latin typeface="Optima"/>
                <a:cs typeface="Optima"/>
              </a:rPr>
              <a:t>in each period </a:t>
            </a:r>
            <a:r>
              <a:rPr lang="en-US" sz="1600" i="1" dirty="0" smtClean="0">
                <a:latin typeface="Optima"/>
                <a:cs typeface="Optima"/>
              </a:rPr>
              <a:t>t</a:t>
            </a:r>
            <a:r>
              <a:rPr lang="en-US" sz="1600" dirty="0" smtClean="0">
                <a:latin typeface="Optima"/>
                <a:cs typeface="Optima"/>
              </a:rPr>
              <a:t> = 1, …, </a:t>
            </a:r>
            <a:r>
              <a:rPr lang="en-US" sz="1600" i="1" dirty="0" smtClean="0">
                <a:latin typeface="Optima"/>
                <a:cs typeface="Optima"/>
              </a:rPr>
              <a:t>T</a:t>
            </a:r>
          </a:p>
        </p:txBody>
      </p:sp>
    </p:spTree>
    <p:extLst>
      <p:ext uri="{BB962C8B-B14F-4D97-AF65-F5344CB8AC3E}">
        <p14:creationId xmlns:p14="http://schemas.microsoft.com/office/powerpoint/2010/main" val="23494721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What’s the best option?</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320169572"/>
              </p:ext>
            </p:extLst>
          </p:nvPr>
        </p:nvGraphicFramePr>
        <p:xfrm>
          <a:off x="445155" y="1933949"/>
          <a:ext cx="7787432" cy="2194560"/>
        </p:xfrm>
        <a:graphic>
          <a:graphicData uri="http://schemas.openxmlformats.org/drawingml/2006/table">
            <a:tbl>
              <a:tblPr/>
              <a:tblGrid>
                <a:gridCol w="1930492"/>
                <a:gridCol w="1030941"/>
                <a:gridCol w="1284941"/>
                <a:gridCol w="1564924"/>
                <a:gridCol w="1053938"/>
                <a:gridCol w="922196"/>
              </a:tblGrid>
              <a:tr h="702609">
                <a:tc>
                  <a:txBody>
                    <a:bodyPr/>
                    <a:lstStyle/>
                    <a:p>
                      <a:pPr algn="l" fontAlgn="b"/>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1" i="0" u="none" strike="noStrike" dirty="0">
                          <a:effectLst/>
                          <a:latin typeface="Optima"/>
                          <a:cs typeface="Optima"/>
                        </a:rPr>
                        <a:t>Inc. Price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a:effectLst/>
                          <a:latin typeface="Optima"/>
                          <a:cs typeface="Optima"/>
                        </a:rPr>
                        <a:t>Mix change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Outsource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smtClean="0">
                          <a:effectLst/>
                          <a:latin typeface="Optima"/>
                          <a:cs typeface="Optima"/>
                        </a:rPr>
                        <a:t>Brown</a:t>
                      </a:r>
                      <a:endParaRPr lang="en-US" sz="2400" b="1" i="0" u="none" strike="noStrike" dirty="0">
                        <a:effectLst/>
                        <a:latin typeface="Optima"/>
                        <a:cs typeface="Optima"/>
                      </a:endParaRP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Green</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053913">
                <a:tc>
                  <a:txBody>
                    <a:bodyPr/>
                    <a:lstStyle/>
                    <a:p>
                      <a:pPr algn="l" fontAlgn="b"/>
                      <a:r>
                        <a:rPr lang="en-US" sz="2400" b="0" i="0" u="none" strike="noStrike" dirty="0" smtClean="0">
                          <a:effectLst/>
                          <a:latin typeface="Optima"/>
                          <a:cs typeface="Optima"/>
                        </a:rPr>
                        <a:t>NPV</a:t>
                      </a:r>
                    </a:p>
                    <a:p>
                      <a:pPr algn="l" fontAlgn="b"/>
                      <a:r>
                        <a:rPr lang="en-US" sz="2400" b="0" i="0" u="none" strike="noStrike" dirty="0" smtClean="0">
                          <a:effectLst/>
                          <a:latin typeface="Optima"/>
                          <a:cs typeface="Optima"/>
                        </a:rPr>
                        <a:t>(</a:t>
                      </a:r>
                      <a:r>
                        <a:rPr lang="en-US" sz="2400" b="0" i="0" u="none" strike="noStrike" dirty="0">
                          <a:effectLst/>
                          <a:latin typeface="Optima"/>
                          <a:cs typeface="Optima"/>
                        </a:rPr>
                        <a:t>compared to doing nothing</a:t>
                      </a:r>
                      <a:r>
                        <a:rPr lang="en-US" sz="2400" b="0" i="0" u="none" strike="noStrike" dirty="0" smtClean="0">
                          <a:effectLst/>
                          <a:latin typeface="Optima"/>
                          <a:cs typeface="Optima"/>
                        </a:rPr>
                        <a:t>)</a:t>
                      </a:r>
                    </a:p>
                    <a:p>
                      <a:pPr algn="l" fontAlgn="b"/>
                      <a:r>
                        <a:rPr lang="en-US" sz="2400" b="0" i="0" u="none" strike="noStrike" dirty="0" smtClean="0">
                          <a:effectLst/>
                          <a:latin typeface="Optima"/>
                          <a:cs typeface="Optima"/>
                        </a:rPr>
                        <a:t>In $M</a:t>
                      </a:r>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0" i="0" u="none" strike="noStrike">
                          <a:effectLst/>
                          <a:latin typeface="Optima"/>
                          <a:cs typeface="Optima"/>
                        </a:rPr>
                        <a:t>250</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a:effectLst/>
                          <a:latin typeface="Optima"/>
                          <a:cs typeface="Optima"/>
                        </a:rPr>
                        <a:t>151</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137</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149</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124</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bl>
          </a:graphicData>
        </a:graphic>
      </p:graphicFrame>
    </p:spTree>
    <p:custDataLst>
      <p:tags r:id="rId1"/>
    </p:custDataLst>
    <p:extLst>
      <p:ext uri="{BB962C8B-B14F-4D97-AF65-F5344CB8AC3E}">
        <p14:creationId xmlns:p14="http://schemas.microsoft.com/office/powerpoint/2010/main" val="155688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Forecasting using multiple sample paths and E(NPV)</a:t>
            </a:r>
            <a:endParaRPr lang="en-US" dirty="0"/>
          </a:p>
        </p:txBody>
      </p:sp>
      <p:pic>
        <p:nvPicPr>
          <p:cNvPr id="109571" name="Picture 3"/>
          <p:cNvPicPr>
            <a:picLocks noChangeAspect="1" noChangeArrowheads="1"/>
          </p:cNvPicPr>
          <p:nvPr/>
        </p:nvPicPr>
        <p:blipFill>
          <a:blip r:embed="rId3" cstate="print"/>
          <a:srcRect/>
          <a:stretch>
            <a:fillRect/>
          </a:stretch>
        </p:blipFill>
        <p:spPr bwMode="auto">
          <a:xfrm>
            <a:off x="864818" y="4125212"/>
            <a:ext cx="7239000" cy="1390650"/>
          </a:xfrm>
          <a:prstGeom prst="rect">
            <a:avLst/>
          </a:prstGeom>
          <a:noFill/>
          <a:ln w="9525" cap="flat" cmpd="sng" algn="ctr">
            <a:noFill/>
            <a:prstDash val="dash"/>
            <a:miter lim="800000"/>
            <a:headEnd/>
            <a:tailEnd/>
          </a:ln>
          <a:effectLst/>
        </p:spPr>
      </p:pic>
      <p:pic>
        <p:nvPicPr>
          <p:cNvPr id="128001" name="Picture 1"/>
          <p:cNvPicPr>
            <a:picLocks noChangeAspect="1" noChangeArrowheads="1"/>
          </p:cNvPicPr>
          <p:nvPr/>
        </p:nvPicPr>
        <p:blipFill>
          <a:blip r:embed="rId4" cstate="print"/>
          <a:srcRect/>
          <a:stretch>
            <a:fillRect/>
          </a:stretch>
        </p:blipFill>
        <p:spPr bwMode="auto">
          <a:xfrm>
            <a:off x="0" y="1037343"/>
            <a:ext cx="9144000" cy="2685584"/>
          </a:xfrm>
          <a:prstGeom prst="rect">
            <a:avLst/>
          </a:prstGeom>
          <a:noFill/>
          <a:ln w="9525">
            <a:noFill/>
            <a:miter lim="800000"/>
            <a:headEnd/>
            <a:tailEnd/>
          </a:ln>
          <a:effectLst/>
        </p:spPr>
      </p:pic>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5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 updating:</a:t>
            </a:r>
            <a:br>
              <a:rPr lang="en-US" dirty="0" smtClean="0"/>
            </a:br>
            <a:r>
              <a:rPr lang="en-US" dirty="0" smtClean="0"/>
              <a:t>	using historic sales</a:t>
            </a:r>
            <a:endParaRPr lang="en-US" dirty="0"/>
          </a:p>
        </p:txBody>
      </p:sp>
      <p:pic>
        <p:nvPicPr>
          <p:cNvPr id="138241" name="Picture 1"/>
          <p:cNvPicPr>
            <a:picLocks noChangeAspect="1" noChangeArrowheads="1"/>
          </p:cNvPicPr>
          <p:nvPr/>
        </p:nvPicPr>
        <p:blipFill>
          <a:blip r:embed="rId4" cstate="print"/>
          <a:srcRect/>
          <a:stretch>
            <a:fillRect/>
          </a:stretch>
        </p:blipFill>
        <p:spPr bwMode="auto">
          <a:xfrm>
            <a:off x="303519" y="1331260"/>
            <a:ext cx="7571695" cy="502864"/>
          </a:xfrm>
          <a:prstGeom prst="rect">
            <a:avLst/>
          </a:prstGeom>
          <a:noFill/>
          <a:ln w="9525">
            <a:noFill/>
            <a:miter lim="800000"/>
            <a:headEnd/>
            <a:tailEnd/>
          </a:ln>
          <a:effectLst/>
        </p:spPr>
      </p:pic>
      <p:graphicFrame>
        <p:nvGraphicFramePr>
          <p:cNvPr id="7" name="Chart 6"/>
          <p:cNvGraphicFramePr/>
          <p:nvPr/>
        </p:nvGraphicFramePr>
        <p:xfrm>
          <a:off x="1196789" y="2151531"/>
          <a:ext cx="6661898" cy="434872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it realistic to incorporate “disaster scenarios” into capacity planning models?</a:t>
            </a:r>
            <a:endParaRPr lang="en-US" dirty="0"/>
          </a:p>
        </p:txBody>
      </p:sp>
      <p:graphicFrame>
        <p:nvGraphicFramePr>
          <p:cNvPr id="3" name="Chart 2"/>
          <p:cNvGraphicFramePr/>
          <p:nvPr/>
        </p:nvGraphicFramePr>
        <p:xfrm>
          <a:off x="1181100" y="1338262"/>
          <a:ext cx="6781800" cy="4181475"/>
        </p:xfrm>
        <a:graphic>
          <a:graphicData uri="http://schemas.openxmlformats.org/drawingml/2006/chart">
            <c:chart xmlns:c="http://schemas.openxmlformats.org/drawingml/2006/chart" xmlns:r="http://schemas.openxmlformats.org/officeDocument/2006/relationships" r:id="rId3"/>
          </a:graphicData>
        </a:graphic>
      </p:graphicFrame>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Capacity Timing and Expansion</a:t>
            </a:r>
          </a:p>
        </p:txBody>
      </p:sp>
      <p:graphicFrame>
        <p:nvGraphicFramePr>
          <p:cNvPr id="14" name="Diagram 13"/>
          <p:cNvGraphicFramePr/>
          <p:nvPr>
            <p:extLst>
              <p:ext uri="{D42A27DB-BD31-4B8C-83A1-F6EECF244321}">
                <p14:modId xmlns:p14="http://schemas.microsoft.com/office/powerpoint/2010/main" val="1336108597"/>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V</a:t>
            </a:r>
            <a:r>
              <a:rPr lang="en-US" dirty="0" smtClean="0">
                <a:solidFill>
                  <a:srgbClr val="FFFFFF"/>
                </a:solidFill>
                <a:latin typeface="Arial" pitchFamily="34" charset="0"/>
                <a:ea typeface="ＭＳ Ｐゴシック" charset="0"/>
                <a:cs typeface="Arial" pitchFamily="34" charset="0"/>
              </a:rPr>
              <a:t>alue</a:t>
            </a:r>
            <a:endParaRPr lang="en-US" dirty="0">
              <a:solidFill>
                <a:srgbClr val="FFFFFF"/>
              </a:solidFill>
              <a:latin typeface="Arial" pitchFamily="34" charset="0"/>
              <a:ea typeface="ＭＳ Ｐゴシック"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C</a:t>
            </a:r>
            <a:r>
              <a:rPr lang="en-US" dirty="0" smtClean="0">
                <a:solidFill>
                  <a:srgbClr val="FFFFFF"/>
                </a:solidFill>
                <a:latin typeface="Arial" pitchFamily="34" charset="0"/>
                <a:ea typeface="ＭＳ Ｐゴシック" charset="0"/>
                <a:cs typeface="Arial" pitchFamily="34" charset="0"/>
              </a:rPr>
              <a:t>apabilities</a:t>
            </a:r>
            <a:endParaRPr lang="en-US" dirty="0">
              <a:solidFill>
                <a:srgbClr val="FFFFFF"/>
              </a:solidFill>
              <a:latin typeface="Arial" pitchFamily="34" charset="0"/>
              <a:ea typeface="ＭＳ Ｐゴシック"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P</a:t>
            </a:r>
            <a:r>
              <a:rPr lang="en-US" dirty="0" smtClean="0">
                <a:solidFill>
                  <a:srgbClr val="FFFFFF"/>
                </a:solidFill>
                <a:latin typeface="Arial" pitchFamily="34" charset="0"/>
                <a:ea typeface="ＭＳ Ｐゴシック" charset="0"/>
                <a:cs typeface="Arial" pitchFamily="34" charset="0"/>
              </a:rPr>
              <a:t>rocesses</a:t>
            </a:r>
            <a:endParaRPr lang="en-US" dirty="0">
              <a:solidFill>
                <a:srgbClr val="FFFFFF"/>
              </a:solidFill>
              <a:latin typeface="Arial" pitchFamily="34" charset="0"/>
              <a:ea typeface="ＭＳ Ｐゴシック" charset="0"/>
              <a:cs typeface="Arial" pitchFamily="34" charset="0"/>
            </a:endParaRPr>
          </a:p>
        </p:txBody>
      </p:sp>
    </p:spTree>
    <p:extLst>
      <p:ext uri="{BB962C8B-B14F-4D97-AF65-F5344CB8AC3E}">
        <p14:creationId xmlns:p14="http://schemas.microsoft.com/office/powerpoint/2010/main" val="40225669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Option Value of Waiting</a:t>
            </a:r>
            <a:endParaRPr lang="en-US" dirty="0"/>
          </a:p>
        </p:txBody>
      </p:sp>
      <p:grpSp>
        <p:nvGrpSpPr>
          <p:cNvPr id="3" name="Group 3"/>
          <p:cNvGrpSpPr/>
          <p:nvPr/>
        </p:nvGrpSpPr>
        <p:grpSpPr>
          <a:xfrm>
            <a:off x="1998865" y="2188092"/>
            <a:ext cx="4236248" cy="2881983"/>
            <a:chOff x="4532375" y="2125488"/>
            <a:chExt cx="4236248" cy="2881983"/>
          </a:xfrm>
        </p:grpSpPr>
        <p:sp>
          <p:nvSpPr>
            <p:cNvPr id="5" name="Rectangle 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7" name="Straight Connector 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9" name="TextBox 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10" name="TextBox 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11" name="Straight Arrow Connector 10"/>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14" name="Freeform 13"/>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Freeform 14"/>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Freeform 15"/>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TextBox 16"/>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18" name="TextBox 17"/>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19" name="TextBox 18"/>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b="1" smtClean="0">
                <a:latin typeface="Albertus Extra Bold"/>
              </a:rPr>
              <a:t>Capacity Timing: Valuation and Optimization</a:t>
            </a:r>
            <a:r>
              <a:rPr lang="en-US" smtClean="0"/>
              <a:t> </a:t>
            </a:r>
            <a:br>
              <a:rPr lang="en-US" smtClean="0"/>
            </a:br>
            <a:r>
              <a:rPr lang="en-US" smtClean="0"/>
              <a:t>	</a:t>
            </a:r>
          </a:p>
        </p:txBody>
      </p:sp>
      <p:sp>
        <p:nvSpPr>
          <p:cNvPr id="31747" name="Content Placeholder 2"/>
          <p:cNvSpPr>
            <a:spLocks noGrp="1"/>
          </p:cNvSpPr>
          <p:nvPr>
            <p:ph idx="1"/>
          </p:nvPr>
        </p:nvSpPr>
        <p:spPr/>
        <p:txBody>
          <a:bodyPr/>
          <a:lstStyle/>
          <a:p>
            <a:pPr eaLnBrk="1" hangingPunct="1"/>
            <a:r>
              <a:rPr lang="en-US" dirty="0" smtClean="0"/>
              <a:t>Strategic timing: </a:t>
            </a:r>
          </a:p>
          <a:p>
            <a:pPr lvl="1" eaLnBrk="1" hangingPunct="1"/>
            <a:r>
              <a:rPr lang="en-US" dirty="0" smtClean="0"/>
              <a:t>captures key capacity investment drivers (</a:t>
            </a:r>
            <a:r>
              <a:rPr lang="en-US" dirty="0" err="1" smtClean="0"/>
              <a:t>EoS</a:t>
            </a:r>
            <a:r>
              <a:rPr lang="en-US" dirty="0" smtClean="0"/>
              <a:t> and uncertainty) over longer time frames</a:t>
            </a:r>
          </a:p>
          <a:p>
            <a:pPr lvl="1" eaLnBrk="1" hangingPunct="1"/>
            <a:r>
              <a:rPr lang="en-US" dirty="0" smtClean="0"/>
              <a:t>often suppresses tactics such as inventory carry-over </a:t>
            </a:r>
          </a:p>
          <a:p>
            <a:pPr lvl="1" eaLnBrk="1" hangingPunct="1"/>
            <a:r>
              <a:rPr lang="en-US" dirty="0" smtClean="0"/>
              <a:t>Tools:</a:t>
            </a:r>
          </a:p>
          <a:p>
            <a:pPr lvl="2" eaLnBrk="1" hangingPunct="1"/>
            <a:r>
              <a:rPr lang="en-US" dirty="0" smtClean="0"/>
              <a:t>Maximize NPV models (the simple timing model and Mini-case 4)</a:t>
            </a:r>
          </a:p>
          <a:p>
            <a:pPr lvl="2" eaLnBrk="1" hangingPunct="1"/>
            <a:r>
              <a:rPr lang="en-US" dirty="0" smtClean="0"/>
              <a:t>Basic timing model (</a:t>
            </a:r>
            <a:r>
              <a:rPr lang="en-US" dirty="0" err="1" smtClean="0"/>
              <a:t>ch</a:t>
            </a:r>
            <a:r>
              <a:rPr lang="en-US" dirty="0" smtClean="0"/>
              <a:t> 4)</a:t>
            </a:r>
          </a:p>
          <a:p>
            <a:pPr lvl="2" eaLnBrk="1" hangingPunct="1"/>
            <a:r>
              <a:rPr lang="en-US" dirty="0" smtClean="0"/>
              <a:t>Real options: option value of waiting (example </a:t>
            </a:r>
            <a:r>
              <a:rPr lang="en-US" dirty="0" err="1" smtClean="0"/>
              <a:t>ch</a:t>
            </a:r>
            <a:r>
              <a:rPr lang="en-US" dirty="0" smtClean="0"/>
              <a:t> 4)</a:t>
            </a:r>
          </a:p>
          <a:p>
            <a:pPr eaLnBrk="1" hangingPunct="1"/>
            <a:endParaRPr lang="en-US" dirty="0" smtClean="0"/>
          </a:p>
          <a:p>
            <a:pPr eaLnBrk="1" hangingPunct="1"/>
            <a:r>
              <a:rPr lang="en-US" dirty="0" smtClean="0"/>
              <a:t>Tactical timing: </a:t>
            </a:r>
          </a:p>
          <a:p>
            <a:pPr lvl="1" eaLnBrk="1" hangingPunct="1"/>
            <a:r>
              <a:rPr lang="en-US" dirty="0" smtClean="0"/>
              <a:t>captures key adjustment tactics (capacity-inventory-waiting triangle) over shorter time frames</a:t>
            </a:r>
          </a:p>
          <a:p>
            <a:pPr lvl="1" eaLnBrk="1" hangingPunct="1"/>
            <a:r>
              <a:rPr lang="en-US" dirty="0" smtClean="0"/>
              <a:t>Often suppresses </a:t>
            </a:r>
            <a:r>
              <a:rPr lang="en-US" dirty="0" err="1" smtClean="0"/>
              <a:t>EoS</a:t>
            </a:r>
            <a:r>
              <a:rPr lang="en-US" dirty="0" smtClean="0"/>
              <a:t> or uncertainty</a:t>
            </a:r>
          </a:p>
          <a:p>
            <a:pPr lvl="1" eaLnBrk="1" hangingPunct="1"/>
            <a:r>
              <a:rPr lang="en-US" dirty="0" smtClean="0"/>
              <a:t>Tools:</a:t>
            </a:r>
          </a:p>
          <a:p>
            <a:pPr lvl="2" eaLnBrk="1" hangingPunct="1"/>
            <a:r>
              <a:rPr lang="en-US" dirty="0" smtClean="0"/>
              <a:t>Capacity-inventory buildup models (example </a:t>
            </a:r>
            <a:r>
              <a:rPr lang="en-US" dirty="0" err="1" smtClean="0"/>
              <a:t>ch</a:t>
            </a:r>
            <a:r>
              <a:rPr lang="en-US" dirty="0" smtClean="0"/>
              <a:t> 3 and Mini-case 3)</a:t>
            </a:r>
          </a:p>
          <a:p>
            <a:pPr lvl="2" eaLnBrk="1" hangingPunct="1"/>
            <a:r>
              <a:rPr lang="en-US" dirty="0" smtClean="0"/>
              <a:t>Capacity-waiting queuing models (example </a:t>
            </a:r>
            <a:r>
              <a:rPr lang="en-US" dirty="0" err="1" smtClean="0"/>
              <a:t>ch</a:t>
            </a:r>
            <a:r>
              <a:rPr lang="en-US" dirty="0" smtClean="0"/>
              <a:t> 3)</a:t>
            </a:r>
          </a:p>
          <a:p>
            <a:pPr lvl="2" eaLnBrk="1" hangingPunct="1"/>
            <a:r>
              <a:rPr lang="en-US" dirty="0" smtClean="0"/>
              <a:t>Aggregate planning linear programming (example </a:t>
            </a:r>
            <a:r>
              <a:rPr lang="en-US" dirty="0" err="1" smtClean="0"/>
              <a:t>ch</a:t>
            </a:r>
            <a:r>
              <a:rPr lang="en-US" dirty="0" smtClean="0"/>
              <a:t> 4)</a:t>
            </a: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Capacity Sizing and Timing</a:t>
            </a:r>
          </a:p>
        </p:txBody>
      </p:sp>
      <p:sp>
        <p:nvSpPr>
          <p:cNvPr id="22531" name="Rectangle 7"/>
          <p:cNvSpPr>
            <a:spLocks noGrp="1" noChangeArrowheads="1"/>
          </p:cNvSpPr>
          <p:nvPr>
            <p:ph idx="1"/>
          </p:nvPr>
        </p:nvSpPr>
        <p:spPr>
          <a:xfrm>
            <a:off x="455613" y="1337912"/>
            <a:ext cx="8443912" cy="5459128"/>
          </a:xfrm>
        </p:spPr>
        <p:txBody>
          <a:bodyPr/>
          <a:lstStyle/>
          <a:p>
            <a:r>
              <a:rPr lang="en-US" dirty="0" smtClean="0"/>
              <a:t>Can expand capacity in variety of ways</a:t>
            </a:r>
          </a:p>
          <a:p>
            <a:pPr lvl="1"/>
            <a:r>
              <a:rPr lang="en-US" dirty="0" smtClean="0"/>
              <a:t>Don’t always have to build a new facility</a:t>
            </a:r>
          </a:p>
          <a:p>
            <a:pPr marL="0" indent="0" eaLnBrk="1" hangingPunct="1">
              <a:buNone/>
              <a:defRPr/>
            </a:pPr>
            <a:endParaRPr lang="en-US" dirty="0" smtClean="0"/>
          </a:p>
          <a:p>
            <a:r>
              <a:rPr lang="en-US" dirty="0" smtClean="0"/>
              <a:t>Categorizing expansion strategies</a:t>
            </a:r>
          </a:p>
          <a:p>
            <a:pPr lvl="1"/>
            <a:r>
              <a:rPr lang="en-US" dirty="0" smtClean="0"/>
              <a:t>Chasing, leading, lagging, hybrid (inventory-smoothing)</a:t>
            </a:r>
          </a:p>
          <a:p>
            <a:pPr lvl="1"/>
            <a:r>
              <a:rPr lang="en-US" dirty="0" smtClean="0"/>
              <a:t>Capacity frictions typically prevent chasing</a:t>
            </a:r>
          </a:p>
          <a:p>
            <a:pPr lvl="1"/>
            <a:r>
              <a:rPr lang="en-US" dirty="0" smtClean="0"/>
              <a:t>Sizing and Timing interact (frequent-small or infrequent-big)</a:t>
            </a:r>
          </a:p>
          <a:p>
            <a:endParaRPr lang="en-US" dirty="0" smtClean="0"/>
          </a:p>
          <a:p>
            <a:r>
              <a:rPr lang="en-US" dirty="0" smtClean="0"/>
              <a:t>Main Drivers of Capacity Strategy</a:t>
            </a:r>
          </a:p>
          <a:p>
            <a:pPr marL="857250" lvl="1" indent="-457200" eaLnBrk="1" hangingPunct="1">
              <a:buFont typeface="+mj-lt"/>
              <a:buAutoNum type="arabicPeriod"/>
              <a:defRPr/>
            </a:pPr>
            <a:r>
              <a:rPr lang="en-US" dirty="0" smtClean="0"/>
              <a:t>Modeling risk (strategic, commercial and technical)</a:t>
            </a:r>
          </a:p>
          <a:p>
            <a:pPr marL="857250" lvl="1" indent="-457200" eaLnBrk="1" hangingPunct="1">
              <a:buFont typeface="+mj-lt"/>
              <a:buAutoNum type="arabicPeriod"/>
              <a:defRPr/>
            </a:pPr>
            <a:endParaRPr lang="en-US" dirty="0" smtClean="0"/>
          </a:p>
          <a:p>
            <a:pPr marL="857250" lvl="1" indent="-457200" eaLnBrk="1" hangingPunct="1">
              <a:buFont typeface="+mj-lt"/>
              <a:buAutoNum type="arabicPeriod"/>
              <a:defRPr/>
            </a:pPr>
            <a:r>
              <a:rPr lang="en-US" sz="1800" dirty="0" smtClean="0"/>
              <a:t>Modeling (economies of) scale </a:t>
            </a:r>
          </a:p>
          <a:p>
            <a:pPr marL="857250" lvl="1" indent="-457200" eaLnBrk="1" hangingPunct="1">
              <a:buFont typeface="+mj-lt"/>
              <a:buAutoNum type="arabicPeriod"/>
              <a:defRPr/>
            </a:pPr>
            <a:endParaRPr lang="en-US" sz="1800" dirty="0" smtClean="0"/>
          </a:p>
          <a:p>
            <a:pPr marL="857250" lvl="1" indent="-457200" eaLnBrk="1" hangingPunct="1">
              <a:buFont typeface="+mj-lt"/>
              <a:buAutoNum type="arabicPeriod"/>
              <a:defRPr/>
            </a:pPr>
            <a:r>
              <a:rPr lang="en-US" dirty="0" smtClean="0"/>
              <a:t>Modeling option value = dynamic decision model</a:t>
            </a:r>
          </a:p>
          <a:p>
            <a:pPr marL="457200" indent="-457200" eaLnBrk="1" hangingPunct="1">
              <a:buAutoNum type="arabicPeriod"/>
              <a:defRPr/>
            </a:pPr>
            <a:endParaRPr lang="en-US" sz="2000" dirty="0"/>
          </a:p>
          <a:p>
            <a:pPr marL="0" indent="0" eaLnBrk="1" hangingPunct="1">
              <a:buNone/>
              <a:defRPr/>
            </a:pPr>
            <a:endParaRPr lang="en-US" sz="2000" dirty="0" smtClean="0"/>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Management</a:t>
            </a:r>
            <a:endParaRPr lang="en-US" dirty="0"/>
          </a:p>
        </p:txBody>
      </p:sp>
    </p:spTree>
    <p:extLst>
      <p:ext uri="{BB962C8B-B14F-4D97-AF65-F5344CB8AC3E}">
        <p14:creationId xmlns:p14="http://schemas.microsoft.com/office/powerpoint/2010/main" val="198951737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mtClean="0"/>
              <a:t>Risk Management and Operational Hedging</a:t>
            </a:r>
          </a:p>
        </p:txBody>
      </p:sp>
      <p:sp>
        <p:nvSpPr>
          <p:cNvPr id="24579" name="Rectangle 5"/>
          <p:cNvSpPr>
            <a:spLocks noGrp="1" noChangeArrowheads="1"/>
          </p:cNvSpPr>
          <p:nvPr>
            <p:ph idx="1"/>
          </p:nvPr>
        </p:nvSpPr>
        <p:spPr/>
        <p:txBody>
          <a:bodyPr/>
          <a:lstStyle/>
          <a:p>
            <a:r>
              <a:rPr lang="en-US" dirty="0" smtClean="0"/>
              <a:t>What is risk?  			</a:t>
            </a:r>
            <a:r>
              <a:rPr lang="en-US" i="1" dirty="0" smtClean="0"/>
              <a:t>Likelihood  </a:t>
            </a:r>
            <a:r>
              <a:rPr lang="en-US" dirty="0" smtClean="0">
                <a:latin typeface="Arial" pitchFamily="34" charset="0"/>
                <a:cs typeface="Arial" pitchFamily="34" charset="0"/>
              </a:rPr>
              <a:t>x</a:t>
            </a:r>
            <a:r>
              <a:rPr lang="en-US" dirty="0" smtClean="0"/>
              <a:t> </a:t>
            </a:r>
            <a:r>
              <a:rPr lang="en-US" i="1" dirty="0" smtClean="0"/>
              <a:t>Consequences</a:t>
            </a:r>
            <a:endParaRPr lang="en-US" dirty="0" smtClean="0"/>
          </a:p>
          <a:p>
            <a:pPr lvl="1"/>
            <a:r>
              <a:rPr lang="en-US" dirty="0" smtClean="0"/>
              <a:t>undesirable consequences of uncertainty</a:t>
            </a:r>
          </a:p>
          <a:p>
            <a:pPr lvl="1"/>
            <a:r>
              <a:rPr lang="en-US" dirty="0" smtClean="0"/>
              <a:t>Variance</a:t>
            </a:r>
          </a:p>
          <a:p>
            <a:pPr lvl="1"/>
            <a:r>
              <a:rPr lang="en-US" dirty="0" smtClean="0"/>
              <a:t>Two types of risk:</a:t>
            </a:r>
          </a:p>
          <a:p>
            <a:pPr lvl="2"/>
            <a:r>
              <a:rPr lang="en-US" dirty="0" smtClean="0"/>
              <a:t>Operational risk</a:t>
            </a:r>
          </a:p>
          <a:p>
            <a:pPr lvl="3"/>
            <a:r>
              <a:rPr lang="en-US" dirty="0" smtClean="0"/>
              <a:t>the threat that a resource, process, or system will fail to perform as intended</a:t>
            </a:r>
          </a:p>
          <a:p>
            <a:pPr lvl="3"/>
            <a:r>
              <a:rPr lang="en-US" dirty="0" smtClean="0"/>
              <a:t>the risk of a mismatch between supply and demand, which reduces expected profit flows</a:t>
            </a:r>
          </a:p>
          <a:p>
            <a:pPr lvl="2"/>
            <a:r>
              <a:rPr lang="en-US" dirty="0" smtClean="0"/>
              <a:t>Financial risk is about the undesirable variability of realized profit flows</a:t>
            </a:r>
          </a:p>
          <a:p>
            <a:pPr lvl="2"/>
            <a:endParaRPr lang="en-US" dirty="0" smtClean="0"/>
          </a:p>
          <a:p>
            <a:r>
              <a:rPr lang="en-US" dirty="0" smtClean="0"/>
              <a:t>What is risk management?	</a:t>
            </a:r>
            <a:r>
              <a:rPr lang="en-US" i="1" dirty="0" smtClean="0"/>
              <a:t>Control likelihood or consequences</a:t>
            </a:r>
            <a:endParaRPr lang="en-US" dirty="0" smtClean="0"/>
          </a:p>
          <a:p>
            <a:endParaRPr lang="en-US" dirty="0" smtClean="0"/>
          </a:p>
          <a:p>
            <a:r>
              <a:rPr lang="en-US" dirty="0" smtClean="0"/>
              <a:t>Hedging means mitigating these risks:</a:t>
            </a:r>
          </a:p>
          <a:p>
            <a:pPr lvl="1"/>
            <a:r>
              <a:rPr lang="en-US" dirty="0" smtClean="0"/>
              <a:t>Operational hedging are constructions in the operating system to reduce operational risks that may increase expected profits as well as reduce its variance</a:t>
            </a:r>
          </a:p>
          <a:p>
            <a:pPr lvl="1"/>
            <a:r>
              <a:rPr lang="en-US" dirty="0" smtClean="0"/>
              <a:t>Financial hedging are constructions with financial instruments to reduce the variance of profits</a:t>
            </a: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mtClean="0">
                <a:latin typeface="Albertus Extra Bold" pitchFamily="34" charset="0"/>
              </a:rPr>
              <a:t>Risk Management: a four step process</a:t>
            </a:r>
          </a:p>
        </p:txBody>
      </p:sp>
      <p:sp>
        <p:nvSpPr>
          <p:cNvPr id="26627" name="Rectangle 14"/>
          <p:cNvSpPr>
            <a:spLocks noChangeArrowheads="1"/>
          </p:cNvSpPr>
          <p:nvPr/>
        </p:nvSpPr>
        <p:spPr bwMode="auto">
          <a:xfrm>
            <a:off x="1728788" y="2279650"/>
            <a:ext cx="5980112" cy="2735263"/>
          </a:xfrm>
          <a:prstGeom prst="rect">
            <a:avLst/>
          </a:prstGeom>
          <a:solidFill>
            <a:srgbClr val="EAEAEA"/>
          </a:solidFill>
          <a:ln w="9525" algn="ctr">
            <a:noFill/>
            <a:miter lim="800000"/>
            <a:headEnd/>
            <a:tailEnd/>
          </a:ln>
        </p:spPr>
        <p:txBody>
          <a:bodyPr wrap="none" anchor="ctr" anchorCtr="1"/>
          <a:lstStyle/>
          <a:p>
            <a:pPr algn="ctr"/>
            <a:r>
              <a:rPr lang="en-US" sz="1800">
                <a:solidFill>
                  <a:schemeClr val="accent2"/>
                </a:solidFill>
              </a:rPr>
              <a:t>Risk</a:t>
            </a:r>
          </a:p>
          <a:p>
            <a:pPr algn="ctr"/>
            <a:r>
              <a:rPr lang="en-US" sz="1800">
                <a:solidFill>
                  <a:schemeClr val="accent2"/>
                </a:solidFill>
              </a:rPr>
              <a:t>Management</a:t>
            </a:r>
          </a:p>
        </p:txBody>
      </p:sp>
      <p:sp>
        <p:nvSpPr>
          <p:cNvPr id="26628" name="AutoShape 15"/>
          <p:cNvSpPr>
            <a:spLocks noChangeArrowheads="1"/>
          </p:cNvSpPr>
          <p:nvPr/>
        </p:nvSpPr>
        <p:spPr bwMode="auto">
          <a:xfrm>
            <a:off x="3803650" y="2436813"/>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1. Identify all potential hazards</a:t>
            </a:r>
          </a:p>
        </p:txBody>
      </p:sp>
      <p:sp>
        <p:nvSpPr>
          <p:cNvPr id="26629" name="AutoShape 16"/>
          <p:cNvSpPr>
            <a:spLocks noChangeArrowheads="1"/>
          </p:cNvSpPr>
          <p:nvPr/>
        </p:nvSpPr>
        <p:spPr bwMode="auto">
          <a:xfrm>
            <a:off x="5632450" y="33559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2. </a:t>
            </a:r>
            <a:r>
              <a:rPr lang="en-US" sz="1400" b="0" dirty="0" smtClean="0">
                <a:solidFill>
                  <a:schemeClr val="accent2"/>
                </a:solidFill>
                <a:latin typeface="Arial" charset="0"/>
              </a:rPr>
              <a:t>Categorize the risks</a:t>
            </a:r>
            <a:endParaRPr lang="en-US" sz="1400" b="0" dirty="0">
              <a:solidFill>
                <a:schemeClr val="accent2"/>
              </a:solidFill>
              <a:latin typeface="Arial" charset="0"/>
            </a:endParaRPr>
          </a:p>
        </p:txBody>
      </p:sp>
      <p:sp>
        <p:nvSpPr>
          <p:cNvPr id="26630" name="AutoShape 17"/>
          <p:cNvSpPr>
            <a:spLocks noChangeArrowheads="1"/>
          </p:cNvSpPr>
          <p:nvPr/>
        </p:nvSpPr>
        <p:spPr bwMode="auto">
          <a:xfrm>
            <a:off x="3803650" y="42703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3. </a:t>
            </a:r>
            <a:r>
              <a:rPr lang="en-US" sz="1400" b="0" dirty="0" smtClean="0">
                <a:solidFill>
                  <a:schemeClr val="accent2"/>
                </a:solidFill>
                <a:latin typeface="Arial" charset="0"/>
              </a:rPr>
              <a:t>Measure exposure to risk</a:t>
            </a:r>
            <a:endParaRPr lang="en-US" sz="1400" b="0" dirty="0">
              <a:solidFill>
                <a:schemeClr val="accent2"/>
              </a:solidFill>
              <a:latin typeface="Arial" charset="0"/>
            </a:endParaRPr>
          </a:p>
        </p:txBody>
      </p:sp>
      <p:sp>
        <p:nvSpPr>
          <p:cNvPr id="26631" name="AutoShape 18"/>
          <p:cNvSpPr>
            <a:spLocks noChangeArrowheads="1"/>
          </p:cNvSpPr>
          <p:nvPr/>
        </p:nvSpPr>
        <p:spPr bwMode="auto">
          <a:xfrm>
            <a:off x="1982788" y="334962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4. Implement strategic risk mitigation actions</a:t>
            </a:r>
          </a:p>
        </p:txBody>
      </p:sp>
      <p:cxnSp>
        <p:nvCxnSpPr>
          <p:cNvPr id="26632" name="AutoShape 19"/>
          <p:cNvCxnSpPr>
            <a:cxnSpLocks noChangeShapeType="1"/>
            <a:stCxn id="26628" idx="3"/>
            <a:endCxn id="26629" idx="0"/>
          </p:cNvCxnSpPr>
          <p:nvPr/>
        </p:nvCxnSpPr>
        <p:spPr bwMode="auto">
          <a:xfrm>
            <a:off x="5632450" y="2762250"/>
            <a:ext cx="914400" cy="593725"/>
          </a:xfrm>
          <a:prstGeom prst="curvedConnector2">
            <a:avLst/>
          </a:prstGeom>
          <a:noFill/>
          <a:ln w="9525">
            <a:solidFill>
              <a:schemeClr val="accent2"/>
            </a:solidFill>
            <a:prstDash val="dash"/>
            <a:round/>
            <a:headEnd/>
            <a:tailEnd type="triangle" w="med" len="med"/>
          </a:ln>
        </p:spPr>
      </p:cxnSp>
      <p:cxnSp>
        <p:nvCxnSpPr>
          <p:cNvPr id="26633" name="AutoShape 20"/>
          <p:cNvCxnSpPr>
            <a:cxnSpLocks noChangeShapeType="1"/>
            <a:stCxn id="26629" idx="2"/>
            <a:endCxn id="26630" idx="3"/>
          </p:cNvCxnSpPr>
          <p:nvPr/>
        </p:nvCxnSpPr>
        <p:spPr bwMode="auto">
          <a:xfrm rot="5400000">
            <a:off x="5795168" y="3844132"/>
            <a:ext cx="588963" cy="914400"/>
          </a:xfrm>
          <a:prstGeom prst="curvedConnector2">
            <a:avLst/>
          </a:prstGeom>
          <a:noFill/>
          <a:ln w="9525">
            <a:solidFill>
              <a:schemeClr val="accent2"/>
            </a:solidFill>
            <a:prstDash val="dash"/>
            <a:round/>
            <a:headEnd/>
            <a:tailEnd type="triangle" w="med" len="med"/>
          </a:ln>
        </p:spPr>
      </p:cxnSp>
      <p:cxnSp>
        <p:nvCxnSpPr>
          <p:cNvPr id="26634" name="AutoShape 21"/>
          <p:cNvCxnSpPr>
            <a:cxnSpLocks noChangeShapeType="1"/>
            <a:stCxn id="26630" idx="1"/>
            <a:endCxn id="26631" idx="2"/>
          </p:cNvCxnSpPr>
          <p:nvPr/>
        </p:nvCxnSpPr>
        <p:spPr bwMode="auto">
          <a:xfrm rot="10800000">
            <a:off x="2897188" y="4000500"/>
            <a:ext cx="906462" cy="595313"/>
          </a:xfrm>
          <a:prstGeom prst="curvedConnector2">
            <a:avLst/>
          </a:prstGeom>
          <a:noFill/>
          <a:ln w="9525">
            <a:solidFill>
              <a:schemeClr val="accent2"/>
            </a:solidFill>
            <a:prstDash val="dash"/>
            <a:round/>
            <a:headEnd/>
            <a:tailEnd type="triangle" w="med" len="med"/>
          </a:ln>
        </p:spPr>
      </p:cxnSp>
      <p:cxnSp>
        <p:nvCxnSpPr>
          <p:cNvPr id="26635" name="AutoShape 22"/>
          <p:cNvCxnSpPr>
            <a:cxnSpLocks noChangeShapeType="1"/>
            <a:stCxn id="26631" idx="0"/>
            <a:endCxn id="26628" idx="1"/>
          </p:cNvCxnSpPr>
          <p:nvPr/>
        </p:nvCxnSpPr>
        <p:spPr bwMode="auto">
          <a:xfrm rot="-5400000">
            <a:off x="3056731" y="2602707"/>
            <a:ext cx="587375" cy="906462"/>
          </a:xfrm>
          <a:prstGeom prst="curvedConnector2">
            <a:avLst/>
          </a:prstGeom>
          <a:noFill/>
          <a:ln w="9525">
            <a:solidFill>
              <a:schemeClr val="accent2"/>
            </a:solidFill>
            <a:prstDash val="dash"/>
            <a:round/>
            <a:headEnd/>
            <a:tailEnd type="triangle" w="med" len="med"/>
          </a:ln>
        </p:spPr>
      </p:cxn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Operational Risk: one perspective</a:t>
            </a:r>
            <a:endParaRPr lang="en-US" sz="2700" dirty="0"/>
          </a:p>
        </p:txBody>
      </p:sp>
      <p:sp>
        <p:nvSpPr>
          <p:cNvPr id="6" name="Rounded Rectangle 5"/>
          <p:cNvSpPr/>
          <p:nvPr/>
        </p:nvSpPr>
        <p:spPr>
          <a:xfrm>
            <a:off x="2267534" y="2286000"/>
            <a:ext cx="4696299" cy="24447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Operations is the design and management of the resources, processes, and systems involved in acquiring supply, transforming inputs into outputs, and fulfilling customer demand.</a:t>
            </a:r>
          </a:p>
        </p:txBody>
      </p:sp>
      <p:sp>
        <p:nvSpPr>
          <p:cNvPr id="7" name="Right Arrow 6"/>
          <p:cNvSpPr/>
          <p:nvPr/>
        </p:nvSpPr>
        <p:spPr>
          <a:xfrm>
            <a:off x="616285" y="2507280"/>
            <a:ext cx="1400250" cy="157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a:off x="7202188" y="2507280"/>
            <a:ext cx="1400250" cy="157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06223" y="1885441"/>
            <a:ext cx="954428" cy="400110"/>
          </a:xfrm>
          <a:prstGeom prst="rect">
            <a:avLst/>
          </a:prstGeom>
          <a:noFill/>
        </p:spPr>
        <p:txBody>
          <a:bodyPr wrap="none" rtlCol="0">
            <a:spAutoFit/>
          </a:bodyPr>
          <a:lstStyle/>
          <a:p>
            <a:r>
              <a:rPr lang="en-US" sz="2000" dirty="0" smtClean="0"/>
              <a:t>INPUTS</a:t>
            </a:r>
            <a:endParaRPr lang="en-US" sz="2000" dirty="0"/>
          </a:p>
        </p:txBody>
      </p:sp>
      <p:sp>
        <p:nvSpPr>
          <p:cNvPr id="11" name="TextBox 10"/>
          <p:cNvSpPr txBox="1"/>
          <p:nvPr/>
        </p:nvSpPr>
        <p:spPr>
          <a:xfrm>
            <a:off x="1074648" y="4835669"/>
            <a:ext cx="7091916" cy="830997"/>
          </a:xfrm>
          <a:prstGeom prst="rect">
            <a:avLst/>
          </a:prstGeom>
          <a:noFill/>
        </p:spPr>
        <p:txBody>
          <a:bodyPr wrap="square" rtlCol="0">
            <a:spAutoFit/>
          </a:bodyPr>
          <a:lstStyle/>
          <a:p>
            <a:pPr algn="ctr"/>
            <a:r>
              <a:rPr lang="en-US" sz="2400" dirty="0" smtClean="0"/>
              <a:t>Operational Risk is the threat that a resource, process, or system will fail to perform as intended.</a:t>
            </a:r>
            <a:endParaRPr lang="en-US" sz="2400" dirty="0"/>
          </a:p>
        </p:txBody>
      </p:sp>
      <p:sp>
        <p:nvSpPr>
          <p:cNvPr id="15" name="TextBox 14"/>
          <p:cNvSpPr txBox="1"/>
          <p:nvPr/>
        </p:nvSpPr>
        <p:spPr>
          <a:xfrm>
            <a:off x="7225152" y="1885441"/>
            <a:ext cx="1185261" cy="400110"/>
          </a:xfrm>
          <a:prstGeom prst="rect">
            <a:avLst/>
          </a:prstGeom>
          <a:noFill/>
        </p:spPr>
        <p:txBody>
          <a:bodyPr wrap="none" rtlCol="0">
            <a:spAutoFit/>
          </a:bodyPr>
          <a:lstStyle/>
          <a:p>
            <a:r>
              <a:rPr lang="en-US" sz="2000" dirty="0" smtClean="0"/>
              <a:t>OUTPUTS</a:t>
            </a:r>
            <a:endParaRPr lang="en-US" sz="2000" dirty="0"/>
          </a:p>
        </p:txBody>
      </p:sp>
      <p:sp>
        <p:nvSpPr>
          <p:cNvPr id="16" name="TextBox 15"/>
          <p:cNvSpPr txBox="1"/>
          <p:nvPr/>
        </p:nvSpPr>
        <p:spPr>
          <a:xfrm>
            <a:off x="3733600" y="1885441"/>
            <a:ext cx="2180533" cy="400110"/>
          </a:xfrm>
          <a:prstGeom prst="rect">
            <a:avLst/>
          </a:prstGeom>
          <a:noFill/>
        </p:spPr>
        <p:txBody>
          <a:bodyPr wrap="none" rtlCol="0">
            <a:spAutoFit/>
          </a:bodyPr>
          <a:lstStyle/>
          <a:p>
            <a:r>
              <a:rPr lang="en-US" sz="2000" dirty="0" smtClean="0"/>
              <a:t>TRANSFORMATION</a:t>
            </a:r>
            <a:endParaRPr lang="en-US" sz="2000" dirty="0"/>
          </a:p>
        </p:txBody>
      </p:sp>
    </p:spTree>
    <p:extLst>
      <p:ext uri="{BB962C8B-B14F-4D97-AF65-F5344CB8AC3E}">
        <p14:creationId xmlns:p14="http://schemas.microsoft.com/office/powerpoint/2010/main" val="111608123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latin typeface="Albertus Extra Bold" pitchFamily="34" charset="0"/>
              </a:rPr>
              <a:t>Risk Management:</a:t>
            </a:r>
            <a:br>
              <a:rPr lang="en-US" smtClean="0">
                <a:latin typeface="Albertus Extra Bold" pitchFamily="34" charset="0"/>
              </a:rPr>
            </a:br>
            <a:r>
              <a:rPr lang="en-US" smtClean="0">
                <a:latin typeface="Albertus Extra Bold" pitchFamily="34" charset="0"/>
              </a:rPr>
              <a:t>	Step 1: identify the risks</a:t>
            </a:r>
          </a:p>
        </p:txBody>
      </p:sp>
      <p:sp>
        <p:nvSpPr>
          <p:cNvPr id="27651" name="Rectangle 37"/>
          <p:cNvSpPr>
            <a:spLocks noGrp="1" noChangeArrowheads="1"/>
          </p:cNvSpPr>
          <p:nvPr>
            <p:ph idx="1"/>
          </p:nvPr>
        </p:nvSpPr>
        <p:spPr/>
        <p:txBody>
          <a:bodyPr/>
          <a:lstStyle/>
          <a:p>
            <a:r>
              <a:rPr lang="en-US" dirty="0" smtClean="0"/>
              <a:t>Operational risks from the activity view:</a:t>
            </a:r>
          </a:p>
          <a:p>
            <a:endParaRPr lang="en-US" dirty="0" smtClean="0"/>
          </a:p>
          <a:p>
            <a:endParaRPr lang="en-US" dirty="0" smtClean="0"/>
          </a:p>
          <a:p>
            <a:endParaRPr lang="en-US" dirty="0" smtClean="0"/>
          </a:p>
          <a:p>
            <a:endParaRPr lang="en-US" dirty="0" smtClean="0"/>
          </a:p>
          <a:p>
            <a:r>
              <a:rPr lang="en-US" dirty="0" smtClean="0"/>
              <a:t>Operational risks from the resource view:</a:t>
            </a:r>
          </a:p>
          <a:p>
            <a:pPr lvl="1"/>
            <a:r>
              <a:rPr lang="en-US" dirty="0" smtClean="0"/>
              <a:t>Tangible assets: PPE asset risks, people risks</a:t>
            </a:r>
          </a:p>
          <a:p>
            <a:pPr lvl="1"/>
            <a:r>
              <a:rPr lang="en-US" dirty="0" smtClean="0"/>
              <a:t>Intangible assets: cultural risks, policy risks, IP risks, …</a:t>
            </a:r>
          </a:p>
          <a:p>
            <a:pPr lvl="1"/>
            <a:endParaRPr lang="en-US" dirty="0" smtClean="0"/>
          </a:p>
          <a:p>
            <a:r>
              <a:rPr lang="en-US" dirty="0" smtClean="0"/>
              <a:t>Environmental and background risks: </a:t>
            </a:r>
          </a:p>
          <a:p>
            <a:pPr lvl="1"/>
            <a:r>
              <a:rPr lang="en-US" dirty="0" smtClean="0"/>
              <a:t>Competitive risks</a:t>
            </a:r>
          </a:p>
          <a:p>
            <a:pPr lvl="1"/>
            <a:r>
              <a:rPr lang="en-US" dirty="0" smtClean="0"/>
              <a:t>Natural risks</a:t>
            </a:r>
          </a:p>
          <a:p>
            <a:pPr lvl="1"/>
            <a:r>
              <a:rPr lang="en-US" dirty="0" smtClean="0"/>
              <a:t>Political risks</a:t>
            </a:r>
          </a:p>
        </p:txBody>
      </p:sp>
      <p:grpSp>
        <p:nvGrpSpPr>
          <p:cNvPr id="2" name="Group 38"/>
          <p:cNvGrpSpPr>
            <a:grpSpLocks/>
          </p:cNvGrpSpPr>
          <p:nvPr/>
        </p:nvGrpSpPr>
        <p:grpSpPr bwMode="auto">
          <a:xfrm>
            <a:off x="923925" y="1619250"/>
            <a:ext cx="7488238" cy="1058863"/>
            <a:chOff x="582" y="3092"/>
            <a:chExt cx="4717" cy="667"/>
          </a:xfrm>
        </p:grpSpPr>
        <p:sp>
          <p:nvSpPr>
            <p:cNvPr id="27653" name="Rectangle 25"/>
            <p:cNvSpPr>
              <a:spLocks noChangeArrowheads="1"/>
            </p:cNvSpPr>
            <p:nvPr/>
          </p:nvSpPr>
          <p:spPr bwMode="auto">
            <a:xfrm>
              <a:off x="582" y="3552"/>
              <a:ext cx="4572" cy="207"/>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200">
                  <a:latin typeface="Arial" charset="0"/>
                </a:rPr>
                <a:t>Coordination and Information risk</a:t>
              </a:r>
            </a:p>
          </p:txBody>
        </p:sp>
        <p:sp>
          <p:nvSpPr>
            <p:cNvPr id="27654" name="AutoShape 26"/>
            <p:cNvSpPr>
              <a:spLocks noChangeAspect="1" noChangeArrowheads="1"/>
            </p:cNvSpPr>
            <p:nvPr/>
          </p:nvSpPr>
          <p:spPr bwMode="blackWhite">
            <a:xfrm>
              <a:off x="4259"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5" name="AutoShape 27"/>
            <p:cNvSpPr>
              <a:spLocks noChangeAspect="1" noChangeArrowheads="1"/>
            </p:cNvSpPr>
            <p:nvPr/>
          </p:nvSpPr>
          <p:spPr bwMode="blackWhite">
            <a:xfrm>
              <a:off x="334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6" name="AutoShape 28"/>
            <p:cNvSpPr>
              <a:spLocks noChangeAspect="1" noChangeArrowheads="1"/>
            </p:cNvSpPr>
            <p:nvPr/>
          </p:nvSpPr>
          <p:spPr bwMode="blackWhite">
            <a:xfrm>
              <a:off x="242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7" name="AutoShape 29"/>
            <p:cNvSpPr>
              <a:spLocks noChangeAspect="1" noChangeArrowheads="1"/>
            </p:cNvSpPr>
            <p:nvPr/>
          </p:nvSpPr>
          <p:spPr bwMode="blackWhite">
            <a:xfrm>
              <a:off x="1501" y="3092"/>
              <a:ext cx="1040" cy="460"/>
            </a:xfrm>
            <a:prstGeom prst="homePlate">
              <a:avLst>
                <a:gd name="adj" fmla="val 28460"/>
              </a:avLst>
            </a:prstGeom>
            <a:solidFill>
              <a:srgbClr val="F8F8F8"/>
            </a:solidFill>
            <a:ln w="9525">
              <a:solidFill>
                <a:schemeClr val="tx1"/>
              </a:solidFill>
              <a:miter lim="800000"/>
              <a:headEnd/>
              <a:tailEnd/>
            </a:ln>
          </p:spPr>
          <p:txBody>
            <a:bodyPr anchor="ctr">
              <a:spAutoFit/>
            </a:bodyPr>
            <a:lstStyle/>
            <a:p>
              <a:endParaRPr lang="en-US"/>
            </a:p>
          </p:txBody>
        </p:sp>
        <p:sp>
          <p:nvSpPr>
            <p:cNvPr id="27658" name="AutoShape 30"/>
            <p:cNvSpPr>
              <a:spLocks noChangeAspect="1" noChangeArrowheads="1"/>
            </p:cNvSpPr>
            <p:nvPr/>
          </p:nvSpPr>
          <p:spPr bwMode="blackWhite">
            <a:xfrm>
              <a:off x="582"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9" name="Text Box 31"/>
            <p:cNvSpPr txBox="1">
              <a:spLocks noChangeArrowheads="1"/>
            </p:cNvSpPr>
            <p:nvPr/>
          </p:nvSpPr>
          <p:spPr bwMode="blackWhite">
            <a:xfrm>
              <a:off x="630" y="3117"/>
              <a:ext cx="864" cy="311"/>
            </a:xfrm>
            <a:prstGeom prst="rect">
              <a:avLst/>
            </a:prstGeom>
            <a:noFill/>
            <a:ln w="9525">
              <a:noFill/>
              <a:miter lim="800000"/>
              <a:headEnd/>
              <a:tailEnd/>
            </a:ln>
          </p:spPr>
          <p:txBody>
            <a:bodyPr>
              <a:spAutoFit/>
            </a:bodyPr>
            <a:lstStyle/>
            <a:p>
              <a:pPr algn="ctr">
                <a:spcBef>
                  <a:spcPct val="20000"/>
                </a:spcBef>
              </a:pPr>
              <a:r>
                <a:rPr lang="en-US" sz="1200">
                  <a:latin typeface="Arial" charset="0"/>
                </a:rPr>
                <a:t>Innovation</a:t>
              </a:r>
            </a:p>
            <a:p>
              <a:pPr algn="ctr">
                <a:spcBef>
                  <a:spcPct val="20000"/>
                </a:spcBef>
              </a:pPr>
              <a:r>
                <a:rPr lang="en-US" sz="1200">
                  <a:latin typeface="Arial" charset="0"/>
                </a:rPr>
                <a:t>risk</a:t>
              </a:r>
            </a:p>
          </p:txBody>
        </p:sp>
        <p:sp>
          <p:nvSpPr>
            <p:cNvPr id="27660" name="Text Box 32"/>
            <p:cNvSpPr txBox="1">
              <a:spLocks noChangeArrowheads="1"/>
            </p:cNvSpPr>
            <p:nvPr/>
          </p:nvSpPr>
          <p:spPr bwMode="blackWhite">
            <a:xfrm>
              <a:off x="1525"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Marketing &amp;</a:t>
              </a:r>
            </a:p>
            <a:p>
              <a:pPr algn="ctr">
                <a:spcBef>
                  <a:spcPct val="20000"/>
                </a:spcBef>
              </a:pPr>
              <a:r>
                <a:rPr lang="en-US" sz="1200">
                  <a:latin typeface="Arial" charset="0"/>
                </a:rPr>
                <a:t>Sales</a:t>
              </a:r>
            </a:p>
            <a:p>
              <a:pPr algn="ctr">
                <a:spcBef>
                  <a:spcPct val="20000"/>
                </a:spcBef>
              </a:pPr>
              <a:r>
                <a:rPr lang="en-US" sz="1200">
                  <a:latin typeface="Arial" charset="0"/>
                </a:rPr>
                <a:t>Commercial risk</a:t>
              </a:r>
            </a:p>
          </p:txBody>
        </p:sp>
        <p:sp>
          <p:nvSpPr>
            <p:cNvPr id="27661" name="Text Box 33"/>
            <p:cNvSpPr txBox="1">
              <a:spLocks noChangeArrowheads="1"/>
            </p:cNvSpPr>
            <p:nvPr/>
          </p:nvSpPr>
          <p:spPr bwMode="blackWhite">
            <a:xfrm>
              <a:off x="2517"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Demand risk</a:t>
              </a:r>
            </a:p>
            <a:p>
              <a:pPr algn="ctr">
                <a:spcBef>
                  <a:spcPct val="20000"/>
                </a:spcBef>
              </a:pPr>
              <a:endParaRPr lang="en-US" sz="1200">
                <a:latin typeface="Arial" charset="0"/>
              </a:endParaRPr>
            </a:p>
            <a:p>
              <a:pPr algn="ctr">
                <a:spcBef>
                  <a:spcPct val="20000"/>
                </a:spcBef>
              </a:pPr>
              <a:r>
                <a:rPr lang="en-US" sz="1200">
                  <a:latin typeface="Arial" charset="0"/>
                </a:rPr>
                <a:t>Supply risk</a:t>
              </a:r>
            </a:p>
          </p:txBody>
        </p:sp>
        <p:sp>
          <p:nvSpPr>
            <p:cNvPr id="27662" name="Text Box 34"/>
            <p:cNvSpPr txBox="1">
              <a:spLocks noChangeArrowheads="1"/>
            </p:cNvSpPr>
            <p:nvPr/>
          </p:nvSpPr>
          <p:spPr bwMode="blackWhite">
            <a:xfrm>
              <a:off x="3388"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Production risk</a:t>
              </a:r>
            </a:p>
            <a:p>
              <a:pPr algn="ctr">
                <a:spcBef>
                  <a:spcPct val="20000"/>
                </a:spcBef>
              </a:pPr>
              <a:r>
                <a:rPr lang="en-US" sz="1200">
                  <a:latin typeface="Arial" charset="0"/>
                </a:rPr>
                <a:t>&amp;</a:t>
              </a:r>
            </a:p>
            <a:p>
              <a:pPr algn="ctr">
                <a:spcBef>
                  <a:spcPct val="20000"/>
                </a:spcBef>
              </a:pPr>
              <a:r>
                <a:rPr lang="en-US" sz="1200">
                  <a:latin typeface="Arial" charset="0"/>
                </a:rPr>
                <a:t>Distribution risk</a:t>
              </a:r>
            </a:p>
          </p:txBody>
        </p:sp>
        <p:sp>
          <p:nvSpPr>
            <p:cNvPr id="27663" name="Text Box 35"/>
            <p:cNvSpPr txBox="1">
              <a:spLocks noChangeArrowheads="1"/>
            </p:cNvSpPr>
            <p:nvPr/>
          </p:nvSpPr>
          <p:spPr bwMode="blackWhite">
            <a:xfrm>
              <a:off x="4356" y="3117"/>
              <a:ext cx="864" cy="311"/>
            </a:xfrm>
            <a:prstGeom prst="rect">
              <a:avLst/>
            </a:prstGeom>
            <a:noFill/>
            <a:ln w="9525">
              <a:noFill/>
              <a:miter lim="800000"/>
              <a:headEnd/>
              <a:tailEnd/>
            </a:ln>
          </p:spPr>
          <p:txBody>
            <a:bodyPr>
              <a:spAutoFit/>
            </a:bodyPr>
            <a:lstStyle/>
            <a:p>
              <a:pPr algn="ctr">
                <a:spcBef>
                  <a:spcPct val="20000"/>
                </a:spcBef>
              </a:pPr>
              <a:endParaRPr lang="en-US" sz="1200">
                <a:latin typeface="Arial" charset="0"/>
              </a:endParaRPr>
            </a:p>
            <a:p>
              <a:pPr algn="ctr">
                <a:spcBef>
                  <a:spcPct val="20000"/>
                </a:spcBef>
              </a:pPr>
              <a:r>
                <a:rPr lang="en-US" sz="1200">
                  <a:latin typeface="Arial" charset="0"/>
                </a:rPr>
                <a:t>Service risk</a:t>
              </a:r>
            </a:p>
          </p:txBody>
        </p:sp>
        <p:sp>
          <p:nvSpPr>
            <p:cNvPr id="27664" name="Line 36"/>
            <p:cNvSpPr>
              <a:spLocks noChangeShapeType="1"/>
            </p:cNvSpPr>
            <p:nvPr/>
          </p:nvSpPr>
          <p:spPr bwMode="auto">
            <a:xfrm>
              <a:off x="2541" y="3322"/>
              <a:ext cx="920" cy="0"/>
            </a:xfrm>
            <a:prstGeom prst="line">
              <a:avLst/>
            </a:prstGeom>
            <a:noFill/>
            <a:ln w="12700">
              <a:solidFill>
                <a:schemeClr val="tx1"/>
              </a:solidFill>
              <a:round/>
              <a:headEnd type="none" w="sm" len="sm"/>
              <a:tailEnd type="none" w="sm" len="sm"/>
            </a:ln>
          </p:spPr>
          <p:txBody>
            <a:bodyPr/>
            <a:lstStyle/>
            <a:p>
              <a:endParaRPr lang="en-US"/>
            </a:p>
          </p:txBody>
        </p:sp>
      </p:gr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Operational Risk: A Broader Perspective</a:t>
            </a:r>
            <a:endParaRPr lang="en-US" sz="2700" dirty="0"/>
          </a:p>
        </p:txBody>
      </p:sp>
      <p:sp>
        <p:nvSpPr>
          <p:cNvPr id="4" name="Right Arrow 3"/>
          <p:cNvSpPr/>
          <p:nvPr/>
        </p:nvSpPr>
        <p:spPr>
          <a:xfrm>
            <a:off x="808310" y="1739180"/>
            <a:ext cx="2457920" cy="1651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Supply</a:t>
            </a:r>
          </a:p>
          <a:p>
            <a:pPr algn="ctr"/>
            <a:r>
              <a:rPr lang="en-US" sz="1200" dirty="0" smtClean="0"/>
              <a:t>(external and internal production and distribution)</a:t>
            </a:r>
            <a:endParaRPr lang="en-US" sz="1200" dirty="0"/>
          </a:p>
        </p:txBody>
      </p:sp>
      <p:sp>
        <p:nvSpPr>
          <p:cNvPr id="5" name="Right Arrow 4"/>
          <p:cNvSpPr/>
          <p:nvPr/>
        </p:nvSpPr>
        <p:spPr>
          <a:xfrm flipH="1">
            <a:off x="5839365" y="1739180"/>
            <a:ext cx="2457920" cy="1651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Demand</a:t>
            </a:r>
          </a:p>
        </p:txBody>
      </p:sp>
      <p:sp>
        <p:nvSpPr>
          <p:cNvPr id="6" name="TextBox 5"/>
          <p:cNvSpPr txBox="1"/>
          <p:nvPr/>
        </p:nvSpPr>
        <p:spPr>
          <a:xfrm>
            <a:off x="3304635" y="2044810"/>
            <a:ext cx="2534730" cy="830997"/>
          </a:xfrm>
          <a:prstGeom prst="rect">
            <a:avLst/>
          </a:prstGeom>
          <a:noFill/>
        </p:spPr>
        <p:txBody>
          <a:bodyPr wrap="square" rtlCol="0">
            <a:spAutoFit/>
          </a:bodyPr>
          <a:lstStyle/>
          <a:p>
            <a:pPr algn="ctr"/>
            <a:r>
              <a:rPr lang="en-US" sz="1600" u="sng" dirty="0" smtClean="0"/>
              <a:t>Operations Mandate</a:t>
            </a:r>
          </a:p>
          <a:p>
            <a:pPr algn="ctr"/>
            <a:r>
              <a:rPr lang="en-US" sz="1600" dirty="0" smtClean="0"/>
              <a:t>Match Supply and Demand in efficient manner</a:t>
            </a:r>
            <a:endParaRPr lang="en-US" sz="1600" dirty="0"/>
          </a:p>
        </p:txBody>
      </p:sp>
      <p:sp>
        <p:nvSpPr>
          <p:cNvPr id="7" name="Up Arrow Callout 6"/>
          <p:cNvSpPr/>
          <p:nvPr/>
        </p:nvSpPr>
        <p:spPr>
          <a:xfrm>
            <a:off x="3398684" y="2825436"/>
            <a:ext cx="2419515" cy="2847240"/>
          </a:xfrm>
          <a:prstGeom prst="upArrow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u="sng" dirty="0" smtClean="0"/>
              <a:t>Operational Risks </a:t>
            </a:r>
            <a:r>
              <a:rPr lang="en-US" dirty="0" smtClean="0"/>
              <a:t>= Significant threats to cost-effective supply-demand balance</a:t>
            </a:r>
            <a:endParaRPr lang="en-US" dirty="0"/>
          </a:p>
        </p:txBody>
      </p:sp>
      <p:sp>
        <p:nvSpPr>
          <p:cNvPr id="8" name="TextBox 7"/>
          <p:cNvSpPr txBox="1"/>
          <p:nvPr/>
        </p:nvSpPr>
        <p:spPr>
          <a:xfrm>
            <a:off x="704442" y="3582620"/>
            <a:ext cx="2287806" cy="1938992"/>
          </a:xfrm>
          <a:prstGeom prst="rect">
            <a:avLst/>
          </a:prstGeom>
          <a:noFill/>
        </p:spPr>
        <p:txBody>
          <a:bodyPr wrap="none" rtlCol="0">
            <a:spAutoFit/>
          </a:bodyPr>
          <a:lstStyle/>
          <a:p>
            <a:pPr algn="ctr"/>
            <a:endParaRPr lang="en-US" dirty="0" smtClean="0"/>
          </a:p>
          <a:p>
            <a:pPr algn="ctr"/>
            <a:r>
              <a:rPr lang="en-US" dirty="0" smtClean="0"/>
              <a:t>Cost Risk</a:t>
            </a:r>
          </a:p>
          <a:p>
            <a:pPr algn="ctr"/>
            <a:r>
              <a:rPr lang="en-US" dirty="0" smtClean="0"/>
              <a:t>Availability Risk</a:t>
            </a:r>
          </a:p>
          <a:p>
            <a:pPr algn="ctr"/>
            <a:r>
              <a:rPr lang="en-US" dirty="0" smtClean="0"/>
              <a:t>Delay Risk</a:t>
            </a:r>
          </a:p>
          <a:p>
            <a:pPr algn="ctr"/>
            <a:r>
              <a:rPr lang="en-US" dirty="0" smtClean="0"/>
              <a:t>Quality Risk</a:t>
            </a:r>
          </a:p>
        </p:txBody>
      </p:sp>
      <p:sp>
        <p:nvSpPr>
          <p:cNvPr id="9" name="TextBox 8"/>
          <p:cNvSpPr txBox="1"/>
          <p:nvPr/>
        </p:nvSpPr>
        <p:spPr>
          <a:xfrm>
            <a:off x="6403410" y="3721119"/>
            <a:ext cx="1919967" cy="1569660"/>
          </a:xfrm>
          <a:prstGeom prst="rect">
            <a:avLst/>
          </a:prstGeom>
          <a:noFill/>
        </p:spPr>
        <p:txBody>
          <a:bodyPr wrap="none" rtlCol="0">
            <a:spAutoFit/>
          </a:bodyPr>
          <a:lstStyle/>
          <a:p>
            <a:pPr algn="ctr"/>
            <a:endParaRPr lang="en-US" dirty="0" smtClean="0"/>
          </a:p>
          <a:p>
            <a:pPr algn="ctr"/>
            <a:r>
              <a:rPr lang="en-US" dirty="0" smtClean="0"/>
              <a:t>Volume Risk</a:t>
            </a:r>
          </a:p>
          <a:p>
            <a:pPr algn="ctr"/>
            <a:r>
              <a:rPr lang="en-US" dirty="0" smtClean="0"/>
              <a:t>Timing Risk</a:t>
            </a:r>
          </a:p>
          <a:p>
            <a:pPr algn="ctr"/>
            <a:r>
              <a:rPr lang="en-US" dirty="0" smtClean="0"/>
              <a:t>Location Risk</a:t>
            </a:r>
          </a:p>
        </p:txBody>
      </p:sp>
      <p:sp>
        <p:nvSpPr>
          <p:cNvPr id="10" name="Curved Up Arrow 9"/>
          <p:cNvSpPr/>
          <p:nvPr/>
        </p:nvSpPr>
        <p:spPr>
          <a:xfrm>
            <a:off x="1238250" y="5736167"/>
            <a:ext cx="2990832" cy="687916"/>
          </a:xfrm>
          <a:prstGeom prst="curved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
        <p:nvSpPr>
          <p:cNvPr id="11" name="Curved Up Arrow 10"/>
          <p:cNvSpPr/>
          <p:nvPr/>
        </p:nvSpPr>
        <p:spPr>
          <a:xfrm flipH="1">
            <a:off x="5175250" y="5689118"/>
            <a:ext cx="3205732" cy="652885"/>
          </a:xfrm>
          <a:prstGeom prst="curved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8713871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Risk at Hewlett Packard</a:t>
            </a:r>
            <a:endParaRPr lang="en-US" dirty="0"/>
          </a:p>
        </p:txBody>
      </p:sp>
      <p:pic>
        <p:nvPicPr>
          <p:cNvPr id="50178" name="Picture 2"/>
          <p:cNvPicPr>
            <a:picLocks noChangeAspect="1" noChangeArrowheads="1"/>
          </p:cNvPicPr>
          <p:nvPr/>
        </p:nvPicPr>
        <p:blipFill>
          <a:blip r:embed="rId3" cstate="print"/>
          <a:srcRect/>
          <a:stretch>
            <a:fillRect/>
          </a:stretch>
        </p:blipFill>
        <p:spPr bwMode="auto">
          <a:xfrm>
            <a:off x="1653220" y="1969610"/>
            <a:ext cx="6031927" cy="3795023"/>
          </a:xfrm>
          <a:prstGeom prst="rect">
            <a:avLst/>
          </a:prstGeom>
          <a:noFill/>
          <a:ln w="9525">
            <a:noFill/>
            <a:miter lim="800000"/>
            <a:headEnd/>
            <a:tailEnd/>
          </a:ln>
        </p:spPr>
      </p:pic>
      <p:sp>
        <p:nvSpPr>
          <p:cNvPr id="6" name="TextBox 5"/>
          <p:cNvSpPr txBox="1"/>
          <p:nvPr/>
        </p:nvSpPr>
        <p:spPr>
          <a:xfrm>
            <a:off x="1805" y="6351516"/>
            <a:ext cx="8639296" cy="276999"/>
          </a:xfrm>
          <a:prstGeom prst="rect">
            <a:avLst/>
          </a:prstGeom>
          <a:noFill/>
        </p:spPr>
        <p:txBody>
          <a:bodyPr wrap="square" rtlCol="0">
            <a:spAutoFit/>
          </a:bodyPr>
          <a:lstStyle/>
          <a:p>
            <a:r>
              <a:rPr lang="en-US" sz="1200" dirty="0" smtClean="0"/>
              <a:t>Source: Nagali et al. Procurement Risk Management (PRM) at Hewlett-Packard Company. Interfaces 38(1). 2008.</a:t>
            </a:r>
            <a:endParaRPr lang="en-US" sz="1200" dirty="0"/>
          </a:p>
        </p:txBody>
      </p:sp>
    </p:spTree>
    <p:extLst>
      <p:ext uri="{BB962C8B-B14F-4D97-AF65-F5344CB8AC3E}">
        <p14:creationId xmlns:p14="http://schemas.microsoft.com/office/powerpoint/2010/main" val="164224095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Expansion</a:t>
            </a:r>
            <a:endParaRPr lang="en-US" dirty="0"/>
          </a:p>
        </p:txBody>
      </p:sp>
      <p:pic>
        <p:nvPicPr>
          <p:cNvPr id="3" name="Picture 2"/>
          <p:cNvPicPr>
            <a:picLocks noChangeAspect="1"/>
          </p:cNvPicPr>
          <p:nvPr/>
        </p:nvPicPr>
        <p:blipFill>
          <a:blip r:embed="rId3" cstate="print"/>
          <a:stretch>
            <a:fillRect/>
          </a:stretch>
        </p:blipFill>
        <p:spPr>
          <a:xfrm>
            <a:off x="3301730" y="1322583"/>
            <a:ext cx="5842270" cy="2908706"/>
          </a:xfrm>
          <a:prstGeom prst="rect">
            <a:avLst/>
          </a:prstGeom>
        </p:spPr>
      </p:pic>
      <p:graphicFrame>
        <p:nvGraphicFramePr>
          <p:cNvPr id="4" name="Table 3"/>
          <p:cNvGraphicFramePr>
            <a:graphicFrameLocks noGrp="1"/>
          </p:cNvGraphicFramePr>
          <p:nvPr/>
        </p:nvGraphicFramePr>
        <p:xfrm>
          <a:off x="144378" y="1309045"/>
          <a:ext cx="3051208" cy="3960798"/>
        </p:xfrm>
        <a:graphic>
          <a:graphicData uri="http://schemas.openxmlformats.org/drawingml/2006/table">
            <a:tbl>
              <a:tblPr/>
              <a:tblGrid>
                <a:gridCol w="762802"/>
                <a:gridCol w="762802"/>
                <a:gridCol w="762802"/>
                <a:gridCol w="762802"/>
              </a:tblGrid>
              <a:tr h="600390">
                <a:tc>
                  <a:txBody>
                    <a:bodyPr/>
                    <a:lstStyle/>
                    <a:p>
                      <a:r>
                        <a:rPr lang="en-US" sz="1100" dirty="0"/>
                        <a:t>Date</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Users</a:t>
                      </a:r>
                      <a:br>
                        <a:rPr lang="en-US" sz="1100"/>
                      </a:br>
                      <a:r>
                        <a:rPr lang="en-US" sz="1100"/>
                        <a:t>(in millions)</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Days later</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Monthly growth</a:t>
                      </a:r>
                      <a:r>
                        <a:rPr lang="en-US" sz="1100" baseline="30000">
                          <a:hlinkClick r:id="rId4"/>
                        </a:rPr>
                        <a:t>[N 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August 26, 2008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100</a:t>
                      </a:r>
                      <a:r>
                        <a:rPr lang="en-US" sz="1100" baseline="30000">
                          <a:hlinkClick r:id="rId4"/>
                        </a:rPr>
                        <a:t>[30]</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178.38%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April 8,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200</a:t>
                      </a:r>
                      <a:r>
                        <a:rPr lang="en-US" sz="1100" baseline="30000">
                          <a:hlinkClick r:id="rId4"/>
                        </a:rPr>
                        <a:t>[31]</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225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13.33%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September 15,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300</a:t>
                      </a:r>
                      <a:r>
                        <a:rPr lang="en-US" sz="1100" baseline="30000">
                          <a:hlinkClick r:id="rId4"/>
                        </a:rPr>
                        <a:t>[32]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9.38%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February 5,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400</a:t>
                      </a:r>
                      <a:r>
                        <a:rPr lang="en-US" sz="1100" baseline="30000">
                          <a:hlinkClick r:id="rId4"/>
                        </a:rPr>
                        <a:t>[33]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6.99%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July 21,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500</a:t>
                      </a:r>
                      <a:r>
                        <a:rPr lang="en-US" sz="1100" baseline="30000">
                          <a:hlinkClick r:id="rId4"/>
                        </a:rPr>
                        <a:t>[34]</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4.52%</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January 5,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600</a:t>
                      </a:r>
                      <a:r>
                        <a:rPr lang="en-US" sz="1100" baseline="30000">
                          <a:hlinkClick r:id="rId4"/>
                        </a:rPr>
                        <a:t>[35][N 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3.57%</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May 30,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700</a:t>
                      </a:r>
                      <a:r>
                        <a:rPr lang="en-US" sz="1100" baseline="30000">
                          <a:hlinkClick r:id="rId4"/>
                        </a:rPr>
                        <a:t>[36]</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September 22,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800</a:t>
                      </a:r>
                      <a:r>
                        <a:rPr lang="en-US" sz="1100" baseline="30000">
                          <a:hlinkClick r:id="rId4"/>
                        </a:rPr>
                        <a:t>[37]</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115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3.73%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0365889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smtClean="0">
                <a:latin typeface="Optima" pitchFamily="1" charset="0"/>
              </a:rPr>
              <a:t>Risk Management:</a:t>
            </a:r>
            <a:br>
              <a:rPr lang="en-US" smtClean="0">
                <a:latin typeface="Optima" pitchFamily="1" charset="0"/>
              </a:rPr>
            </a:br>
            <a:r>
              <a:rPr lang="en-US" smtClean="0">
                <a:latin typeface="Optima" pitchFamily="1" charset="0"/>
              </a:rPr>
              <a:t>	Step 2: Categorize the Risks</a:t>
            </a:r>
          </a:p>
        </p:txBody>
      </p:sp>
      <p:sp>
        <p:nvSpPr>
          <p:cNvPr id="47106" name="Rectangle 37"/>
          <p:cNvSpPr>
            <a:spLocks noGrp="1" noChangeArrowheads="1"/>
          </p:cNvSpPr>
          <p:nvPr>
            <p:ph idx="1"/>
          </p:nvPr>
        </p:nvSpPr>
        <p:spPr/>
        <p:txBody>
          <a:bodyPr/>
          <a:lstStyle/>
          <a:p>
            <a:r>
              <a:rPr lang="en-US" sz="2400" dirty="0" smtClean="0">
                <a:latin typeface="+mj-lt"/>
              </a:rPr>
              <a:t>Market vs. firm specific risk</a:t>
            </a:r>
          </a:p>
          <a:p>
            <a:r>
              <a:rPr lang="en-US" sz="2400" dirty="0" smtClean="0">
                <a:latin typeface="+mj-lt"/>
              </a:rPr>
              <a:t>Operating vs. financial risk</a:t>
            </a:r>
          </a:p>
          <a:p>
            <a:r>
              <a:rPr lang="en-US" sz="2400" dirty="0" smtClean="0">
                <a:latin typeface="+mj-lt"/>
              </a:rPr>
              <a:t>Continuous vs. event risk</a:t>
            </a:r>
          </a:p>
          <a:p>
            <a:r>
              <a:rPr lang="en-US" sz="2400" dirty="0" smtClean="0">
                <a:latin typeface="+mj-lt"/>
              </a:rPr>
              <a:t>Catastrophic vs. smaller risk</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5"/>
          <p:cNvSpPr>
            <a:spLocks noGrp="1" noChangeArrowheads="1"/>
          </p:cNvSpPr>
          <p:nvPr>
            <p:ph type="title"/>
          </p:nvPr>
        </p:nvSpPr>
        <p:spPr/>
        <p:txBody>
          <a:bodyPr/>
          <a:lstStyle/>
          <a:p>
            <a:r>
              <a:rPr lang="en-US" dirty="0" smtClean="0"/>
              <a:t>Risk Management:</a:t>
            </a:r>
            <a:br>
              <a:rPr lang="en-US" dirty="0" smtClean="0"/>
            </a:br>
            <a:r>
              <a:rPr lang="en-US" dirty="0" smtClean="0"/>
              <a:t>	Step 3: assess the risk and measure exposure</a:t>
            </a:r>
          </a:p>
        </p:txBody>
      </p:sp>
      <p:sp>
        <p:nvSpPr>
          <p:cNvPr id="28675" name="Rectangle 58"/>
          <p:cNvSpPr>
            <a:spLocks noChangeArrowheads="1"/>
          </p:cNvSpPr>
          <p:nvPr/>
        </p:nvSpPr>
        <p:spPr bwMode="auto">
          <a:xfrm>
            <a:off x="1244600" y="1190625"/>
            <a:ext cx="7410450" cy="4787900"/>
          </a:xfrm>
          <a:prstGeom prst="rect">
            <a:avLst/>
          </a:prstGeom>
          <a:solidFill>
            <a:srgbClr val="EAEAEA"/>
          </a:solidFill>
          <a:ln w="9525" algn="ctr">
            <a:noFill/>
            <a:miter lim="800000"/>
            <a:headEnd/>
            <a:tailEnd/>
          </a:ln>
        </p:spPr>
        <p:txBody>
          <a:bodyPr anchor="ctr">
            <a:spAutoFit/>
          </a:bodyPr>
          <a:lstStyle/>
          <a:p>
            <a:endParaRPr lang="en-US"/>
          </a:p>
        </p:txBody>
      </p:sp>
      <p:sp>
        <p:nvSpPr>
          <p:cNvPr id="28676" name="Rectangle 59"/>
          <p:cNvSpPr>
            <a:spLocks noChangeArrowheads="1"/>
          </p:cNvSpPr>
          <p:nvPr/>
        </p:nvSpPr>
        <p:spPr bwMode="auto">
          <a:xfrm>
            <a:off x="117475" y="6126163"/>
            <a:ext cx="4676775" cy="420687"/>
          </a:xfrm>
          <a:prstGeom prst="rect">
            <a:avLst/>
          </a:prstGeom>
          <a:noFill/>
          <a:ln w="9525">
            <a:noFill/>
            <a:miter lim="800000"/>
            <a:headEnd/>
            <a:tailEnd/>
          </a:ln>
        </p:spPr>
        <p:txBody>
          <a:bodyPr lIns="92075" tIns="46038" rIns="92075" bIns="46038" anchor="b"/>
          <a:lstStyle/>
          <a:p>
            <a:r>
              <a:rPr lang="en-US" sz="1400" b="0">
                <a:solidFill>
                  <a:schemeClr val="accent2"/>
                </a:solidFill>
              </a:rPr>
              <a:t>Example Subjective Risk Map</a:t>
            </a:r>
            <a:br>
              <a:rPr lang="en-US" sz="1400" b="0">
                <a:solidFill>
                  <a:schemeClr val="accent2"/>
                </a:solidFill>
              </a:rPr>
            </a:br>
            <a:r>
              <a:rPr lang="en-US" sz="1000" b="0">
                <a:solidFill>
                  <a:schemeClr val="accent2"/>
                </a:solidFill>
              </a:rPr>
              <a:t>Expert Opinion Only, Not Based on any Statistical Analysis</a:t>
            </a:r>
          </a:p>
        </p:txBody>
      </p:sp>
      <p:sp>
        <p:nvSpPr>
          <p:cNvPr id="28677" name="Rectangle 60"/>
          <p:cNvSpPr>
            <a:spLocks noChangeArrowheads="1"/>
          </p:cNvSpPr>
          <p:nvPr/>
        </p:nvSpPr>
        <p:spPr bwMode="auto">
          <a:xfrm>
            <a:off x="4137025" y="5540375"/>
            <a:ext cx="2368550" cy="366713"/>
          </a:xfrm>
          <a:prstGeom prst="rect">
            <a:avLst/>
          </a:prstGeom>
          <a:noFill/>
          <a:ln w="9525">
            <a:noFill/>
            <a:miter lim="800000"/>
            <a:headEnd/>
            <a:tailEnd/>
          </a:ln>
        </p:spPr>
        <p:txBody>
          <a:bodyPr lIns="92075" tIns="46038" rIns="92075" bIns="46038"/>
          <a:lstStyle/>
          <a:p>
            <a:pPr marL="342900" indent="-342900" algn="ctr">
              <a:lnSpc>
                <a:spcPct val="80000"/>
              </a:lnSpc>
              <a:spcBef>
                <a:spcPct val="20000"/>
              </a:spcBef>
              <a:buSzPct val="90000"/>
              <a:buFont typeface="Wingdings" pitchFamily="2" charset="2"/>
              <a:buNone/>
            </a:pPr>
            <a:r>
              <a:rPr lang="en-US" sz="1400">
                <a:solidFill>
                  <a:schemeClr val="accent2"/>
                </a:solidFill>
                <a:latin typeface="Arial" charset="0"/>
              </a:rPr>
              <a:t>Probability </a:t>
            </a:r>
          </a:p>
          <a:p>
            <a:pPr marL="342900" indent="-342900" algn="ctr">
              <a:lnSpc>
                <a:spcPct val="80000"/>
              </a:lnSpc>
              <a:spcBef>
                <a:spcPct val="20000"/>
              </a:spcBef>
              <a:buSzPct val="90000"/>
              <a:buFont typeface="Wingdings" pitchFamily="2" charset="2"/>
              <a:buNone/>
            </a:pPr>
            <a:r>
              <a:rPr lang="en-US" sz="900">
                <a:latin typeface="Arial" charset="0"/>
              </a:rPr>
              <a:t>(or Frequency of Occurrence)</a:t>
            </a:r>
          </a:p>
        </p:txBody>
      </p:sp>
      <p:graphicFrame>
        <p:nvGraphicFramePr>
          <p:cNvPr id="453693" name="Group 61"/>
          <p:cNvGraphicFramePr>
            <a:graphicFrameLocks noGrp="1"/>
          </p:cNvGraphicFramePr>
          <p:nvPr/>
        </p:nvGraphicFramePr>
        <p:xfrm>
          <a:off x="2305050" y="1447800"/>
          <a:ext cx="6076950" cy="4076701"/>
        </p:xfrm>
        <a:graphic>
          <a:graphicData uri="http://schemas.openxmlformats.org/drawingml/2006/table">
            <a:tbl>
              <a:tblPr/>
              <a:tblGrid>
                <a:gridCol w="3022600"/>
                <a:gridCol w="3054350"/>
              </a:tblGrid>
              <a:tr h="20399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chemeClr val="bg2"/>
                    </a:solidFill>
                  </a:tcPr>
                </a:tc>
              </a:tr>
              <a:tr h="203676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
        <p:nvSpPr>
          <p:cNvPr id="28689" name="Text Box 72"/>
          <p:cNvSpPr txBox="1">
            <a:spLocks noChangeArrowheads="1"/>
          </p:cNvSpPr>
          <p:nvPr/>
        </p:nvSpPr>
        <p:spPr bwMode="auto">
          <a:xfrm>
            <a:off x="2514600" y="16414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0" name="Text Box 73"/>
          <p:cNvSpPr txBox="1">
            <a:spLocks noChangeArrowheads="1"/>
          </p:cNvSpPr>
          <p:nvPr/>
        </p:nvSpPr>
        <p:spPr bwMode="auto">
          <a:xfrm>
            <a:off x="4419600" y="17938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1" name="Text Box 74"/>
          <p:cNvSpPr txBox="1">
            <a:spLocks noChangeArrowheads="1"/>
          </p:cNvSpPr>
          <p:nvPr/>
        </p:nvSpPr>
        <p:spPr bwMode="auto">
          <a:xfrm>
            <a:off x="2362200" y="1501775"/>
            <a:ext cx="1281113" cy="244475"/>
          </a:xfrm>
          <a:prstGeom prst="rect">
            <a:avLst/>
          </a:prstGeom>
          <a:noFill/>
          <a:ln w="9525">
            <a:noFill/>
            <a:miter lim="800000"/>
            <a:headEnd/>
            <a:tailEnd/>
          </a:ln>
        </p:spPr>
        <p:txBody>
          <a:bodyPr wrap="none">
            <a:spAutoFit/>
          </a:bodyPr>
          <a:lstStyle/>
          <a:p>
            <a:r>
              <a:rPr lang="en-US" sz="1000" b="0">
                <a:latin typeface="Arial" charset="0"/>
              </a:rPr>
              <a:t>Terrorism/sabotage</a:t>
            </a:r>
          </a:p>
        </p:txBody>
      </p:sp>
      <p:sp>
        <p:nvSpPr>
          <p:cNvPr id="28692" name="Text Box 75"/>
          <p:cNvSpPr txBox="1">
            <a:spLocks noChangeArrowheads="1"/>
          </p:cNvSpPr>
          <p:nvPr/>
        </p:nvSpPr>
        <p:spPr bwMode="auto">
          <a:xfrm>
            <a:off x="2366963" y="1743075"/>
            <a:ext cx="1824037" cy="244475"/>
          </a:xfrm>
          <a:prstGeom prst="rect">
            <a:avLst/>
          </a:prstGeom>
          <a:noFill/>
          <a:ln w="9525">
            <a:noFill/>
            <a:miter lim="800000"/>
            <a:headEnd/>
            <a:tailEnd/>
          </a:ln>
        </p:spPr>
        <p:txBody>
          <a:bodyPr wrap="none">
            <a:spAutoFit/>
          </a:bodyPr>
          <a:lstStyle/>
          <a:p>
            <a:r>
              <a:rPr lang="en-US" sz="1000" b="0">
                <a:latin typeface="Arial" charset="0"/>
              </a:rPr>
              <a:t>Earthquake, volcano eruption</a:t>
            </a:r>
          </a:p>
        </p:txBody>
      </p:sp>
      <p:sp>
        <p:nvSpPr>
          <p:cNvPr id="28693" name="Text Box 76"/>
          <p:cNvSpPr txBox="1">
            <a:spLocks noChangeArrowheads="1"/>
          </p:cNvSpPr>
          <p:nvPr/>
        </p:nvSpPr>
        <p:spPr bwMode="auto">
          <a:xfrm>
            <a:off x="4419600" y="1971675"/>
            <a:ext cx="990600" cy="549275"/>
          </a:xfrm>
          <a:prstGeom prst="rect">
            <a:avLst/>
          </a:prstGeom>
          <a:noFill/>
          <a:ln w="9525">
            <a:noFill/>
            <a:miter lim="800000"/>
            <a:headEnd/>
            <a:tailEnd/>
          </a:ln>
        </p:spPr>
        <p:txBody>
          <a:bodyPr>
            <a:spAutoFit/>
          </a:bodyPr>
          <a:lstStyle/>
          <a:p>
            <a:r>
              <a:rPr lang="en-US" sz="1000" b="0">
                <a:latin typeface="Arial" charset="0"/>
              </a:rPr>
              <a:t>Catastrophic loss of key supplier</a:t>
            </a:r>
          </a:p>
        </p:txBody>
      </p:sp>
      <p:sp>
        <p:nvSpPr>
          <p:cNvPr id="28694" name="Text Box 77"/>
          <p:cNvSpPr txBox="1">
            <a:spLocks noChangeArrowheads="1"/>
          </p:cNvSpPr>
          <p:nvPr/>
        </p:nvSpPr>
        <p:spPr bwMode="auto">
          <a:xfrm>
            <a:off x="2382838" y="3516313"/>
            <a:ext cx="990600" cy="5492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Land, water, atmospheric pollution</a:t>
            </a:r>
          </a:p>
        </p:txBody>
      </p:sp>
      <p:sp>
        <p:nvSpPr>
          <p:cNvPr id="28695" name="Text Box 78"/>
          <p:cNvSpPr txBox="1">
            <a:spLocks noChangeArrowheads="1"/>
          </p:cNvSpPr>
          <p:nvPr/>
        </p:nvSpPr>
        <p:spPr bwMode="auto">
          <a:xfrm>
            <a:off x="3352800" y="2111375"/>
            <a:ext cx="900113" cy="244475"/>
          </a:xfrm>
          <a:prstGeom prst="rect">
            <a:avLst/>
          </a:prstGeom>
          <a:noFill/>
          <a:ln w="9525">
            <a:noFill/>
            <a:miter lim="800000"/>
            <a:headEnd/>
            <a:tailEnd/>
          </a:ln>
        </p:spPr>
        <p:txBody>
          <a:bodyPr wrap="none">
            <a:spAutoFit/>
          </a:bodyPr>
          <a:lstStyle/>
          <a:p>
            <a:r>
              <a:rPr lang="en-US" sz="1000" b="0">
                <a:latin typeface="Arial" charset="0"/>
              </a:rPr>
              <a:t>Labor issues</a:t>
            </a:r>
          </a:p>
        </p:txBody>
      </p:sp>
      <p:sp>
        <p:nvSpPr>
          <p:cNvPr id="28696" name="Text Box 79"/>
          <p:cNvSpPr txBox="1">
            <a:spLocks noChangeArrowheads="1"/>
          </p:cNvSpPr>
          <p:nvPr/>
        </p:nvSpPr>
        <p:spPr bwMode="auto">
          <a:xfrm>
            <a:off x="3006725" y="3203575"/>
            <a:ext cx="668338" cy="244475"/>
          </a:xfrm>
          <a:prstGeom prst="rect">
            <a:avLst/>
          </a:prstGeom>
          <a:noFill/>
          <a:ln w="9525">
            <a:noFill/>
            <a:miter lim="800000"/>
            <a:headEnd/>
            <a:tailEnd/>
          </a:ln>
        </p:spPr>
        <p:txBody>
          <a:bodyPr wrap="none">
            <a:spAutoFit/>
          </a:bodyPr>
          <a:lstStyle/>
          <a:p>
            <a:r>
              <a:rPr lang="en-US" sz="1000" b="0">
                <a:latin typeface="Arial" charset="0"/>
              </a:rPr>
              <a:t>Flooding</a:t>
            </a:r>
          </a:p>
        </p:txBody>
      </p:sp>
      <p:sp>
        <p:nvSpPr>
          <p:cNvPr id="28697" name="Text Box 80"/>
          <p:cNvSpPr txBox="1">
            <a:spLocks noChangeArrowheads="1"/>
          </p:cNvSpPr>
          <p:nvPr/>
        </p:nvSpPr>
        <p:spPr bwMode="auto">
          <a:xfrm>
            <a:off x="3506788" y="2444750"/>
            <a:ext cx="1125537" cy="396875"/>
          </a:xfrm>
          <a:prstGeom prst="rect">
            <a:avLst/>
          </a:prstGeom>
          <a:noFill/>
          <a:ln w="9525">
            <a:noFill/>
            <a:miter lim="800000"/>
            <a:headEnd/>
            <a:tailEnd/>
          </a:ln>
        </p:spPr>
        <p:txBody>
          <a:bodyPr wrap="none">
            <a:spAutoFit/>
          </a:bodyPr>
          <a:lstStyle/>
          <a:p>
            <a:r>
              <a:rPr lang="en-US" sz="1000" b="0">
                <a:latin typeface="Arial" charset="0"/>
              </a:rPr>
              <a:t>Joint venture/ </a:t>
            </a:r>
          </a:p>
          <a:p>
            <a:r>
              <a:rPr lang="en-US" sz="1000" b="0">
                <a:latin typeface="Arial" charset="0"/>
              </a:rPr>
              <a:t>alliance relations</a:t>
            </a:r>
          </a:p>
        </p:txBody>
      </p:sp>
      <p:sp>
        <p:nvSpPr>
          <p:cNvPr id="28698" name="Text Box 81"/>
          <p:cNvSpPr txBox="1">
            <a:spLocks noChangeArrowheads="1"/>
          </p:cNvSpPr>
          <p:nvPr/>
        </p:nvSpPr>
        <p:spPr bwMode="auto">
          <a:xfrm>
            <a:off x="2566988" y="2503488"/>
            <a:ext cx="722312" cy="244475"/>
          </a:xfrm>
          <a:prstGeom prst="rect">
            <a:avLst/>
          </a:prstGeom>
          <a:noFill/>
          <a:ln w="9525">
            <a:noFill/>
            <a:miter lim="800000"/>
            <a:headEnd/>
            <a:tailEnd/>
          </a:ln>
        </p:spPr>
        <p:txBody>
          <a:bodyPr>
            <a:spAutoFit/>
          </a:bodyPr>
          <a:lstStyle/>
          <a:p>
            <a:pPr>
              <a:spcBef>
                <a:spcPct val="50000"/>
              </a:spcBef>
            </a:pPr>
            <a:r>
              <a:rPr lang="en-US" sz="1000" b="0">
                <a:latin typeface="Arial" charset="0"/>
              </a:rPr>
              <a:t>Tornados</a:t>
            </a:r>
          </a:p>
        </p:txBody>
      </p:sp>
      <p:sp>
        <p:nvSpPr>
          <p:cNvPr id="28699" name="Text Box 82"/>
          <p:cNvSpPr txBox="1">
            <a:spLocks noChangeArrowheads="1"/>
          </p:cNvSpPr>
          <p:nvPr/>
        </p:nvSpPr>
        <p:spPr bwMode="auto">
          <a:xfrm>
            <a:off x="3924300" y="2841625"/>
            <a:ext cx="1219200" cy="396875"/>
          </a:xfrm>
          <a:prstGeom prst="rect">
            <a:avLst/>
          </a:prstGeom>
          <a:noFill/>
          <a:ln w="9525">
            <a:noFill/>
            <a:miter lim="800000"/>
            <a:headEnd/>
            <a:tailEnd/>
          </a:ln>
        </p:spPr>
        <p:txBody>
          <a:bodyPr>
            <a:spAutoFit/>
          </a:bodyPr>
          <a:lstStyle/>
          <a:p>
            <a:r>
              <a:rPr lang="en-US" sz="1000" b="0">
                <a:latin typeface="Arial" charset="0"/>
              </a:rPr>
              <a:t>New or foreign competitors</a:t>
            </a:r>
          </a:p>
        </p:txBody>
      </p:sp>
      <p:sp>
        <p:nvSpPr>
          <p:cNvPr id="28700" name="Text Box 83"/>
          <p:cNvSpPr txBox="1">
            <a:spLocks noChangeArrowheads="1"/>
          </p:cNvSpPr>
          <p:nvPr/>
        </p:nvSpPr>
        <p:spPr bwMode="auto">
          <a:xfrm>
            <a:off x="3408363" y="3495675"/>
            <a:ext cx="1965325" cy="3968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IT systems failures (hardware, software, LAN, WAN)</a:t>
            </a:r>
          </a:p>
        </p:txBody>
      </p:sp>
      <p:sp>
        <p:nvSpPr>
          <p:cNvPr id="28701" name="Text Box 84"/>
          <p:cNvSpPr txBox="1">
            <a:spLocks noChangeArrowheads="1"/>
          </p:cNvSpPr>
          <p:nvPr/>
        </p:nvSpPr>
        <p:spPr bwMode="auto">
          <a:xfrm>
            <a:off x="2460625" y="2279650"/>
            <a:ext cx="1131888" cy="244475"/>
          </a:xfrm>
          <a:prstGeom prst="rect">
            <a:avLst/>
          </a:prstGeom>
          <a:noFill/>
          <a:ln w="9525">
            <a:noFill/>
            <a:miter lim="800000"/>
            <a:headEnd/>
            <a:tailEnd/>
          </a:ln>
        </p:spPr>
        <p:txBody>
          <a:bodyPr wrap="none">
            <a:spAutoFit/>
          </a:bodyPr>
          <a:lstStyle/>
          <a:p>
            <a:r>
              <a:rPr lang="en-US" sz="1000" b="0">
                <a:latin typeface="Arial" charset="0"/>
              </a:rPr>
              <a:t>Building collapse</a:t>
            </a:r>
          </a:p>
        </p:txBody>
      </p:sp>
      <p:sp>
        <p:nvSpPr>
          <p:cNvPr id="28702" name="Text Box 85"/>
          <p:cNvSpPr txBox="1">
            <a:spLocks noChangeArrowheads="1"/>
          </p:cNvSpPr>
          <p:nvPr/>
        </p:nvSpPr>
        <p:spPr bwMode="auto">
          <a:xfrm>
            <a:off x="3786188" y="3844925"/>
            <a:ext cx="1463675" cy="244475"/>
          </a:xfrm>
          <a:prstGeom prst="rect">
            <a:avLst/>
          </a:prstGeom>
          <a:noFill/>
          <a:ln w="9525">
            <a:noFill/>
            <a:miter lim="800000"/>
            <a:headEnd/>
            <a:tailEnd/>
          </a:ln>
        </p:spPr>
        <p:txBody>
          <a:bodyPr>
            <a:spAutoFit/>
          </a:bodyPr>
          <a:lstStyle/>
          <a:p>
            <a:r>
              <a:rPr lang="en-US" sz="1000" b="0">
                <a:solidFill>
                  <a:schemeClr val="bg1"/>
                </a:solidFill>
                <a:latin typeface="Arial" charset="0"/>
              </a:rPr>
              <a:t>Computer virus attack</a:t>
            </a:r>
          </a:p>
        </p:txBody>
      </p:sp>
      <p:sp>
        <p:nvSpPr>
          <p:cNvPr id="28703" name="Text Box 86"/>
          <p:cNvSpPr txBox="1">
            <a:spLocks noChangeArrowheads="1"/>
          </p:cNvSpPr>
          <p:nvPr/>
        </p:nvSpPr>
        <p:spPr bwMode="auto">
          <a:xfrm>
            <a:off x="3319463" y="4129088"/>
            <a:ext cx="1778000"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Severe (hot or cold) weather</a:t>
            </a:r>
          </a:p>
        </p:txBody>
      </p:sp>
      <p:sp>
        <p:nvSpPr>
          <p:cNvPr id="28704" name="Text Box 87"/>
          <p:cNvSpPr txBox="1">
            <a:spLocks noChangeArrowheads="1"/>
          </p:cNvSpPr>
          <p:nvPr/>
        </p:nvSpPr>
        <p:spPr bwMode="auto">
          <a:xfrm>
            <a:off x="3581400" y="4362450"/>
            <a:ext cx="89376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Hail damage</a:t>
            </a:r>
          </a:p>
        </p:txBody>
      </p:sp>
      <p:sp>
        <p:nvSpPr>
          <p:cNvPr id="28705" name="Text Box 88"/>
          <p:cNvSpPr txBox="1">
            <a:spLocks noChangeArrowheads="1"/>
          </p:cNvSpPr>
          <p:nvPr/>
        </p:nvSpPr>
        <p:spPr bwMode="auto">
          <a:xfrm>
            <a:off x="3952875" y="4851400"/>
            <a:ext cx="13319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Blizzard or ice storm</a:t>
            </a:r>
          </a:p>
        </p:txBody>
      </p:sp>
      <p:sp>
        <p:nvSpPr>
          <p:cNvPr id="28706" name="Text Box 89"/>
          <p:cNvSpPr txBox="1">
            <a:spLocks noChangeArrowheads="1"/>
          </p:cNvSpPr>
          <p:nvPr/>
        </p:nvSpPr>
        <p:spPr bwMode="auto">
          <a:xfrm>
            <a:off x="4419600" y="4616450"/>
            <a:ext cx="9636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Wind damage</a:t>
            </a:r>
          </a:p>
        </p:txBody>
      </p:sp>
      <p:sp>
        <p:nvSpPr>
          <p:cNvPr id="28707" name="Text Box 90"/>
          <p:cNvSpPr txBox="1">
            <a:spLocks noChangeArrowheads="1"/>
          </p:cNvSpPr>
          <p:nvPr/>
        </p:nvSpPr>
        <p:spPr bwMode="auto">
          <a:xfrm>
            <a:off x="2343150" y="2706688"/>
            <a:ext cx="854075" cy="549275"/>
          </a:xfrm>
          <a:prstGeom prst="rect">
            <a:avLst/>
          </a:prstGeom>
          <a:noFill/>
          <a:ln w="9525">
            <a:noFill/>
            <a:miter lim="800000"/>
            <a:headEnd/>
            <a:tailEnd/>
          </a:ln>
        </p:spPr>
        <p:txBody>
          <a:bodyPr>
            <a:spAutoFit/>
          </a:bodyPr>
          <a:lstStyle/>
          <a:p>
            <a:r>
              <a:rPr lang="en-US" sz="1000" b="0">
                <a:latin typeface="Arial" charset="0"/>
              </a:rPr>
              <a:t>Boiler or machinery explosion</a:t>
            </a:r>
          </a:p>
        </p:txBody>
      </p:sp>
      <p:sp>
        <p:nvSpPr>
          <p:cNvPr id="28708" name="Text Box 91"/>
          <p:cNvSpPr txBox="1">
            <a:spLocks noChangeArrowheads="1"/>
          </p:cNvSpPr>
          <p:nvPr/>
        </p:nvSpPr>
        <p:spPr bwMode="auto">
          <a:xfrm>
            <a:off x="5281613" y="2711450"/>
            <a:ext cx="1250950" cy="396875"/>
          </a:xfrm>
          <a:prstGeom prst="rect">
            <a:avLst/>
          </a:prstGeom>
          <a:noFill/>
          <a:ln w="9525">
            <a:noFill/>
            <a:miter lim="800000"/>
            <a:headEnd/>
            <a:tailEnd/>
          </a:ln>
        </p:spPr>
        <p:txBody>
          <a:bodyPr wrap="none">
            <a:spAutoFit/>
          </a:bodyPr>
          <a:lstStyle/>
          <a:p>
            <a:pPr algn="ctr"/>
            <a:r>
              <a:rPr lang="en-US" sz="1000" b="0">
                <a:solidFill>
                  <a:schemeClr val="bg1"/>
                </a:solidFill>
                <a:latin typeface="Arial" charset="0"/>
              </a:rPr>
              <a:t>Financial tier 1,2,3 </a:t>
            </a:r>
          </a:p>
          <a:p>
            <a:pPr algn="ctr"/>
            <a:r>
              <a:rPr lang="en-US" sz="1000" b="0">
                <a:solidFill>
                  <a:schemeClr val="bg1"/>
                </a:solidFill>
                <a:latin typeface="Arial" charset="0"/>
              </a:rPr>
              <a:t>supplier problems</a:t>
            </a:r>
          </a:p>
        </p:txBody>
      </p:sp>
      <p:sp>
        <p:nvSpPr>
          <p:cNvPr id="28709" name="Text Box 92"/>
          <p:cNvSpPr txBox="1">
            <a:spLocks noChangeArrowheads="1"/>
          </p:cNvSpPr>
          <p:nvPr/>
        </p:nvSpPr>
        <p:spPr bwMode="auto">
          <a:xfrm>
            <a:off x="5629275" y="3540125"/>
            <a:ext cx="1547813" cy="244475"/>
          </a:xfrm>
          <a:prstGeom prst="rect">
            <a:avLst/>
          </a:prstGeom>
          <a:noFill/>
          <a:ln w="9525">
            <a:noFill/>
            <a:miter lim="800000"/>
            <a:headEnd/>
            <a:tailEnd/>
          </a:ln>
        </p:spPr>
        <p:txBody>
          <a:bodyPr wrap="none">
            <a:spAutoFit/>
          </a:bodyPr>
          <a:lstStyle/>
          <a:p>
            <a:r>
              <a:rPr lang="en-US" sz="1000" b="0">
                <a:latin typeface="Arial" charset="0"/>
              </a:rPr>
              <a:t>Logistics provider failure</a:t>
            </a:r>
          </a:p>
        </p:txBody>
      </p:sp>
      <p:sp>
        <p:nvSpPr>
          <p:cNvPr id="28710" name="Text Box 93"/>
          <p:cNvSpPr txBox="1">
            <a:spLocks noChangeArrowheads="1"/>
          </p:cNvSpPr>
          <p:nvPr/>
        </p:nvSpPr>
        <p:spPr bwMode="auto">
          <a:xfrm>
            <a:off x="5434013" y="3184525"/>
            <a:ext cx="2182812"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Loss of key personnel or equipment</a:t>
            </a:r>
          </a:p>
        </p:txBody>
      </p:sp>
      <p:sp>
        <p:nvSpPr>
          <p:cNvPr id="28711" name="Text Box 94"/>
          <p:cNvSpPr txBox="1">
            <a:spLocks noChangeArrowheads="1"/>
          </p:cNvSpPr>
          <p:nvPr/>
        </p:nvSpPr>
        <p:spPr bwMode="auto">
          <a:xfrm>
            <a:off x="5924550" y="5094288"/>
            <a:ext cx="992188" cy="396875"/>
          </a:xfrm>
          <a:prstGeom prst="rect">
            <a:avLst/>
          </a:prstGeom>
          <a:noFill/>
          <a:ln w="9525">
            <a:noFill/>
            <a:miter lim="800000"/>
            <a:headEnd/>
            <a:tailEnd/>
          </a:ln>
        </p:spPr>
        <p:txBody>
          <a:bodyPr wrap="none">
            <a:spAutoFit/>
          </a:bodyPr>
          <a:lstStyle/>
          <a:p>
            <a:r>
              <a:rPr lang="en-US" sz="1000" b="0">
                <a:latin typeface="Arial" charset="0"/>
              </a:rPr>
              <a:t>Heavy rain or </a:t>
            </a:r>
          </a:p>
          <a:p>
            <a:r>
              <a:rPr lang="en-US" sz="1000" b="0">
                <a:latin typeface="Arial" charset="0"/>
              </a:rPr>
              <a:t>thunderstorms</a:t>
            </a:r>
          </a:p>
        </p:txBody>
      </p:sp>
      <p:sp>
        <p:nvSpPr>
          <p:cNvPr id="28712" name="Text Box 95"/>
          <p:cNvSpPr txBox="1">
            <a:spLocks noChangeArrowheads="1"/>
          </p:cNvSpPr>
          <p:nvPr/>
        </p:nvSpPr>
        <p:spPr bwMode="auto">
          <a:xfrm>
            <a:off x="5562600" y="4365625"/>
            <a:ext cx="1243013" cy="396875"/>
          </a:xfrm>
          <a:prstGeom prst="rect">
            <a:avLst/>
          </a:prstGeom>
          <a:noFill/>
          <a:ln w="9525">
            <a:noFill/>
            <a:miter lim="800000"/>
            <a:headEnd/>
            <a:tailEnd/>
          </a:ln>
        </p:spPr>
        <p:txBody>
          <a:bodyPr wrap="none">
            <a:spAutoFit/>
          </a:bodyPr>
          <a:lstStyle/>
          <a:p>
            <a:r>
              <a:rPr lang="en-US" sz="1000" b="0">
                <a:latin typeface="Arial" charset="0"/>
              </a:rPr>
              <a:t>Operator errors/</a:t>
            </a:r>
          </a:p>
          <a:p>
            <a:r>
              <a:rPr lang="en-US" sz="1000" b="0">
                <a:latin typeface="Arial" charset="0"/>
              </a:rPr>
              <a:t>accidental damage</a:t>
            </a:r>
          </a:p>
        </p:txBody>
      </p:sp>
      <p:sp>
        <p:nvSpPr>
          <p:cNvPr id="28713" name="Text Box 96"/>
          <p:cNvSpPr txBox="1">
            <a:spLocks noChangeArrowheads="1"/>
          </p:cNvSpPr>
          <p:nvPr/>
        </p:nvSpPr>
        <p:spPr bwMode="auto">
          <a:xfrm>
            <a:off x="6229350" y="4164013"/>
            <a:ext cx="1695450" cy="396875"/>
          </a:xfrm>
          <a:prstGeom prst="rect">
            <a:avLst/>
          </a:prstGeom>
          <a:noFill/>
          <a:ln w="9525">
            <a:noFill/>
            <a:miter lim="800000"/>
            <a:headEnd/>
            <a:tailEnd/>
          </a:ln>
        </p:spPr>
        <p:txBody>
          <a:bodyPr wrap="none">
            <a:spAutoFit/>
          </a:bodyPr>
          <a:lstStyle/>
          <a:p>
            <a:r>
              <a:rPr lang="en-US" sz="1000" b="0">
                <a:latin typeface="Arial" charset="0"/>
              </a:rPr>
              <a:t>Cargo losses	       </a:t>
            </a:r>
          </a:p>
          <a:p>
            <a:r>
              <a:rPr lang="en-US" sz="1000" b="0">
                <a:latin typeface="Arial" charset="0"/>
              </a:rPr>
              <a:t>	Stock-outs</a:t>
            </a:r>
          </a:p>
        </p:txBody>
      </p:sp>
      <p:sp>
        <p:nvSpPr>
          <p:cNvPr id="28714" name="Text Box 97"/>
          <p:cNvSpPr txBox="1">
            <a:spLocks noChangeArrowheads="1"/>
          </p:cNvSpPr>
          <p:nvPr/>
        </p:nvSpPr>
        <p:spPr bwMode="auto">
          <a:xfrm>
            <a:off x="6932613" y="4937125"/>
            <a:ext cx="1139825" cy="396875"/>
          </a:xfrm>
          <a:prstGeom prst="rect">
            <a:avLst/>
          </a:prstGeom>
          <a:noFill/>
          <a:ln w="9525">
            <a:noFill/>
            <a:miter lim="800000"/>
            <a:headEnd/>
            <a:tailEnd/>
          </a:ln>
        </p:spPr>
        <p:txBody>
          <a:bodyPr wrap="none">
            <a:spAutoFit/>
          </a:bodyPr>
          <a:lstStyle/>
          <a:p>
            <a:r>
              <a:rPr lang="en-US" sz="1000" b="0">
                <a:latin typeface="Arial" charset="0"/>
              </a:rPr>
              <a:t>Restriction of </a:t>
            </a:r>
          </a:p>
          <a:p>
            <a:r>
              <a:rPr lang="en-US" sz="1000" b="0">
                <a:latin typeface="Arial" charset="0"/>
              </a:rPr>
              <a:t>access or egress</a:t>
            </a:r>
          </a:p>
        </p:txBody>
      </p:sp>
      <p:sp>
        <p:nvSpPr>
          <p:cNvPr id="28715" name="Text Box 98"/>
          <p:cNvSpPr txBox="1">
            <a:spLocks noChangeArrowheads="1"/>
          </p:cNvSpPr>
          <p:nvPr/>
        </p:nvSpPr>
        <p:spPr bwMode="auto">
          <a:xfrm>
            <a:off x="2325688" y="5589588"/>
            <a:ext cx="461962"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16" name="Text Box 99"/>
          <p:cNvSpPr txBox="1">
            <a:spLocks noChangeArrowheads="1"/>
          </p:cNvSpPr>
          <p:nvPr/>
        </p:nvSpPr>
        <p:spPr bwMode="auto">
          <a:xfrm>
            <a:off x="7758113" y="5589588"/>
            <a:ext cx="495300" cy="274637"/>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17" name="Text Box 100"/>
          <p:cNvSpPr txBox="1">
            <a:spLocks noChangeArrowheads="1"/>
          </p:cNvSpPr>
          <p:nvPr/>
        </p:nvSpPr>
        <p:spPr bwMode="auto">
          <a:xfrm>
            <a:off x="2398713" y="1992313"/>
            <a:ext cx="733425" cy="244475"/>
          </a:xfrm>
          <a:prstGeom prst="rect">
            <a:avLst/>
          </a:prstGeom>
          <a:noFill/>
          <a:ln w="9525">
            <a:noFill/>
            <a:miter lim="800000"/>
            <a:headEnd/>
            <a:tailEnd/>
          </a:ln>
        </p:spPr>
        <p:txBody>
          <a:bodyPr wrap="none">
            <a:spAutoFit/>
          </a:bodyPr>
          <a:lstStyle/>
          <a:p>
            <a:r>
              <a:rPr lang="en-US" sz="1000" b="0">
                <a:latin typeface="Arial" charset="0"/>
              </a:rPr>
              <a:t>Hurricane</a:t>
            </a:r>
          </a:p>
        </p:txBody>
      </p:sp>
      <p:sp>
        <p:nvSpPr>
          <p:cNvPr id="28718" name="Text Box 101"/>
          <p:cNvSpPr txBox="1">
            <a:spLocks noChangeArrowheads="1"/>
          </p:cNvSpPr>
          <p:nvPr/>
        </p:nvSpPr>
        <p:spPr bwMode="auto">
          <a:xfrm>
            <a:off x="1293813" y="3187700"/>
            <a:ext cx="1104900" cy="577850"/>
          </a:xfrm>
          <a:prstGeom prst="rect">
            <a:avLst/>
          </a:prstGeom>
          <a:noFill/>
          <a:ln w="9525">
            <a:noFill/>
            <a:miter lim="800000"/>
            <a:headEnd/>
            <a:tailEnd/>
          </a:ln>
        </p:spPr>
        <p:txBody>
          <a:bodyPr>
            <a:spAutoFit/>
          </a:bodyPr>
          <a:lstStyle/>
          <a:p>
            <a:pPr algn="ctr"/>
            <a:r>
              <a:rPr lang="en-US" sz="1400">
                <a:solidFill>
                  <a:schemeClr val="accent2"/>
                </a:solidFill>
                <a:latin typeface="Arial" charset="0"/>
              </a:rPr>
              <a:t>Effect</a:t>
            </a:r>
          </a:p>
          <a:p>
            <a:pPr algn="ctr"/>
            <a:r>
              <a:rPr lang="en-US" sz="900">
                <a:latin typeface="Arial" charset="0"/>
              </a:rPr>
              <a:t>(Aggregate Loss Severity $)</a:t>
            </a:r>
            <a:endParaRPr lang="en-US" sz="1200">
              <a:latin typeface="Arial" charset="0"/>
            </a:endParaRPr>
          </a:p>
        </p:txBody>
      </p:sp>
      <p:sp>
        <p:nvSpPr>
          <p:cNvPr id="28719" name="Text Box 102"/>
          <p:cNvSpPr txBox="1">
            <a:spLocks noChangeArrowheads="1"/>
          </p:cNvSpPr>
          <p:nvPr/>
        </p:nvSpPr>
        <p:spPr bwMode="auto">
          <a:xfrm>
            <a:off x="1730375" y="5221288"/>
            <a:ext cx="461963"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20" name="Text Box 103"/>
          <p:cNvSpPr txBox="1">
            <a:spLocks noChangeArrowheads="1"/>
          </p:cNvSpPr>
          <p:nvPr/>
        </p:nvSpPr>
        <p:spPr bwMode="auto">
          <a:xfrm>
            <a:off x="1684338" y="1485900"/>
            <a:ext cx="495300" cy="274638"/>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21" name="Text Box 104"/>
          <p:cNvSpPr txBox="1">
            <a:spLocks noChangeArrowheads="1"/>
          </p:cNvSpPr>
          <p:nvPr/>
        </p:nvSpPr>
        <p:spPr bwMode="auto">
          <a:xfrm>
            <a:off x="5915025" y="3852863"/>
            <a:ext cx="1020763" cy="244475"/>
          </a:xfrm>
          <a:prstGeom prst="rect">
            <a:avLst/>
          </a:prstGeom>
          <a:noFill/>
          <a:ln w="9525">
            <a:noFill/>
            <a:miter lim="800000"/>
            <a:headEnd/>
            <a:tailEnd/>
          </a:ln>
        </p:spPr>
        <p:txBody>
          <a:bodyPr wrap="none">
            <a:spAutoFit/>
          </a:bodyPr>
          <a:lstStyle/>
          <a:p>
            <a:r>
              <a:rPr lang="en-US" sz="1000" b="0">
                <a:latin typeface="Arial" charset="0"/>
              </a:rPr>
              <a:t>Yield problems</a:t>
            </a: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quant or </a:t>
            </a:r>
            <a:r>
              <a:rPr lang="en-US" dirty="0" err="1" smtClean="0"/>
              <a:t>qual</a:t>
            </a:r>
            <a:r>
              <a:rPr lang="en-US" dirty="0" smtClean="0"/>
              <a:t>?</a:t>
            </a:r>
          </a:p>
        </p:txBody>
      </p:sp>
      <p:sp>
        <p:nvSpPr>
          <p:cNvPr id="488451" name="Rectangle 3"/>
          <p:cNvSpPr>
            <a:spLocks noGrp="1" noChangeArrowheads="1"/>
          </p:cNvSpPr>
          <p:nvPr>
            <p:ph idx="1"/>
          </p:nvPr>
        </p:nvSpPr>
        <p:spPr/>
        <p:txBody>
          <a:bodyPr/>
          <a:lstStyle/>
          <a:p>
            <a:pPr>
              <a:buFont typeface="Wingdings" pitchFamily="2" charset="2"/>
              <a:buNone/>
            </a:pPr>
            <a:r>
              <a:rPr lang="en-US" i="1" smtClean="0"/>
              <a:t>Not everything that counts should be counted,</a:t>
            </a:r>
          </a:p>
          <a:p>
            <a:pPr>
              <a:buFont typeface="Wingdings" pitchFamily="2" charset="2"/>
              <a:buNone/>
            </a:pPr>
            <a:r>
              <a:rPr lang="en-US" i="1" smtClean="0"/>
              <a:t>	and not everything that can be counted counts</a:t>
            </a:r>
            <a:r>
              <a:rPr lang="en-US" smtClean="0"/>
              <a:t>.—A. Einstein</a:t>
            </a:r>
          </a:p>
          <a:p>
            <a:pPr>
              <a:buFont typeface="Wingdings" pitchFamily="2" charset="2"/>
              <a:buNone/>
            </a:pPr>
            <a:endParaRPr lang="en-US" smtClean="0"/>
          </a:p>
          <a:p>
            <a:pPr>
              <a:buFont typeface="Wingdings" pitchFamily="2" charset="2"/>
              <a:buNone/>
            </a:pPr>
            <a:r>
              <a:rPr lang="en-US" smtClean="0"/>
              <a:t>Cisco:</a:t>
            </a:r>
          </a:p>
          <a:p>
            <a:pPr>
              <a:buFont typeface="Wingdings" pitchFamily="2" charset="2"/>
              <a:buNone/>
            </a:pPr>
            <a:endParaRPr lang="en-US" smtClean="0"/>
          </a:p>
          <a:p>
            <a:pPr>
              <a:buFont typeface="Wingdings" pitchFamily="2" charset="2"/>
              <a:buNone/>
            </a:pPr>
            <a:r>
              <a:rPr lang="en-US" b="1" smtClean="0">
                <a:solidFill>
                  <a:schemeClr val="accent2"/>
                </a:solidFill>
              </a:rPr>
              <a:t>Analytically precise				directionally correct</a:t>
            </a:r>
            <a:endParaRPr lang="en-US" smtClean="0"/>
          </a:p>
          <a:p>
            <a:pPr>
              <a:buFont typeface="Wingdings" pitchFamily="2" charset="2"/>
              <a:buNone/>
            </a:pPr>
            <a:endParaRPr lang="en-US" smtClean="0"/>
          </a:p>
          <a:p>
            <a:pPr>
              <a:buFont typeface="Wingdings" pitchFamily="2" charset="2"/>
              <a:buNone/>
            </a:pPr>
            <a:endParaRPr lang="en-US" smtClean="0"/>
          </a:p>
        </p:txBody>
      </p:sp>
      <p:sp>
        <p:nvSpPr>
          <p:cNvPr id="488452" name="Line 4"/>
          <p:cNvSpPr>
            <a:spLocks noChangeShapeType="1"/>
          </p:cNvSpPr>
          <p:nvPr/>
        </p:nvSpPr>
        <p:spPr bwMode="auto">
          <a:xfrm>
            <a:off x="835025" y="2835275"/>
            <a:ext cx="7077075" cy="0"/>
          </a:xfrm>
          <a:prstGeom prst="line">
            <a:avLst/>
          </a:prstGeom>
          <a:noFill/>
          <a:ln w="9525">
            <a:solidFill>
              <a:schemeClr val="tx1"/>
            </a:solidFill>
            <a:round/>
            <a:headEnd type="oval" w="med" len="med"/>
            <a:tailEnd type="oval" w="med" len="med"/>
          </a:ln>
        </p:spPr>
        <p:txBody>
          <a:bodyPr>
            <a:spAutoFit/>
          </a:bodyPr>
          <a:lstStyle/>
          <a:p>
            <a:endParaRPr lang="en-US"/>
          </a:p>
        </p:txBody>
      </p:sp>
      <p:grpSp>
        <p:nvGrpSpPr>
          <p:cNvPr id="2" name="Group 9"/>
          <p:cNvGrpSpPr>
            <a:grpSpLocks/>
          </p:cNvGrpSpPr>
          <p:nvPr/>
        </p:nvGrpSpPr>
        <p:grpSpPr bwMode="auto">
          <a:xfrm>
            <a:off x="558800" y="3255963"/>
            <a:ext cx="7821613" cy="1436687"/>
            <a:chOff x="352" y="2309"/>
            <a:chExt cx="4927" cy="905"/>
          </a:xfrm>
        </p:grpSpPr>
        <p:sp>
          <p:nvSpPr>
            <p:cNvPr id="29705" name="Text Box 5"/>
            <p:cNvSpPr txBox="1">
              <a:spLocks noChangeArrowheads="1"/>
            </p:cNvSpPr>
            <p:nvPr/>
          </p:nvSpPr>
          <p:spPr bwMode="auto">
            <a:xfrm>
              <a:off x="352"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i="1"/>
                <a:t>Quantitative</a:t>
              </a:r>
              <a:r>
                <a:rPr lang="en-US" sz="1600" b="0"/>
                <a:t> </a:t>
              </a:r>
            </a:p>
            <a:p>
              <a:pPr>
                <a:spcBef>
                  <a:spcPct val="50000"/>
                </a:spcBef>
                <a:buFontTx/>
                <a:buChar char="•"/>
              </a:pPr>
              <a:r>
                <a:rPr lang="en-US" sz="1600" b="0"/>
                <a:t> lost in data</a:t>
              </a:r>
            </a:p>
            <a:p>
              <a:pPr>
                <a:spcBef>
                  <a:spcPct val="50000"/>
                </a:spcBef>
                <a:buFontTx/>
                <a:buChar char="•"/>
              </a:pPr>
              <a:r>
                <a:rPr lang="en-US" sz="1600" b="0"/>
                <a:t> time consuming</a:t>
              </a:r>
            </a:p>
            <a:p>
              <a:pPr>
                <a:spcBef>
                  <a:spcPct val="50000"/>
                </a:spcBef>
                <a:buFontTx/>
                <a:buChar char="•"/>
              </a:pPr>
              <a:r>
                <a:rPr lang="en-US" sz="1600" b="0"/>
                <a:t> statistics less understood</a:t>
              </a:r>
            </a:p>
          </p:txBody>
        </p:sp>
        <p:sp>
          <p:nvSpPr>
            <p:cNvPr id="29706" name="Text Box 6"/>
            <p:cNvSpPr txBox="1">
              <a:spLocks noChangeArrowheads="1"/>
            </p:cNvSpPr>
            <p:nvPr/>
          </p:nvSpPr>
          <p:spPr bwMode="auto">
            <a:xfrm>
              <a:off x="3781"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a:t> </a:t>
              </a:r>
              <a:r>
                <a:rPr lang="en-US" sz="1600" b="0" i="1"/>
                <a:t>Qualitative</a:t>
              </a:r>
            </a:p>
            <a:p>
              <a:pPr algn="ctr">
                <a:spcBef>
                  <a:spcPct val="50000"/>
                </a:spcBef>
              </a:pPr>
              <a:r>
                <a:rPr lang="en-US" sz="1600" b="0"/>
                <a:t>(Hi, Med, Lo)</a:t>
              </a:r>
            </a:p>
            <a:p>
              <a:pPr>
                <a:spcBef>
                  <a:spcPct val="50000"/>
                </a:spcBef>
                <a:buFontTx/>
                <a:buChar char="•"/>
              </a:pPr>
              <a:r>
                <a:rPr lang="en-US" sz="1600" b="0"/>
                <a:t> can’t isolate risk</a:t>
              </a:r>
            </a:p>
            <a:p>
              <a:pPr>
                <a:spcBef>
                  <a:spcPct val="50000"/>
                </a:spcBef>
                <a:buFontTx/>
                <a:buChar char="•"/>
              </a:pPr>
              <a:r>
                <a:rPr lang="en-US" sz="1600" b="0"/>
                <a:t> judgmental/opinionated</a:t>
              </a:r>
            </a:p>
          </p:txBody>
        </p:sp>
      </p:grpSp>
      <p:grpSp>
        <p:nvGrpSpPr>
          <p:cNvPr id="3" name="Group 10"/>
          <p:cNvGrpSpPr>
            <a:grpSpLocks/>
          </p:cNvGrpSpPr>
          <p:nvPr/>
        </p:nvGrpSpPr>
        <p:grpSpPr bwMode="auto">
          <a:xfrm>
            <a:off x="2078038" y="2817813"/>
            <a:ext cx="4579937" cy="3406775"/>
            <a:chOff x="1309" y="1775"/>
            <a:chExt cx="2885" cy="2146"/>
          </a:xfrm>
        </p:grpSpPr>
        <p:sp>
          <p:nvSpPr>
            <p:cNvPr id="29703" name="Line 7"/>
            <p:cNvSpPr>
              <a:spLocks noChangeShapeType="1"/>
            </p:cNvSpPr>
            <p:nvPr/>
          </p:nvSpPr>
          <p:spPr bwMode="auto">
            <a:xfrm>
              <a:off x="2756" y="1775"/>
              <a:ext cx="0" cy="1233"/>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29704" name="Text Box 8"/>
            <p:cNvSpPr txBox="1">
              <a:spLocks noChangeArrowheads="1"/>
            </p:cNvSpPr>
            <p:nvPr/>
          </p:nvSpPr>
          <p:spPr bwMode="auto">
            <a:xfrm>
              <a:off x="1309" y="2978"/>
              <a:ext cx="2885" cy="943"/>
            </a:xfrm>
            <a:prstGeom prst="rect">
              <a:avLst/>
            </a:prstGeom>
            <a:noFill/>
            <a:ln w="9525" algn="ctr">
              <a:noFill/>
              <a:prstDash val="dash"/>
              <a:miter lim="800000"/>
              <a:headEnd/>
              <a:tailEnd/>
            </a:ln>
          </p:spPr>
          <p:txBody>
            <a:bodyPr>
              <a:spAutoFit/>
            </a:bodyPr>
            <a:lstStyle/>
            <a:p>
              <a:pPr algn="ctr">
                <a:spcBef>
                  <a:spcPct val="50000"/>
                </a:spcBef>
              </a:pPr>
              <a:r>
                <a:rPr lang="en-US" sz="2000" b="0">
                  <a:solidFill>
                    <a:schemeClr val="accent2"/>
                  </a:solidFill>
                </a:rPr>
                <a:t>best</a:t>
              </a:r>
              <a:r>
                <a:rPr lang="en-US" sz="1600" b="0"/>
                <a:t> </a:t>
              </a:r>
            </a:p>
            <a:p>
              <a:pPr>
                <a:spcBef>
                  <a:spcPct val="50000"/>
                </a:spcBef>
                <a:buFontTx/>
                <a:buChar char="•"/>
              </a:pPr>
              <a:r>
                <a:rPr lang="en-US" sz="1600" b="0"/>
                <a:t> key risk events are well understood &amp; measured</a:t>
              </a:r>
            </a:p>
            <a:p>
              <a:pPr>
                <a:spcBef>
                  <a:spcPct val="50000"/>
                </a:spcBef>
                <a:buFontTx/>
                <a:buChar char="•"/>
              </a:pPr>
              <a:r>
                <a:rPr lang="en-US" sz="1600" b="0"/>
                <a:t> qualitative assessment based on key risk indicators</a:t>
              </a:r>
            </a:p>
            <a:p>
              <a:pPr>
                <a:spcBef>
                  <a:spcPct val="50000"/>
                </a:spcBef>
                <a:buFontTx/>
                <a:buChar char="•"/>
              </a:pPr>
              <a:r>
                <a:rPr lang="en-US" sz="1600" b="0"/>
                <a:t> quantitative assessment of impact</a:t>
              </a:r>
            </a:p>
          </p:txBody>
        </p:sp>
      </p:gr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8451">
                                            <p:txEl>
                                              <p:pRg st="1" end="1"/>
                                            </p:txEl>
                                          </p:spTgt>
                                        </p:tgtEl>
                                        <p:attrNameLst>
                                          <p:attrName>style.visibility</p:attrName>
                                        </p:attrNameLst>
                                      </p:cBhvr>
                                      <p:to>
                                        <p:strVal val="visible"/>
                                      </p:to>
                                    </p:set>
                                    <p:animEffect transition="in" filter="blinds(horizontal)">
                                      <p:cBhvr>
                                        <p:cTn id="7" dur="500"/>
                                        <p:tgtEl>
                                          <p:spTgt spid="4884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8451">
                                            <p:txEl>
                                              <p:pRg st="3" end="3"/>
                                            </p:txEl>
                                          </p:spTgt>
                                        </p:tgtEl>
                                        <p:attrNameLst>
                                          <p:attrName>style.visibility</p:attrName>
                                        </p:attrNameLst>
                                      </p:cBhvr>
                                      <p:to>
                                        <p:strVal val="visible"/>
                                      </p:to>
                                    </p:set>
                                    <p:animEffect transition="in" filter="blinds(horizontal)">
                                      <p:cBhvr>
                                        <p:cTn id="12" dur="500"/>
                                        <p:tgtEl>
                                          <p:spTgt spid="488451">
                                            <p:txEl>
                                              <p:pRg st="3" end="3"/>
                                            </p:txEl>
                                          </p:spTgt>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488452"/>
                                        </p:tgtEl>
                                        <p:attrNameLst>
                                          <p:attrName>style.visibility</p:attrName>
                                        </p:attrNameLst>
                                      </p:cBhvr>
                                      <p:to>
                                        <p:strVal val="visible"/>
                                      </p:to>
                                    </p:set>
                                    <p:anim calcmode="lin" valueType="num">
                                      <p:cBhvr additive="base">
                                        <p:cTn id="15" dur="500" fill="hold"/>
                                        <p:tgtEl>
                                          <p:spTgt spid="488452"/>
                                        </p:tgtEl>
                                        <p:attrNameLst>
                                          <p:attrName>ppt_x</p:attrName>
                                        </p:attrNameLst>
                                      </p:cBhvr>
                                      <p:tavLst>
                                        <p:tav tm="0">
                                          <p:val>
                                            <p:strVal val="#ppt_x"/>
                                          </p:val>
                                        </p:tav>
                                        <p:tav tm="100000">
                                          <p:val>
                                            <p:strVal val="#ppt_x"/>
                                          </p:val>
                                        </p:tav>
                                      </p:tavLst>
                                    </p:anim>
                                    <p:anim calcmode="lin" valueType="num">
                                      <p:cBhvr additive="base">
                                        <p:cTn id="16" dur="500" fill="hold"/>
                                        <p:tgtEl>
                                          <p:spTgt spid="488452"/>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488451">
                                            <p:txEl>
                                              <p:pRg st="5" end="5"/>
                                            </p:txEl>
                                          </p:spTgt>
                                        </p:tgtEl>
                                        <p:attrNameLst>
                                          <p:attrName>style.visibility</p:attrName>
                                        </p:attrNameLst>
                                      </p:cBhvr>
                                      <p:to>
                                        <p:strVal val="visible"/>
                                      </p:to>
                                    </p:set>
                                    <p:animEffect transition="in" filter="blinds(horizontal)">
                                      <p:cBhvr>
                                        <p:cTn id="19" dur="500"/>
                                        <p:tgtEl>
                                          <p:spTgt spid="488451">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51" grpId="0" build="p"/>
      <p:bldP spid="48845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8"/>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Mean-Variance Frontiers</a:t>
            </a:r>
          </a:p>
        </p:txBody>
      </p:sp>
      <p:sp>
        <p:nvSpPr>
          <p:cNvPr id="30723" name="Rectangle 29"/>
          <p:cNvSpPr>
            <a:spLocks noChangeAspect="1" noChangeArrowheads="1"/>
          </p:cNvSpPr>
          <p:nvPr/>
        </p:nvSpPr>
        <p:spPr bwMode="auto">
          <a:xfrm>
            <a:off x="1800225" y="1663700"/>
            <a:ext cx="6265863" cy="4406900"/>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30724" name="Freeform 30" descr="Small confetti"/>
          <p:cNvSpPr>
            <a:spLocks noChangeAspect="1"/>
          </p:cNvSpPr>
          <p:nvPr/>
        </p:nvSpPr>
        <p:spPr bwMode="auto">
          <a:xfrm>
            <a:off x="1905000" y="2454275"/>
            <a:ext cx="6053138" cy="3582988"/>
          </a:xfrm>
          <a:custGeom>
            <a:avLst/>
            <a:gdLst>
              <a:gd name="T0" fmla="*/ 2147483647 w 2930"/>
              <a:gd name="T1" fmla="*/ 2147483647 h 1733"/>
              <a:gd name="T2" fmla="*/ 2147483647 w 2930"/>
              <a:gd name="T3" fmla="*/ 2147483647 h 1733"/>
              <a:gd name="T4" fmla="*/ 2147483647 w 2930"/>
              <a:gd name="T5" fmla="*/ 2147483647 h 1733"/>
              <a:gd name="T6" fmla="*/ 2147483647 w 2930"/>
              <a:gd name="T7" fmla="*/ 2147483647 h 1733"/>
              <a:gd name="T8" fmla="*/ 2147483647 w 2930"/>
              <a:gd name="T9" fmla="*/ 2147483647 h 1733"/>
              <a:gd name="T10" fmla="*/ 2147483647 w 2930"/>
              <a:gd name="T11" fmla="*/ 2147483647 h 1733"/>
              <a:gd name="T12" fmla="*/ 2147483647 w 2930"/>
              <a:gd name="T13" fmla="*/ 2147483647 h 1733"/>
              <a:gd name="T14" fmla="*/ 2147483647 w 2930"/>
              <a:gd name="T15" fmla="*/ 2147483647 h 1733"/>
              <a:gd name="T16" fmla="*/ 2147483647 w 2930"/>
              <a:gd name="T17" fmla="*/ 2147483647 h 1733"/>
              <a:gd name="T18" fmla="*/ 2147483647 w 2930"/>
              <a:gd name="T19" fmla="*/ 2147483647 h 1733"/>
              <a:gd name="T20" fmla="*/ 2147483647 w 2930"/>
              <a:gd name="T21" fmla="*/ 2147483647 h 1733"/>
              <a:gd name="T22" fmla="*/ 2147483647 w 2930"/>
              <a:gd name="T23" fmla="*/ 2147483647 h 1733"/>
              <a:gd name="T24" fmla="*/ 2147483647 w 2930"/>
              <a:gd name="T25" fmla="*/ 2147483647 h 17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30"/>
              <a:gd name="T40" fmla="*/ 0 h 1733"/>
              <a:gd name="T41" fmla="*/ 2930 w 2930"/>
              <a:gd name="T42" fmla="*/ 1733 h 17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30" h="1733">
                <a:moveTo>
                  <a:pt x="2498" y="1677"/>
                </a:moveTo>
                <a:cubicBezTo>
                  <a:pt x="2334" y="1733"/>
                  <a:pt x="1834" y="1707"/>
                  <a:pt x="1564" y="1707"/>
                </a:cubicBezTo>
                <a:cubicBezTo>
                  <a:pt x="1294" y="1707"/>
                  <a:pt x="1086" y="1697"/>
                  <a:pt x="880" y="1680"/>
                </a:cubicBezTo>
                <a:cubicBezTo>
                  <a:pt x="674" y="1663"/>
                  <a:pt x="466" y="1642"/>
                  <a:pt x="328" y="1602"/>
                </a:cubicBezTo>
                <a:cubicBezTo>
                  <a:pt x="190" y="1562"/>
                  <a:pt x="104" y="1511"/>
                  <a:pt x="52" y="1440"/>
                </a:cubicBezTo>
                <a:cubicBezTo>
                  <a:pt x="0" y="1369"/>
                  <a:pt x="3" y="1288"/>
                  <a:pt x="15" y="1174"/>
                </a:cubicBezTo>
                <a:cubicBezTo>
                  <a:pt x="16" y="1056"/>
                  <a:pt x="30" y="893"/>
                  <a:pt x="127" y="753"/>
                </a:cubicBezTo>
                <a:cubicBezTo>
                  <a:pt x="224" y="611"/>
                  <a:pt x="394" y="427"/>
                  <a:pt x="598" y="321"/>
                </a:cubicBezTo>
                <a:cubicBezTo>
                  <a:pt x="802" y="215"/>
                  <a:pt x="1145" y="158"/>
                  <a:pt x="1352" y="116"/>
                </a:cubicBezTo>
                <a:cubicBezTo>
                  <a:pt x="1559" y="74"/>
                  <a:pt x="1643" y="70"/>
                  <a:pt x="1838" y="69"/>
                </a:cubicBezTo>
                <a:cubicBezTo>
                  <a:pt x="2033" y="68"/>
                  <a:pt x="2341" y="0"/>
                  <a:pt x="2522" y="109"/>
                </a:cubicBezTo>
                <a:cubicBezTo>
                  <a:pt x="2703" y="218"/>
                  <a:pt x="2930" y="464"/>
                  <a:pt x="2926" y="725"/>
                </a:cubicBezTo>
                <a:cubicBezTo>
                  <a:pt x="2922" y="986"/>
                  <a:pt x="2662" y="1621"/>
                  <a:pt x="2498" y="1677"/>
                </a:cubicBezTo>
                <a:close/>
              </a:path>
            </a:pathLst>
          </a:custGeom>
          <a:pattFill prst="smConfetti">
            <a:fgClr>
              <a:srgbClr val="66CCFF"/>
            </a:fgClr>
            <a:bgClr>
              <a:schemeClr val="bg1"/>
            </a:bgClr>
          </a:pattFill>
          <a:ln w="9525">
            <a:noFill/>
            <a:round/>
            <a:headEnd type="none" w="sm" len="sm"/>
            <a:tailEnd type="none" w="sm" len="sm"/>
          </a:ln>
        </p:spPr>
        <p:txBody>
          <a:bodyPr/>
          <a:lstStyle/>
          <a:p>
            <a:endParaRPr lang="en-US"/>
          </a:p>
        </p:txBody>
      </p:sp>
      <p:sp>
        <p:nvSpPr>
          <p:cNvPr id="30725" name="Rectangle 31"/>
          <p:cNvSpPr>
            <a:spLocks noChangeAspect="1" noChangeArrowheads="1"/>
          </p:cNvSpPr>
          <p:nvPr/>
        </p:nvSpPr>
        <p:spPr bwMode="auto">
          <a:xfrm>
            <a:off x="5386388" y="6061075"/>
            <a:ext cx="2546350" cy="307975"/>
          </a:xfrm>
          <a:prstGeom prst="rect">
            <a:avLst/>
          </a:prstGeom>
          <a:noFill/>
          <a:ln w="12700">
            <a:noFill/>
            <a:miter lim="800000"/>
            <a:headEnd type="none" w="sm" len="sm"/>
            <a:tailEnd type="none" w="sm" len="sm"/>
          </a:ln>
        </p:spPr>
        <p:txBody>
          <a:bodyPr wrap="none">
            <a:spAutoFit/>
          </a:bodyPr>
          <a:lstStyle/>
          <a:p>
            <a:pPr eaLnBrk="0" hangingPunct="0"/>
            <a:r>
              <a:rPr lang="en-US" sz="1400" b="0"/>
              <a:t>Variance (risk) of portfolio value</a:t>
            </a:r>
          </a:p>
        </p:txBody>
      </p:sp>
      <p:sp>
        <p:nvSpPr>
          <p:cNvPr id="30726" name="Rectangle 32"/>
          <p:cNvSpPr>
            <a:spLocks noChangeAspect="1" noChangeArrowheads="1"/>
          </p:cNvSpPr>
          <p:nvPr/>
        </p:nvSpPr>
        <p:spPr bwMode="auto">
          <a:xfrm>
            <a:off x="852488" y="1624013"/>
            <a:ext cx="1074737" cy="738187"/>
          </a:xfrm>
          <a:prstGeom prst="rect">
            <a:avLst/>
          </a:prstGeom>
          <a:noFill/>
          <a:ln w="12700">
            <a:noFill/>
            <a:miter lim="800000"/>
            <a:headEnd type="none" w="sm" len="sm"/>
            <a:tailEnd type="none" w="sm" len="sm"/>
          </a:ln>
        </p:spPr>
        <p:txBody>
          <a:bodyPr wrap="none">
            <a:spAutoFit/>
          </a:bodyPr>
          <a:lstStyle/>
          <a:p>
            <a:pPr algn="ctr" eaLnBrk="0" hangingPunct="0"/>
            <a:r>
              <a:rPr lang="en-US" sz="1400" b="0"/>
              <a:t>Mean value </a:t>
            </a:r>
          </a:p>
          <a:p>
            <a:pPr algn="ctr" eaLnBrk="0" hangingPunct="0"/>
            <a:r>
              <a:rPr lang="en-US" sz="1400" b="0"/>
              <a:t>(return) of </a:t>
            </a:r>
          </a:p>
          <a:p>
            <a:pPr algn="ctr" eaLnBrk="0" hangingPunct="0"/>
            <a:r>
              <a:rPr lang="en-US" sz="1400" b="0"/>
              <a:t>portfolio</a:t>
            </a:r>
          </a:p>
        </p:txBody>
      </p:sp>
      <p:sp>
        <p:nvSpPr>
          <p:cNvPr id="30727" name="Freeform 33"/>
          <p:cNvSpPr>
            <a:spLocks noChangeAspect="1"/>
          </p:cNvSpPr>
          <p:nvPr/>
        </p:nvSpPr>
        <p:spPr bwMode="auto">
          <a:xfrm>
            <a:off x="1912938" y="2562225"/>
            <a:ext cx="4722812" cy="2527300"/>
          </a:xfrm>
          <a:custGeom>
            <a:avLst/>
            <a:gdLst>
              <a:gd name="T0" fmla="*/ 2147483647 w 2286"/>
              <a:gd name="T1" fmla="*/ 2147483647 h 1222"/>
              <a:gd name="T2" fmla="*/ 2147483647 w 2286"/>
              <a:gd name="T3" fmla="*/ 2147483647 h 1222"/>
              <a:gd name="T4" fmla="*/ 2147483647 w 2286"/>
              <a:gd name="T5" fmla="*/ 2147483647 h 1222"/>
              <a:gd name="T6" fmla="*/ 2147483647 w 2286"/>
              <a:gd name="T7" fmla="*/ 2147483647 h 1222"/>
              <a:gd name="T8" fmla="*/ 2147483647 w 2286"/>
              <a:gd name="T9" fmla="*/ 0 h 1222"/>
              <a:gd name="T10" fmla="*/ 0 60000 65536"/>
              <a:gd name="T11" fmla="*/ 0 60000 65536"/>
              <a:gd name="T12" fmla="*/ 0 60000 65536"/>
              <a:gd name="T13" fmla="*/ 0 60000 65536"/>
              <a:gd name="T14" fmla="*/ 0 60000 65536"/>
              <a:gd name="T15" fmla="*/ 0 w 2286"/>
              <a:gd name="T16" fmla="*/ 0 h 1222"/>
              <a:gd name="T17" fmla="*/ 2286 w 2286"/>
              <a:gd name="T18" fmla="*/ 1222 h 1222"/>
            </a:gdLst>
            <a:ahLst/>
            <a:cxnLst>
              <a:cxn ang="T10">
                <a:pos x="T0" y="T1"/>
              </a:cxn>
              <a:cxn ang="T11">
                <a:pos x="T2" y="T3"/>
              </a:cxn>
              <a:cxn ang="T12">
                <a:pos x="T4" y="T5"/>
              </a:cxn>
              <a:cxn ang="T13">
                <a:pos x="T6" y="T7"/>
              </a:cxn>
              <a:cxn ang="T14">
                <a:pos x="T8" y="T9"/>
              </a:cxn>
            </a:cxnLst>
            <a:rect l="T15" t="T16" r="T17" b="T18"/>
            <a:pathLst>
              <a:path w="2286" h="1222">
                <a:moveTo>
                  <a:pt x="2" y="1222"/>
                </a:moveTo>
                <a:cubicBezTo>
                  <a:pt x="0" y="1061"/>
                  <a:pt x="3" y="877"/>
                  <a:pt x="98" y="720"/>
                </a:cubicBezTo>
                <a:cubicBezTo>
                  <a:pt x="193" y="563"/>
                  <a:pt x="369" y="388"/>
                  <a:pt x="575" y="277"/>
                </a:cubicBezTo>
                <a:cubicBezTo>
                  <a:pt x="781" y="166"/>
                  <a:pt x="1048" y="102"/>
                  <a:pt x="1333" y="56"/>
                </a:cubicBezTo>
                <a:cubicBezTo>
                  <a:pt x="1618" y="10"/>
                  <a:pt x="1926" y="14"/>
                  <a:pt x="2286" y="0"/>
                </a:cubicBezTo>
              </a:path>
            </a:pathLst>
          </a:custGeom>
          <a:noFill/>
          <a:ln w="38100">
            <a:solidFill>
              <a:schemeClr val="accent2"/>
            </a:solidFill>
            <a:round/>
            <a:headEnd type="none" w="sm" len="sm"/>
            <a:tailEnd type="none" w="sm" len="sm"/>
          </a:ln>
        </p:spPr>
        <p:txBody>
          <a:bodyPr/>
          <a:lstStyle/>
          <a:p>
            <a:endParaRPr lang="en-US"/>
          </a:p>
        </p:txBody>
      </p:sp>
      <p:sp>
        <p:nvSpPr>
          <p:cNvPr id="30728" name="Oval 34"/>
          <p:cNvSpPr>
            <a:spLocks noChangeAspect="1" noChangeArrowheads="1"/>
          </p:cNvSpPr>
          <p:nvPr/>
        </p:nvSpPr>
        <p:spPr bwMode="auto">
          <a:xfrm>
            <a:off x="1862138" y="4997450"/>
            <a:ext cx="115887"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29" name="AutoShape 35"/>
          <p:cNvSpPr>
            <a:spLocks noChangeAspect="1" noChangeArrowheads="1"/>
          </p:cNvSpPr>
          <p:nvPr/>
        </p:nvSpPr>
        <p:spPr bwMode="auto">
          <a:xfrm>
            <a:off x="2351088" y="5024438"/>
            <a:ext cx="1266825" cy="531812"/>
          </a:xfrm>
          <a:prstGeom prst="wedgeRoundRectCallout">
            <a:avLst>
              <a:gd name="adj1" fmla="val -76264"/>
              <a:gd name="adj2" fmla="val -39495"/>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Minimal risk portfolio</a:t>
            </a:r>
            <a:endParaRPr lang="en-US" sz="1400" b="0" i="1"/>
          </a:p>
        </p:txBody>
      </p:sp>
      <p:sp>
        <p:nvSpPr>
          <p:cNvPr id="30730" name="AutoShape 36"/>
          <p:cNvSpPr>
            <a:spLocks noChangeAspect="1" noChangeArrowheads="1"/>
          </p:cNvSpPr>
          <p:nvPr/>
        </p:nvSpPr>
        <p:spPr bwMode="auto">
          <a:xfrm>
            <a:off x="5641975" y="2916238"/>
            <a:ext cx="1436688" cy="514350"/>
          </a:xfrm>
          <a:prstGeom prst="wedgeRoundRectCallout">
            <a:avLst>
              <a:gd name="adj1" fmla="val 20935"/>
              <a:gd name="adj2" fmla="val -100602"/>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Maximal value portfolio</a:t>
            </a:r>
            <a:endParaRPr lang="en-US" sz="1400" b="0" i="1"/>
          </a:p>
        </p:txBody>
      </p:sp>
      <p:sp>
        <p:nvSpPr>
          <p:cNvPr id="30731" name="Oval 37"/>
          <p:cNvSpPr>
            <a:spLocks noChangeAspect="1" noChangeArrowheads="1"/>
          </p:cNvSpPr>
          <p:nvPr/>
        </p:nvSpPr>
        <p:spPr bwMode="auto">
          <a:xfrm>
            <a:off x="6578600" y="2505075"/>
            <a:ext cx="115888"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32" name="Line 38"/>
          <p:cNvSpPr>
            <a:spLocks noChangeAspect="1" noChangeShapeType="1"/>
          </p:cNvSpPr>
          <p:nvPr/>
        </p:nvSpPr>
        <p:spPr bwMode="auto">
          <a:xfrm flipV="1">
            <a:off x="2052638" y="1958975"/>
            <a:ext cx="3813175" cy="1600200"/>
          </a:xfrm>
          <a:prstGeom prst="line">
            <a:avLst/>
          </a:prstGeom>
          <a:noFill/>
          <a:ln w="28575">
            <a:solidFill>
              <a:srgbClr val="FF3300"/>
            </a:solidFill>
            <a:round/>
            <a:headEnd type="none" w="sm" len="sm"/>
            <a:tailEnd type="none" w="sm" len="sm"/>
          </a:ln>
        </p:spPr>
        <p:txBody>
          <a:bodyPr/>
          <a:lstStyle/>
          <a:p>
            <a:endParaRPr lang="en-US"/>
          </a:p>
        </p:txBody>
      </p:sp>
      <p:sp>
        <p:nvSpPr>
          <p:cNvPr id="30733" name="Oval 39"/>
          <p:cNvSpPr>
            <a:spLocks noChangeAspect="1" noChangeArrowheads="1"/>
          </p:cNvSpPr>
          <p:nvPr/>
        </p:nvSpPr>
        <p:spPr bwMode="auto">
          <a:xfrm>
            <a:off x="3327400" y="2941638"/>
            <a:ext cx="115888" cy="114300"/>
          </a:xfrm>
          <a:prstGeom prst="ellipse">
            <a:avLst/>
          </a:prstGeom>
          <a:solidFill>
            <a:srgbClr val="66CCFF"/>
          </a:solidFill>
          <a:ln w="12700">
            <a:solidFill>
              <a:schemeClr val="tx1"/>
            </a:solidFill>
            <a:round/>
            <a:headEnd type="none" w="sm" len="sm"/>
            <a:tailEnd type="none" w="sm" len="sm"/>
          </a:ln>
        </p:spPr>
        <p:txBody>
          <a:bodyPr wrap="none" anchor="ctr"/>
          <a:lstStyle/>
          <a:p>
            <a:endParaRPr lang="en-US"/>
          </a:p>
        </p:txBody>
      </p:sp>
      <p:sp>
        <p:nvSpPr>
          <p:cNvPr id="30734" name="AutoShape 40"/>
          <p:cNvSpPr>
            <a:spLocks noChangeAspect="1" noChangeArrowheads="1"/>
          </p:cNvSpPr>
          <p:nvPr/>
        </p:nvSpPr>
        <p:spPr bwMode="auto">
          <a:xfrm>
            <a:off x="2319338" y="4132263"/>
            <a:ext cx="912812" cy="496887"/>
          </a:xfrm>
          <a:prstGeom prst="wedgeRoundRectCallout">
            <a:avLst>
              <a:gd name="adj1" fmla="val -60634"/>
              <a:gd name="adj2" fmla="val -71579"/>
              <a:gd name="adj3" fmla="val 16667"/>
            </a:avLst>
          </a:prstGeom>
          <a:solidFill>
            <a:schemeClr val="bg1"/>
          </a:solidFill>
          <a:ln w="9525">
            <a:solidFill>
              <a:schemeClr val="accent2"/>
            </a:solidFill>
            <a:miter lim="800000"/>
            <a:headEnd type="none" w="sm" len="sm"/>
            <a:tailEnd type="none" w="sm" len="sm"/>
          </a:ln>
        </p:spPr>
        <p:txBody>
          <a:bodyPr/>
          <a:lstStyle/>
          <a:p>
            <a:pPr algn="ctr" eaLnBrk="0" hangingPunct="0"/>
            <a:r>
              <a:rPr lang="en-US" sz="1400" b="0">
                <a:solidFill>
                  <a:schemeClr val="accent2"/>
                </a:solidFill>
              </a:rPr>
              <a:t>Efficient Frontier </a:t>
            </a:r>
            <a:endParaRPr lang="en-US" sz="1400" b="0" i="1">
              <a:solidFill>
                <a:schemeClr val="accent2"/>
              </a:solidFill>
            </a:endParaRPr>
          </a:p>
        </p:txBody>
      </p:sp>
      <p:sp>
        <p:nvSpPr>
          <p:cNvPr id="30735" name="AutoShape 41"/>
          <p:cNvSpPr>
            <a:spLocks noChangeAspect="1" noChangeArrowheads="1"/>
          </p:cNvSpPr>
          <p:nvPr/>
        </p:nvSpPr>
        <p:spPr bwMode="auto">
          <a:xfrm>
            <a:off x="6270625" y="1725613"/>
            <a:ext cx="1454150" cy="546100"/>
          </a:xfrm>
          <a:prstGeom prst="wedgeRoundRectCallout">
            <a:avLst>
              <a:gd name="adj1" fmla="val -67329"/>
              <a:gd name="adj2" fmla="val 15907"/>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latin typeface="Symbol" pitchFamily="18" charset="2"/>
              </a:rPr>
              <a:t>g</a:t>
            </a:r>
            <a:r>
              <a:rPr lang="en-US" sz="1400" b="0"/>
              <a:t>: Coefficient of risk-aversion</a:t>
            </a:r>
          </a:p>
        </p:txBody>
      </p:sp>
      <p:sp>
        <p:nvSpPr>
          <p:cNvPr id="30736" name="Line 42"/>
          <p:cNvSpPr>
            <a:spLocks noChangeAspect="1" noChangeShapeType="1"/>
          </p:cNvSpPr>
          <p:nvPr/>
        </p:nvSpPr>
        <p:spPr bwMode="auto">
          <a:xfrm flipV="1">
            <a:off x="2052638" y="2341563"/>
            <a:ext cx="3976687" cy="1670050"/>
          </a:xfrm>
          <a:prstGeom prst="line">
            <a:avLst/>
          </a:prstGeom>
          <a:noFill/>
          <a:ln w="28575">
            <a:solidFill>
              <a:srgbClr val="FF3300"/>
            </a:solidFill>
            <a:round/>
            <a:headEnd type="none" w="sm" len="sm"/>
            <a:tailEnd type="none" w="sm" len="sm"/>
          </a:ln>
        </p:spPr>
        <p:txBody>
          <a:bodyPr/>
          <a:lstStyle/>
          <a:p>
            <a:endParaRPr lang="en-US"/>
          </a:p>
        </p:txBody>
      </p:sp>
      <p:sp>
        <p:nvSpPr>
          <p:cNvPr id="30737" name="Line 43"/>
          <p:cNvSpPr>
            <a:spLocks noChangeAspect="1" noChangeShapeType="1"/>
          </p:cNvSpPr>
          <p:nvPr/>
        </p:nvSpPr>
        <p:spPr bwMode="auto">
          <a:xfrm flipV="1">
            <a:off x="2052638" y="1660525"/>
            <a:ext cx="3451225" cy="1436688"/>
          </a:xfrm>
          <a:prstGeom prst="line">
            <a:avLst/>
          </a:prstGeom>
          <a:noFill/>
          <a:ln w="28575">
            <a:solidFill>
              <a:srgbClr val="FF3300"/>
            </a:solidFill>
            <a:round/>
            <a:headEnd type="none" w="sm" len="sm"/>
            <a:tailEnd type="none" w="sm" len="sm"/>
          </a:ln>
        </p:spPr>
        <p:txBody>
          <a:bodyPr/>
          <a:lstStyle/>
          <a:p>
            <a:endParaRPr lang="en-US"/>
          </a:p>
        </p:txBody>
      </p:sp>
      <p:sp>
        <p:nvSpPr>
          <p:cNvPr id="30738" name="Line 44"/>
          <p:cNvSpPr>
            <a:spLocks noChangeAspect="1" noChangeShapeType="1"/>
          </p:cNvSpPr>
          <p:nvPr/>
        </p:nvSpPr>
        <p:spPr bwMode="auto">
          <a:xfrm flipH="1" flipV="1">
            <a:off x="4232275" y="1874838"/>
            <a:ext cx="477838" cy="1225550"/>
          </a:xfrm>
          <a:prstGeom prst="line">
            <a:avLst/>
          </a:prstGeom>
          <a:noFill/>
          <a:ln w="57150">
            <a:solidFill>
              <a:srgbClr val="FF3300"/>
            </a:solidFill>
            <a:round/>
            <a:headEnd/>
            <a:tailEnd type="triangle" w="med" len="med"/>
          </a:ln>
        </p:spPr>
        <p:txBody>
          <a:bodyPr wrap="none">
            <a:spAutoFit/>
          </a:bodyPr>
          <a:lstStyle/>
          <a:p>
            <a:endParaRPr lang="en-US"/>
          </a:p>
        </p:txBody>
      </p:sp>
      <p:sp>
        <p:nvSpPr>
          <p:cNvPr id="30739" name="Text Box 45"/>
          <p:cNvSpPr txBox="1">
            <a:spLocks noChangeAspect="1" noChangeArrowheads="1"/>
          </p:cNvSpPr>
          <p:nvPr/>
        </p:nvSpPr>
        <p:spPr bwMode="auto">
          <a:xfrm>
            <a:off x="2597150" y="1865313"/>
            <a:ext cx="1724025" cy="304800"/>
          </a:xfrm>
          <a:prstGeom prst="rect">
            <a:avLst/>
          </a:prstGeom>
          <a:noFill/>
          <a:ln w="9525" algn="ctr">
            <a:noFill/>
            <a:prstDash val="dash"/>
            <a:miter lim="800000"/>
            <a:headEnd/>
            <a:tailEnd/>
          </a:ln>
        </p:spPr>
        <p:txBody>
          <a:bodyPr wrap="none">
            <a:spAutoFit/>
          </a:bodyPr>
          <a:lstStyle/>
          <a:p>
            <a:r>
              <a:rPr lang="en-US" sz="1400">
                <a:solidFill>
                  <a:srgbClr val="FF3300"/>
                </a:solidFill>
              </a:rPr>
              <a:t>Increasing MV utility</a:t>
            </a:r>
          </a:p>
        </p:txBody>
      </p:sp>
      <p:sp>
        <p:nvSpPr>
          <p:cNvPr id="30740" name="AutoShape 46"/>
          <p:cNvSpPr>
            <a:spLocks noChangeAspect="1" noChangeArrowheads="1"/>
          </p:cNvSpPr>
          <p:nvPr/>
        </p:nvSpPr>
        <p:spPr bwMode="auto">
          <a:xfrm>
            <a:off x="3101975" y="3270250"/>
            <a:ext cx="1749425" cy="542925"/>
          </a:xfrm>
          <a:prstGeom prst="wedgeRoundRectCallout">
            <a:avLst>
              <a:gd name="adj1" fmla="val -31796"/>
              <a:gd name="adj2" fmla="val -84981"/>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Optimal</a:t>
            </a:r>
          </a:p>
          <a:p>
            <a:pPr algn="ctr" eaLnBrk="0" hangingPunct="0"/>
            <a:r>
              <a:rPr lang="en-US" sz="1400" b="0"/>
              <a:t>risk-return portfolio </a:t>
            </a:r>
            <a:endParaRPr lang="en-US" sz="1400" b="0" i="1"/>
          </a:p>
        </p:txBody>
      </p:sp>
      <p:sp>
        <p:nvSpPr>
          <p:cNvPr id="30741" name="Oval 47"/>
          <p:cNvSpPr>
            <a:spLocks noChangeAspect="1" noChangeArrowheads="1"/>
          </p:cNvSpPr>
          <p:nvPr/>
        </p:nvSpPr>
        <p:spPr bwMode="auto">
          <a:xfrm>
            <a:off x="4841875" y="5083175"/>
            <a:ext cx="2344738" cy="1038225"/>
          </a:xfrm>
          <a:prstGeom prst="ellipse">
            <a:avLst/>
          </a:prstGeom>
          <a:noFill/>
          <a:ln w="9525" algn="ctr">
            <a:noFill/>
            <a:prstDash val="dash"/>
            <a:round/>
            <a:headEnd/>
            <a:tailEnd/>
          </a:ln>
        </p:spPr>
        <p:txBody>
          <a:bodyPr>
            <a:spAutoFit/>
          </a:bodyPr>
          <a:lstStyle/>
          <a:p>
            <a:pPr algn="ctr"/>
            <a:r>
              <a:rPr lang="en-US" sz="1400" b="0"/>
              <a:t>Area covered by </a:t>
            </a:r>
          </a:p>
          <a:p>
            <a:pPr algn="ctr"/>
            <a:r>
              <a:rPr lang="en-US" sz="1400" b="0"/>
              <a:t>all possible portfolios</a:t>
            </a:r>
          </a:p>
        </p:txBody>
      </p:sp>
      <p:sp>
        <p:nvSpPr>
          <p:cNvPr id="30742" name="Text Box 48"/>
          <p:cNvSpPr txBox="1">
            <a:spLocks noChangeAspect="1" noChangeArrowheads="1"/>
          </p:cNvSpPr>
          <p:nvPr/>
        </p:nvSpPr>
        <p:spPr bwMode="auto">
          <a:xfrm>
            <a:off x="5640388" y="1922463"/>
            <a:ext cx="439737" cy="304800"/>
          </a:xfrm>
          <a:prstGeom prst="rect">
            <a:avLst/>
          </a:prstGeom>
          <a:noFill/>
          <a:ln w="12700">
            <a:noFill/>
            <a:miter lim="800000"/>
            <a:headEnd type="none" w="sm" len="sm"/>
            <a:tailEnd type="none" w="sm" len="sm"/>
          </a:ln>
        </p:spPr>
        <p:txBody>
          <a:bodyPr wrap="none">
            <a:spAutoFit/>
          </a:bodyPr>
          <a:lstStyle/>
          <a:p>
            <a:pPr eaLnBrk="0" hangingPunct="0"/>
            <a:r>
              <a:rPr lang="en-US" sz="1400" b="0">
                <a:solidFill>
                  <a:srgbClr val="FF3300"/>
                </a:solidFill>
                <a:latin typeface="Symbol" pitchFamily="18" charset="2"/>
              </a:rPr>
              <a:t>g </a:t>
            </a:r>
            <a:r>
              <a:rPr lang="en-US" sz="1400" b="0">
                <a:solidFill>
                  <a:srgbClr val="FF3300"/>
                </a:solidFill>
              </a:rPr>
              <a:t>/2</a:t>
            </a:r>
            <a:endParaRPr lang="en-US" sz="1400" b="0" i="1">
              <a:solidFill>
                <a:srgbClr val="FF3300"/>
              </a:solidFill>
            </a:endParaRPr>
          </a:p>
        </p:txBody>
      </p:sp>
      <p:sp>
        <p:nvSpPr>
          <p:cNvPr id="30743" name="AutoShape 49"/>
          <p:cNvSpPr>
            <a:spLocks noChangeAspect="1" noChangeArrowheads="1"/>
          </p:cNvSpPr>
          <p:nvPr/>
        </p:nvSpPr>
        <p:spPr bwMode="auto">
          <a:xfrm flipH="1">
            <a:off x="5330825" y="2039938"/>
            <a:ext cx="363538" cy="149225"/>
          </a:xfrm>
          <a:prstGeom prst="rtTriangle">
            <a:avLst/>
          </a:prstGeom>
          <a:solidFill>
            <a:schemeClr val="bg1"/>
          </a:solidFill>
          <a:ln w="9525" algn="ctr">
            <a:solidFill>
              <a:srgbClr val="FF3300"/>
            </a:solidFill>
            <a:miter lim="800000"/>
            <a:headEnd/>
            <a:tailEnd/>
          </a:ln>
        </p:spPr>
        <p:txBody>
          <a:bodyPr anchor="ctr">
            <a:spAutoFit/>
          </a:bodyPr>
          <a:lstStyle/>
          <a:p>
            <a:endParaRPr lang="en-US"/>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idx="4294967295"/>
          </p:nvPr>
        </p:nvSpPr>
        <p:spPr/>
        <p:txBody>
          <a:bodyPr/>
          <a:lstStyle/>
          <a:p>
            <a:pPr eaLnBrk="1" hangingPunct="1"/>
            <a:r>
              <a:rPr lang="en-US" sz="2400" dirty="0" smtClean="0">
                <a:latin typeface="Albertus Extra Bold" pitchFamily="34" charset="0"/>
              </a:rPr>
              <a:t>Assessing Risk</a:t>
            </a:r>
            <a:endParaRPr lang="en-US" sz="2400" dirty="0">
              <a:solidFill>
                <a:schemeClr val="accent1"/>
              </a:solidFill>
              <a:latin typeface="Georgia" charset="0"/>
              <a:ea typeface="ＭＳ Ｐゴシック" charset="0"/>
              <a:cs typeface="ＭＳ Ｐゴシック" charset="0"/>
            </a:endParaRPr>
          </a:p>
        </p:txBody>
      </p:sp>
      <p:sp>
        <p:nvSpPr>
          <p:cNvPr id="32771" name="Content Placeholder 2"/>
          <p:cNvSpPr>
            <a:spLocks noGrp="1"/>
          </p:cNvSpPr>
          <p:nvPr>
            <p:ph sz="quarter" idx="4294967295"/>
          </p:nvPr>
        </p:nvSpPr>
        <p:spPr>
          <a:xfrm>
            <a:off x="304800" y="1266825"/>
            <a:ext cx="8504238" cy="4876800"/>
          </a:xfrm>
        </p:spPr>
        <p:txBody>
          <a:bodyPr/>
          <a:lstStyle/>
          <a:p>
            <a:pPr marL="0" indent="0">
              <a:defRPr/>
            </a:pPr>
            <a:r>
              <a:rPr lang="en-US" sz="2400" dirty="0" smtClean="0">
                <a:solidFill>
                  <a:srgbClr val="002060"/>
                </a:solidFill>
                <a:latin typeface="Optima"/>
                <a:ea typeface="ＭＳ Ｐゴシック" charset="0"/>
                <a:cs typeface="Optima"/>
              </a:rPr>
              <a:t>People </a:t>
            </a:r>
            <a:r>
              <a:rPr lang="en-US" sz="2400" dirty="0">
                <a:solidFill>
                  <a:srgbClr val="002060"/>
                </a:solidFill>
                <a:latin typeface="Optima"/>
                <a:ea typeface="ＭＳ Ｐゴシック" charset="0"/>
                <a:cs typeface="Optima"/>
              </a:rPr>
              <a:t>are innately bad at </a:t>
            </a:r>
            <a:r>
              <a:rPr lang="en-US" sz="2400" dirty="0" smtClean="0">
                <a:solidFill>
                  <a:srgbClr val="002060"/>
                </a:solidFill>
                <a:latin typeface="Optima"/>
                <a:ea typeface="ＭＳ Ｐゴシック" charset="0"/>
                <a:cs typeface="Optima"/>
              </a:rPr>
              <a:t>uncertainty assessment</a:t>
            </a:r>
          </a:p>
          <a:p>
            <a:pPr lvl="2">
              <a:buFont typeface="Arial"/>
              <a:buChar char="•"/>
              <a:defRPr/>
            </a:pPr>
            <a:r>
              <a:rPr lang="en-US" sz="2200" dirty="0" smtClean="0">
                <a:solidFill>
                  <a:srgbClr val="002060"/>
                </a:solidFill>
                <a:latin typeface="Optima"/>
                <a:ea typeface="ＭＳ Ｐゴシック" charset="0"/>
                <a:cs typeface="Optima"/>
              </a:rPr>
              <a:t>Overconfidence</a:t>
            </a:r>
          </a:p>
          <a:p>
            <a:pPr lvl="2">
              <a:buFont typeface="Arial"/>
              <a:buChar char="•"/>
              <a:defRPr/>
            </a:pPr>
            <a:r>
              <a:rPr lang="en-US" sz="2200" dirty="0" smtClean="0">
                <a:solidFill>
                  <a:srgbClr val="002060"/>
                </a:solidFill>
                <a:latin typeface="Optima"/>
                <a:ea typeface="ＭＳ Ｐゴシック" charset="0"/>
                <a:cs typeface="Optima"/>
              </a:rPr>
              <a:t>Availability bias</a:t>
            </a:r>
          </a:p>
          <a:p>
            <a:pPr lvl="2">
              <a:buFont typeface="Arial"/>
              <a:buChar char="•"/>
              <a:defRPr/>
            </a:pPr>
            <a:r>
              <a:rPr lang="en-US" sz="2200" dirty="0" smtClean="0">
                <a:solidFill>
                  <a:srgbClr val="002060"/>
                </a:solidFill>
                <a:latin typeface="Optima"/>
                <a:ea typeface="ＭＳ Ｐゴシック" charset="0"/>
                <a:cs typeface="Optima"/>
              </a:rPr>
              <a:t>Confirmation bias</a:t>
            </a:r>
          </a:p>
          <a:p>
            <a:pPr lvl="2">
              <a:buFont typeface="Arial"/>
              <a:buChar char="•"/>
              <a:defRPr/>
            </a:pPr>
            <a:r>
              <a:rPr lang="en-US" sz="2200" dirty="0" smtClean="0">
                <a:solidFill>
                  <a:srgbClr val="002060"/>
                </a:solidFill>
                <a:latin typeface="Optima"/>
                <a:ea typeface="ＭＳ Ｐゴシック" charset="0"/>
                <a:cs typeface="Optima"/>
              </a:rPr>
              <a:t>Perception of randomness</a:t>
            </a:r>
          </a:p>
          <a:p>
            <a:pPr marL="0" indent="0">
              <a:defRPr/>
            </a:pPr>
            <a:endParaRPr lang="en-US" sz="2400" dirty="0">
              <a:solidFill>
                <a:srgbClr val="002060"/>
              </a:solidFill>
              <a:latin typeface="Optima"/>
              <a:ea typeface="ＭＳ Ｐゴシック" charset="0"/>
              <a:cs typeface="Optima"/>
            </a:endParaRPr>
          </a:p>
          <a:p>
            <a:pPr marL="0" indent="0">
              <a:defRPr/>
            </a:pPr>
            <a:r>
              <a:rPr lang="en-US" sz="2400" dirty="0" smtClean="0">
                <a:solidFill>
                  <a:srgbClr val="002060"/>
                </a:solidFill>
                <a:latin typeface="Optima"/>
                <a:ea typeface="ＭＳ Ｐゴシック" charset="0"/>
                <a:cs typeface="Optima"/>
              </a:rPr>
              <a:t>Normative </a:t>
            </a:r>
            <a:r>
              <a:rPr lang="en-US" sz="2400" dirty="0">
                <a:solidFill>
                  <a:srgbClr val="002060"/>
                </a:solidFill>
                <a:latin typeface="Optima"/>
                <a:ea typeface="ＭＳ Ｐゴシック" charset="0"/>
                <a:cs typeface="Optima"/>
              </a:rPr>
              <a:t>tools of probability improve ability to make reliable assessments of </a:t>
            </a:r>
            <a:r>
              <a:rPr lang="en-US" sz="2400" dirty="0" smtClean="0">
                <a:solidFill>
                  <a:srgbClr val="002060"/>
                </a:solidFill>
                <a:latin typeface="Optima"/>
                <a:ea typeface="ＭＳ Ｐゴシック" charset="0"/>
                <a:cs typeface="Optima"/>
              </a:rPr>
              <a:t>uncertainty:</a:t>
            </a:r>
          </a:p>
          <a:p>
            <a:pPr lvl="2">
              <a:buFont typeface="Arial"/>
              <a:buChar char="•"/>
              <a:defRPr/>
            </a:pPr>
            <a:r>
              <a:rPr lang="en-US" sz="2200" dirty="0" smtClean="0">
                <a:solidFill>
                  <a:srgbClr val="002060"/>
                </a:solidFill>
                <a:latin typeface="Optima"/>
                <a:ea typeface="ＭＳ Ｐゴシック" charset="0"/>
                <a:cs typeface="Optima"/>
              </a:rPr>
              <a:t>What’s the experiment?</a:t>
            </a:r>
          </a:p>
          <a:p>
            <a:pPr lvl="2">
              <a:buFont typeface="Arial"/>
              <a:buChar char="•"/>
              <a:defRPr/>
            </a:pPr>
            <a:r>
              <a:rPr lang="en-US" sz="2200" dirty="0" smtClean="0">
                <a:solidFill>
                  <a:srgbClr val="002060"/>
                </a:solidFill>
                <a:latin typeface="Optima"/>
                <a:ea typeface="ＭＳ Ｐゴシック" charset="0"/>
                <a:cs typeface="Optima"/>
              </a:rPr>
              <a:t>Recalibrate</a:t>
            </a:r>
          </a:p>
          <a:p>
            <a:pPr lvl="2">
              <a:buFont typeface="Arial"/>
              <a:buChar char="•"/>
              <a:defRPr/>
            </a:pPr>
            <a:r>
              <a:rPr lang="en-US" sz="2200" dirty="0" smtClean="0">
                <a:solidFill>
                  <a:srgbClr val="002060"/>
                </a:solidFill>
                <a:latin typeface="Optima"/>
                <a:ea typeface="ＭＳ Ｐゴシック" charset="0"/>
                <a:cs typeface="Optima"/>
              </a:rPr>
              <a:t>Prospective hindsight.</a:t>
            </a:r>
          </a:p>
          <a:p>
            <a:pPr lvl="2">
              <a:buFont typeface="Arial"/>
              <a:buChar char="•"/>
              <a:defRPr/>
            </a:pPr>
            <a:r>
              <a:rPr lang="en-US" sz="2200" dirty="0" smtClean="0">
                <a:solidFill>
                  <a:srgbClr val="002060"/>
                </a:solidFill>
                <a:latin typeface="Optima"/>
                <a:ea typeface="ＭＳ Ｐゴシック" charset="0"/>
                <a:cs typeface="Optima"/>
              </a:rPr>
              <a:t>Disconfirming evidence</a:t>
            </a:r>
          </a:p>
          <a:p>
            <a:pPr>
              <a:buFont typeface="Arial"/>
              <a:buChar char="•"/>
              <a:defRPr/>
            </a:pPr>
            <a:endParaRPr lang="en-US" sz="2400" dirty="0">
              <a:solidFill>
                <a:srgbClr val="002060"/>
              </a:solidFill>
              <a:latin typeface="Optima"/>
              <a:ea typeface="ＭＳ Ｐゴシック" charset="0"/>
              <a:cs typeface="Optima"/>
            </a:endParaRPr>
          </a:p>
          <a:p>
            <a:pPr marL="0" indent="0">
              <a:defRPr/>
            </a:pPr>
            <a:endParaRPr lang="en-US" sz="2400" dirty="0">
              <a:solidFill>
                <a:srgbClr val="002060"/>
              </a:solidFill>
              <a:latin typeface="Optima"/>
              <a:ea typeface="ＭＳ Ｐゴシック" charset="0"/>
              <a:cs typeface="Optima"/>
            </a:endParaRPr>
          </a:p>
        </p:txBody>
      </p:sp>
    </p:spTree>
    <p:extLst>
      <p:ext uri="{BB962C8B-B14F-4D97-AF65-F5344CB8AC3E}">
        <p14:creationId xmlns:p14="http://schemas.microsoft.com/office/powerpoint/2010/main" val="121653823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Threat Assessment</a:t>
            </a:r>
            <a:r>
              <a:rPr lang="en-US" dirty="0" smtClean="0"/>
              <a:t/>
            </a:r>
            <a:br>
              <a:rPr lang="en-US" dirty="0" smtClean="0"/>
            </a:br>
            <a:r>
              <a:rPr lang="en-US" sz="3100" dirty="0" smtClean="0"/>
              <a:t>Another Crucial Dimension</a:t>
            </a:r>
            <a:endParaRPr lang="en-US" sz="3100" dirty="0"/>
          </a:p>
        </p:txBody>
      </p:sp>
      <p:cxnSp>
        <p:nvCxnSpPr>
          <p:cNvPr id="6" name="Straight Arrow Connector 5"/>
          <p:cNvCxnSpPr/>
          <p:nvPr/>
        </p:nvCxnSpPr>
        <p:spPr>
          <a:xfrm rot="16200000" flipV="1">
            <a:off x="809502" y="3728484"/>
            <a:ext cx="3762896"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690951" y="5608345"/>
            <a:ext cx="4223754"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690951" y="2959988"/>
            <a:ext cx="2802769" cy="26483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14705" y="5425267"/>
            <a:ext cx="1228960" cy="369332"/>
          </a:xfrm>
          <a:prstGeom prst="rect">
            <a:avLst/>
          </a:prstGeom>
          <a:noFill/>
        </p:spPr>
        <p:txBody>
          <a:bodyPr wrap="square" rtlCol="0">
            <a:spAutoFit/>
          </a:bodyPr>
          <a:lstStyle/>
          <a:p>
            <a:r>
              <a:rPr lang="en-US" dirty="0" smtClean="0"/>
              <a:t>Impact</a:t>
            </a:r>
            <a:endParaRPr lang="en-US" dirty="0"/>
          </a:p>
        </p:txBody>
      </p:sp>
      <p:sp>
        <p:nvSpPr>
          <p:cNvPr id="15" name="TextBox 14"/>
          <p:cNvSpPr txBox="1"/>
          <p:nvPr/>
        </p:nvSpPr>
        <p:spPr>
          <a:xfrm>
            <a:off x="889000" y="1847036"/>
            <a:ext cx="1647535" cy="461665"/>
          </a:xfrm>
          <a:prstGeom prst="rect">
            <a:avLst/>
          </a:prstGeom>
          <a:noFill/>
        </p:spPr>
        <p:txBody>
          <a:bodyPr wrap="square" rtlCol="0">
            <a:spAutoFit/>
          </a:bodyPr>
          <a:lstStyle/>
          <a:p>
            <a:r>
              <a:rPr lang="en-US" dirty="0" smtClean="0"/>
              <a:t>Probability</a:t>
            </a:r>
            <a:endParaRPr lang="en-US" dirty="0"/>
          </a:p>
        </p:txBody>
      </p:sp>
      <p:sp>
        <p:nvSpPr>
          <p:cNvPr id="17" name="Rounded Rectangle 16"/>
          <p:cNvSpPr/>
          <p:nvPr/>
        </p:nvSpPr>
        <p:spPr>
          <a:xfrm>
            <a:off x="5575051" y="2507280"/>
            <a:ext cx="1958655" cy="65288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Detectability</a:t>
            </a:r>
            <a:endParaRPr lang="en-US" b="1" dirty="0">
              <a:solidFill>
                <a:schemeClr val="tx1"/>
              </a:solidFill>
            </a:endParaRPr>
          </a:p>
        </p:txBody>
      </p:sp>
      <p:sp>
        <p:nvSpPr>
          <p:cNvPr id="18" name="TextBox 17"/>
          <p:cNvSpPr txBox="1"/>
          <p:nvPr/>
        </p:nvSpPr>
        <p:spPr>
          <a:xfrm>
            <a:off x="5570530" y="3352190"/>
            <a:ext cx="1967697" cy="923330"/>
          </a:xfrm>
          <a:prstGeom prst="rect">
            <a:avLst/>
          </a:prstGeom>
          <a:noFill/>
        </p:spPr>
        <p:txBody>
          <a:bodyPr wrap="square" rtlCol="0">
            <a:spAutoFit/>
          </a:bodyPr>
          <a:lstStyle/>
          <a:p>
            <a:pPr algn="ctr"/>
            <a:r>
              <a:rPr lang="en-US" dirty="0" smtClean="0"/>
              <a:t>Slowly-evolving or rapidly-evolving threat?</a:t>
            </a:r>
            <a:endParaRPr lang="en-US" dirty="0"/>
          </a:p>
        </p:txBody>
      </p:sp>
    </p:spTree>
    <p:extLst>
      <p:ext uri="{BB962C8B-B14F-4D97-AF65-F5344CB8AC3E}">
        <p14:creationId xmlns:p14="http://schemas.microsoft.com/office/powerpoint/2010/main" val="7129177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4"/>
          <p:cNvSpPr>
            <a:spLocks noGrp="1" noChangeArrowheads="1"/>
          </p:cNvSpPr>
          <p:nvPr>
            <p:ph type="title"/>
          </p:nvPr>
        </p:nvSpPr>
        <p:spPr/>
        <p:txBody>
          <a:bodyPr/>
          <a:lstStyle/>
          <a:p>
            <a:r>
              <a:rPr lang="en-US" dirty="0" smtClean="0">
                <a:latin typeface="Optima" pitchFamily="1" charset="0"/>
              </a:rPr>
              <a:t/>
            </a:r>
            <a:br>
              <a:rPr lang="en-US" dirty="0" smtClean="0">
                <a:latin typeface="Optima" pitchFamily="1" charset="0"/>
              </a:rPr>
            </a:br>
            <a:r>
              <a:rPr lang="en-US" dirty="0" smtClean="0">
                <a:latin typeface="Optima" pitchFamily="1" charset="0"/>
              </a:rPr>
              <a:t>Risk Management </a:t>
            </a:r>
            <a:br>
              <a:rPr lang="en-US" dirty="0" smtClean="0">
                <a:latin typeface="Optima" pitchFamily="1" charset="0"/>
              </a:rPr>
            </a:br>
            <a:r>
              <a:rPr lang="en-US" dirty="0" smtClean="0">
                <a:latin typeface="Optima" pitchFamily="1" charset="0"/>
              </a:rPr>
              <a:t>	Step 4: strategic risk mitigation</a:t>
            </a:r>
          </a:p>
        </p:txBody>
      </p:sp>
      <p:sp>
        <p:nvSpPr>
          <p:cNvPr id="38914" name="Rectangle 5"/>
          <p:cNvSpPr>
            <a:spLocks noGrp="1" noChangeArrowheads="1"/>
          </p:cNvSpPr>
          <p:nvPr>
            <p:ph idx="1"/>
          </p:nvPr>
        </p:nvSpPr>
        <p:spPr>
          <a:xfrm>
            <a:off x="455613" y="1114425"/>
            <a:ext cx="8170862" cy="6456363"/>
          </a:xfrm>
        </p:spPr>
        <p:txBody>
          <a:bodyPr/>
          <a:lstStyle/>
          <a:p>
            <a:pPr>
              <a:buNone/>
              <a:defRPr/>
            </a:pPr>
            <a:r>
              <a:rPr lang="en-US" sz="2400" dirty="0" smtClean="0">
                <a:latin typeface="+mj-lt"/>
              </a:rPr>
              <a:t>What Should we do about risk?</a:t>
            </a:r>
            <a:endParaRPr lang="en-US" sz="2400" dirty="0">
              <a:latin typeface="+mj-lt"/>
              <a:ea typeface="ＭＳ Ｐゴシック" charset="0"/>
            </a:endParaRPr>
          </a:p>
          <a:p>
            <a:pPr>
              <a:buFont typeface="Wingdings" charset="0"/>
              <a:buChar char="§"/>
              <a:defRPr/>
            </a:pPr>
            <a:r>
              <a:rPr lang="en-US" sz="2400" dirty="0" smtClean="0">
                <a:ea typeface="ＭＳ Ｐゴシック" charset="0"/>
              </a:rPr>
              <a:t>Do nothing: pass to investors</a:t>
            </a:r>
          </a:p>
          <a:p>
            <a:pPr>
              <a:buFont typeface="Wingdings" charset="0"/>
              <a:buChar char="§"/>
              <a:defRPr/>
            </a:pPr>
            <a:r>
              <a:rPr lang="en-US" sz="2400" dirty="0" smtClean="0">
                <a:ea typeface="ＭＳ Ｐゴシック" charset="0"/>
              </a:rPr>
              <a:t>Protect against risks</a:t>
            </a:r>
          </a:p>
          <a:p>
            <a:pPr>
              <a:buFont typeface="Wingdings" charset="0"/>
              <a:buChar char="§"/>
              <a:defRPr/>
            </a:pPr>
            <a:r>
              <a:rPr lang="en-US" sz="2400" dirty="0" smtClean="0">
                <a:ea typeface="ＭＳ Ｐゴシック" charset="0"/>
              </a:rPr>
              <a:t>Exploit risks</a:t>
            </a:r>
          </a:p>
          <a:p>
            <a:pPr>
              <a:buFont typeface="Wingdings" charset="0"/>
              <a:buChar char="§"/>
              <a:defRPr/>
            </a:pPr>
            <a:endParaRPr lang="en-US" sz="2400" dirty="0">
              <a:ea typeface="ＭＳ Ｐゴシック" charset="0"/>
            </a:endParaRPr>
          </a:p>
          <a:p>
            <a:pPr marL="0" indent="0">
              <a:buFont typeface="Wingdings" charset="0"/>
              <a:buNone/>
              <a:defRPr/>
            </a:pPr>
            <a:r>
              <a:rPr lang="en-US" sz="2400" dirty="0" smtClean="0">
                <a:ea typeface="ＭＳ Ｐゴシック" charset="0"/>
              </a:rPr>
              <a:t>Key Questions:</a:t>
            </a:r>
          </a:p>
          <a:p>
            <a:pPr>
              <a:buFont typeface="Wingdings" charset="0"/>
              <a:buChar char="§"/>
              <a:defRPr/>
            </a:pPr>
            <a:r>
              <a:rPr lang="en-US" sz="2400" dirty="0" smtClean="0">
                <a:ea typeface="ＭＳ Ｐゴシック" charset="0"/>
              </a:rPr>
              <a:t>What is the cost of hedging the risk?</a:t>
            </a:r>
          </a:p>
          <a:p>
            <a:pPr>
              <a:buFont typeface="Wingdings" charset="0"/>
              <a:buChar char="§"/>
              <a:defRPr/>
            </a:pPr>
            <a:r>
              <a:rPr lang="en-US" sz="2400" dirty="0" smtClean="0">
                <a:ea typeface="ＭＳ Ｐゴシック" charset="0"/>
              </a:rPr>
              <a:t>Is there significant benefit in terms of higher cash flows or lower discount rate?</a:t>
            </a:r>
          </a:p>
          <a:p>
            <a:pPr>
              <a:buFont typeface="Wingdings" charset="0"/>
              <a:buChar char="§"/>
              <a:defRPr/>
            </a:pPr>
            <a:r>
              <a:rPr lang="en-US" sz="2400" dirty="0" smtClean="0">
                <a:ea typeface="ＭＳ Ｐゴシック" charset="0"/>
              </a:rPr>
              <a:t>Can investors hedge at lower costs?</a:t>
            </a:r>
          </a:p>
          <a:p>
            <a:pPr>
              <a:buFont typeface="Wingdings" charset="0"/>
              <a:buChar char="§"/>
              <a:defRPr/>
            </a:pPr>
            <a:r>
              <a:rPr lang="en-US" sz="2400" dirty="0" smtClean="0">
                <a:ea typeface="ＭＳ Ｐゴシック" charset="0"/>
              </a:rPr>
              <a:t>Will the benefits persist if investors hedge?</a:t>
            </a:r>
          </a:p>
          <a:p>
            <a:pPr>
              <a:buFont typeface="Wingdings" charset="0"/>
              <a:buChar char="§"/>
              <a:defRPr/>
            </a:pPr>
            <a:endParaRPr lang="en-US" sz="2400" dirty="0">
              <a:ea typeface="ＭＳ Ｐゴシック"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4: strategic risk mitigation</a:t>
            </a:r>
            <a:endParaRPr lang="en-US" dirty="0"/>
          </a:p>
        </p:txBody>
      </p:sp>
      <p:sp>
        <p:nvSpPr>
          <p:cNvPr id="5" name="Content Placeholder 4"/>
          <p:cNvSpPr>
            <a:spLocks noGrp="1"/>
          </p:cNvSpPr>
          <p:nvPr>
            <p:ph idx="1"/>
          </p:nvPr>
        </p:nvSpPr>
        <p:spPr/>
        <p:txBody>
          <a:bodyPr/>
          <a:lstStyle/>
          <a:p>
            <a:pPr marL="381000" indent="-381000">
              <a:buNone/>
            </a:pPr>
            <a:r>
              <a:rPr lang="en-US" dirty="0" smtClean="0"/>
              <a:t>Four generic operational hedging strategies:</a:t>
            </a:r>
          </a:p>
          <a:p>
            <a:pPr marL="381000" indent="-381000">
              <a:buNone/>
            </a:pPr>
            <a:endParaRPr lang="en-US" dirty="0" smtClean="0"/>
          </a:p>
          <a:p>
            <a:pPr marL="381000" indent="-381000">
              <a:buFontTx/>
              <a:buAutoNum type="arabicPeriod"/>
            </a:pPr>
            <a:r>
              <a:rPr lang="en-US" dirty="0" smtClean="0"/>
              <a:t>Reserves &amp; Redundancy</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Diversification &amp; Pooling</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Risk-Sharing &amp; Transfer</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Reducing or eliminating root causes of risk</a:t>
            </a:r>
          </a:p>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b="1" dirty="0" smtClean="0">
                <a:latin typeface="Albertus Extra Bold"/>
              </a:rPr>
              <a:t>Capacity Timing Optimization</a:t>
            </a:r>
            <a:r>
              <a:rPr lang="en-US" dirty="0" smtClean="0"/>
              <a:t> </a:t>
            </a:r>
            <a:br>
              <a:rPr lang="en-US" dirty="0" smtClean="0"/>
            </a:br>
            <a:r>
              <a:rPr lang="en-US" dirty="0" smtClean="0"/>
              <a:t>	A basic timing model</a:t>
            </a:r>
          </a:p>
        </p:txBody>
      </p:sp>
      <p:sp>
        <p:nvSpPr>
          <p:cNvPr id="2052" name="Rectangle 11"/>
          <p:cNvSpPr>
            <a:spLocks noGrp="1" noChangeArrowheads="1"/>
          </p:cNvSpPr>
          <p:nvPr>
            <p:ph type="body" sz="half" idx="1"/>
          </p:nvPr>
        </p:nvSpPr>
        <p:spPr>
          <a:xfrm>
            <a:off x="455613" y="1114425"/>
            <a:ext cx="4241800" cy="5435600"/>
          </a:xfrm>
        </p:spPr>
        <p:txBody>
          <a:bodyPr/>
          <a:lstStyle/>
          <a:p>
            <a:pPr eaLnBrk="1" hangingPunct="1"/>
            <a:r>
              <a:rPr lang="en-US" sz="1800" smtClean="0"/>
              <a:t>Basic Timing Model:</a:t>
            </a:r>
          </a:p>
          <a:p>
            <a:pPr lvl="1" eaLnBrk="1" hangingPunct="1"/>
            <a:r>
              <a:rPr lang="en-US" sz="1600" smtClean="0"/>
              <a:t>Linear demand growth: </a:t>
            </a:r>
            <a:r>
              <a:rPr lang="en-US" sz="1600" i="1" smtClean="0"/>
              <a:t>D = gt</a:t>
            </a:r>
          </a:p>
          <a:p>
            <a:pPr lvl="1" eaLnBrk="1" hangingPunct="1"/>
            <a:r>
              <a:rPr lang="en-US" sz="1600" smtClean="0"/>
              <a:t>CapEx cost function: </a:t>
            </a:r>
            <a:r>
              <a:rPr lang="en-US" sz="1600" i="1" smtClean="0"/>
              <a:t>C</a:t>
            </a:r>
            <a:r>
              <a:rPr lang="en-US" sz="1600" smtClean="0"/>
              <a:t>(</a:t>
            </a:r>
            <a:r>
              <a:rPr lang="en-US" sz="1600" i="1" smtClean="0"/>
              <a:t>k</a:t>
            </a:r>
            <a:r>
              <a:rPr lang="en-US" sz="1600" smtClean="0"/>
              <a:t>)</a:t>
            </a:r>
            <a:endParaRPr lang="en-US" sz="1600" i="1" smtClean="0"/>
          </a:p>
          <a:p>
            <a:pPr lvl="1" eaLnBrk="1" hangingPunct="1"/>
            <a:r>
              <a:rPr lang="en-US" sz="1600" smtClean="0"/>
              <a:t>Continuous-time discount rate </a:t>
            </a:r>
            <a:r>
              <a:rPr lang="en-US" sz="1600" i="1" smtClean="0"/>
              <a:t>r</a:t>
            </a:r>
          </a:p>
          <a:p>
            <a:pPr eaLnBrk="1" hangingPunct="1"/>
            <a:endParaRPr lang="en-US" sz="1800" smtClean="0"/>
          </a:p>
          <a:p>
            <a:pPr eaLnBrk="1" hangingPunct="1"/>
            <a:r>
              <a:rPr lang="en-US" sz="1800" smtClean="0"/>
              <a:t>Decision variable: timing </a:t>
            </a:r>
            <a:r>
              <a:rPr lang="en-US" sz="1800" i="1" smtClean="0"/>
              <a:t>t </a:t>
            </a:r>
            <a:r>
              <a:rPr lang="en-US" sz="1800" smtClean="0"/>
              <a:t>(size </a:t>
            </a:r>
            <a:r>
              <a:rPr lang="en-US" sz="1800" i="1" smtClean="0"/>
              <a:t>k </a:t>
            </a:r>
            <a:r>
              <a:rPr lang="en-US" sz="1800" smtClean="0"/>
              <a:t>= </a:t>
            </a:r>
            <a:r>
              <a:rPr lang="en-US" sz="1800" i="1" smtClean="0"/>
              <a:t>gt</a:t>
            </a:r>
            <a:r>
              <a:rPr lang="en-US" sz="1800" smtClean="0"/>
              <a:t>) </a:t>
            </a:r>
          </a:p>
          <a:p>
            <a:pPr eaLnBrk="1" hangingPunct="1"/>
            <a:endParaRPr lang="en-US" sz="1800" smtClean="0"/>
          </a:p>
          <a:p>
            <a:pPr eaLnBrk="1" hangingPunct="1"/>
            <a:r>
              <a:rPr lang="en-US" sz="1800" smtClean="0"/>
              <a:t>PV(</a:t>
            </a:r>
            <a:r>
              <a:rPr lang="en-US" sz="1800" i="1" smtClean="0"/>
              <a:t>t</a:t>
            </a:r>
            <a:r>
              <a:rPr lang="en-US" sz="1800" smtClean="0"/>
              <a:t>) = </a:t>
            </a:r>
          </a:p>
          <a:p>
            <a:pPr eaLnBrk="1" hangingPunct="1"/>
            <a:endParaRPr lang="en-US" sz="1800" smtClean="0"/>
          </a:p>
          <a:p>
            <a:pPr eaLnBrk="1" hangingPunct="1"/>
            <a:endParaRPr lang="en-US" sz="1800" smtClean="0"/>
          </a:p>
          <a:p>
            <a:pPr eaLnBrk="1" hangingPunct="1"/>
            <a:r>
              <a:rPr lang="en-US" sz="1800" smtClean="0"/>
              <a:t>Optimal timing condition for power CapEx </a:t>
            </a:r>
            <a:r>
              <a:rPr lang="en-US" sz="1800" i="1" smtClean="0"/>
              <a:t>C(k)= c</a:t>
            </a:r>
            <a:r>
              <a:rPr lang="en-US" sz="1800" i="1" baseline="-25000" smtClean="0"/>
              <a:t>K</a:t>
            </a:r>
            <a:r>
              <a:rPr lang="en-US" sz="1800" i="1" smtClean="0"/>
              <a:t> K</a:t>
            </a:r>
            <a:r>
              <a:rPr lang="en-US" sz="1800" i="1" baseline="30000" smtClean="0">
                <a:latin typeface="Symbol" pitchFamily="18" charset="2"/>
              </a:rPr>
              <a:t>a</a:t>
            </a:r>
            <a:r>
              <a:rPr lang="en-US" sz="1800" i="1" smtClean="0"/>
              <a:t> / </a:t>
            </a:r>
            <a:r>
              <a:rPr lang="en-US" sz="1800" i="1" smtClean="0">
                <a:latin typeface="Symbol" pitchFamily="18" charset="2"/>
              </a:rPr>
              <a:t>a</a:t>
            </a:r>
            <a:r>
              <a:rPr lang="en-US" sz="1800" i="1" smtClean="0"/>
              <a:t> :</a:t>
            </a:r>
            <a:endParaRPr lang="en-US" sz="1800" smtClean="0">
              <a:cs typeface="Times New Roman" pitchFamily="18" charset="0"/>
            </a:endParaRPr>
          </a:p>
        </p:txBody>
      </p:sp>
      <p:graphicFrame>
        <p:nvGraphicFramePr>
          <p:cNvPr id="2050" name="Object 33"/>
          <p:cNvGraphicFramePr>
            <a:graphicFrameLocks noGrp="1" noChangeAspect="1"/>
          </p:cNvGraphicFramePr>
          <p:nvPr>
            <p:ph sz="quarter" idx="2"/>
          </p:nvPr>
        </p:nvGraphicFramePr>
        <p:xfrm>
          <a:off x="1682750" y="3209925"/>
          <a:ext cx="2117725" cy="698500"/>
        </p:xfrm>
        <a:graphic>
          <a:graphicData uri="http://schemas.openxmlformats.org/presentationml/2006/ole">
            <mc:AlternateContent xmlns:mc="http://schemas.openxmlformats.org/markup-compatibility/2006">
              <mc:Choice xmlns:v="urn:schemas-microsoft-com:vml" Requires="v">
                <p:oleObj spid="_x0000_s2060" name="Equation" r:id="rId4" imgW="1346040" imgH="431640" progId="Equation.3">
                  <p:embed/>
                </p:oleObj>
              </mc:Choice>
              <mc:Fallback>
                <p:oleObj name="Equation" r:id="rId4" imgW="1346040" imgH="431640" progId="Equation.3">
                  <p:embed/>
                  <p:pic>
                    <p:nvPicPr>
                      <p:cNvPr id="0" name="Object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2750" y="3209925"/>
                        <a:ext cx="2117725" cy="698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3" name="Rectangle 163"/>
          <p:cNvSpPr>
            <a:spLocks noChangeArrowheads="1"/>
          </p:cNvSpPr>
          <p:nvPr/>
        </p:nvSpPr>
        <p:spPr bwMode="auto">
          <a:xfrm>
            <a:off x="5295900" y="3857625"/>
            <a:ext cx="2895600" cy="2243138"/>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054" name="Freeform 164"/>
          <p:cNvSpPr>
            <a:spLocks/>
          </p:cNvSpPr>
          <p:nvPr/>
        </p:nvSpPr>
        <p:spPr bwMode="auto">
          <a:xfrm rot="16200000" flipV="1">
            <a:off x="5618162" y="3540126"/>
            <a:ext cx="2219325" cy="2889250"/>
          </a:xfrm>
          <a:custGeom>
            <a:avLst/>
            <a:gdLst>
              <a:gd name="T0" fmla="*/ 0 w 1748"/>
              <a:gd name="T1" fmla="*/ 2147483647 h 2048"/>
              <a:gd name="T2" fmla="*/ 2147483647 w 1748"/>
              <a:gd name="T3" fmla="*/ 2147483647 h 2048"/>
              <a:gd name="T4" fmla="*/ 2147483647 w 1748"/>
              <a:gd name="T5" fmla="*/ 2147483647 h 2048"/>
              <a:gd name="T6" fmla="*/ 2147483647 w 1748"/>
              <a:gd name="T7" fmla="*/ 2147483647 h 2048"/>
              <a:gd name="T8" fmla="*/ 2147483647 w 1748"/>
              <a:gd name="T9" fmla="*/ 2147483647 h 2048"/>
              <a:gd name="T10" fmla="*/ 2147483647 w 1748"/>
              <a:gd name="T11" fmla="*/ 0 h 2048"/>
              <a:gd name="T12" fmla="*/ 0 60000 65536"/>
              <a:gd name="T13" fmla="*/ 0 60000 65536"/>
              <a:gd name="T14" fmla="*/ 0 60000 65536"/>
              <a:gd name="T15" fmla="*/ 0 60000 65536"/>
              <a:gd name="T16" fmla="*/ 0 60000 65536"/>
              <a:gd name="T17" fmla="*/ 0 60000 65536"/>
              <a:gd name="T18" fmla="*/ 0 w 1748"/>
              <a:gd name="T19" fmla="*/ 0 h 2048"/>
              <a:gd name="T20" fmla="*/ 1748 w 1748"/>
              <a:gd name="T21" fmla="*/ 2048 h 2048"/>
            </a:gdLst>
            <a:ahLst/>
            <a:cxnLst>
              <a:cxn ang="T12">
                <a:pos x="T0" y="T1"/>
              </a:cxn>
              <a:cxn ang="T13">
                <a:pos x="T2" y="T3"/>
              </a:cxn>
              <a:cxn ang="T14">
                <a:pos x="T4" y="T5"/>
              </a:cxn>
              <a:cxn ang="T15">
                <a:pos x="T6" y="T7"/>
              </a:cxn>
              <a:cxn ang="T16">
                <a:pos x="T8" y="T9"/>
              </a:cxn>
              <a:cxn ang="T17">
                <a:pos x="T10" y="T11"/>
              </a:cxn>
            </a:cxnLst>
            <a:rect l="T18" t="T19" r="T20" b="T21"/>
            <a:pathLst>
              <a:path w="1748" h="2048">
                <a:moveTo>
                  <a:pt x="0" y="2048"/>
                </a:moveTo>
                <a:cubicBezTo>
                  <a:pt x="134" y="1944"/>
                  <a:pt x="269" y="1841"/>
                  <a:pt x="404" y="1720"/>
                </a:cubicBezTo>
                <a:cubicBezTo>
                  <a:pt x="539" y="1599"/>
                  <a:pt x="678" y="1462"/>
                  <a:pt x="808" y="1320"/>
                </a:cubicBezTo>
                <a:cubicBezTo>
                  <a:pt x="938" y="1178"/>
                  <a:pt x="1072" y="1013"/>
                  <a:pt x="1184" y="868"/>
                </a:cubicBezTo>
                <a:cubicBezTo>
                  <a:pt x="1296" y="723"/>
                  <a:pt x="1386" y="593"/>
                  <a:pt x="1480" y="448"/>
                </a:cubicBezTo>
                <a:cubicBezTo>
                  <a:pt x="1574" y="303"/>
                  <a:pt x="1661" y="151"/>
                  <a:pt x="1748" y="0"/>
                </a:cubicBezTo>
              </a:path>
            </a:pathLst>
          </a:custGeom>
          <a:noFill/>
          <a:ln w="19050">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55" name="Text Box 165"/>
          <p:cNvSpPr txBox="1">
            <a:spLocks noChangeArrowheads="1"/>
          </p:cNvSpPr>
          <p:nvPr/>
        </p:nvSpPr>
        <p:spPr bwMode="auto">
          <a:xfrm>
            <a:off x="5854700" y="6289675"/>
            <a:ext cx="2197100" cy="274638"/>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Economies of Scale (1/</a:t>
            </a:r>
            <a:r>
              <a:rPr lang="en-US" sz="1200" b="1">
                <a:solidFill>
                  <a:srgbClr val="000000"/>
                </a:solidFill>
                <a:latin typeface="Symbol" pitchFamily="18" charset="2"/>
              </a:rPr>
              <a:t>a</a:t>
            </a:r>
            <a:r>
              <a:rPr lang="en-US" sz="1200" b="1">
                <a:solidFill>
                  <a:srgbClr val="000000"/>
                </a:solidFill>
                <a:latin typeface="Arial" pitchFamily="34" charset="0"/>
              </a:rPr>
              <a:t>)</a:t>
            </a:r>
          </a:p>
        </p:txBody>
      </p:sp>
      <p:sp>
        <p:nvSpPr>
          <p:cNvPr id="2056" name="Text Box 166"/>
          <p:cNvSpPr txBox="1">
            <a:spLocks noChangeArrowheads="1"/>
          </p:cNvSpPr>
          <p:nvPr/>
        </p:nvSpPr>
        <p:spPr bwMode="auto">
          <a:xfrm>
            <a:off x="8086725" y="6124575"/>
            <a:ext cx="268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2</a:t>
            </a:r>
          </a:p>
        </p:txBody>
      </p:sp>
      <p:sp>
        <p:nvSpPr>
          <p:cNvPr id="2057" name="Line 167"/>
          <p:cNvSpPr>
            <a:spLocks noChangeShapeType="1"/>
          </p:cNvSpPr>
          <p:nvPr/>
        </p:nvSpPr>
        <p:spPr bwMode="auto">
          <a:xfrm>
            <a:off x="5295900" y="6100763"/>
            <a:ext cx="3373438" cy="0"/>
          </a:xfrm>
          <a:prstGeom prst="line">
            <a:avLst/>
          </a:prstGeom>
          <a:noFill/>
          <a:ln w="9525">
            <a:solidFill>
              <a:schemeClr val="tx1"/>
            </a:solidFill>
            <a:round/>
            <a:headEnd/>
            <a:tailEnd type="triangle" w="med" len="med"/>
          </a:ln>
        </p:spPr>
        <p:txBody>
          <a:bodyPr wrap="none">
            <a:spAutoFit/>
          </a:bodyPr>
          <a:lstStyle/>
          <a:p>
            <a:endParaRPr lang="en-US"/>
          </a:p>
        </p:txBody>
      </p:sp>
      <p:sp>
        <p:nvSpPr>
          <p:cNvPr id="2058" name="Line 168"/>
          <p:cNvSpPr>
            <a:spLocks noChangeShapeType="1"/>
          </p:cNvSpPr>
          <p:nvPr/>
        </p:nvSpPr>
        <p:spPr bwMode="auto">
          <a:xfrm flipV="1">
            <a:off x="5295900" y="3556000"/>
            <a:ext cx="0" cy="2544763"/>
          </a:xfrm>
          <a:prstGeom prst="line">
            <a:avLst/>
          </a:prstGeom>
          <a:noFill/>
          <a:ln w="9525">
            <a:solidFill>
              <a:schemeClr val="tx1"/>
            </a:solidFill>
            <a:round/>
            <a:headEnd/>
            <a:tailEnd type="triangle" w="med" len="med"/>
          </a:ln>
        </p:spPr>
        <p:txBody>
          <a:bodyPr>
            <a:spAutoFit/>
          </a:bodyPr>
          <a:lstStyle/>
          <a:p>
            <a:endParaRPr lang="en-US"/>
          </a:p>
        </p:txBody>
      </p:sp>
      <p:sp>
        <p:nvSpPr>
          <p:cNvPr id="2059" name="Line 169"/>
          <p:cNvSpPr>
            <a:spLocks noChangeShapeType="1"/>
          </p:cNvSpPr>
          <p:nvPr/>
        </p:nvSpPr>
        <p:spPr bwMode="auto">
          <a:xfrm>
            <a:off x="5238750" y="3854450"/>
            <a:ext cx="90488" cy="0"/>
          </a:xfrm>
          <a:prstGeom prst="line">
            <a:avLst/>
          </a:prstGeom>
          <a:noFill/>
          <a:ln w="9525">
            <a:solidFill>
              <a:schemeClr val="tx1"/>
            </a:solidFill>
            <a:round/>
            <a:headEnd/>
            <a:tailEnd/>
          </a:ln>
        </p:spPr>
        <p:txBody>
          <a:bodyPr wrap="none">
            <a:spAutoFit/>
          </a:bodyPr>
          <a:lstStyle/>
          <a:p>
            <a:endParaRPr lang="en-US"/>
          </a:p>
        </p:txBody>
      </p:sp>
      <p:sp>
        <p:nvSpPr>
          <p:cNvPr id="2060" name="Text Box 170"/>
          <p:cNvSpPr txBox="1">
            <a:spLocks noChangeArrowheads="1"/>
          </p:cNvSpPr>
          <p:nvPr/>
        </p:nvSpPr>
        <p:spPr bwMode="auto">
          <a:xfrm>
            <a:off x="4837113" y="3743325"/>
            <a:ext cx="479425"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61" name="Line 171"/>
          <p:cNvSpPr>
            <a:spLocks noChangeShapeType="1"/>
          </p:cNvSpPr>
          <p:nvPr/>
        </p:nvSpPr>
        <p:spPr bwMode="auto">
          <a:xfrm>
            <a:off x="5238750" y="4321175"/>
            <a:ext cx="90488" cy="0"/>
          </a:xfrm>
          <a:prstGeom prst="line">
            <a:avLst/>
          </a:prstGeom>
          <a:noFill/>
          <a:ln w="9525">
            <a:solidFill>
              <a:schemeClr val="tx1"/>
            </a:solidFill>
            <a:round/>
            <a:headEnd/>
            <a:tailEnd/>
          </a:ln>
        </p:spPr>
        <p:txBody>
          <a:bodyPr wrap="none">
            <a:spAutoFit/>
          </a:bodyPr>
          <a:lstStyle/>
          <a:p>
            <a:endParaRPr lang="en-US"/>
          </a:p>
        </p:txBody>
      </p:sp>
      <p:sp>
        <p:nvSpPr>
          <p:cNvPr id="2062" name="Text Box 172"/>
          <p:cNvSpPr txBox="1">
            <a:spLocks noChangeArrowheads="1"/>
          </p:cNvSpPr>
          <p:nvPr/>
        </p:nvSpPr>
        <p:spPr bwMode="auto">
          <a:xfrm>
            <a:off x="5024438" y="4210050"/>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63" name="Line 173"/>
          <p:cNvSpPr>
            <a:spLocks noChangeShapeType="1"/>
          </p:cNvSpPr>
          <p:nvPr/>
        </p:nvSpPr>
        <p:spPr bwMode="auto">
          <a:xfrm>
            <a:off x="5238750" y="5184775"/>
            <a:ext cx="90488" cy="0"/>
          </a:xfrm>
          <a:prstGeom prst="line">
            <a:avLst/>
          </a:prstGeom>
          <a:noFill/>
          <a:ln w="9525">
            <a:solidFill>
              <a:schemeClr val="tx1"/>
            </a:solidFill>
            <a:round/>
            <a:headEnd/>
            <a:tailEnd/>
          </a:ln>
        </p:spPr>
        <p:txBody>
          <a:bodyPr wrap="none">
            <a:spAutoFit/>
          </a:bodyPr>
          <a:lstStyle/>
          <a:p>
            <a:endParaRPr lang="en-US"/>
          </a:p>
        </p:txBody>
      </p:sp>
      <p:sp>
        <p:nvSpPr>
          <p:cNvPr id="2064" name="Text Box 174"/>
          <p:cNvSpPr txBox="1">
            <a:spLocks noChangeArrowheads="1"/>
          </p:cNvSpPr>
          <p:nvPr/>
        </p:nvSpPr>
        <p:spPr bwMode="auto">
          <a:xfrm>
            <a:off x="4911725" y="5073650"/>
            <a:ext cx="395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0.5</a:t>
            </a:r>
          </a:p>
        </p:txBody>
      </p:sp>
      <p:sp>
        <p:nvSpPr>
          <p:cNvPr id="2065" name="Line 175"/>
          <p:cNvSpPr>
            <a:spLocks noChangeShapeType="1"/>
          </p:cNvSpPr>
          <p:nvPr/>
        </p:nvSpPr>
        <p:spPr bwMode="auto">
          <a:xfrm>
            <a:off x="5249863" y="6089650"/>
            <a:ext cx="90487" cy="0"/>
          </a:xfrm>
          <a:prstGeom prst="line">
            <a:avLst/>
          </a:prstGeom>
          <a:noFill/>
          <a:ln w="9525">
            <a:solidFill>
              <a:schemeClr val="tx1"/>
            </a:solidFill>
            <a:round/>
            <a:headEnd/>
            <a:tailEnd/>
          </a:ln>
        </p:spPr>
        <p:txBody>
          <a:bodyPr wrap="none">
            <a:spAutoFit/>
          </a:bodyPr>
          <a:lstStyle/>
          <a:p>
            <a:endParaRPr lang="en-US"/>
          </a:p>
        </p:txBody>
      </p:sp>
      <p:sp>
        <p:nvSpPr>
          <p:cNvPr id="2066" name="Text Box 176"/>
          <p:cNvSpPr txBox="1">
            <a:spLocks noChangeArrowheads="1"/>
          </p:cNvSpPr>
          <p:nvPr/>
        </p:nvSpPr>
        <p:spPr bwMode="auto">
          <a:xfrm>
            <a:off x="5024438" y="5978525"/>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a:t>
            </a:r>
          </a:p>
        </p:txBody>
      </p:sp>
      <p:sp>
        <p:nvSpPr>
          <p:cNvPr id="2067" name="Line 177"/>
          <p:cNvSpPr>
            <a:spLocks noChangeShapeType="1"/>
          </p:cNvSpPr>
          <p:nvPr/>
        </p:nvSpPr>
        <p:spPr bwMode="auto">
          <a:xfrm>
            <a:off x="8191500" y="6030913"/>
            <a:ext cx="0" cy="120650"/>
          </a:xfrm>
          <a:prstGeom prst="line">
            <a:avLst/>
          </a:prstGeom>
          <a:noFill/>
          <a:ln w="9525">
            <a:solidFill>
              <a:schemeClr val="tx1"/>
            </a:solidFill>
            <a:round/>
            <a:headEnd/>
            <a:tailEnd/>
          </a:ln>
        </p:spPr>
        <p:txBody>
          <a:bodyPr wrap="none">
            <a:spAutoFit/>
          </a:bodyPr>
          <a:lstStyle/>
          <a:p>
            <a:endParaRPr lang="en-US"/>
          </a:p>
        </p:txBody>
      </p:sp>
      <p:sp>
        <p:nvSpPr>
          <p:cNvPr id="2068" name="Text Box 178"/>
          <p:cNvSpPr txBox="1">
            <a:spLocks noChangeArrowheads="1"/>
          </p:cNvSpPr>
          <p:nvPr/>
        </p:nvSpPr>
        <p:spPr bwMode="auto">
          <a:xfrm>
            <a:off x="7294563" y="6134100"/>
            <a:ext cx="479425"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1.75</a:t>
            </a:r>
          </a:p>
        </p:txBody>
      </p:sp>
      <p:sp>
        <p:nvSpPr>
          <p:cNvPr id="2069" name="Line 179"/>
          <p:cNvSpPr>
            <a:spLocks noChangeShapeType="1"/>
          </p:cNvSpPr>
          <p:nvPr/>
        </p:nvSpPr>
        <p:spPr bwMode="auto">
          <a:xfrm>
            <a:off x="74580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0" name="Text Box 180"/>
          <p:cNvSpPr txBox="1">
            <a:spLocks noChangeArrowheads="1"/>
          </p:cNvSpPr>
          <p:nvPr/>
        </p:nvSpPr>
        <p:spPr bwMode="auto">
          <a:xfrm>
            <a:off x="6580188" y="6134100"/>
            <a:ext cx="395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1.5</a:t>
            </a:r>
          </a:p>
        </p:txBody>
      </p:sp>
      <p:sp>
        <p:nvSpPr>
          <p:cNvPr id="2071" name="Line 181"/>
          <p:cNvSpPr>
            <a:spLocks noChangeShapeType="1"/>
          </p:cNvSpPr>
          <p:nvPr/>
        </p:nvSpPr>
        <p:spPr bwMode="auto">
          <a:xfrm>
            <a:off x="67468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2" name="Text Box 182"/>
          <p:cNvSpPr txBox="1">
            <a:spLocks noChangeArrowheads="1"/>
          </p:cNvSpPr>
          <p:nvPr/>
        </p:nvSpPr>
        <p:spPr bwMode="auto">
          <a:xfrm>
            <a:off x="5788025" y="6145213"/>
            <a:ext cx="479425" cy="274637"/>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73" name="Line 183"/>
          <p:cNvSpPr>
            <a:spLocks noChangeShapeType="1"/>
          </p:cNvSpPr>
          <p:nvPr/>
        </p:nvSpPr>
        <p:spPr bwMode="auto">
          <a:xfrm>
            <a:off x="6011863" y="6051550"/>
            <a:ext cx="0" cy="120650"/>
          </a:xfrm>
          <a:prstGeom prst="line">
            <a:avLst/>
          </a:prstGeom>
          <a:noFill/>
          <a:ln w="9525">
            <a:solidFill>
              <a:schemeClr val="tx1"/>
            </a:solidFill>
            <a:round/>
            <a:headEnd/>
            <a:tailEnd/>
          </a:ln>
        </p:spPr>
        <p:txBody>
          <a:bodyPr wrap="none">
            <a:spAutoFit/>
          </a:bodyPr>
          <a:lstStyle/>
          <a:p>
            <a:endParaRPr lang="en-US"/>
          </a:p>
        </p:txBody>
      </p:sp>
      <p:sp>
        <p:nvSpPr>
          <p:cNvPr id="2074" name="Text Box 184"/>
          <p:cNvSpPr txBox="1">
            <a:spLocks noChangeArrowheads="1"/>
          </p:cNvSpPr>
          <p:nvPr/>
        </p:nvSpPr>
        <p:spPr bwMode="auto">
          <a:xfrm>
            <a:off x="5186363" y="6134100"/>
            <a:ext cx="268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75" name="Line 185"/>
          <p:cNvSpPr>
            <a:spLocks noChangeShapeType="1"/>
          </p:cNvSpPr>
          <p:nvPr/>
        </p:nvSpPr>
        <p:spPr bwMode="auto">
          <a:xfrm>
            <a:off x="5289550"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6" name="Text Box 186"/>
          <p:cNvSpPr txBox="1">
            <a:spLocks noChangeArrowheads="1"/>
          </p:cNvSpPr>
          <p:nvPr/>
        </p:nvSpPr>
        <p:spPr bwMode="auto">
          <a:xfrm>
            <a:off x="5322888" y="3871913"/>
            <a:ext cx="2259012" cy="274637"/>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Optimal Capacity Timing </a:t>
            </a:r>
            <a:r>
              <a:rPr lang="en-US" sz="1200" b="1" i="1">
                <a:solidFill>
                  <a:srgbClr val="000000"/>
                </a:solidFill>
                <a:latin typeface="Arial" pitchFamily="34" charset="0"/>
              </a:rPr>
              <a:t>r t</a:t>
            </a:r>
            <a:r>
              <a:rPr lang="en-US" sz="1200" b="1" i="1" baseline="30000">
                <a:solidFill>
                  <a:srgbClr val="000000"/>
                </a:solidFill>
                <a:latin typeface="Arial" pitchFamily="34" charset="0"/>
              </a:rPr>
              <a:t>*</a:t>
            </a:r>
            <a:endParaRPr lang="en-US" sz="1200" b="1">
              <a:solidFill>
                <a:srgbClr val="000000"/>
              </a:solidFill>
              <a:latin typeface="Arial" pitchFamily="34" charset="0"/>
            </a:endParaRPr>
          </a:p>
        </p:txBody>
      </p:sp>
      <p:sp>
        <p:nvSpPr>
          <p:cNvPr id="2077" name="Rectangle 166"/>
          <p:cNvSpPr>
            <a:spLocks noChangeArrowheads="1"/>
          </p:cNvSpPr>
          <p:nvPr/>
        </p:nvSpPr>
        <p:spPr bwMode="auto">
          <a:xfrm>
            <a:off x="5272088" y="1212850"/>
            <a:ext cx="3430587" cy="2154238"/>
          </a:xfrm>
          <a:prstGeom prst="rect">
            <a:avLst/>
          </a:prstGeom>
          <a:solidFill>
            <a:srgbClr val="CCECFF"/>
          </a:solidFill>
          <a:ln w="9525" algn="ctr">
            <a:solidFill>
              <a:schemeClr val="tx1"/>
            </a:solidFill>
            <a:miter lim="800000"/>
            <a:headEnd/>
            <a:tailEnd/>
          </a:ln>
        </p:spPr>
        <p:txBody>
          <a:bodyPr wrap="none" anchor="ctr">
            <a:spAutoFit/>
          </a:bodyPr>
          <a:lstStyle/>
          <a:p>
            <a:endParaRPr lang="en-US" sz="1200">
              <a:solidFill>
                <a:srgbClr val="000000"/>
              </a:solidFill>
              <a:latin typeface="Arial" pitchFamily="34" charset="0"/>
            </a:endParaRPr>
          </a:p>
        </p:txBody>
      </p:sp>
      <p:sp>
        <p:nvSpPr>
          <p:cNvPr id="2078" name="Freeform 31"/>
          <p:cNvSpPr>
            <a:spLocks/>
          </p:cNvSpPr>
          <p:nvPr/>
        </p:nvSpPr>
        <p:spPr bwMode="auto">
          <a:xfrm>
            <a:off x="5275263" y="1377950"/>
            <a:ext cx="3168650" cy="1979613"/>
          </a:xfrm>
          <a:custGeom>
            <a:avLst/>
            <a:gdLst>
              <a:gd name="T0" fmla="*/ 0 w 1996"/>
              <a:gd name="T1" fmla="*/ 2147483647 h 1247"/>
              <a:gd name="T2" fmla="*/ 0 w 1996"/>
              <a:gd name="T3" fmla="*/ 2147483647 h 1247"/>
              <a:gd name="T4" fmla="*/ 2147483647 w 1996"/>
              <a:gd name="T5" fmla="*/ 2147483647 h 1247"/>
              <a:gd name="T6" fmla="*/ 2147483647 w 1996"/>
              <a:gd name="T7" fmla="*/ 2147483647 h 1247"/>
              <a:gd name="T8" fmla="*/ 2147483647 w 1996"/>
              <a:gd name="T9" fmla="*/ 2147483647 h 1247"/>
              <a:gd name="T10" fmla="*/ 2147483647 w 1996"/>
              <a:gd name="T11" fmla="*/ 0 h 1247"/>
              <a:gd name="T12" fmla="*/ 2147483647 w 1996"/>
              <a:gd name="T13" fmla="*/ 0 h 1247"/>
              <a:gd name="T14" fmla="*/ 0 60000 65536"/>
              <a:gd name="T15" fmla="*/ 0 60000 65536"/>
              <a:gd name="T16" fmla="*/ 0 60000 65536"/>
              <a:gd name="T17" fmla="*/ 0 60000 65536"/>
              <a:gd name="T18" fmla="*/ 0 60000 65536"/>
              <a:gd name="T19" fmla="*/ 0 60000 65536"/>
              <a:gd name="T20" fmla="*/ 0 60000 65536"/>
              <a:gd name="T21" fmla="*/ 0 w 1996"/>
              <a:gd name="T22" fmla="*/ 0 h 1247"/>
              <a:gd name="T23" fmla="*/ 1996 w 1996"/>
              <a:gd name="T24" fmla="*/ 1247 h 12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6" h="1247">
                <a:moveTo>
                  <a:pt x="0" y="1247"/>
                </a:moveTo>
                <a:lnTo>
                  <a:pt x="0" y="822"/>
                </a:lnTo>
                <a:lnTo>
                  <a:pt x="665" y="822"/>
                </a:lnTo>
                <a:lnTo>
                  <a:pt x="665" y="414"/>
                </a:lnTo>
                <a:lnTo>
                  <a:pt x="1347" y="414"/>
                </a:lnTo>
                <a:lnTo>
                  <a:pt x="1347" y="0"/>
                </a:lnTo>
                <a:lnTo>
                  <a:pt x="1996" y="0"/>
                </a:lnTo>
              </a:path>
            </a:pathLst>
          </a:custGeom>
          <a:solidFill>
            <a:schemeClr val="bg1"/>
          </a:solidFill>
          <a:ln w="28575">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79" name="Freeform 5"/>
          <p:cNvSpPr>
            <a:spLocks/>
          </p:cNvSpPr>
          <p:nvPr/>
        </p:nvSpPr>
        <p:spPr bwMode="auto">
          <a:xfrm>
            <a:off x="5264150" y="1228725"/>
            <a:ext cx="3438525" cy="2120900"/>
          </a:xfrm>
          <a:custGeom>
            <a:avLst/>
            <a:gdLst>
              <a:gd name="T0" fmla="*/ 0 w 2786"/>
              <a:gd name="T1" fmla="*/ 2147483647 h 1336"/>
              <a:gd name="T2" fmla="*/ 2147483647 w 2786"/>
              <a:gd name="T3" fmla="*/ 0 h 1336"/>
              <a:gd name="T4" fmla="*/ 0 60000 65536"/>
              <a:gd name="T5" fmla="*/ 0 60000 65536"/>
              <a:gd name="T6" fmla="*/ 0 w 2786"/>
              <a:gd name="T7" fmla="*/ 0 h 1336"/>
              <a:gd name="T8" fmla="*/ 2786 w 2786"/>
              <a:gd name="T9" fmla="*/ 1336 h 1336"/>
            </a:gdLst>
            <a:ahLst/>
            <a:cxnLst>
              <a:cxn ang="T4">
                <a:pos x="T0" y="T1"/>
              </a:cxn>
              <a:cxn ang="T5">
                <a:pos x="T2" y="T3"/>
              </a:cxn>
            </a:cxnLst>
            <a:rect l="T6" t="T7" r="T8" b="T9"/>
            <a:pathLst>
              <a:path w="2786" h="1336">
                <a:moveTo>
                  <a:pt x="0" y="1336"/>
                </a:moveTo>
                <a:cubicBezTo>
                  <a:pt x="464" y="1113"/>
                  <a:pt x="2206" y="278"/>
                  <a:pt x="2786" y="0"/>
                </a:cubicBezTo>
              </a:path>
            </a:pathLst>
          </a:custGeom>
          <a:noFill/>
          <a:ln w="38100">
            <a:solidFill>
              <a:schemeClr val="tx1"/>
            </a:solidFill>
            <a:round/>
            <a:headEnd/>
            <a:tailEnd/>
          </a:ln>
        </p:spPr>
        <p:txBody>
          <a:bodyPr>
            <a:spAutoFit/>
          </a:bodyPr>
          <a:lstStyle/>
          <a:p>
            <a:endParaRPr lang="en-US" sz="1200">
              <a:solidFill>
                <a:srgbClr val="000000"/>
              </a:solidFill>
              <a:latin typeface="Arial" pitchFamily="34" charset="0"/>
            </a:endParaRPr>
          </a:p>
        </p:txBody>
      </p:sp>
      <p:sp>
        <p:nvSpPr>
          <p:cNvPr id="2080" name="Text Box 6"/>
          <p:cNvSpPr txBox="1">
            <a:spLocks noChangeArrowheads="1"/>
          </p:cNvSpPr>
          <p:nvPr/>
        </p:nvSpPr>
        <p:spPr bwMode="auto">
          <a:xfrm>
            <a:off x="7843838" y="1712913"/>
            <a:ext cx="344487" cy="304800"/>
          </a:xfrm>
          <a:prstGeom prst="rect">
            <a:avLst/>
          </a:prstGeom>
          <a:noFill/>
          <a:ln w="9525" algn="ctr">
            <a:noFill/>
            <a:prstDash val="dash"/>
            <a:miter lim="800000"/>
            <a:headEnd/>
            <a:tailEnd/>
          </a:ln>
        </p:spPr>
        <p:txBody>
          <a:bodyPr wrap="none">
            <a:spAutoFit/>
          </a:bodyPr>
          <a:lstStyle/>
          <a:p>
            <a:r>
              <a:rPr lang="en-US" sz="1400" b="1" i="1">
                <a:solidFill>
                  <a:srgbClr val="000000"/>
                </a:solidFill>
              </a:rPr>
              <a:t>D</a:t>
            </a:r>
            <a:r>
              <a:rPr lang="en-US" sz="1400" b="1" i="1" baseline="-25000">
                <a:solidFill>
                  <a:srgbClr val="000000"/>
                </a:solidFill>
              </a:rPr>
              <a:t>t</a:t>
            </a:r>
            <a:endParaRPr lang="en-US" sz="1400" b="1" i="1">
              <a:solidFill>
                <a:srgbClr val="000000"/>
              </a:solidFill>
            </a:endParaRPr>
          </a:p>
        </p:txBody>
      </p:sp>
      <p:sp>
        <p:nvSpPr>
          <p:cNvPr id="2081" name="Text Box 9"/>
          <p:cNvSpPr txBox="1">
            <a:spLocks noChangeArrowheads="1"/>
          </p:cNvSpPr>
          <p:nvPr/>
        </p:nvSpPr>
        <p:spPr bwMode="auto">
          <a:xfrm>
            <a:off x="7035800" y="1476375"/>
            <a:ext cx="334963" cy="304800"/>
          </a:xfrm>
          <a:prstGeom prst="rect">
            <a:avLst/>
          </a:prstGeom>
          <a:noFill/>
          <a:ln w="9525" algn="ctr">
            <a:noFill/>
            <a:prstDash val="dash"/>
            <a:miter lim="800000"/>
            <a:headEnd/>
            <a:tailEnd/>
          </a:ln>
        </p:spPr>
        <p:txBody>
          <a:bodyPr wrap="none">
            <a:spAutoFit/>
          </a:bodyPr>
          <a:lstStyle/>
          <a:p>
            <a:r>
              <a:rPr lang="en-US" sz="1400" b="1" i="1">
                <a:solidFill>
                  <a:srgbClr val="3333CC"/>
                </a:solidFill>
              </a:rPr>
              <a:t>K</a:t>
            </a:r>
            <a:r>
              <a:rPr lang="en-US" sz="1400" i="1" baseline="-25000">
                <a:solidFill>
                  <a:srgbClr val="3333CC"/>
                </a:solidFill>
              </a:rPr>
              <a:t>t</a:t>
            </a:r>
          </a:p>
        </p:txBody>
      </p:sp>
      <p:sp>
        <p:nvSpPr>
          <p:cNvPr id="2082" name="Text Box 10"/>
          <p:cNvSpPr txBox="1">
            <a:spLocks noChangeArrowheads="1"/>
          </p:cNvSpPr>
          <p:nvPr/>
        </p:nvSpPr>
        <p:spPr bwMode="auto">
          <a:xfrm>
            <a:off x="4675188" y="992188"/>
            <a:ext cx="657225" cy="396875"/>
          </a:xfrm>
          <a:prstGeom prst="rect">
            <a:avLst/>
          </a:prstGeom>
          <a:noFill/>
          <a:ln w="9525" algn="ctr">
            <a:noFill/>
            <a:prstDash val="dash"/>
            <a:miter lim="800000"/>
            <a:headEnd/>
            <a:tailEnd/>
          </a:ln>
        </p:spPr>
        <p:txBody>
          <a:bodyPr wrap="none">
            <a:spAutoFit/>
          </a:bodyPr>
          <a:lstStyle/>
          <a:p>
            <a:r>
              <a:rPr lang="en-US" sz="1000">
                <a:solidFill>
                  <a:srgbClr val="000000"/>
                </a:solidFill>
              </a:rPr>
              <a:t>Volume</a:t>
            </a:r>
          </a:p>
          <a:p>
            <a:r>
              <a:rPr lang="en-US" sz="1000">
                <a:solidFill>
                  <a:srgbClr val="000000"/>
                </a:solidFill>
              </a:rPr>
              <a:t>(units/yr)</a:t>
            </a:r>
          </a:p>
        </p:txBody>
      </p:sp>
      <p:sp>
        <p:nvSpPr>
          <p:cNvPr id="2083" name="Line 16"/>
          <p:cNvSpPr>
            <a:spLocks noChangeShapeType="1"/>
          </p:cNvSpPr>
          <p:nvPr/>
        </p:nvSpPr>
        <p:spPr bwMode="auto">
          <a:xfrm>
            <a:off x="5268913" y="2030413"/>
            <a:ext cx="2170112" cy="0"/>
          </a:xfrm>
          <a:prstGeom prst="line">
            <a:avLst/>
          </a:prstGeom>
          <a:noFill/>
          <a:ln w="9525">
            <a:solidFill>
              <a:schemeClr val="tx1"/>
            </a:solidFill>
            <a:prstDash val="dash"/>
            <a:round/>
            <a:headEnd/>
            <a:tailEnd/>
          </a:ln>
        </p:spPr>
        <p:txBody>
          <a:bodyPr>
            <a:spAutoFit/>
          </a:bodyPr>
          <a:lstStyle/>
          <a:p>
            <a:endParaRPr lang="en-US"/>
          </a:p>
        </p:txBody>
      </p:sp>
      <p:sp>
        <p:nvSpPr>
          <p:cNvPr id="2084" name="Line 18"/>
          <p:cNvSpPr>
            <a:spLocks noChangeShapeType="1"/>
          </p:cNvSpPr>
          <p:nvPr/>
        </p:nvSpPr>
        <p:spPr bwMode="auto">
          <a:xfrm>
            <a:off x="5276850" y="1382713"/>
            <a:ext cx="3173413" cy="0"/>
          </a:xfrm>
          <a:prstGeom prst="line">
            <a:avLst/>
          </a:prstGeom>
          <a:noFill/>
          <a:ln w="9525">
            <a:solidFill>
              <a:schemeClr val="tx1"/>
            </a:solidFill>
            <a:prstDash val="dash"/>
            <a:round/>
            <a:headEnd/>
            <a:tailEnd/>
          </a:ln>
        </p:spPr>
        <p:txBody>
          <a:bodyPr>
            <a:spAutoFit/>
          </a:bodyPr>
          <a:lstStyle/>
          <a:p>
            <a:endParaRPr lang="en-US"/>
          </a:p>
        </p:txBody>
      </p:sp>
      <p:sp>
        <p:nvSpPr>
          <p:cNvPr id="2085" name="Line 20"/>
          <p:cNvSpPr>
            <a:spLocks noChangeShapeType="1"/>
          </p:cNvSpPr>
          <p:nvPr/>
        </p:nvSpPr>
        <p:spPr bwMode="auto">
          <a:xfrm>
            <a:off x="6324600" y="2676525"/>
            <a:ext cx="0" cy="684213"/>
          </a:xfrm>
          <a:prstGeom prst="line">
            <a:avLst/>
          </a:prstGeom>
          <a:noFill/>
          <a:ln w="9525">
            <a:solidFill>
              <a:schemeClr val="tx1"/>
            </a:solidFill>
            <a:prstDash val="dash"/>
            <a:round/>
            <a:headEnd/>
            <a:tailEnd/>
          </a:ln>
        </p:spPr>
        <p:txBody>
          <a:bodyPr wrap="none">
            <a:spAutoFit/>
          </a:bodyPr>
          <a:lstStyle/>
          <a:p>
            <a:endParaRPr lang="en-US"/>
          </a:p>
        </p:txBody>
      </p:sp>
      <p:sp>
        <p:nvSpPr>
          <p:cNvPr id="2086" name="Line 21"/>
          <p:cNvSpPr>
            <a:spLocks noChangeShapeType="1"/>
          </p:cNvSpPr>
          <p:nvPr/>
        </p:nvSpPr>
        <p:spPr bwMode="auto">
          <a:xfrm>
            <a:off x="7407275" y="2028825"/>
            <a:ext cx="0" cy="1339850"/>
          </a:xfrm>
          <a:prstGeom prst="line">
            <a:avLst/>
          </a:prstGeom>
          <a:noFill/>
          <a:ln w="9525">
            <a:solidFill>
              <a:schemeClr val="tx1"/>
            </a:solidFill>
            <a:prstDash val="dash"/>
            <a:round/>
            <a:headEnd/>
            <a:tailEnd/>
          </a:ln>
        </p:spPr>
        <p:txBody>
          <a:bodyPr wrap="none">
            <a:spAutoFit/>
          </a:bodyPr>
          <a:lstStyle/>
          <a:p>
            <a:endParaRPr lang="en-US"/>
          </a:p>
        </p:txBody>
      </p:sp>
      <p:sp>
        <p:nvSpPr>
          <p:cNvPr id="2087" name="Line 22"/>
          <p:cNvSpPr>
            <a:spLocks noChangeShapeType="1"/>
          </p:cNvSpPr>
          <p:nvPr/>
        </p:nvSpPr>
        <p:spPr bwMode="auto">
          <a:xfrm>
            <a:off x="8428038" y="1381125"/>
            <a:ext cx="0" cy="1987550"/>
          </a:xfrm>
          <a:prstGeom prst="line">
            <a:avLst/>
          </a:prstGeom>
          <a:noFill/>
          <a:ln w="9525">
            <a:solidFill>
              <a:schemeClr val="tx1"/>
            </a:solidFill>
            <a:prstDash val="dash"/>
            <a:round/>
            <a:headEnd/>
            <a:tailEnd/>
          </a:ln>
        </p:spPr>
        <p:txBody>
          <a:bodyPr wrap="none">
            <a:spAutoFit/>
          </a:bodyPr>
          <a:lstStyle/>
          <a:p>
            <a:endParaRPr lang="en-US"/>
          </a:p>
        </p:txBody>
      </p:sp>
      <p:sp>
        <p:nvSpPr>
          <p:cNvPr id="2088" name="Text Box 23"/>
          <p:cNvSpPr txBox="1">
            <a:spLocks noChangeArrowheads="1"/>
          </p:cNvSpPr>
          <p:nvPr/>
        </p:nvSpPr>
        <p:spPr bwMode="auto">
          <a:xfrm>
            <a:off x="5137150" y="3362325"/>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89" name="Text Box 24"/>
          <p:cNvSpPr txBox="1">
            <a:spLocks noChangeArrowheads="1"/>
          </p:cNvSpPr>
          <p:nvPr/>
        </p:nvSpPr>
        <p:spPr bwMode="auto">
          <a:xfrm>
            <a:off x="6184900" y="3362325"/>
            <a:ext cx="2159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t</a:t>
            </a:r>
          </a:p>
        </p:txBody>
      </p:sp>
      <p:sp>
        <p:nvSpPr>
          <p:cNvPr id="2090" name="Text Box 25"/>
          <p:cNvSpPr txBox="1">
            <a:spLocks noChangeArrowheads="1"/>
          </p:cNvSpPr>
          <p:nvPr/>
        </p:nvSpPr>
        <p:spPr bwMode="auto">
          <a:xfrm>
            <a:off x="7302500"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t</a:t>
            </a:r>
          </a:p>
        </p:txBody>
      </p:sp>
      <p:sp>
        <p:nvSpPr>
          <p:cNvPr id="2091" name="Text Box 26"/>
          <p:cNvSpPr txBox="1">
            <a:spLocks noChangeArrowheads="1"/>
          </p:cNvSpPr>
          <p:nvPr/>
        </p:nvSpPr>
        <p:spPr bwMode="auto">
          <a:xfrm>
            <a:off x="8313738"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t</a:t>
            </a:r>
          </a:p>
        </p:txBody>
      </p:sp>
      <p:sp>
        <p:nvSpPr>
          <p:cNvPr id="2092" name="Text Box 27"/>
          <p:cNvSpPr txBox="1">
            <a:spLocks noChangeArrowheads="1"/>
          </p:cNvSpPr>
          <p:nvPr/>
        </p:nvSpPr>
        <p:spPr bwMode="auto">
          <a:xfrm>
            <a:off x="4978400" y="3236913"/>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93" name="Text Box 28"/>
          <p:cNvSpPr txBox="1">
            <a:spLocks noChangeArrowheads="1"/>
          </p:cNvSpPr>
          <p:nvPr/>
        </p:nvSpPr>
        <p:spPr bwMode="auto">
          <a:xfrm>
            <a:off x="4978400" y="2589213"/>
            <a:ext cx="2413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k</a:t>
            </a:r>
          </a:p>
        </p:txBody>
      </p:sp>
      <p:sp>
        <p:nvSpPr>
          <p:cNvPr id="2094" name="Text Box 29"/>
          <p:cNvSpPr txBox="1">
            <a:spLocks noChangeArrowheads="1"/>
          </p:cNvSpPr>
          <p:nvPr/>
        </p:nvSpPr>
        <p:spPr bwMode="auto">
          <a:xfrm>
            <a:off x="4978400" y="1958975"/>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k</a:t>
            </a:r>
          </a:p>
        </p:txBody>
      </p:sp>
      <p:sp>
        <p:nvSpPr>
          <p:cNvPr id="2095" name="Text Box 30"/>
          <p:cNvSpPr txBox="1">
            <a:spLocks noChangeArrowheads="1"/>
          </p:cNvSpPr>
          <p:nvPr/>
        </p:nvSpPr>
        <p:spPr bwMode="auto">
          <a:xfrm>
            <a:off x="4978400" y="1308100"/>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k</a:t>
            </a:r>
          </a:p>
        </p:txBody>
      </p:sp>
      <p:sp>
        <p:nvSpPr>
          <p:cNvPr id="2096" name="Line 161"/>
          <p:cNvSpPr>
            <a:spLocks noChangeShapeType="1"/>
          </p:cNvSpPr>
          <p:nvPr/>
        </p:nvSpPr>
        <p:spPr bwMode="auto">
          <a:xfrm>
            <a:off x="6645275" y="2509838"/>
            <a:ext cx="350838" cy="0"/>
          </a:xfrm>
          <a:prstGeom prst="line">
            <a:avLst/>
          </a:prstGeom>
          <a:noFill/>
          <a:ln w="9525">
            <a:solidFill>
              <a:schemeClr val="tx1"/>
            </a:solidFill>
            <a:round/>
            <a:headEnd/>
            <a:tailEnd/>
          </a:ln>
        </p:spPr>
        <p:txBody>
          <a:bodyPr>
            <a:spAutoFit/>
          </a:bodyPr>
          <a:lstStyle/>
          <a:p>
            <a:endParaRPr lang="en-US"/>
          </a:p>
        </p:txBody>
      </p:sp>
      <p:sp>
        <p:nvSpPr>
          <p:cNvPr id="2097" name="Line 162"/>
          <p:cNvSpPr>
            <a:spLocks noChangeShapeType="1"/>
          </p:cNvSpPr>
          <p:nvPr/>
        </p:nvSpPr>
        <p:spPr bwMode="auto">
          <a:xfrm flipV="1">
            <a:off x="6834188" y="2397125"/>
            <a:ext cx="0" cy="112713"/>
          </a:xfrm>
          <a:prstGeom prst="line">
            <a:avLst/>
          </a:prstGeom>
          <a:noFill/>
          <a:ln w="9525">
            <a:solidFill>
              <a:schemeClr val="tx1"/>
            </a:solidFill>
            <a:round/>
            <a:headEnd/>
            <a:tailEnd/>
          </a:ln>
        </p:spPr>
        <p:txBody>
          <a:bodyPr wrap="none">
            <a:spAutoFit/>
          </a:bodyPr>
          <a:lstStyle/>
          <a:p>
            <a:endParaRPr lang="en-US"/>
          </a:p>
        </p:txBody>
      </p:sp>
      <p:sp>
        <p:nvSpPr>
          <p:cNvPr id="2098" name="Rectangle 165"/>
          <p:cNvSpPr>
            <a:spLocks noChangeArrowheads="1"/>
          </p:cNvSpPr>
          <p:nvPr/>
        </p:nvSpPr>
        <p:spPr bwMode="auto">
          <a:xfrm>
            <a:off x="6799263" y="2295525"/>
            <a:ext cx="24765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g</a:t>
            </a:r>
          </a:p>
        </p:txBody>
      </p:sp>
      <p:sp>
        <p:nvSpPr>
          <p:cNvPr id="2099" name="Text Box 168"/>
          <p:cNvSpPr txBox="1">
            <a:spLocks noChangeArrowheads="1"/>
          </p:cNvSpPr>
          <p:nvPr/>
        </p:nvSpPr>
        <p:spPr bwMode="auto">
          <a:xfrm>
            <a:off x="8510588" y="3349625"/>
            <a:ext cx="452437" cy="244475"/>
          </a:xfrm>
          <a:prstGeom prst="rect">
            <a:avLst/>
          </a:prstGeom>
          <a:noFill/>
          <a:ln w="9525" algn="ctr">
            <a:noFill/>
            <a:prstDash val="dash"/>
            <a:miter lim="800000"/>
            <a:headEnd/>
            <a:tailEnd/>
          </a:ln>
        </p:spPr>
        <p:txBody>
          <a:bodyPr wrap="none">
            <a:spAutoFit/>
          </a:bodyPr>
          <a:lstStyle/>
          <a:p>
            <a:r>
              <a:rPr lang="en-US" sz="1000">
                <a:solidFill>
                  <a:srgbClr val="000000"/>
                </a:solidFill>
              </a:rPr>
              <a:t>Time</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4" name="Rectangle 6"/>
          <p:cNvSpPr>
            <a:spLocks noChangeArrowheads="1"/>
          </p:cNvSpPr>
          <p:nvPr/>
        </p:nvSpPr>
        <p:spPr bwMode="auto">
          <a:xfrm>
            <a:off x="3134112" y="1092685"/>
            <a:ext cx="5585791" cy="456599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75" name="Rectangle 7"/>
          <p:cNvSpPr>
            <a:spLocks noChangeArrowheads="1"/>
          </p:cNvSpPr>
          <p:nvPr/>
        </p:nvSpPr>
        <p:spPr bwMode="auto">
          <a:xfrm>
            <a:off x="4194562" y="1283184"/>
            <a:ext cx="4087813" cy="3514725"/>
          </a:xfrm>
          <a:prstGeom prst="rect">
            <a:avLst/>
          </a:prstGeom>
          <a:solidFill>
            <a:schemeClr val="accent5">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76" name="Freeform 8"/>
          <p:cNvSpPr>
            <a:spLocks noEditPoints="1"/>
          </p:cNvSpPr>
          <p:nvPr/>
        </p:nvSpPr>
        <p:spPr bwMode="auto">
          <a:xfrm>
            <a:off x="4194562" y="1346684"/>
            <a:ext cx="4075113" cy="3387725"/>
          </a:xfrm>
          <a:custGeom>
            <a:avLst/>
            <a:gdLst/>
            <a:ahLst/>
            <a:cxnLst>
              <a:cxn ang="0">
                <a:pos x="0" y="2134"/>
              </a:cxn>
              <a:cxn ang="0">
                <a:pos x="2567" y="2094"/>
              </a:cxn>
              <a:cxn ang="0">
                <a:pos x="2567" y="2038"/>
              </a:cxn>
              <a:cxn ang="0">
                <a:pos x="0" y="1999"/>
              </a:cxn>
              <a:cxn ang="0">
                <a:pos x="0" y="1999"/>
              </a:cxn>
              <a:cxn ang="0">
                <a:pos x="0" y="1919"/>
              </a:cxn>
              <a:cxn ang="0">
                <a:pos x="2567" y="1871"/>
              </a:cxn>
              <a:cxn ang="0">
                <a:pos x="2567" y="1823"/>
              </a:cxn>
              <a:cxn ang="0">
                <a:pos x="0" y="1775"/>
              </a:cxn>
              <a:cxn ang="0">
                <a:pos x="0" y="1775"/>
              </a:cxn>
              <a:cxn ang="0">
                <a:pos x="0" y="1695"/>
              </a:cxn>
              <a:cxn ang="0">
                <a:pos x="2567" y="1647"/>
              </a:cxn>
              <a:cxn ang="0">
                <a:pos x="2567" y="1599"/>
              </a:cxn>
              <a:cxn ang="0">
                <a:pos x="0" y="1551"/>
              </a:cxn>
              <a:cxn ang="0">
                <a:pos x="0" y="1551"/>
              </a:cxn>
              <a:cxn ang="0">
                <a:pos x="0" y="1471"/>
              </a:cxn>
              <a:cxn ang="0">
                <a:pos x="2567" y="1431"/>
              </a:cxn>
              <a:cxn ang="0">
                <a:pos x="2567" y="1375"/>
              </a:cxn>
              <a:cxn ang="0">
                <a:pos x="0" y="1327"/>
              </a:cxn>
              <a:cxn ang="0">
                <a:pos x="0" y="1327"/>
              </a:cxn>
              <a:cxn ang="0">
                <a:pos x="0" y="1247"/>
              </a:cxn>
              <a:cxn ang="0">
                <a:pos x="2567" y="1207"/>
              </a:cxn>
              <a:cxn ang="0">
                <a:pos x="2567" y="1151"/>
              </a:cxn>
              <a:cxn ang="0">
                <a:pos x="0" y="1111"/>
              </a:cxn>
              <a:cxn ang="0">
                <a:pos x="0" y="1111"/>
              </a:cxn>
              <a:cxn ang="0">
                <a:pos x="0" y="1031"/>
              </a:cxn>
              <a:cxn ang="0">
                <a:pos x="2567" y="983"/>
              </a:cxn>
              <a:cxn ang="0">
                <a:pos x="2567" y="927"/>
              </a:cxn>
              <a:cxn ang="0">
                <a:pos x="0" y="887"/>
              </a:cxn>
              <a:cxn ang="0">
                <a:pos x="0" y="887"/>
              </a:cxn>
              <a:cxn ang="0">
                <a:pos x="0" y="807"/>
              </a:cxn>
              <a:cxn ang="0">
                <a:pos x="2567" y="759"/>
              </a:cxn>
              <a:cxn ang="0">
                <a:pos x="2567" y="711"/>
              </a:cxn>
              <a:cxn ang="0">
                <a:pos x="0" y="663"/>
              </a:cxn>
              <a:cxn ang="0">
                <a:pos x="0" y="663"/>
              </a:cxn>
              <a:cxn ang="0">
                <a:pos x="0" y="583"/>
              </a:cxn>
              <a:cxn ang="0">
                <a:pos x="2567" y="536"/>
              </a:cxn>
              <a:cxn ang="0">
                <a:pos x="2567" y="488"/>
              </a:cxn>
              <a:cxn ang="0">
                <a:pos x="0" y="440"/>
              </a:cxn>
              <a:cxn ang="0">
                <a:pos x="0" y="440"/>
              </a:cxn>
              <a:cxn ang="0">
                <a:pos x="0" y="360"/>
              </a:cxn>
              <a:cxn ang="0">
                <a:pos x="2567" y="320"/>
              </a:cxn>
              <a:cxn ang="0">
                <a:pos x="2567" y="264"/>
              </a:cxn>
              <a:cxn ang="0">
                <a:pos x="0" y="224"/>
              </a:cxn>
              <a:cxn ang="0">
                <a:pos x="0" y="224"/>
              </a:cxn>
              <a:cxn ang="0">
                <a:pos x="0" y="144"/>
              </a:cxn>
              <a:cxn ang="0">
                <a:pos x="2567" y="96"/>
              </a:cxn>
              <a:cxn ang="0">
                <a:pos x="2567" y="40"/>
              </a:cxn>
              <a:cxn ang="0">
                <a:pos x="0" y="0"/>
              </a:cxn>
              <a:cxn ang="0">
                <a:pos x="0" y="0"/>
              </a:cxn>
            </a:cxnLst>
            <a:rect l="0" t="0" r="r" b="b"/>
            <a:pathLst>
              <a:path w="2567" h="2134">
                <a:moveTo>
                  <a:pt x="0" y="2126"/>
                </a:moveTo>
                <a:lnTo>
                  <a:pt x="2567" y="2126"/>
                </a:lnTo>
                <a:lnTo>
                  <a:pt x="2567" y="2134"/>
                </a:lnTo>
                <a:lnTo>
                  <a:pt x="0" y="2134"/>
                </a:lnTo>
                <a:lnTo>
                  <a:pt x="0" y="2126"/>
                </a:lnTo>
                <a:close/>
                <a:moveTo>
                  <a:pt x="0" y="2086"/>
                </a:moveTo>
                <a:lnTo>
                  <a:pt x="2567" y="2086"/>
                </a:lnTo>
                <a:lnTo>
                  <a:pt x="2567" y="2094"/>
                </a:lnTo>
                <a:lnTo>
                  <a:pt x="0" y="2094"/>
                </a:lnTo>
                <a:lnTo>
                  <a:pt x="0" y="2086"/>
                </a:lnTo>
                <a:close/>
                <a:moveTo>
                  <a:pt x="0" y="2038"/>
                </a:moveTo>
                <a:lnTo>
                  <a:pt x="2567" y="2038"/>
                </a:lnTo>
                <a:lnTo>
                  <a:pt x="2567" y="2046"/>
                </a:lnTo>
                <a:lnTo>
                  <a:pt x="0" y="2046"/>
                </a:lnTo>
                <a:lnTo>
                  <a:pt x="0" y="2038"/>
                </a:lnTo>
                <a:close/>
                <a:moveTo>
                  <a:pt x="0" y="1999"/>
                </a:moveTo>
                <a:lnTo>
                  <a:pt x="2567" y="1999"/>
                </a:lnTo>
                <a:lnTo>
                  <a:pt x="2567" y="2007"/>
                </a:lnTo>
                <a:lnTo>
                  <a:pt x="0" y="2007"/>
                </a:lnTo>
                <a:lnTo>
                  <a:pt x="0" y="1999"/>
                </a:lnTo>
                <a:close/>
                <a:moveTo>
                  <a:pt x="0" y="1911"/>
                </a:moveTo>
                <a:lnTo>
                  <a:pt x="2567" y="1911"/>
                </a:lnTo>
                <a:lnTo>
                  <a:pt x="2567" y="1919"/>
                </a:lnTo>
                <a:lnTo>
                  <a:pt x="0" y="1919"/>
                </a:lnTo>
                <a:lnTo>
                  <a:pt x="0" y="1911"/>
                </a:lnTo>
                <a:close/>
                <a:moveTo>
                  <a:pt x="0" y="1863"/>
                </a:moveTo>
                <a:lnTo>
                  <a:pt x="2567" y="1863"/>
                </a:lnTo>
                <a:lnTo>
                  <a:pt x="2567" y="1871"/>
                </a:lnTo>
                <a:lnTo>
                  <a:pt x="0" y="1871"/>
                </a:lnTo>
                <a:lnTo>
                  <a:pt x="0" y="1863"/>
                </a:lnTo>
                <a:close/>
                <a:moveTo>
                  <a:pt x="0" y="1823"/>
                </a:moveTo>
                <a:lnTo>
                  <a:pt x="2567" y="1823"/>
                </a:lnTo>
                <a:lnTo>
                  <a:pt x="2567" y="1831"/>
                </a:lnTo>
                <a:lnTo>
                  <a:pt x="0" y="1831"/>
                </a:lnTo>
                <a:lnTo>
                  <a:pt x="0" y="1823"/>
                </a:lnTo>
                <a:close/>
                <a:moveTo>
                  <a:pt x="0" y="1775"/>
                </a:moveTo>
                <a:lnTo>
                  <a:pt x="2567" y="1775"/>
                </a:lnTo>
                <a:lnTo>
                  <a:pt x="2567" y="1783"/>
                </a:lnTo>
                <a:lnTo>
                  <a:pt x="0" y="1783"/>
                </a:lnTo>
                <a:lnTo>
                  <a:pt x="0" y="1775"/>
                </a:lnTo>
                <a:close/>
                <a:moveTo>
                  <a:pt x="0" y="1687"/>
                </a:moveTo>
                <a:lnTo>
                  <a:pt x="2567" y="1687"/>
                </a:lnTo>
                <a:lnTo>
                  <a:pt x="2567" y="1695"/>
                </a:lnTo>
                <a:lnTo>
                  <a:pt x="0" y="1695"/>
                </a:lnTo>
                <a:lnTo>
                  <a:pt x="0" y="1687"/>
                </a:lnTo>
                <a:close/>
                <a:moveTo>
                  <a:pt x="0" y="1639"/>
                </a:moveTo>
                <a:lnTo>
                  <a:pt x="2567" y="1639"/>
                </a:lnTo>
                <a:lnTo>
                  <a:pt x="2567" y="1647"/>
                </a:lnTo>
                <a:lnTo>
                  <a:pt x="0" y="1647"/>
                </a:lnTo>
                <a:lnTo>
                  <a:pt x="0" y="1639"/>
                </a:lnTo>
                <a:close/>
                <a:moveTo>
                  <a:pt x="0" y="1599"/>
                </a:moveTo>
                <a:lnTo>
                  <a:pt x="2567" y="1599"/>
                </a:lnTo>
                <a:lnTo>
                  <a:pt x="2567" y="1607"/>
                </a:lnTo>
                <a:lnTo>
                  <a:pt x="0" y="1607"/>
                </a:lnTo>
                <a:lnTo>
                  <a:pt x="0" y="1599"/>
                </a:lnTo>
                <a:close/>
                <a:moveTo>
                  <a:pt x="0" y="1551"/>
                </a:moveTo>
                <a:lnTo>
                  <a:pt x="2567" y="1551"/>
                </a:lnTo>
                <a:lnTo>
                  <a:pt x="2567" y="1559"/>
                </a:lnTo>
                <a:lnTo>
                  <a:pt x="0" y="1559"/>
                </a:lnTo>
                <a:lnTo>
                  <a:pt x="0" y="1551"/>
                </a:lnTo>
                <a:close/>
                <a:moveTo>
                  <a:pt x="0" y="1463"/>
                </a:moveTo>
                <a:lnTo>
                  <a:pt x="2567" y="1463"/>
                </a:lnTo>
                <a:lnTo>
                  <a:pt x="2567" y="1471"/>
                </a:lnTo>
                <a:lnTo>
                  <a:pt x="0" y="1471"/>
                </a:lnTo>
                <a:lnTo>
                  <a:pt x="0" y="1463"/>
                </a:lnTo>
                <a:close/>
                <a:moveTo>
                  <a:pt x="0" y="1423"/>
                </a:moveTo>
                <a:lnTo>
                  <a:pt x="2567" y="1423"/>
                </a:lnTo>
                <a:lnTo>
                  <a:pt x="2567" y="1431"/>
                </a:lnTo>
                <a:lnTo>
                  <a:pt x="0" y="1431"/>
                </a:lnTo>
                <a:lnTo>
                  <a:pt x="0" y="1423"/>
                </a:lnTo>
                <a:close/>
                <a:moveTo>
                  <a:pt x="0" y="1375"/>
                </a:moveTo>
                <a:lnTo>
                  <a:pt x="2567" y="1375"/>
                </a:lnTo>
                <a:lnTo>
                  <a:pt x="2567" y="1383"/>
                </a:lnTo>
                <a:lnTo>
                  <a:pt x="0" y="1383"/>
                </a:lnTo>
                <a:lnTo>
                  <a:pt x="0" y="1375"/>
                </a:lnTo>
                <a:close/>
                <a:moveTo>
                  <a:pt x="0" y="1327"/>
                </a:moveTo>
                <a:lnTo>
                  <a:pt x="2567" y="1327"/>
                </a:lnTo>
                <a:lnTo>
                  <a:pt x="2567" y="1335"/>
                </a:lnTo>
                <a:lnTo>
                  <a:pt x="0" y="1335"/>
                </a:lnTo>
                <a:lnTo>
                  <a:pt x="0" y="1327"/>
                </a:lnTo>
                <a:close/>
                <a:moveTo>
                  <a:pt x="0" y="1239"/>
                </a:moveTo>
                <a:lnTo>
                  <a:pt x="2567" y="1239"/>
                </a:lnTo>
                <a:lnTo>
                  <a:pt x="2567" y="1247"/>
                </a:lnTo>
                <a:lnTo>
                  <a:pt x="0" y="1247"/>
                </a:lnTo>
                <a:lnTo>
                  <a:pt x="0" y="1239"/>
                </a:lnTo>
                <a:close/>
                <a:moveTo>
                  <a:pt x="0" y="1199"/>
                </a:moveTo>
                <a:lnTo>
                  <a:pt x="2567" y="1199"/>
                </a:lnTo>
                <a:lnTo>
                  <a:pt x="2567" y="1207"/>
                </a:lnTo>
                <a:lnTo>
                  <a:pt x="0" y="1207"/>
                </a:lnTo>
                <a:lnTo>
                  <a:pt x="0" y="1199"/>
                </a:lnTo>
                <a:close/>
                <a:moveTo>
                  <a:pt x="0" y="1151"/>
                </a:moveTo>
                <a:lnTo>
                  <a:pt x="2567" y="1151"/>
                </a:lnTo>
                <a:lnTo>
                  <a:pt x="2567" y="1159"/>
                </a:lnTo>
                <a:lnTo>
                  <a:pt x="0" y="1159"/>
                </a:lnTo>
                <a:lnTo>
                  <a:pt x="0" y="1151"/>
                </a:lnTo>
                <a:close/>
                <a:moveTo>
                  <a:pt x="0" y="1111"/>
                </a:moveTo>
                <a:lnTo>
                  <a:pt x="2567" y="1111"/>
                </a:lnTo>
                <a:lnTo>
                  <a:pt x="2567" y="1119"/>
                </a:lnTo>
                <a:lnTo>
                  <a:pt x="0" y="1119"/>
                </a:lnTo>
                <a:lnTo>
                  <a:pt x="0" y="1111"/>
                </a:lnTo>
                <a:close/>
                <a:moveTo>
                  <a:pt x="0" y="1023"/>
                </a:moveTo>
                <a:lnTo>
                  <a:pt x="2567" y="1023"/>
                </a:lnTo>
                <a:lnTo>
                  <a:pt x="2567" y="1031"/>
                </a:lnTo>
                <a:lnTo>
                  <a:pt x="0" y="1031"/>
                </a:lnTo>
                <a:lnTo>
                  <a:pt x="0" y="1023"/>
                </a:lnTo>
                <a:close/>
                <a:moveTo>
                  <a:pt x="0" y="975"/>
                </a:moveTo>
                <a:lnTo>
                  <a:pt x="2567" y="975"/>
                </a:lnTo>
                <a:lnTo>
                  <a:pt x="2567" y="983"/>
                </a:lnTo>
                <a:lnTo>
                  <a:pt x="0" y="983"/>
                </a:lnTo>
                <a:lnTo>
                  <a:pt x="0" y="975"/>
                </a:lnTo>
                <a:close/>
                <a:moveTo>
                  <a:pt x="0" y="927"/>
                </a:moveTo>
                <a:lnTo>
                  <a:pt x="2567" y="927"/>
                </a:lnTo>
                <a:lnTo>
                  <a:pt x="2567" y="935"/>
                </a:lnTo>
                <a:lnTo>
                  <a:pt x="0" y="935"/>
                </a:lnTo>
                <a:lnTo>
                  <a:pt x="0" y="927"/>
                </a:lnTo>
                <a:close/>
                <a:moveTo>
                  <a:pt x="0" y="887"/>
                </a:moveTo>
                <a:lnTo>
                  <a:pt x="2567" y="887"/>
                </a:lnTo>
                <a:lnTo>
                  <a:pt x="2567" y="895"/>
                </a:lnTo>
                <a:lnTo>
                  <a:pt x="0" y="895"/>
                </a:lnTo>
                <a:lnTo>
                  <a:pt x="0" y="887"/>
                </a:lnTo>
                <a:close/>
                <a:moveTo>
                  <a:pt x="0" y="799"/>
                </a:moveTo>
                <a:lnTo>
                  <a:pt x="2567" y="799"/>
                </a:lnTo>
                <a:lnTo>
                  <a:pt x="2567" y="807"/>
                </a:lnTo>
                <a:lnTo>
                  <a:pt x="0" y="807"/>
                </a:lnTo>
                <a:lnTo>
                  <a:pt x="0" y="799"/>
                </a:lnTo>
                <a:close/>
                <a:moveTo>
                  <a:pt x="0" y="751"/>
                </a:moveTo>
                <a:lnTo>
                  <a:pt x="2567" y="751"/>
                </a:lnTo>
                <a:lnTo>
                  <a:pt x="2567" y="759"/>
                </a:lnTo>
                <a:lnTo>
                  <a:pt x="0" y="759"/>
                </a:lnTo>
                <a:lnTo>
                  <a:pt x="0" y="751"/>
                </a:lnTo>
                <a:close/>
                <a:moveTo>
                  <a:pt x="0" y="711"/>
                </a:moveTo>
                <a:lnTo>
                  <a:pt x="2567" y="711"/>
                </a:lnTo>
                <a:lnTo>
                  <a:pt x="2567" y="719"/>
                </a:lnTo>
                <a:lnTo>
                  <a:pt x="0" y="719"/>
                </a:lnTo>
                <a:lnTo>
                  <a:pt x="0" y="711"/>
                </a:lnTo>
                <a:close/>
                <a:moveTo>
                  <a:pt x="0" y="663"/>
                </a:moveTo>
                <a:lnTo>
                  <a:pt x="2567" y="663"/>
                </a:lnTo>
                <a:lnTo>
                  <a:pt x="2567" y="671"/>
                </a:lnTo>
                <a:lnTo>
                  <a:pt x="0" y="671"/>
                </a:lnTo>
                <a:lnTo>
                  <a:pt x="0" y="663"/>
                </a:lnTo>
                <a:close/>
                <a:moveTo>
                  <a:pt x="0" y="575"/>
                </a:moveTo>
                <a:lnTo>
                  <a:pt x="2567" y="575"/>
                </a:lnTo>
                <a:lnTo>
                  <a:pt x="2567" y="583"/>
                </a:lnTo>
                <a:lnTo>
                  <a:pt x="0" y="583"/>
                </a:lnTo>
                <a:lnTo>
                  <a:pt x="0" y="575"/>
                </a:lnTo>
                <a:close/>
                <a:moveTo>
                  <a:pt x="0" y="528"/>
                </a:moveTo>
                <a:lnTo>
                  <a:pt x="2567" y="528"/>
                </a:lnTo>
                <a:lnTo>
                  <a:pt x="2567" y="536"/>
                </a:lnTo>
                <a:lnTo>
                  <a:pt x="0" y="536"/>
                </a:lnTo>
                <a:lnTo>
                  <a:pt x="0" y="528"/>
                </a:lnTo>
                <a:close/>
                <a:moveTo>
                  <a:pt x="0" y="488"/>
                </a:moveTo>
                <a:lnTo>
                  <a:pt x="2567" y="488"/>
                </a:lnTo>
                <a:lnTo>
                  <a:pt x="2567" y="496"/>
                </a:lnTo>
                <a:lnTo>
                  <a:pt x="0" y="496"/>
                </a:lnTo>
                <a:lnTo>
                  <a:pt x="0" y="488"/>
                </a:lnTo>
                <a:close/>
                <a:moveTo>
                  <a:pt x="0" y="440"/>
                </a:moveTo>
                <a:lnTo>
                  <a:pt x="2567" y="440"/>
                </a:lnTo>
                <a:lnTo>
                  <a:pt x="2567" y="448"/>
                </a:lnTo>
                <a:lnTo>
                  <a:pt x="0" y="448"/>
                </a:lnTo>
                <a:lnTo>
                  <a:pt x="0" y="440"/>
                </a:lnTo>
                <a:close/>
                <a:moveTo>
                  <a:pt x="0" y="352"/>
                </a:moveTo>
                <a:lnTo>
                  <a:pt x="2567" y="352"/>
                </a:lnTo>
                <a:lnTo>
                  <a:pt x="2567" y="360"/>
                </a:lnTo>
                <a:lnTo>
                  <a:pt x="0" y="360"/>
                </a:lnTo>
                <a:lnTo>
                  <a:pt x="0" y="352"/>
                </a:lnTo>
                <a:close/>
                <a:moveTo>
                  <a:pt x="0" y="312"/>
                </a:moveTo>
                <a:lnTo>
                  <a:pt x="2567" y="312"/>
                </a:lnTo>
                <a:lnTo>
                  <a:pt x="2567" y="320"/>
                </a:lnTo>
                <a:lnTo>
                  <a:pt x="0" y="320"/>
                </a:lnTo>
                <a:lnTo>
                  <a:pt x="0" y="312"/>
                </a:lnTo>
                <a:close/>
                <a:moveTo>
                  <a:pt x="0" y="264"/>
                </a:moveTo>
                <a:lnTo>
                  <a:pt x="2567" y="264"/>
                </a:lnTo>
                <a:lnTo>
                  <a:pt x="2567" y="272"/>
                </a:lnTo>
                <a:lnTo>
                  <a:pt x="0" y="272"/>
                </a:lnTo>
                <a:lnTo>
                  <a:pt x="0" y="264"/>
                </a:lnTo>
                <a:close/>
                <a:moveTo>
                  <a:pt x="0" y="224"/>
                </a:moveTo>
                <a:lnTo>
                  <a:pt x="2567" y="224"/>
                </a:lnTo>
                <a:lnTo>
                  <a:pt x="2567" y="232"/>
                </a:lnTo>
                <a:lnTo>
                  <a:pt x="0" y="232"/>
                </a:lnTo>
                <a:lnTo>
                  <a:pt x="0" y="224"/>
                </a:lnTo>
                <a:close/>
                <a:moveTo>
                  <a:pt x="0" y="136"/>
                </a:moveTo>
                <a:lnTo>
                  <a:pt x="2567" y="136"/>
                </a:lnTo>
                <a:lnTo>
                  <a:pt x="2567" y="144"/>
                </a:lnTo>
                <a:lnTo>
                  <a:pt x="0" y="144"/>
                </a:lnTo>
                <a:lnTo>
                  <a:pt x="0" y="136"/>
                </a:lnTo>
                <a:close/>
                <a:moveTo>
                  <a:pt x="0" y="88"/>
                </a:moveTo>
                <a:lnTo>
                  <a:pt x="2567" y="88"/>
                </a:lnTo>
                <a:lnTo>
                  <a:pt x="2567" y="96"/>
                </a:lnTo>
                <a:lnTo>
                  <a:pt x="0" y="96"/>
                </a:lnTo>
                <a:lnTo>
                  <a:pt x="0" y="88"/>
                </a:lnTo>
                <a:close/>
                <a:moveTo>
                  <a:pt x="0" y="40"/>
                </a:moveTo>
                <a:lnTo>
                  <a:pt x="2567" y="40"/>
                </a:lnTo>
                <a:lnTo>
                  <a:pt x="2567" y="48"/>
                </a:lnTo>
                <a:lnTo>
                  <a:pt x="0" y="48"/>
                </a:lnTo>
                <a:lnTo>
                  <a:pt x="0" y="40"/>
                </a:lnTo>
                <a:close/>
                <a:moveTo>
                  <a:pt x="0" y="0"/>
                </a:moveTo>
                <a:lnTo>
                  <a:pt x="2567" y="0"/>
                </a:lnTo>
                <a:lnTo>
                  <a:pt x="2567" y="8"/>
                </a:lnTo>
                <a:lnTo>
                  <a:pt x="0" y="8"/>
                </a:lnTo>
                <a:lnTo>
                  <a:pt x="0" y="0"/>
                </a:lnTo>
                <a:close/>
              </a:path>
            </a:pathLst>
          </a:custGeom>
          <a:solidFill>
            <a:srgbClr val="B7B7B7"/>
          </a:solidFill>
          <a:ln w="8">
            <a:solidFill>
              <a:srgbClr val="B7B7B7"/>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7" name="Freeform 9"/>
          <p:cNvSpPr>
            <a:spLocks noEditPoints="1"/>
          </p:cNvSpPr>
          <p:nvPr/>
        </p:nvSpPr>
        <p:spPr bwMode="auto">
          <a:xfrm>
            <a:off x="4194562" y="1270484"/>
            <a:ext cx="4075113" cy="3186113"/>
          </a:xfrm>
          <a:custGeom>
            <a:avLst/>
            <a:gdLst/>
            <a:ahLst/>
            <a:cxnLst>
              <a:cxn ang="0">
                <a:pos x="0" y="1999"/>
              </a:cxn>
              <a:cxn ang="0">
                <a:pos x="2567" y="1999"/>
              </a:cxn>
              <a:cxn ang="0">
                <a:pos x="2567" y="2007"/>
              </a:cxn>
              <a:cxn ang="0">
                <a:pos x="0" y="2007"/>
              </a:cxn>
              <a:cxn ang="0">
                <a:pos x="0" y="1999"/>
              </a:cxn>
              <a:cxn ang="0">
                <a:pos x="0" y="1775"/>
              </a:cxn>
              <a:cxn ang="0">
                <a:pos x="2567" y="1775"/>
              </a:cxn>
              <a:cxn ang="0">
                <a:pos x="2567" y="1783"/>
              </a:cxn>
              <a:cxn ang="0">
                <a:pos x="0" y="1783"/>
              </a:cxn>
              <a:cxn ang="0">
                <a:pos x="0" y="1775"/>
              </a:cxn>
              <a:cxn ang="0">
                <a:pos x="0" y="1559"/>
              </a:cxn>
              <a:cxn ang="0">
                <a:pos x="2567" y="1559"/>
              </a:cxn>
              <a:cxn ang="0">
                <a:pos x="2567" y="1567"/>
              </a:cxn>
              <a:cxn ang="0">
                <a:pos x="0" y="1567"/>
              </a:cxn>
              <a:cxn ang="0">
                <a:pos x="0" y="1559"/>
              </a:cxn>
              <a:cxn ang="0">
                <a:pos x="0" y="1335"/>
              </a:cxn>
              <a:cxn ang="0">
                <a:pos x="2567" y="1335"/>
              </a:cxn>
              <a:cxn ang="0">
                <a:pos x="2567" y="1343"/>
              </a:cxn>
              <a:cxn ang="0">
                <a:pos x="0" y="1343"/>
              </a:cxn>
              <a:cxn ang="0">
                <a:pos x="0" y="1335"/>
              </a:cxn>
              <a:cxn ang="0">
                <a:pos x="0" y="1111"/>
              </a:cxn>
              <a:cxn ang="0">
                <a:pos x="2567" y="1111"/>
              </a:cxn>
              <a:cxn ang="0">
                <a:pos x="2567" y="1119"/>
              </a:cxn>
              <a:cxn ang="0">
                <a:pos x="0" y="1119"/>
              </a:cxn>
              <a:cxn ang="0">
                <a:pos x="0" y="1111"/>
              </a:cxn>
              <a:cxn ang="0">
                <a:pos x="0" y="887"/>
              </a:cxn>
              <a:cxn ang="0">
                <a:pos x="2567" y="887"/>
              </a:cxn>
              <a:cxn ang="0">
                <a:pos x="2567" y="895"/>
              </a:cxn>
              <a:cxn ang="0">
                <a:pos x="0" y="895"/>
              </a:cxn>
              <a:cxn ang="0">
                <a:pos x="0" y="887"/>
              </a:cxn>
              <a:cxn ang="0">
                <a:pos x="0" y="671"/>
              </a:cxn>
              <a:cxn ang="0">
                <a:pos x="2567" y="671"/>
              </a:cxn>
              <a:cxn ang="0">
                <a:pos x="2567" y="679"/>
              </a:cxn>
              <a:cxn ang="0">
                <a:pos x="0" y="679"/>
              </a:cxn>
              <a:cxn ang="0">
                <a:pos x="0" y="671"/>
              </a:cxn>
              <a:cxn ang="0">
                <a:pos x="0" y="448"/>
              </a:cxn>
              <a:cxn ang="0">
                <a:pos x="2567" y="448"/>
              </a:cxn>
              <a:cxn ang="0">
                <a:pos x="2567" y="456"/>
              </a:cxn>
              <a:cxn ang="0">
                <a:pos x="0" y="456"/>
              </a:cxn>
              <a:cxn ang="0">
                <a:pos x="0" y="448"/>
              </a:cxn>
              <a:cxn ang="0">
                <a:pos x="0" y="224"/>
              </a:cxn>
              <a:cxn ang="0">
                <a:pos x="2567" y="224"/>
              </a:cxn>
              <a:cxn ang="0">
                <a:pos x="2567" y="232"/>
              </a:cxn>
              <a:cxn ang="0">
                <a:pos x="0" y="232"/>
              </a:cxn>
              <a:cxn ang="0">
                <a:pos x="0" y="224"/>
              </a:cxn>
              <a:cxn ang="0">
                <a:pos x="0" y="0"/>
              </a:cxn>
              <a:cxn ang="0">
                <a:pos x="2567" y="0"/>
              </a:cxn>
              <a:cxn ang="0">
                <a:pos x="2567" y="8"/>
              </a:cxn>
              <a:cxn ang="0">
                <a:pos x="0" y="8"/>
              </a:cxn>
              <a:cxn ang="0">
                <a:pos x="0" y="0"/>
              </a:cxn>
            </a:cxnLst>
            <a:rect l="0" t="0" r="r" b="b"/>
            <a:pathLst>
              <a:path w="2567" h="2007">
                <a:moveTo>
                  <a:pt x="0" y="1999"/>
                </a:moveTo>
                <a:lnTo>
                  <a:pt x="2567" y="1999"/>
                </a:lnTo>
                <a:lnTo>
                  <a:pt x="2567" y="2007"/>
                </a:lnTo>
                <a:lnTo>
                  <a:pt x="0" y="2007"/>
                </a:lnTo>
                <a:lnTo>
                  <a:pt x="0" y="1999"/>
                </a:lnTo>
                <a:close/>
                <a:moveTo>
                  <a:pt x="0" y="1775"/>
                </a:moveTo>
                <a:lnTo>
                  <a:pt x="2567" y="1775"/>
                </a:lnTo>
                <a:lnTo>
                  <a:pt x="2567" y="1783"/>
                </a:lnTo>
                <a:lnTo>
                  <a:pt x="0" y="1783"/>
                </a:lnTo>
                <a:lnTo>
                  <a:pt x="0" y="1775"/>
                </a:lnTo>
                <a:close/>
                <a:moveTo>
                  <a:pt x="0" y="1559"/>
                </a:moveTo>
                <a:lnTo>
                  <a:pt x="2567" y="1559"/>
                </a:lnTo>
                <a:lnTo>
                  <a:pt x="2567" y="1567"/>
                </a:lnTo>
                <a:lnTo>
                  <a:pt x="0" y="1567"/>
                </a:lnTo>
                <a:lnTo>
                  <a:pt x="0" y="1559"/>
                </a:lnTo>
                <a:close/>
                <a:moveTo>
                  <a:pt x="0" y="1335"/>
                </a:moveTo>
                <a:lnTo>
                  <a:pt x="2567" y="1335"/>
                </a:lnTo>
                <a:lnTo>
                  <a:pt x="2567" y="1343"/>
                </a:lnTo>
                <a:lnTo>
                  <a:pt x="0" y="1343"/>
                </a:lnTo>
                <a:lnTo>
                  <a:pt x="0" y="1335"/>
                </a:lnTo>
                <a:close/>
                <a:moveTo>
                  <a:pt x="0" y="1111"/>
                </a:moveTo>
                <a:lnTo>
                  <a:pt x="2567" y="1111"/>
                </a:lnTo>
                <a:lnTo>
                  <a:pt x="2567" y="1119"/>
                </a:lnTo>
                <a:lnTo>
                  <a:pt x="0" y="1119"/>
                </a:lnTo>
                <a:lnTo>
                  <a:pt x="0" y="1111"/>
                </a:lnTo>
                <a:close/>
                <a:moveTo>
                  <a:pt x="0" y="887"/>
                </a:moveTo>
                <a:lnTo>
                  <a:pt x="2567" y="887"/>
                </a:lnTo>
                <a:lnTo>
                  <a:pt x="2567" y="895"/>
                </a:lnTo>
                <a:lnTo>
                  <a:pt x="0" y="895"/>
                </a:lnTo>
                <a:lnTo>
                  <a:pt x="0" y="887"/>
                </a:lnTo>
                <a:close/>
                <a:moveTo>
                  <a:pt x="0" y="671"/>
                </a:moveTo>
                <a:lnTo>
                  <a:pt x="2567" y="671"/>
                </a:lnTo>
                <a:lnTo>
                  <a:pt x="2567" y="679"/>
                </a:lnTo>
                <a:lnTo>
                  <a:pt x="0" y="679"/>
                </a:lnTo>
                <a:lnTo>
                  <a:pt x="0" y="671"/>
                </a:lnTo>
                <a:close/>
                <a:moveTo>
                  <a:pt x="0" y="448"/>
                </a:moveTo>
                <a:lnTo>
                  <a:pt x="2567" y="448"/>
                </a:lnTo>
                <a:lnTo>
                  <a:pt x="2567" y="456"/>
                </a:lnTo>
                <a:lnTo>
                  <a:pt x="0" y="456"/>
                </a:lnTo>
                <a:lnTo>
                  <a:pt x="0" y="448"/>
                </a:lnTo>
                <a:close/>
                <a:moveTo>
                  <a:pt x="0" y="224"/>
                </a:moveTo>
                <a:lnTo>
                  <a:pt x="2567" y="224"/>
                </a:lnTo>
                <a:lnTo>
                  <a:pt x="2567" y="232"/>
                </a:lnTo>
                <a:lnTo>
                  <a:pt x="0" y="232"/>
                </a:lnTo>
                <a:lnTo>
                  <a:pt x="0" y="224"/>
                </a:lnTo>
                <a:close/>
                <a:moveTo>
                  <a:pt x="0" y="0"/>
                </a:moveTo>
                <a:lnTo>
                  <a:pt x="2567" y="0"/>
                </a:lnTo>
                <a:lnTo>
                  <a:pt x="2567" y="8"/>
                </a:lnTo>
                <a:lnTo>
                  <a:pt x="0" y="8"/>
                </a:lnTo>
                <a:lnTo>
                  <a:pt x="0"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8" name="Freeform 10"/>
          <p:cNvSpPr>
            <a:spLocks noEditPoints="1"/>
          </p:cNvSpPr>
          <p:nvPr/>
        </p:nvSpPr>
        <p:spPr bwMode="auto">
          <a:xfrm>
            <a:off x="4321562" y="1270484"/>
            <a:ext cx="3833813" cy="3527425"/>
          </a:xfrm>
          <a:custGeom>
            <a:avLst/>
            <a:gdLst/>
            <a:ahLst/>
            <a:cxnLst>
              <a:cxn ang="0">
                <a:pos x="8" y="2222"/>
              </a:cxn>
              <a:cxn ang="0">
                <a:pos x="0" y="0"/>
              </a:cxn>
              <a:cxn ang="0">
                <a:pos x="96" y="0"/>
              </a:cxn>
              <a:cxn ang="0">
                <a:pos x="88" y="2222"/>
              </a:cxn>
              <a:cxn ang="0">
                <a:pos x="96" y="0"/>
              </a:cxn>
              <a:cxn ang="0">
                <a:pos x="184" y="2222"/>
              </a:cxn>
              <a:cxn ang="0">
                <a:pos x="176" y="0"/>
              </a:cxn>
              <a:cxn ang="0">
                <a:pos x="264" y="0"/>
              </a:cxn>
              <a:cxn ang="0">
                <a:pos x="256" y="2222"/>
              </a:cxn>
              <a:cxn ang="0">
                <a:pos x="264" y="0"/>
              </a:cxn>
              <a:cxn ang="0">
                <a:pos x="440" y="2222"/>
              </a:cxn>
              <a:cxn ang="0">
                <a:pos x="432" y="0"/>
              </a:cxn>
              <a:cxn ang="0">
                <a:pos x="528" y="0"/>
              </a:cxn>
              <a:cxn ang="0">
                <a:pos x="520" y="2222"/>
              </a:cxn>
              <a:cxn ang="0">
                <a:pos x="528" y="0"/>
              </a:cxn>
              <a:cxn ang="0">
                <a:pos x="608" y="2222"/>
              </a:cxn>
              <a:cxn ang="0">
                <a:pos x="600" y="0"/>
              </a:cxn>
              <a:cxn ang="0">
                <a:pos x="696" y="0"/>
              </a:cxn>
              <a:cxn ang="0">
                <a:pos x="688" y="2222"/>
              </a:cxn>
              <a:cxn ang="0">
                <a:pos x="696" y="0"/>
              </a:cxn>
              <a:cxn ang="0">
                <a:pos x="872" y="2222"/>
              </a:cxn>
              <a:cxn ang="0">
                <a:pos x="864" y="0"/>
              </a:cxn>
              <a:cxn ang="0">
                <a:pos x="952" y="0"/>
              </a:cxn>
              <a:cxn ang="0">
                <a:pos x="944" y="2222"/>
              </a:cxn>
              <a:cxn ang="0">
                <a:pos x="952" y="0"/>
              </a:cxn>
              <a:cxn ang="0">
                <a:pos x="1040" y="2222"/>
              </a:cxn>
              <a:cxn ang="0">
                <a:pos x="1032" y="0"/>
              </a:cxn>
              <a:cxn ang="0">
                <a:pos x="1128" y="0"/>
              </a:cxn>
              <a:cxn ang="0">
                <a:pos x="1120" y="2222"/>
              </a:cxn>
              <a:cxn ang="0">
                <a:pos x="1128" y="0"/>
              </a:cxn>
              <a:cxn ang="0">
                <a:pos x="1296" y="2222"/>
              </a:cxn>
              <a:cxn ang="0">
                <a:pos x="1288" y="0"/>
              </a:cxn>
              <a:cxn ang="0">
                <a:pos x="1384" y="0"/>
              </a:cxn>
              <a:cxn ang="0">
                <a:pos x="1376" y="2222"/>
              </a:cxn>
              <a:cxn ang="0">
                <a:pos x="1384" y="0"/>
              </a:cxn>
              <a:cxn ang="0">
                <a:pos x="1471" y="2222"/>
              </a:cxn>
              <a:cxn ang="0">
                <a:pos x="1463" y="0"/>
              </a:cxn>
              <a:cxn ang="0">
                <a:pos x="1551" y="0"/>
              </a:cxn>
              <a:cxn ang="0">
                <a:pos x="1543" y="2222"/>
              </a:cxn>
              <a:cxn ang="0">
                <a:pos x="1551" y="0"/>
              </a:cxn>
              <a:cxn ang="0">
                <a:pos x="1727" y="2222"/>
              </a:cxn>
              <a:cxn ang="0">
                <a:pos x="1719" y="0"/>
              </a:cxn>
              <a:cxn ang="0">
                <a:pos x="1815" y="0"/>
              </a:cxn>
              <a:cxn ang="0">
                <a:pos x="1807" y="2222"/>
              </a:cxn>
              <a:cxn ang="0">
                <a:pos x="1815" y="0"/>
              </a:cxn>
              <a:cxn ang="0">
                <a:pos x="1895" y="2222"/>
              </a:cxn>
              <a:cxn ang="0">
                <a:pos x="1887" y="0"/>
              </a:cxn>
              <a:cxn ang="0">
                <a:pos x="1983" y="0"/>
              </a:cxn>
              <a:cxn ang="0">
                <a:pos x="1975" y="2222"/>
              </a:cxn>
              <a:cxn ang="0">
                <a:pos x="1983" y="0"/>
              </a:cxn>
              <a:cxn ang="0">
                <a:pos x="2151" y="2222"/>
              </a:cxn>
              <a:cxn ang="0">
                <a:pos x="2143" y="0"/>
              </a:cxn>
              <a:cxn ang="0">
                <a:pos x="2239" y="0"/>
              </a:cxn>
              <a:cxn ang="0">
                <a:pos x="2231" y="2222"/>
              </a:cxn>
              <a:cxn ang="0">
                <a:pos x="2239" y="0"/>
              </a:cxn>
              <a:cxn ang="0">
                <a:pos x="2327" y="2222"/>
              </a:cxn>
              <a:cxn ang="0">
                <a:pos x="2319" y="0"/>
              </a:cxn>
              <a:cxn ang="0">
                <a:pos x="2415" y="0"/>
              </a:cxn>
              <a:cxn ang="0">
                <a:pos x="2407" y="2222"/>
              </a:cxn>
              <a:cxn ang="0">
                <a:pos x="2415" y="0"/>
              </a:cxn>
            </a:cxnLst>
            <a:rect l="0" t="0" r="r" b="b"/>
            <a:pathLst>
              <a:path w="2415" h="2222">
                <a:moveTo>
                  <a:pt x="8" y="0"/>
                </a:moveTo>
                <a:lnTo>
                  <a:pt x="8" y="2222"/>
                </a:lnTo>
                <a:lnTo>
                  <a:pt x="0" y="2222"/>
                </a:lnTo>
                <a:lnTo>
                  <a:pt x="0" y="0"/>
                </a:lnTo>
                <a:lnTo>
                  <a:pt x="8" y="0"/>
                </a:lnTo>
                <a:close/>
                <a:moveTo>
                  <a:pt x="96" y="0"/>
                </a:moveTo>
                <a:lnTo>
                  <a:pt x="96" y="2222"/>
                </a:lnTo>
                <a:lnTo>
                  <a:pt x="88" y="2222"/>
                </a:lnTo>
                <a:lnTo>
                  <a:pt x="88" y="0"/>
                </a:lnTo>
                <a:lnTo>
                  <a:pt x="96" y="0"/>
                </a:lnTo>
                <a:close/>
                <a:moveTo>
                  <a:pt x="184" y="0"/>
                </a:moveTo>
                <a:lnTo>
                  <a:pt x="184" y="2222"/>
                </a:lnTo>
                <a:lnTo>
                  <a:pt x="176" y="2222"/>
                </a:lnTo>
                <a:lnTo>
                  <a:pt x="176" y="0"/>
                </a:lnTo>
                <a:lnTo>
                  <a:pt x="184" y="0"/>
                </a:lnTo>
                <a:close/>
                <a:moveTo>
                  <a:pt x="264" y="0"/>
                </a:moveTo>
                <a:lnTo>
                  <a:pt x="264" y="2222"/>
                </a:lnTo>
                <a:lnTo>
                  <a:pt x="256" y="2222"/>
                </a:lnTo>
                <a:lnTo>
                  <a:pt x="256" y="0"/>
                </a:lnTo>
                <a:lnTo>
                  <a:pt x="264" y="0"/>
                </a:lnTo>
                <a:close/>
                <a:moveTo>
                  <a:pt x="440" y="0"/>
                </a:moveTo>
                <a:lnTo>
                  <a:pt x="440" y="2222"/>
                </a:lnTo>
                <a:lnTo>
                  <a:pt x="432" y="2222"/>
                </a:lnTo>
                <a:lnTo>
                  <a:pt x="432" y="0"/>
                </a:lnTo>
                <a:lnTo>
                  <a:pt x="440" y="0"/>
                </a:lnTo>
                <a:close/>
                <a:moveTo>
                  <a:pt x="528" y="0"/>
                </a:moveTo>
                <a:lnTo>
                  <a:pt x="528" y="2222"/>
                </a:lnTo>
                <a:lnTo>
                  <a:pt x="520" y="2222"/>
                </a:lnTo>
                <a:lnTo>
                  <a:pt x="520" y="0"/>
                </a:lnTo>
                <a:lnTo>
                  <a:pt x="528" y="0"/>
                </a:lnTo>
                <a:close/>
                <a:moveTo>
                  <a:pt x="608" y="0"/>
                </a:moveTo>
                <a:lnTo>
                  <a:pt x="608" y="2222"/>
                </a:lnTo>
                <a:lnTo>
                  <a:pt x="600" y="2222"/>
                </a:lnTo>
                <a:lnTo>
                  <a:pt x="600" y="0"/>
                </a:lnTo>
                <a:lnTo>
                  <a:pt x="608" y="0"/>
                </a:lnTo>
                <a:close/>
                <a:moveTo>
                  <a:pt x="696" y="0"/>
                </a:moveTo>
                <a:lnTo>
                  <a:pt x="696" y="2222"/>
                </a:lnTo>
                <a:lnTo>
                  <a:pt x="688" y="2222"/>
                </a:lnTo>
                <a:lnTo>
                  <a:pt x="688" y="0"/>
                </a:lnTo>
                <a:lnTo>
                  <a:pt x="696" y="0"/>
                </a:lnTo>
                <a:close/>
                <a:moveTo>
                  <a:pt x="872" y="0"/>
                </a:moveTo>
                <a:lnTo>
                  <a:pt x="872" y="2222"/>
                </a:lnTo>
                <a:lnTo>
                  <a:pt x="864" y="2222"/>
                </a:lnTo>
                <a:lnTo>
                  <a:pt x="864" y="0"/>
                </a:lnTo>
                <a:lnTo>
                  <a:pt x="872" y="0"/>
                </a:lnTo>
                <a:close/>
                <a:moveTo>
                  <a:pt x="952" y="0"/>
                </a:moveTo>
                <a:lnTo>
                  <a:pt x="952" y="2222"/>
                </a:lnTo>
                <a:lnTo>
                  <a:pt x="944" y="2222"/>
                </a:lnTo>
                <a:lnTo>
                  <a:pt x="944" y="0"/>
                </a:lnTo>
                <a:lnTo>
                  <a:pt x="952" y="0"/>
                </a:lnTo>
                <a:close/>
                <a:moveTo>
                  <a:pt x="1040" y="0"/>
                </a:moveTo>
                <a:lnTo>
                  <a:pt x="1040" y="2222"/>
                </a:lnTo>
                <a:lnTo>
                  <a:pt x="1032" y="2222"/>
                </a:lnTo>
                <a:lnTo>
                  <a:pt x="1032" y="0"/>
                </a:lnTo>
                <a:lnTo>
                  <a:pt x="1040" y="0"/>
                </a:lnTo>
                <a:close/>
                <a:moveTo>
                  <a:pt x="1128" y="0"/>
                </a:moveTo>
                <a:lnTo>
                  <a:pt x="1128" y="2222"/>
                </a:lnTo>
                <a:lnTo>
                  <a:pt x="1120" y="2222"/>
                </a:lnTo>
                <a:lnTo>
                  <a:pt x="1120" y="0"/>
                </a:lnTo>
                <a:lnTo>
                  <a:pt x="1128" y="0"/>
                </a:lnTo>
                <a:close/>
                <a:moveTo>
                  <a:pt x="1296" y="0"/>
                </a:moveTo>
                <a:lnTo>
                  <a:pt x="1296" y="2222"/>
                </a:lnTo>
                <a:lnTo>
                  <a:pt x="1288" y="2222"/>
                </a:lnTo>
                <a:lnTo>
                  <a:pt x="1288" y="0"/>
                </a:lnTo>
                <a:lnTo>
                  <a:pt x="1296" y="0"/>
                </a:lnTo>
                <a:close/>
                <a:moveTo>
                  <a:pt x="1384" y="0"/>
                </a:moveTo>
                <a:lnTo>
                  <a:pt x="1384" y="2222"/>
                </a:lnTo>
                <a:lnTo>
                  <a:pt x="1376" y="2222"/>
                </a:lnTo>
                <a:lnTo>
                  <a:pt x="1376" y="0"/>
                </a:lnTo>
                <a:lnTo>
                  <a:pt x="1384" y="0"/>
                </a:lnTo>
                <a:close/>
                <a:moveTo>
                  <a:pt x="1471" y="0"/>
                </a:moveTo>
                <a:lnTo>
                  <a:pt x="1471" y="2222"/>
                </a:lnTo>
                <a:lnTo>
                  <a:pt x="1463" y="2222"/>
                </a:lnTo>
                <a:lnTo>
                  <a:pt x="1463" y="0"/>
                </a:lnTo>
                <a:lnTo>
                  <a:pt x="1471" y="0"/>
                </a:lnTo>
                <a:close/>
                <a:moveTo>
                  <a:pt x="1551" y="0"/>
                </a:moveTo>
                <a:lnTo>
                  <a:pt x="1551" y="2222"/>
                </a:lnTo>
                <a:lnTo>
                  <a:pt x="1543" y="2222"/>
                </a:lnTo>
                <a:lnTo>
                  <a:pt x="1543" y="0"/>
                </a:lnTo>
                <a:lnTo>
                  <a:pt x="1551" y="0"/>
                </a:lnTo>
                <a:close/>
                <a:moveTo>
                  <a:pt x="1727" y="0"/>
                </a:moveTo>
                <a:lnTo>
                  <a:pt x="1727" y="2222"/>
                </a:lnTo>
                <a:lnTo>
                  <a:pt x="1719" y="2222"/>
                </a:lnTo>
                <a:lnTo>
                  <a:pt x="1719" y="0"/>
                </a:lnTo>
                <a:lnTo>
                  <a:pt x="1727" y="0"/>
                </a:lnTo>
                <a:close/>
                <a:moveTo>
                  <a:pt x="1815" y="0"/>
                </a:moveTo>
                <a:lnTo>
                  <a:pt x="1815" y="2222"/>
                </a:lnTo>
                <a:lnTo>
                  <a:pt x="1807" y="2222"/>
                </a:lnTo>
                <a:lnTo>
                  <a:pt x="1807" y="0"/>
                </a:lnTo>
                <a:lnTo>
                  <a:pt x="1815" y="0"/>
                </a:lnTo>
                <a:close/>
                <a:moveTo>
                  <a:pt x="1895" y="0"/>
                </a:moveTo>
                <a:lnTo>
                  <a:pt x="1895" y="2222"/>
                </a:lnTo>
                <a:lnTo>
                  <a:pt x="1887" y="2222"/>
                </a:lnTo>
                <a:lnTo>
                  <a:pt x="1887" y="0"/>
                </a:lnTo>
                <a:lnTo>
                  <a:pt x="1895" y="0"/>
                </a:lnTo>
                <a:close/>
                <a:moveTo>
                  <a:pt x="1983" y="0"/>
                </a:moveTo>
                <a:lnTo>
                  <a:pt x="1983" y="2222"/>
                </a:lnTo>
                <a:lnTo>
                  <a:pt x="1975" y="2222"/>
                </a:lnTo>
                <a:lnTo>
                  <a:pt x="1975" y="0"/>
                </a:lnTo>
                <a:lnTo>
                  <a:pt x="1983" y="0"/>
                </a:lnTo>
                <a:close/>
                <a:moveTo>
                  <a:pt x="2151" y="0"/>
                </a:moveTo>
                <a:lnTo>
                  <a:pt x="2151" y="2222"/>
                </a:lnTo>
                <a:lnTo>
                  <a:pt x="2143" y="2222"/>
                </a:lnTo>
                <a:lnTo>
                  <a:pt x="2143" y="0"/>
                </a:lnTo>
                <a:lnTo>
                  <a:pt x="2151" y="0"/>
                </a:lnTo>
                <a:close/>
                <a:moveTo>
                  <a:pt x="2239" y="0"/>
                </a:moveTo>
                <a:lnTo>
                  <a:pt x="2239" y="2222"/>
                </a:lnTo>
                <a:lnTo>
                  <a:pt x="2231" y="2222"/>
                </a:lnTo>
                <a:lnTo>
                  <a:pt x="2231" y="0"/>
                </a:lnTo>
                <a:lnTo>
                  <a:pt x="2239" y="0"/>
                </a:lnTo>
                <a:close/>
                <a:moveTo>
                  <a:pt x="2327" y="0"/>
                </a:moveTo>
                <a:lnTo>
                  <a:pt x="2327" y="2222"/>
                </a:lnTo>
                <a:lnTo>
                  <a:pt x="2319" y="2222"/>
                </a:lnTo>
                <a:lnTo>
                  <a:pt x="2319" y="0"/>
                </a:lnTo>
                <a:lnTo>
                  <a:pt x="2327" y="0"/>
                </a:lnTo>
                <a:close/>
                <a:moveTo>
                  <a:pt x="2415" y="0"/>
                </a:moveTo>
                <a:lnTo>
                  <a:pt x="2415" y="2222"/>
                </a:lnTo>
                <a:lnTo>
                  <a:pt x="2407" y="2222"/>
                </a:lnTo>
                <a:lnTo>
                  <a:pt x="2407" y="0"/>
                </a:lnTo>
                <a:lnTo>
                  <a:pt x="2415" y="0"/>
                </a:lnTo>
                <a:close/>
              </a:path>
            </a:pathLst>
          </a:custGeom>
          <a:solidFill>
            <a:srgbClr val="B7B7B7"/>
          </a:solidFill>
          <a:ln w="8">
            <a:solidFill>
              <a:srgbClr val="B7B7B7"/>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9" name="Freeform 11"/>
          <p:cNvSpPr>
            <a:spLocks noEditPoints="1"/>
          </p:cNvSpPr>
          <p:nvPr/>
        </p:nvSpPr>
        <p:spPr bwMode="auto">
          <a:xfrm>
            <a:off x="4867662" y="1270484"/>
            <a:ext cx="3414713" cy="3527425"/>
          </a:xfrm>
          <a:custGeom>
            <a:avLst/>
            <a:gdLst/>
            <a:ahLst/>
            <a:cxnLst>
              <a:cxn ang="0">
                <a:pos x="8" y="0"/>
              </a:cxn>
              <a:cxn ang="0">
                <a:pos x="8" y="2222"/>
              </a:cxn>
              <a:cxn ang="0">
                <a:pos x="0" y="2222"/>
              </a:cxn>
              <a:cxn ang="0">
                <a:pos x="0" y="0"/>
              </a:cxn>
              <a:cxn ang="0">
                <a:pos x="8" y="0"/>
              </a:cxn>
              <a:cxn ang="0">
                <a:pos x="440" y="0"/>
              </a:cxn>
              <a:cxn ang="0">
                <a:pos x="440" y="2222"/>
              </a:cxn>
              <a:cxn ang="0">
                <a:pos x="432" y="2222"/>
              </a:cxn>
              <a:cxn ang="0">
                <a:pos x="432" y="0"/>
              </a:cxn>
              <a:cxn ang="0">
                <a:pos x="440" y="0"/>
              </a:cxn>
              <a:cxn ang="0">
                <a:pos x="864" y="0"/>
              </a:cxn>
              <a:cxn ang="0">
                <a:pos x="864" y="2222"/>
              </a:cxn>
              <a:cxn ang="0">
                <a:pos x="856" y="2222"/>
              </a:cxn>
              <a:cxn ang="0">
                <a:pos x="856" y="0"/>
              </a:cxn>
              <a:cxn ang="0">
                <a:pos x="864" y="0"/>
              </a:cxn>
              <a:cxn ang="0">
                <a:pos x="1295" y="0"/>
              </a:cxn>
              <a:cxn ang="0">
                <a:pos x="1295" y="2222"/>
              </a:cxn>
              <a:cxn ang="0">
                <a:pos x="1287" y="2222"/>
              </a:cxn>
              <a:cxn ang="0">
                <a:pos x="1287" y="0"/>
              </a:cxn>
              <a:cxn ang="0">
                <a:pos x="1295" y="0"/>
              </a:cxn>
              <a:cxn ang="0">
                <a:pos x="1727" y="0"/>
              </a:cxn>
              <a:cxn ang="0">
                <a:pos x="1727" y="2222"/>
              </a:cxn>
              <a:cxn ang="0">
                <a:pos x="1719" y="2222"/>
              </a:cxn>
              <a:cxn ang="0">
                <a:pos x="1719" y="0"/>
              </a:cxn>
              <a:cxn ang="0">
                <a:pos x="1727" y="0"/>
              </a:cxn>
              <a:cxn ang="0">
                <a:pos x="2151" y="0"/>
              </a:cxn>
              <a:cxn ang="0">
                <a:pos x="2151" y="2222"/>
              </a:cxn>
              <a:cxn ang="0">
                <a:pos x="2143" y="2222"/>
              </a:cxn>
              <a:cxn ang="0">
                <a:pos x="2143" y="0"/>
              </a:cxn>
              <a:cxn ang="0">
                <a:pos x="2151" y="0"/>
              </a:cxn>
            </a:cxnLst>
            <a:rect l="0" t="0" r="r" b="b"/>
            <a:pathLst>
              <a:path w="2151" h="2222">
                <a:moveTo>
                  <a:pt x="8" y="0"/>
                </a:moveTo>
                <a:lnTo>
                  <a:pt x="8" y="2222"/>
                </a:lnTo>
                <a:lnTo>
                  <a:pt x="0" y="2222"/>
                </a:lnTo>
                <a:lnTo>
                  <a:pt x="0" y="0"/>
                </a:lnTo>
                <a:lnTo>
                  <a:pt x="8" y="0"/>
                </a:lnTo>
                <a:close/>
                <a:moveTo>
                  <a:pt x="440" y="0"/>
                </a:moveTo>
                <a:lnTo>
                  <a:pt x="440" y="2222"/>
                </a:lnTo>
                <a:lnTo>
                  <a:pt x="432" y="2222"/>
                </a:lnTo>
                <a:lnTo>
                  <a:pt x="432" y="0"/>
                </a:lnTo>
                <a:lnTo>
                  <a:pt x="440" y="0"/>
                </a:lnTo>
                <a:close/>
                <a:moveTo>
                  <a:pt x="864" y="0"/>
                </a:moveTo>
                <a:lnTo>
                  <a:pt x="864" y="2222"/>
                </a:lnTo>
                <a:lnTo>
                  <a:pt x="856" y="2222"/>
                </a:lnTo>
                <a:lnTo>
                  <a:pt x="856" y="0"/>
                </a:lnTo>
                <a:lnTo>
                  <a:pt x="864" y="0"/>
                </a:lnTo>
                <a:close/>
                <a:moveTo>
                  <a:pt x="1295" y="0"/>
                </a:moveTo>
                <a:lnTo>
                  <a:pt x="1295" y="2222"/>
                </a:lnTo>
                <a:lnTo>
                  <a:pt x="1287" y="2222"/>
                </a:lnTo>
                <a:lnTo>
                  <a:pt x="1287" y="0"/>
                </a:lnTo>
                <a:lnTo>
                  <a:pt x="1295" y="0"/>
                </a:lnTo>
                <a:close/>
                <a:moveTo>
                  <a:pt x="1727" y="0"/>
                </a:moveTo>
                <a:lnTo>
                  <a:pt x="1727" y="2222"/>
                </a:lnTo>
                <a:lnTo>
                  <a:pt x="1719" y="2222"/>
                </a:lnTo>
                <a:lnTo>
                  <a:pt x="1719" y="0"/>
                </a:lnTo>
                <a:lnTo>
                  <a:pt x="1727" y="0"/>
                </a:lnTo>
                <a:close/>
                <a:moveTo>
                  <a:pt x="2151" y="0"/>
                </a:moveTo>
                <a:lnTo>
                  <a:pt x="2151" y="2222"/>
                </a:lnTo>
                <a:lnTo>
                  <a:pt x="2143" y="2222"/>
                </a:lnTo>
                <a:lnTo>
                  <a:pt x="2143" y="0"/>
                </a:lnTo>
                <a:lnTo>
                  <a:pt x="2151"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0" name="Rectangle 12"/>
          <p:cNvSpPr>
            <a:spLocks noChangeArrowheads="1"/>
          </p:cNvSpPr>
          <p:nvPr/>
        </p:nvSpPr>
        <p:spPr bwMode="auto">
          <a:xfrm>
            <a:off x="4194562" y="1270484"/>
            <a:ext cx="12700" cy="3527425"/>
          </a:xfrm>
          <a:prstGeom prst="rect">
            <a:avLst/>
          </a:prstGeom>
          <a:solidFill>
            <a:srgbClr val="868686"/>
          </a:solidFill>
          <a:ln w="8">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81" name="Freeform 13"/>
          <p:cNvSpPr>
            <a:spLocks noEditPoints="1"/>
          </p:cNvSpPr>
          <p:nvPr/>
        </p:nvSpPr>
        <p:spPr bwMode="auto">
          <a:xfrm>
            <a:off x="4131062" y="1270484"/>
            <a:ext cx="63500" cy="3540125"/>
          </a:xfrm>
          <a:custGeom>
            <a:avLst/>
            <a:gdLst/>
            <a:ahLst/>
            <a:cxnLst>
              <a:cxn ang="0">
                <a:pos x="0" y="2222"/>
              </a:cxn>
              <a:cxn ang="0">
                <a:pos x="40" y="2222"/>
              </a:cxn>
              <a:cxn ang="0">
                <a:pos x="40" y="2230"/>
              </a:cxn>
              <a:cxn ang="0">
                <a:pos x="0" y="2230"/>
              </a:cxn>
              <a:cxn ang="0">
                <a:pos x="0" y="2222"/>
              </a:cxn>
              <a:cxn ang="0">
                <a:pos x="0" y="1999"/>
              </a:cxn>
              <a:cxn ang="0">
                <a:pos x="40" y="1999"/>
              </a:cxn>
              <a:cxn ang="0">
                <a:pos x="40" y="2007"/>
              </a:cxn>
              <a:cxn ang="0">
                <a:pos x="0" y="2007"/>
              </a:cxn>
              <a:cxn ang="0">
                <a:pos x="0" y="1999"/>
              </a:cxn>
              <a:cxn ang="0">
                <a:pos x="0" y="1775"/>
              </a:cxn>
              <a:cxn ang="0">
                <a:pos x="40" y="1775"/>
              </a:cxn>
              <a:cxn ang="0">
                <a:pos x="40" y="1783"/>
              </a:cxn>
              <a:cxn ang="0">
                <a:pos x="0" y="1783"/>
              </a:cxn>
              <a:cxn ang="0">
                <a:pos x="0" y="1775"/>
              </a:cxn>
              <a:cxn ang="0">
                <a:pos x="0" y="1559"/>
              </a:cxn>
              <a:cxn ang="0">
                <a:pos x="40" y="1559"/>
              </a:cxn>
              <a:cxn ang="0">
                <a:pos x="40" y="1567"/>
              </a:cxn>
              <a:cxn ang="0">
                <a:pos x="0" y="1567"/>
              </a:cxn>
              <a:cxn ang="0">
                <a:pos x="0" y="1559"/>
              </a:cxn>
              <a:cxn ang="0">
                <a:pos x="0" y="1335"/>
              </a:cxn>
              <a:cxn ang="0">
                <a:pos x="40" y="1335"/>
              </a:cxn>
              <a:cxn ang="0">
                <a:pos x="40" y="1343"/>
              </a:cxn>
              <a:cxn ang="0">
                <a:pos x="0" y="1343"/>
              </a:cxn>
              <a:cxn ang="0">
                <a:pos x="0" y="1335"/>
              </a:cxn>
              <a:cxn ang="0">
                <a:pos x="0" y="1111"/>
              </a:cxn>
              <a:cxn ang="0">
                <a:pos x="40" y="1111"/>
              </a:cxn>
              <a:cxn ang="0">
                <a:pos x="40" y="1119"/>
              </a:cxn>
              <a:cxn ang="0">
                <a:pos x="0" y="1119"/>
              </a:cxn>
              <a:cxn ang="0">
                <a:pos x="0" y="1111"/>
              </a:cxn>
              <a:cxn ang="0">
                <a:pos x="0" y="887"/>
              </a:cxn>
              <a:cxn ang="0">
                <a:pos x="40" y="887"/>
              </a:cxn>
              <a:cxn ang="0">
                <a:pos x="40" y="895"/>
              </a:cxn>
              <a:cxn ang="0">
                <a:pos x="0" y="895"/>
              </a:cxn>
              <a:cxn ang="0">
                <a:pos x="0" y="887"/>
              </a:cxn>
              <a:cxn ang="0">
                <a:pos x="0" y="671"/>
              </a:cxn>
              <a:cxn ang="0">
                <a:pos x="40" y="671"/>
              </a:cxn>
              <a:cxn ang="0">
                <a:pos x="40" y="679"/>
              </a:cxn>
              <a:cxn ang="0">
                <a:pos x="0" y="679"/>
              </a:cxn>
              <a:cxn ang="0">
                <a:pos x="0" y="671"/>
              </a:cxn>
              <a:cxn ang="0">
                <a:pos x="0" y="448"/>
              </a:cxn>
              <a:cxn ang="0">
                <a:pos x="40" y="448"/>
              </a:cxn>
              <a:cxn ang="0">
                <a:pos x="40" y="456"/>
              </a:cxn>
              <a:cxn ang="0">
                <a:pos x="0" y="456"/>
              </a:cxn>
              <a:cxn ang="0">
                <a:pos x="0" y="448"/>
              </a:cxn>
              <a:cxn ang="0">
                <a:pos x="0" y="224"/>
              </a:cxn>
              <a:cxn ang="0">
                <a:pos x="40" y="224"/>
              </a:cxn>
              <a:cxn ang="0">
                <a:pos x="40" y="232"/>
              </a:cxn>
              <a:cxn ang="0">
                <a:pos x="0" y="232"/>
              </a:cxn>
              <a:cxn ang="0">
                <a:pos x="0" y="224"/>
              </a:cxn>
              <a:cxn ang="0">
                <a:pos x="0" y="0"/>
              </a:cxn>
              <a:cxn ang="0">
                <a:pos x="40" y="0"/>
              </a:cxn>
              <a:cxn ang="0">
                <a:pos x="40" y="8"/>
              </a:cxn>
              <a:cxn ang="0">
                <a:pos x="0" y="8"/>
              </a:cxn>
              <a:cxn ang="0">
                <a:pos x="0" y="0"/>
              </a:cxn>
            </a:cxnLst>
            <a:rect l="0" t="0" r="r" b="b"/>
            <a:pathLst>
              <a:path w="40" h="2230">
                <a:moveTo>
                  <a:pt x="0" y="2222"/>
                </a:moveTo>
                <a:lnTo>
                  <a:pt x="40" y="2222"/>
                </a:lnTo>
                <a:lnTo>
                  <a:pt x="40" y="2230"/>
                </a:lnTo>
                <a:lnTo>
                  <a:pt x="0" y="2230"/>
                </a:lnTo>
                <a:lnTo>
                  <a:pt x="0" y="2222"/>
                </a:lnTo>
                <a:close/>
                <a:moveTo>
                  <a:pt x="0" y="1999"/>
                </a:moveTo>
                <a:lnTo>
                  <a:pt x="40" y="1999"/>
                </a:lnTo>
                <a:lnTo>
                  <a:pt x="40" y="2007"/>
                </a:lnTo>
                <a:lnTo>
                  <a:pt x="0" y="2007"/>
                </a:lnTo>
                <a:lnTo>
                  <a:pt x="0" y="1999"/>
                </a:lnTo>
                <a:close/>
                <a:moveTo>
                  <a:pt x="0" y="1775"/>
                </a:moveTo>
                <a:lnTo>
                  <a:pt x="40" y="1775"/>
                </a:lnTo>
                <a:lnTo>
                  <a:pt x="40" y="1783"/>
                </a:lnTo>
                <a:lnTo>
                  <a:pt x="0" y="1783"/>
                </a:lnTo>
                <a:lnTo>
                  <a:pt x="0" y="1775"/>
                </a:lnTo>
                <a:close/>
                <a:moveTo>
                  <a:pt x="0" y="1559"/>
                </a:moveTo>
                <a:lnTo>
                  <a:pt x="40" y="1559"/>
                </a:lnTo>
                <a:lnTo>
                  <a:pt x="40" y="1567"/>
                </a:lnTo>
                <a:lnTo>
                  <a:pt x="0" y="1567"/>
                </a:lnTo>
                <a:lnTo>
                  <a:pt x="0" y="1559"/>
                </a:lnTo>
                <a:close/>
                <a:moveTo>
                  <a:pt x="0" y="1335"/>
                </a:moveTo>
                <a:lnTo>
                  <a:pt x="40" y="1335"/>
                </a:lnTo>
                <a:lnTo>
                  <a:pt x="40" y="1343"/>
                </a:lnTo>
                <a:lnTo>
                  <a:pt x="0" y="1343"/>
                </a:lnTo>
                <a:lnTo>
                  <a:pt x="0" y="1335"/>
                </a:lnTo>
                <a:close/>
                <a:moveTo>
                  <a:pt x="0" y="1111"/>
                </a:moveTo>
                <a:lnTo>
                  <a:pt x="40" y="1111"/>
                </a:lnTo>
                <a:lnTo>
                  <a:pt x="40" y="1119"/>
                </a:lnTo>
                <a:lnTo>
                  <a:pt x="0" y="1119"/>
                </a:lnTo>
                <a:lnTo>
                  <a:pt x="0" y="1111"/>
                </a:lnTo>
                <a:close/>
                <a:moveTo>
                  <a:pt x="0" y="887"/>
                </a:moveTo>
                <a:lnTo>
                  <a:pt x="40" y="887"/>
                </a:lnTo>
                <a:lnTo>
                  <a:pt x="40" y="895"/>
                </a:lnTo>
                <a:lnTo>
                  <a:pt x="0" y="895"/>
                </a:lnTo>
                <a:lnTo>
                  <a:pt x="0" y="887"/>
                </a:lnTo>
                <a:close/>
                <a:moveTo>
                  <a:pt x="0" y="671"/>
                </a:moveTo>
                <a:lnTo>
                  <a:pt x="40" y="671"/>
                </a:lnTo>
                <a:lnTo>
                  <a:pt x="40" y="679"/>
                </a:lnTo>
                <a:lnTo>
                  <a:pt x="0" y="679"/>
                </a:lnTo>
                <a:lnTo>
                  <a:pt x="0" y="671"/>
                </a:lnTo>
                <a:close/>
                <a:moveTo>
                  <a:pt x="0" y="448"/>
                </a:moveTo>
                <a:lnTo>
                  <a:pt x="40" y="448"/>
                </a:lnTo>
                <a:lnTo>
                  <a:pt x="40" y="456"/>
                </a:lnTo>
                <a:lnTo>
                  <a:pt x="0" y="456"/>
                </a:lnTo>
                <a:lnTo>
                  <a:pt x="0" y="448"/>
                </a:lnTo>
                <a:close/>
                <a:moveTo>
                  <a:pt x="0" y="224"/>
                </a:moveTo>
                <a:lnTo>
                  <a:pt x="40" y="224"/>
                </a:lnTo>
                <a:lnTo>
                  <a:pt x="40" y="232"/>
                </a:lnTo>
                <a:lnTo>
                  <a:pt x="0" y="232"/>
                </a:lnTo>
                <a:lnTo>
                  <a:pt x="0" y="224"/>
                </a:lnTo>
                <a:close/>
                <a:moveTo>
                  <a:pt x="0" y="0"/>
                </a:moveTo>
                <a:lnTo>
                  <a:pt x="40" y="0"/>
                </a:lnTo>
                <a:lnTo>
                  <a:pt x="40" y="8"/>
                </a:lnTo>
                <a:lnTo>
                  <a:pt x="0" y="8"/>
                </a:lnTo>
                <a:lnTo>
                  <a:pt x="0"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2" name="Rectangle 14"/>
          <p:cNvSpPr>
            <a:spLocks noChangeArrowheads="1"/>
          </p:cNvSpPr>
          <p:nvPr/>
        </p:nvSpPr>
        <p:spPr bwMode="auto">
          <a:xfrm>
            <a:off x="4194562" y="4797909"/>
            <a:ext cx="4075113" cy="12700"/>
          </a:xfrm>
          <a:prstGeom prst="rect">
            <a:avLst/>
          </a:prstGeom>
          <a:solidFill>
            <a:srgbClr val="868686"/>
          </a:solidFill>
          <a:ln w="8">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83" name="Freeform 15"/>
          <p:cNvSpPr>
            <a:spLocks noEditPoints="1"/>
          </p:cNvSpPr>
          <p:nvPr/>
        </p:nvSpPr>
        <p:spPr bwMode="auto">
          <a:xfrm>
            <a:off x="4194562" y="4797909"/>
            <a:ext cx="4087813" cy="50800"/>
          </a:xfrm>
          <a:custGeom>
            <a:avLst/>
            <a:gdLst/>
            <a:ahLst/>
            <a:cxnLst>
              <a:cxn ang="0">
                <a:pos x="8" y="0"/>
              </a:cxn>
              <a:cxn ang="0">
                <a:pos x="8" y="32"/>
              </a:cxn>
              <a:cxn ang="0">
                <a:pos x="0" y="32"/>
              </a:cxn>
              <a:cxn ang="0">
                <a:pos x="0" y="0"/>
              </a:cxn>
              <a:cxn ang="0">
                <a:pos x="8" y="0"/>
              </a:cxn>
              <a:cxn ang="0">
                <a:pos x="432" y="0"/>
              </a:cxn>
              <a:cxn ang="0">
                <a:pos x="432" y="32"/>
              </a:cxn>
              <a:cxn ang="0">
                <a:pos x="424" y="32"/>
              </a:cxn>
              <a:cxn ang="0">
                <a:pos x="424" y="0"/>
              </a:cxn>
              <a:cxn ang="0">
                <a:pos x="432" y="0"/>
              </a:cxn>
              <a:cxn ang="0">
                <a:pos x="864" y="0"/>
              </a:cxn>
              <a:cxn ang="0">
                <a:pos x="864" y="32"/>
              </a:cxn>
              <a:cxn ang="0">
                <a:pos x="856" y="32"/>
              </a:cxn>
              <a:cxn ang="0">
                <a:pos x="856" y="0"/>
              </a:cxn>
              <a:cxn ang="0">
                <a:pos x="864" y="0"/>
              </a:cxn>
              <a:cxn ang="0">
                <a:pos x="1288" y="0"/>
              </a:cxn>
              <a:cxn ang="0">
                <a:pos x="1288" y="32"/>
              </a:cxn>
              <a:cxn ang="0">
                <a:pos x="1280" y="32"/>
              </a:cxn>
              <a:cxn ang="0">
                <a:pos x="1280" y="0"/>
              </a:cxn>
              <a:cxn ang="0">
                <a:pos x="1288" y="0"/>
              </a:cxn>
              <a:cxn ang="0">
                <a:pos x="1719" y="0"/>
              </a:cxn>
              <a:cxn ang="0">
                <a:pos x="1719" y="32"/>
              </a:cxn>
              <a:cxn ang="0">
                <a:pos x="1711" y="32"/>
              </a:cxn>
              <a:cxn ang="0">
                <a:pos x="1711" y="0"/>
              </a:cxn>
              <a:cxn ang="0">
                <a:pos x="1719" y="0"/>
              </a:cxn>
              <a:cxn ang="0">
                <a:pos x="2151" y="0"/>
              </a:cxn>
              <a:cxn ang="0">
                <a:pos x="2151" y="32"/>
              </a:cxn>
              <a:cxn ang="0">
                <a:pos x="2143" y="32"/>
              </a:cxn>
              <a:cxn ang="0">
                <a:pos x="2143" y="0"/>
              </a:cxn>
              <a:cxn ang="0">
                <a:pos x="2151" y="0"/>
              </a:cxn>
              <a:cxn ang="0">
                <a:pos x="2575" y="0"/>
              </a:cxn>
              <a:cxn ang="0">
                <a:pos x="2575" y="32"/>
              </a:cxn>
              <a:cxn ang="0">
                <a:pos x="2567" y="32"/>
              </a:cxn>
              <a:cxn ang="0">
                <a:pos x="2567" y="0"/>
              </a:cxn>
              <a:cxn ang="0">
                <a:pos x="2575" y="0"/>
              </a:cxn>
            </a:cxnLst>
            <a:rect l="0" t="0" r="r" b="b"/>
            <a:pathLst>
              <a:path w="2575" h="32">
                <a:moveTo>
                  <a:pt x="8" y="0"/>
                </a:moveTo>
                <a:lnTo>
                  <a:pt x="8" y="32"/>
                </a:lnTo>
                <a:lnTo>
                  <a:pt x="0" y="32"/>
                </a:lnTo>
                <a:lnTo>
                  <a:pt x="0" y="0"/>
                </a:lnTo>
                <a:lnTo>
                  <a:pt x="8" y="0"/>
                </a:lnTo>
                <a:close/>
                <a:moveTo>
                  <a:pt x="432" y="0"/>
                </a:moveTo>
                <a:lnTo>
                  <a:pt x="432" y="32"/>
                </a:lnTo>
                <a:lnTo>
                  <a:pt x="424" y="32"/>
                </a:lnTo>
                <a:lnTo>
                  <a:pt x="424" y="0"/>
                </a:lnTo>
                <a:lnTo>
                  <a:pt x="432" y="0"/>
                </a:lnTo>
                <a:close/>
                <a:moveTo>
                  <a:pt x="864" y="0"/>
                </a:moveTo>
                <a:lnTo>
                  <a:pt x="864" y="32"/>
                </a:lnTo>
                <a:lnTo>
                  <a:pt x="856" y="32"/>
                </a:lnTo>
                <a:lnTo>
                  <a:pt x="856" y="0"/>
                </a:lnTo>
                <a:lnTo>
                  <a:pt x="864" y="0"/>
                </a:lnTo>
                <a:close/>
                <a:moveTo>
                  <a:pt x="1288" y="0"/>
                </a:moveTo>
                <a:lnTo>
                  <a:pt x="1288" y="32"/>
                </a:lnTo>
                <a:lnTo>
                  <a:pt x="1280" y="32"/>
                </a:lnTo>
                <a:lnTo>
                  <a:pt x="1280" y="0"/>
                </a:lnTo>
                <a:lnTo>
                  <a:pt x="1288" y="0"/>
                </a:lnTo>
                <a:close/>
                <a:moveTo>
                  <a:pt x="1719" y="0"/>
                </a:moveTo>
                <a:lnTo>
                  <a:pt x="1719" y="32"/>
                </a:lnTo>
                <a:lnTo>
                  <a:pt x="1711" y="32"/>
                </a:lnTo>
                <a:lnTo>
                  <a:pt x="1711" y="0"/>
                </a:lnTo>
                <a:lnTo>
                  <a:pt x="1719" y="0"/>
                </a:lnTo>
                <a:close/>
                <a:moveTo>
                  <a:pt x="2151" y="0"/>
                </a:moveTo>
                <a:lnTo>
                  <a:pt x="2151" y="32"/>
                </a:lnTo>
                <a:lnTo>
                  <a:pt x="2143" y="32"/>
                </a:lnTo>
                <a:lnTo>
                  <a:pt x="2143" y="0"/>
                </a:lnTo>
                <a:lnTo>
                  <a:pt x="2151" y="0"/>
                </a:lnTo>
                <a:close/>
                <a:moveTo>
                  <a:pt x="2575" y="0"/>
                </a:moveTo>
                <a:lnTo>
                  <a:pt x="2575" y="32"/>
                </a:lnTo>
                <a:lnTo>
                  <a:pt x="2567" y="32"/>
                </a:lnTo>
                <a:lnTo>
                  <a:pt x="2567" y="0"/>
                </a:lnTo>
                <a:lnTo>
                  <a:pt x="2575"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4" name="Freeform 16"/>
          <p:cNvSpPr>
            <a:spLocks/>
          </p:cNvSpPr>
          <p:nvPr/>
        </p:nvSpPr>
        <p:spPr bwMode="auto">
          <a:xfrm>
            <a:off x="4180762" y="1714984"/>
            <a:ext cx="3452813" cy="2994025"/>
          </a:xfrm>
          <a:custGeom>
            <a:avLst/>
            <a:gdLst/>
            <a:ahLst/>
            <a:cxnLst>
              <a:cxn ang="0">
                <a:pos x="0" y="1870"/>
              </a:cxn>
              <a:cxn ang="0">
                <a:pos x="216" y="1687"/>
              </a:cxn>
              <a:cxn ang="0">
                <a:pos x="216" y="1687"/>
              </a:cxn>
              <a:cxn ang="0">
                <a:pos x="432" y="1423"/>
              </a:cxn>
              <a:cxn ang="0">
                <a:pos x="448" y="1423"/>
              </a:cxn>
              <a:cxn ang="0">
                <a:pos x="664" y="1559"/>
              </a:cxn>
              <a:cxn ang="0">
                <a:pos x="664" y="1559"/>
              </a:cxn>
              <a:cxn ang="0">
                <a:pos x="880" y="1775"/>
              </a:cxn>
              <a:cxn ang="0">
                <a:pos x="864" y="1783"/>
              </a:cxn>
              <a:cxn ang="0">
                <a:pos x="1072" y="415"/>
              </a:cxn>
              <a:cxn ang="0">
                <a:pos x="1080" y="407"/>
              </a:cxn>
              <a:cxn ang="0">
                <a:pos x="1088" y="415"/>
              </a:cxn>
              <a:cxn ang="0">
                <a:pos x="1304" y="967"/>
              </a:cxn>
              <a:cxn ang="0">
                <a:pos x="1304" y="959"/>
              </a:cxn>
              <a:cxn ang="0">
                <a:pos x="1519" y="1095"/>
              </a:cxn>
              <a:cxn ang="0">
                <a:pos x="1503" y="1095"/>
              </a:cxn>
              <a:cxn ang="0">
                <a:pos x="1719" y="783"/>
              </a:cxn>
              <a:cxn ang="0">
                <a:pos x="1719" y="783"/>
              </a:cxn>
              <a:cxn ang="0">
                <a:pos x="1935" y="288"/>
              </a:cxn>
              <a:cxn ang="0">
                <a:pos x="1935" y="288"/>
              </a:cxn>
              <a:cxn ang="0">
                <a:pos x="2151" y="0"/>
              </a:cxn>
              <a:cxn ang="0">
                <a:pos x="2167" y="0"/>
              </a:cxn>
              <a:cxn ang="0">
                <a:pos x="2175" y="8"/>
              </a:cxn>
              <a:cxn ang="0">
                <a:pos x="2167" y="16"/>
              </a:cxn>
              <a:cxn ang="0">
                <a:pos x="1951" y="304"/>
              </a:cxn>
              <a:cxn ang="0">
                <a:pos x="1951" y="304"/>
              </a:cxn>
              <a:cxn ang="0">
                <a:pos x="1735" y="799"/>
              </a:cxn>
              <a:cxn ang="0">
                <a:pos x="1735" y="799"/>
              </a:cxn>
              <a:cxn ang="0">
                <a:pos x="1519" y="1111"/>
              </a:cxn>
              <a:cxn ang="0">
                <a:pos x="1503" y="1111"/>
              </a:cxn>
              <a:cxn ang="0">
                <a:pos x="1288" y="975"/>
              </a:cxn>
              <a:cxn ang="0">
                <a:pos x="1288" y="975"/>
              </a:cxn>
              <a:cxn ang="0">
                <a:pos x="1072" y="423"/>
              </a:cxn>
              <a:cxn ang="0">
                <a:pos x="1096" y="415"/>
              </a:cxn>
              <a:cxn ang="0">
                <a:pos x="888" y="1783"/>
              </a:cxn>
              <a:cxn ang="0">
                <a:pos x="880" y="1791"/>
              </a:cxn>
              <a:cxn ang="0">
                <a:pos x="864" y="1791"/>
              </a:cxn>
              <a:cxn ang="0">
                <a:pos x="648" y="1575"/>
              </a:cxn>
              <a:cxn ang="0">
                <a:pos x="648" y="1575"/>
              </a:cxn>
              <a:cxn ang="0">
                <a:pos x="432" y="1439"/>
              </a:cxn>
              <a:cxn ang="0">
                <a:pos x="448" y="1439"/>
              </a:cxn>
              <a:cxn ang="0">
                <a:pos x="232" y="1703"/>
              </a:cxn>
              <a:cxn ang="0">
                <a:pos x="232" y="1703"/>
              </a:cxn>
              <a:cxn ang="0">
                <a:pos x="16" y="1886"/>
              </a:cxn>
              <a:cxn ang="0">
                <a:pos x="0" y="1886"/>
              </a:cxn>
              <a:cxn ang="0">
                <a:pos x="0" y="1870"/>
              </a:cxn>
              <a:cxn ang="0">
                <a:pos x="0" y="1870"/>
              </a:cxn>
            </a:cxnLst>
            <a:rect l="0" t="0" r="r" b="b"/>
            <a:pathLst>
              <a:path w="2175" h="1886">
                <a:moveTo>
                  <a:pt x="0" y="1870"/>
                </a:moveTo>
                <a:lnTo>
                  <a:pt x="216" y="1687"/>
                </a:lnTo>
                <a:lnTo>
                  <a:pt x="216" y="1687"/>
                </a:lnTo>
                <a:lnTo>
                  <a:pt x="432" y="1423"/>
                </a:lnTo>
                <a:lnTo>
                  <a:pt x="448" y="1423"/>
                </a:lnTo>
                <a:lnTo>
                  <a:pt x="664" y="1559"/>
                </a:lnTo>
                <a:lnTo>
                  <a:pt x="664" y="1559"/>
                </a:lnTo>
                <a:lnTo>
                  <a:pt x="880" y="1775"/>
                </a:lnTo>
                <a:lnTo>
                  <a:pt x="864" y="1783"/>
                </a:lnTo>
                <a:lnTo>
                  <a:pt x="1072" y="415"/>
                </a:lnTo>
                <a:lnTo>
                  <a:pt x="1080" y="407"/>
                </a:lnTo>
                <a:lnTo>
                  <a:pt x="1088" y="415"/>
                </a:lnTo>
                <a:lnTo>
                  <a:pt x="1304" y="967"/>
                </a:lnTo>
                <a:lnTo>
                  <a:pt x="1304" y="959"/>
                </a:lnTo>
                <a:lnTo>
                  <a:pt x="1519" y="1095"/>
                </a:lnTo>
                <a:lnTo>
                  <a:pt x="1503" y="1095"/>
                </a:lnTo>
                <a:lnTo>
                  <a:pt x="1719" y="783"/>
                </a:lnTo>
                <a:lnTo>
                  <a:pt x="1719" y="783"/>
                </a:lnTo>
                <a:lnTo>
                  <a:pt x="1935" y="288"/>
                </a:lnTo>
                <a:lnTo>
                  <a:pt x="1935" y="288"/>
                </a:lnTo>
                <a:lnTo>
                  <a:pt x="2151" y="0"/>
                </a:lnTo>
                <a:lnTo>
                  <a:pt x="2167" y="0"/>
                </a:lnTo>
                <a:lnTo>
                  <a:pt x="2175" y="8"/>
                </a:lnTo>
                <a:lnTo>
                  <a:pt x="2167" y="16"/>
                </a:lnTo>
                <a:lnTo>
                  <a:pt x="1951" y="304"/>
                </a:lnTo>
                <a:lnTo>
                  <a:pt x="1951" y="304"/>
                </a:lnTo>
                <a:lnTo>
                  <a:pt x="1735" y="799"/>
                </a:lnTo>
                <a:lnTo>
                  <a:pt x="1735" y="799"/>
                </a:lnTo>
                <a:lnTo>
                  <a:pt x="1519" y="1111"/>
                </a:lnTo>
                <a:lnTo>
                  <a:pt x="1503" y="1111"/>
                </a:lnTo>
                <a:lnTo>
                  <a:pt x="1288" y="975"/>
                </a:lnTo>
                <a:lnTo>
                  <a:pt x="1288" y="975"/>
                </a:lnTo>
                <a:lnTo>
                  <a:pt x="1072" y="423"/>
                </a:lnTo>
                <a:lnTo>
                  <a:pt x="1096" y="415"/>
                </a:lnTo>
                <a:lnTo>
                  <a:pt x="888" y="1783"/>
                </a:lnTo>
                <a:lnTo>
                  <a:pt x="880" y="1791"/>
                </a:lnTo>
                <a:lnTo>
                  <a:pt x="864" y="1791"/>
                </a:lnTo>
                <a:lnTo>
                  <a:pt x="648" y="1575"/>
                </a:lnTo>
                <a:lnTo>
                  <a:pt x="648" y="1575"/>
                </a:lnTo>
                <a:lnTo>
                  <a:pt x="432" y="1439"/>
                </a:lnTo>
                <a:lnTo>
                  <a:pt x="448" y="1439"/>
                </a:lnTo>
                <a:lnTo>
                  <a:pt x="232" y="1703"/>
                </a:lnTo>
                <a:lnTo>
                  <a:pt x="232" y="1703"/>
                </a:lnTo>
                <a:lnTo>
                  <a:pt x="16" y="1886"/>
                </a:lnTo>
                <a:lnTo>
                  <a:pt x="0" y="1886"/>
                </a:lnTo>
                <a:lnTo>
                  <a:pt x="0" y="1870"/>
                </a:lnTo>
                <a:lnTo>
                  <a:pt x="0" y="187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5" name="Freeform 17"/>
          <p:cNvSpPr>
            <a:spLocks/>
          </p:cNvSpPr>
          <p:nvPr/>
        </p:nvSpPr>
        <p:spPr bwMode="auto">
          <a:xfrm>
            <a:off x="4142662" y="4645509"/>
            <a:ext cx="114300" cy="114300"/>
          </a:xfrm>
          <a:custGeom>
            <a:avLst/>
            <a:gdLst/>
            <a:ahLst/>
            <a:cxnLst>
              <a:cxn ang="0">
                <a:pos x="40" y="72"/>
              </a:cxn>
              <a:cxn ang="0">
                <a:pos x="0" y="32"/>
              </a:cxn>
              <a:cxn ang="0">
                <a:pos x="40" y="0"/>
              </a:cxn>
              <a:cxn ang="0">
                <a:pos x="72" y="32"/>
              </a:cxn>
              <a:cxn ang="0">
                <a:pos x="40" y="72"/>
              </a:cxn>
            </a:cxnLst>
            <a:rect l="0" t="0" r="r" b="b"/>
            <a:pathLst>
              <a:path w="72" h="72">
                <a:moveTo>
                  <a:pt x="40" y="72"/>
                </a:moveTo>
                <a:lnTo>
                  <a:pt x="0" y="32"/>
                </a:lnTo>
                <a:lnTo>
                  <a:pt x="40" y="0"/>
                </a:lnTo>
                <a:lnTo>
                  <a:pt x="72" y="32"/>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6" name="Freeform 18"/>
          <p:cNvSpPr>
            <a:spLocks noEditPoints="1"/>
          </p:cNvSpPr>
          <p:nvPr/>
        </p:nvSpPr>
        <p:spPr bwMode="auto">
          <a:xfrm>
            <a:off x="4142662" y="4632809"/>
            <a:ext cx="127000" cy="127000"/>
          </a:xfrm>
          <a:custGeom>
            <a:avLst/>
            <a:gdLst/>
            <a:ahLst/>
            <a:cxnLst>
              <a:cxn ang="0">
                <a:pos x="40" y="80"/>
              </a:cxn>
              <a:cxn ang="0">
                <a:pos x="32" y="80"/>
              </a:cxn>
              <a:cxn ang="0">
                <a:pos x="0" y="48"/>
              </a:cxn>
              <a:cxn ang="0">
                <a:pos x="0" y="40"/>
              </a:cxn>
              <a:cxn ang="0">
                <a:pos x="32" y="0"/>
              </a:cxn>
              <a:cxn ang="0">
                <a:pos x="40" y="0"/>
              </a:cxn>
              <a:cxn ang="0">
                <a:pos x="80" y="40"/>
              </a:cxn>
              <a:cxn ang="0">
                <a:pos x="80" y="48"/>
              </a:cxn>
              <a:cxn ang="0">
                <a:pos x="40" y="80"/>
              </a:cxn>
              <a:cxn ang="0">
                <a:pos x="72" y="40"/>
              </a:cxn>
              <a:cxn ang="0">
                <a:pos x="72" y="48"/>
              </a:cxn>
              <a:cxn ang="0">
                <a:pos x="32" y="8"/>
              </a:cxn>
              <a:cxn ang="0">
                <a:pos x="40" y="8"/>
              </a:cxn>
              <a:cxn ang="0">
                <a:pos x="0" y="48"/>
              </a:cxn>
              <a:cxn ang="0">
                <a:pos x="0" y="40"/>
              </a:cxn>
              <a:cxn ang="0">
                <a:pos x="40" y="80"/>
              </a:cxn>
              <a:cxn ang="0">
                <a:pos x="32" y="80"/>
              </a:cxn>
              <a:cxn ang="0">
                <a:pos x="72" y="40"/>
              </a:cxn>
            </a:cxnLst>
            <a:rect l="0" t="0" r="r" b="b"/>
            <a:pathLst>
              <a:path w="80" h="80">
                <a:moveTo>
                  <a:pt x="40" y="80"/>
                </a:moveTo>
                <a:lnTo>
                  <a:pt x="32" y="80"/>
                </a:lnTo>
                <a:lnTo>
                  <a:pt x="0" y="48"/>
                </a:lnTo>
                <a:lnTo>
                  <a:pt x="0" y="40"/>
                </a:lnTo>
                <a:lnTo>
                  <a:pt x="32" y="0"/>
                </a:lnTo>
                <a:lnTo>
                  <a:pt x="40" y="0"/>
                </a:lnTo>
                <a:lnTo>
                  <a:pt x="80" y="40"/>
                </a:lnTo>
                <a:lnTo>
                  <a:pt x="80" y="48"/>
                </a:lnTo>
                <a:lnTo>
                  <a:pt x="40" y="80"/>
                </a:lnTo>
                <a:close/>
                <a:moveTo>
                  <a:pt x="72" y="40"/>
                </a:moveTo>
                <a:lnTo>
                  <a:pt x="72" y="48"/>
                </a:lnTo>
                <a:lnTo>
                  <a:pt x="32" y="8"/>
                </a:lnTo>
                <a:lnTo>
                  <a:pt x="40" y="8"/>
                </a:lnTo>
                <a:lnTo>
                  <a:pt x="0" y="48"/>
                </a:lnTo>
                <a:lnTo>
                  <a:pt x="0" y="40"/>
                </a:lnTo>
                <a:lnTo>
                  <a:pt x="40" y="80"/>
                </a:lnTo>
                <a:lnTo>
                  <a:pt x="32" y="80"/>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7" name="Freeform 19"/>
          <p:cNvSpPr>
            <a:spLocks/>
          </p:cNvSpPr>
          <p:nvPr/>
        </p:nvSpPr>
        <p:spPr bwMode="auto">
          <a:xfrm>
            <a:off x="4485562" y="4342297"/>
            <a:ext cx="114300" cy="114300"/>
          </a:xfrm>
          <a:custGeom>
            <a:avLst/>
            <a:gdLst/>
            <a:ahLst/>
            <a:cxnLst>
              <a:cxn ang="0">
                <a:pos x="32" y="72"/>
              </a:cxn>
              <a:cxn ang="0">
                <a:pos x="0" y="40"/>
              </a:cxn>
              <a:cxn ang="0">
                <a:pos x="32" y="0"/>
              </a:cxn>
              <a:cxn ang="0">
                <a:pos x="72" y="40"/>
              </a:cxn>
              <a:cxn ang="0">
                <a:pos x="32" y="72"/>
              </a:cxn>
            </a:cxnLst>
            <a:rect l="0" t="0" r="r" b="b"/>
            <a:pathLst>
              <a:path w="72" h="72">
                <a:moveTo>
                  <a:pt x="32" y="72"/>
                </a:moveTo>
                <a:lnTo>
                  <a:pt x="0" y="40"/>
                </a:lnTo>
                <a:lnTo>
                  <a:pt x="32" y="0"/>
                </a:lnTo>
                <a:lnTo>
                  <a:pt x="72" y="40"/>
                </a:lnTo>
                <a:lnTo>
                  <a:pt x="32"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8" name="Freeform 20"/>
          <p:cNvSpPr>
            <a:spLocks noEditPoints="1"/>
          </p:cNvSpPr>
          <p:nvPr/>
        </p:nvSpPr>
        <p:spPr bwMode="auto">
          <a:xfrm>
            <a:off x="4472862" y="4342297"/>
            <a:ext cx="127000" cy="127000"/>
          </a:xfrm>
          <a:custGeom>
            <a:avLst/>
            <a:gdLst/>
            <a:ahLst/>
            <a:cxnLst>
              <a:cxn ang="0">
                <a:pos x="48" y="80"/>
              </a:cxn>
              <a:cxn ang="0">
                <a:pos x="40" y="80"/>
              </a:cxn>
              <a:cxn ang="0">
                <a:pos x="0" y="40"/>
              </a:cxn>
              <a:cxn ang="0">
                <a:pos x="0" y="32"/>
              </a:cxn>
              <a:cxn ang="0">
                <a:pos x="40" y="0"/>
              </a:cxn>
              <a:cxn ang="0">
                <a:pos x="48" y="0"/>
              </a:cxn>
              <a:cxn ang="0">
                <a:pos x="80" y="32"/>
              </a:cxn>
              <a:cxn ang="0">
                <a:pos x="80" y="40"/>
              </a:cxn>
              <a:cxn ang="0">
                <a:pos x="48" y="80"/>
              </a:cxn>
              <a:cxn ang="0">
                <a:pos x="80" y="32"/>
              </a:cxn>
              <a:cxn ang="0">
                <a:pos x="80" y="40"/>
              </a:cxn>
              <a:cxn ang="0">
                <a:pos x="40" y="8"/>
              </a:cxn>
              <a:cxn ang="0">
                <a:pos x="48" y="8"/>
              </a:cxn>
              <a:cxn ang="0">
                <a:pos x="8" y="40"/>
              </a:cxn>
              <a:cxn ang="0">
                <a:pos x="8" y="32"/>
              </a:cxn>
              <a:cxn ang="0">
                <a:pos x="48" y="72"/>
              </a:cxn>
              <a:cxn ang="0">
                <a:pos x="40" y="72"/>
              </a:cxn>
              <a:cxn ang="0">
                <a:pos x="80" y="32"/>
              </a:cxn>
            </a:cxnLst>
            <a:rect l="0" t="0" r="r" b="b"/>
            <a:pathLst>
              <a:path w="80" h="80">
                <a:moveTo>
                  <a:pt x="48" y="80"/>
                </a:moveTo>
                <a:lnTo>
                  <a:pt x="40" y="80"/>
                </a:lnTo>
                <a:lnTo>
                  <a:pt x="0" y="40"/>
                </a:lnTo>
                <a:lnTo>
                  <a:pt x="0" y="32"/>
                </a:lnTo>
                <a:lnTo>
                  <a:pt x="40" y="0"/>
                </a:lnTo>
                <a:lnTo>
                  <a:pt x="48" y="0"/>
                </a:lnTo>
                <a:lnTo>
                  <a:pt x="80" y="32"/>
                </a:lnTo>
                <a:lnTo>
                  <a:pt x="80" y="40"/>
                </a:lnTo>
                <a:lnTo>
                  <a:pt x="48" y="80"/>
                </a:lnTo>
                <a:close/>
                <a:moveTo>
                  <a:pt x="80" y="32"/>
                </a:moveTo>
                <a:lnTo>
                  <a:pt x="80" y="40"/>
                </a:lnTo>
                <a:lnTo>
                  <a:pt x="40" y="8"/>
                </a:lnTo>
                <a:lnTo>
                  <a:pt x="48" y="8"/>
                </a:lnTo>
                <a:lnTo>
                  <a:pt x="8" y="40"/>
                </a:lnTo>
                <a:lnTo>
                  <a:pt x="8" y="32"/>
                </a:lnTo>
                <a:lnTo>
                  <a:pt x="48" y="72"/>
                </a:lnTo>
                <a:lnTo>
                  <a:pt x="40" y="72"/>
                </a:lnTo>
                <a:lnTo>
                  <a:pt x="80"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9" name="Freeform 21"/>
          <p:cNvSpPr>
            <a:spLocks/>
          </p:cNvSpPr>
          <p:nvPr/>
        </p:nvSpPr>
        <p:spPr bwMode="auto">
          <a:xfrm>
            <a:off x="4828462" y="3923197"/>
            <a:ext cx="114300" cy="127000"/>
          </a:xfrm>
          <a:custGeom>
            <a:avLst/>
            <a:gdLst/>
            <a:ahLst/>
            <a:cxnLst>
              <a:cxn ang="0">
                <a:pos x="32" y="80"/>
              </a:cxn>
              <a:cxn ang="0">
                <a:pos x="0" y="40"/>
              </a:cxn>
              <a:cxn ang="0">
                <a:pos x="32" y="0"/>
              </a:cxn>
              <a:cxn ang="0">
                <a:pos x="72" y="40"/>
              </a:cxn>
              <a:cxn ang="0">
                <a:pos x="32" y="80"/>
              </a:cxn>
            </a:cxnLst>
            <a:rect l="0" t="0" r="r" b="b"/>
            <a:pathLst>
              <a:path w="72" h="80">
                <a:moveTo>
                  <a:pt x="32" y="80"/>
                </a:moveTo>
                <a:lnTo>
                  <a:pt x="0" y="40"/>
                </a:lnTo>
                <a:lnTo>
                  <a:pt x="32" y="0"/>
                </a:lnTo>
                <a:lnTo>
                  <a:pt x="72" y="40"/>
                </a:lnTo>
                <a:lnTo>
                  <a:pt x="32"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0" name="Freeform 22"/>
          <p:cNvSpPr>
            <a:spLocks noEditPoints="1"/>
          </p:cNvSpPr>
          <p:nvPr/>
        </p:nvSpPr>
        <p:spPr bwMode="auto">
          <a:xfrm>
            <a:off x="4815762" y="3923197"/>
            <a:ext cx="127000" cy="127000"/>
          </a:xfrm>
          <a:custGeom>
            <a:avLst/>
            <a:gdLst/>
            <a:ahLst/>
            <a:cxnLst>
              <a:cxn ang="0">
                <a:pos x="48" y="80"/>
              </a:cxn>
              <a:cxn ang="0">
                <a:pos x="40" y="80"/>
              </a:cxn>
              <a:cxn ang="0">
                <a:pos x="0" y="40"/>
              </a:cxn>
              <a:cxn ang="0">
                <a:pos x="0" y="40"/>
              </a:cxn>
              <a:cxn ang="0">
                <a:pos x="40" y="0"/>
              </a:cxn>
              <a:cxn ang="0">
                <a:pos x="48" y="0"/>
              </a:cxn>
              <a:cxn ang="0">
                <a:pos x="80" y="40"/>
              </a:cxn>
              <a:cxn ang="0">
                <a:pos x="80" y="40"/>
              </a:cxn>
              <a:cxn ang="0">
                <a:pos x="48" y="80"/>
              </a:cxn>
              <a:cxn ang="0">
                <a:pos x="80" y="40"/>
              </a:cxn>
              <a:cxn ang="0">
                <a:pos x="80" y="40"/>
              </a:cxn>
              <a:cxn ang="0">
                <a:pos x="40" y="8"/>
              </a:cxn>
              <a:cxn ang="0">
                <a:pos x="48" y="8"/>
              </a:cxn>
              <a:cxn ang="0">
                <a:pos x="8" y="40"/>
              </a:cxn>
              <a:cxn ang="0">
                <a:pos x="8" y="40"/>
              </a:cxn>
              <a:cxn ang="0">
                <a:pos x="48" y="72"/>
              </a:cxn>
              <a:cxn ang="0">
                <a:pos x="40" y="72"/>
              </a:cxn>
              <a:cxn ang="0">
                <a:pos x="80" y="40"/>
              </a:cxn>
            </a:cxnLst>
            <a:rect l="0" t="0" r="r" b="b"/>
            <a:pathLst>
              <a:path w="80" h="80">
                <a:moveTo>
                  <a:pt x="48" y="80"/>
                </a:moveTo>
                <a:lnTo>
                  <a:pt x="40" y="80"/>
                </a:lnTo>
                <a:lnTo>
                  <a:pt x="0" y="40"/>
                </a:lnTo>
                <a:lnTo>
                  <a:pt x="0" y="40"/>
                </a:lnTo>
                <a:lnTo>
                  <a:pt x="40" y="0"/>
                </a:lnTo>
                <a:lnTo>
                  <a:pt x="48" y="0"/>
                </a:lnTo>
                <a:lnTo>
                  <a:pt x="80" y="40"/>
                </a:lnTo>
                <a:lnTo>
                  <a:pt x="80" y="40"/>
                </a:lnTo>
                <a:lnTo>
                  <a:pt x="48" y="80"/>
                </a:lnTo>
                <a:close/>
                <a:moveTo>
                  <a:pt x="80" y="40"/>
                </a:moveTo>
                <a:lnTo>
                  <a:pt x="80" y="40"/>
                </a:lnTo>
                <a:lnTo>
                  <a:pt x="40" y="8"/>
                </a:lnTo>
                <a:lnTo>
                  <a:pt x="48" y="8"/>
                </a:lnTo>
                <a:lnTo>
                  <a:pt x="8" y="40"/>
                </a:lnTo>
                <a:lnTo>
                  <a:pt x="8" y="40"/>
                </a:lnTo>
                <a:lnTo>
                  <a:pt x="48" y="72"/>
                </a:lnTo>
                <a:lnTo>
                  <a:pt x="40" y="72"/>
                </a:lnTo>
                <a:lnTo>
                  <a:pt x="80"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1" name="Freeform 23"/>
          <p:cNvSpPr>
            <a:spLocks/>
          </p:cNvSpPr>
          <p:nvPr/>
        </p:nvSpPr>
        <p:spPr bwMode="auto">
          <a:xfrm>
            <a:off x="5158662" y="41390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2" name="Freeform 24"/>
          <p:cNvSpPr>
            <a:spLocks noEditPoints="1"/>
          </p:cNvSpPr>
          <p:nvPr/>
        </p:nvSpPr>
        <p:spPr bwMode="auto">
          <a:xfrm>
            <a:off x="5158662" y="41390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0"/>
              </a:cxn>
              <a:cxn ang="0">
                <a:pos x="40" y="0"/>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0"/>
                </a:lnTo>
                <a:lnTo>
                  <a:pt x="40" y="0"/>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3" name="Freeform 25"/>
          <p:cNvSpPr>
            <a:spLocks/>
          </p:cNvSpPr>
          <p:nvPr/>
        </p:nvSpPr>
        <p:spPr bwMode="auto">
          <a:xfrm>
            <a:off x="5501562" y="4481997"/>
            <a:ext cx="114300" cy="125413"/>
          </a:xfrm>
          <a:custGeom>
            <a:avLst/>
            <a:gdLst/>
            <a:ahLst/>
            <a:cxnLst>
              <a:cxn ang="0">
                <a:pos x="40" y="79"/>
              </a:cxn>
              <a:cxn ang="0">
                <a:pos x="0" y="40"/>
              </a:cxn>
              <a:cxn ang="0">
                <a:pos x="40" y="0"/>
              </a:cxn>
              <a:cxn ang="0">
                <a:pos x="72" y="40"/>
              </a:cxn>
              <a:cxn ang="0">
                <a:pos x="40" y="79"/>
              </a:cxn>
            </a:cxnLst>
            <a:rect l="0" t="0" r="r" b="b"/>
            <a:pathLst>
              <a:path w="72" h="79">
                <a:moveTo>
                  <a:pt x="40" y="79"/>
                </a:moveTo>
                <a:lnTo>
                  <a:pt x="0" y="40"/>
                </a:lnTo>
                <a:lnTo>
                  <a:pt x="40" y="0"/>
                </a:lnTo>
                <a:lnTo>
                  <a:pt x="72" y="40"/>
                </a:lnTo>
                <a:lnTo>
                  <a:pt x="40" y="79"/>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4" name="Freeform 26"/>
          <p:cNvSpPr>
            <a:spLocks noEditPoints="1"/>
          </p:cNvSpPr>
          <p:nvPr/>
        </p:nvSpPr>
        <p:spPr bwMode="auto">
          <a:xfrm>
            <a:off x="5501562" y="4481997"/>
            <a:ext cx="127000" cy="125413"/>
          </a:xfrm>
          <a:custGeom>
            <a:avLst/>
            <a:gdLst/>
            <a:ahLst/>
            <a:cxnLst>
              <a:cxn ang="0">
                <a:pos x="40" y="79"/>
              </a:cxn>
              <a:cxn ang="0">
                <a:pos x="32" y="79"/>
              </a:cxn>
              <a:cxn ang="0">
                <a:pos x="0" y="40"/>
              </a:cxn>
              <a:cxn ang="0">
                <a:pos x="0" y="40"/>
              </a:cxn>
              <a:cxn ang="0">
                <a:pos x="32" y="0"/>
              </a:cxn>
              <a:cxn ang="0">
                <a:pos x="40" y="0"/>
              </a:cxn>
              <a:cxn ang="0">
                <a:pos x="80" y="40"/>
              </a:cxn>
              <a:cxn ang="0">
                <a:pos x="80" y="40"/>
              </a:cxn>
              <a:cxn ang="0">
                <a:pos x="40" y="79"/>
              </a:cxn>
              <a:cxn ang="0">
                <a:pos x="72" y="40"/>
              </a:cxn>
              <a:cxn ang="0">
                <a:pos x="72" y="40"/>
              </a:cxn>
              <a:cxn ang="0">
                <a:pos x="32" y="8"/>
              </a:cxn>
              <a:cxn ang="0">
                <a:pos x="40" y="8"/>
              </a:cxn>
              <a:cxn ang="0">
                <a:pos x="0" y="40"/>
              </a:cxn>
              <a:cxn ang="0">
                <a:pos x="0" y="40"/>
              </a:cxn>
              <a:cxn ang="0">
                <a:pos x="40" y="71"/>
              </a:cxn>
              <a:cxn ang="0">
                <a:pos x="32" y="71"/>
              </a:cxn>
              <a:cxn ang="0">
                <a:pos x="72" y="40"/>
              </a:cxn>
            </a:cxnLst>
            <a:rect l="0" t="0" r="r" b="b"/>
            <a:pathLst>
              <a:path w="80" h="79">
                <a:moveTo>
                  <a:pt x="40" y="79"/>
                </a:moveTo>
                <a:lnTo>
                  <a:pt x="32" y="79"/>
                </a:lnTo>
                <a:lnTo>
                  <a:pt x="0" y="40"/>
                </a:lnTo>
                <a:lnTo>
                  <a:pt x="0" y="40"/>
                </a:lnTo>
                <a:lnTo>
                  <a:pt x="32" y="0"/>
                </a:lnTo>
                <a:lnTo>
                  <a:pt x="40" y="0"/>
                </a:lnTo>
                <a:lnTo>
                  <a:pt x="80" y="40"/>
                </a:lnTo>
                <a:lnTo>
                  <a:pt x="80" y="40"/>
                </a:lnTo>
                <a:lnTo>
                  <a:pt x="40" y="79"/>
                </a:lnTo>
                <a:close/>
                <a:moveTo>
                  <a:pt x="72" y="40"/>
                </a:moveTo>
                <a:lnTo>
                  <a:pt x="72" y="40"/>
                </a:lnTo>
                <a:lnTo>
                  <a:pt x="32" y="8"/>
                </a:lnTo>
                <a:lnTo>
                  <a:pt x="40" y="8"/>
                </a:lnTo>
                <a:lnTo>
                  <a:pt x="0" y="40"/>
                </a:lnTo>
                <a:lnTo>
                  <a:pt x="0" y="40"/>
                </a:lnTo>
                <a:lnTo>
                  <a:pt x="40" y="71"/>
                </a:lnTo>
                <a:lnTo>
                  <a:pt x="32" y="71"/>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5" name="Freeform 27"/>
          <p:cNvSpPr>
            <a:spLocks/>
          </p:cNvSpPr>
          <p:nvPr/>
        </p:nvSpPr>
        <p:spPr bwMode="auto">
          <a:xfrm>
            <a:off x="5844462" y="2310297"/>
            <a:ext cx="114300" cy="127000"/>
          </a:xfrm>
          <a:custGeom>
            <a:avLst/>
            <a:gdLst/>
            <a:ahLst/>
            <a:cxnLst>
              <a:cxn ang="0">
                <a:pos x="40" y="80"/>
              </a:cxn>
              <a:cxn ang="0">
                <a:pos x="0" y="40"/>
              </a:cxn>
              <a:cxn ang="0">
                <a:pos x="40" y="0"/>
              </a:cxn>
              <a:cxn ang="0">
                <a:pos x="72" y="40"/>
              </a:cxn>
              <a:cxn ang="0">
                <a:pos x="40" y="80"/>
              </a:cxn>
            </a:cxnLst>
            <a:rect l="0" t="0" r="r" b="b"/>
            <a:pathLst>
              <a:path w="72" h="80">
                <a:moveTo>
                  <a:pt x="40" y="80"/>
                </a:moveTo>
                <a:lnTo>
                  <a:pt x="0" y="40"/>
                </a:lnTo>
                <a:lnTo>
                  <a:pt x="40" y="0"/>
                </a:lnTo>
                <a:lnTo>
                  <a:pt x="72" y="40"/>
                </a:lnTo>
                <a:lnTo>
                  <a:pt x="40"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6" name="Freeform 28"/>
          <p:cNvSpPr>
            <a:spLocks noEditPoints="1"/>
          </p:cNvSpPr>
          <p:nvPr/>
        </p:nvSpPr>
        <p:spPr bwMode="auto">
          <a:xfrm>
            <a:off x="5844462" y="2310297"/>
            <a:ext cx="127000" cy="127000"/>
          </a:xfrm>
          <a:custGeom>
            <a:avLst/>
            <a:gdLst/>
            <a:ahLst/>
            <a:cxnLst>
              <a:cxn ang="0">
                <a:pos x="40" y="80"/>
              </a:cxn>
              <a:cxn ang="0">
                <a:pos x="32" y="80"/>
              </a:cxn>
              <a:cxn ang="0">
                <a:pos x="0" y="40"/>
              </a:cxn>
              <a:cxn ang="0">
                <a:pos x="0" y="40"/>
              </a:cxn>
              <a:cxn ang="0">
                <a:pos x="32" y="0"/>
              </a:cxn>
              <a:cxn ang="0">
                <a:pos x="40" y="0"/>
              </a:cxn>
              <a:cxn ang="0">
                <a:pos x="80" y="40"/>
              </a:cxn>
              <a:cxn ang="0">
                <a:pos x="80" y="40"/>
              </a:cxn>
              <a:cxn ang="0">
                <a:pos x="40" y="80"/>
              </a:cxn>
              <a:cxn ang="0">
                <a:pos x="72" y="40"/>
              </a:cxn>
              <a:cxn ang="0">
                <a:pos x="72" y="40"/>
              </a:cxn>
              <a:cxn ang="0">
                <a:pos x="32" y="8"/>
              </a:cxn>
              <a:cxn ang="0">
                <a:pos x="40" y="8"/>
              </a:cxn>
              <a:cxn ang="0">
                <a:pos x="0" y="40"/>
              </a:cxn>
              <a:cxn ang="0">
                <a:pos x="0" y="40"/>
              </a:cxn>
              <a:cxn ang="0">
                <a:pos x="40" y="72"/>
              </a:cxn>
              <a:cxn ang="0">
                <a:pos x="32" y="72"/>
              </a:cxn>
              <a:cxn ang="0">
                <a:pos x="72" y="40"/>
              </a:cxn>
            </a:cxnLst>
            <a:rect l="0" t="0" r="r" b="b"/>
            <a:pathLst>
              <a:path w="80" h="80">
                <a:moveTo>
                  <a:pt x="40" y="80"/>
                </a:moveTo>
                <a:lnTo>
                  <a:pt x="32" y="80"/>
                </a:lnTo>
                <a:lnTo>
                  <a:pt x="0" y="40"/>
                </a:lnTo>
                <a:lnTo>
                  <a:pt x="0" y="40"/>
                </a:lnTo>
                <a:lnTo>
                  <a:pt x="32" y="0"/>
                </a:lnTo>
                <a:lnTo>
                  <a:pt x="40" y="0"/>
                </a:lnTo>
                <a:lnTo>
                  <a:pt x="80" y="40"/>
                </a:lnTo>
                <a:lnTo>
                  <a:pt x="80" y="40"/>
                </a:lnTo>
                <a:lnTo>
                  <a:pt x="40" y="80"/>
                </a:lnTo>
                <a:close/>
                <a:moveTo>
                  <a:pt x="72" y="40"/>
                </a:moveTo>
                <a:lnTo>
                  <a:pt x="72" y="40"/>
                </a:lnTo>
                <a:lnTo>
                  <a:pt x="32" y="8"/>
                </a:lnTo>
                <a:lnTo>
                  <a:pt x="40" y="8"/>
                </a:lnTo>
                <a:lnTo>
                  <a:pt x="0" y="40"/>
                </a:lnTo>
                <a:lnTo>
                  <a:pt x="0" y="40"/>
                </a:lnTo>
                <a:lnTo>
                  <a:pt x="40" y="72"/>
                </a:lnTo>
                <a:lnTo>
                  <a:pt x="32" y="72"/>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7" name="Freeform 29"/>
          <p:cNvSpPr>
            <a:spLocks/>
          </p:cNvSpPr>
          <p:nvPr/>
        </p:nvSpPr>
        <p:spPr bwMode="auto">
          <a:xfrm>
            <a:off x="6187362" y="3186597"/>
            <a:ext cx="114300" cy="127000"/>
          </a:xfrm>
          <a:custGeom>
            <a:avLst/>
            <a:gdLst/>
            <a:ahLst/>
            <a:cxnLst>
              <a:cxn ang="0">
                <a:pos x="32" y="80"/>
              </a:cxn>
              <a:cxn ang="0">
                <a:pos x="0" y="40"/>
              </a:cxn>
              <a:cxn ang="0">
                <a:pos x="32" y="0"/>
              </a:cxn>
              <a:cxn ang="0">
                <a:pos x="72" y="40"/>
              </a:cxn>
              <a:cxn ang="0">
                <a:pos x="32" y="80"/>
              </a:cxn>
            </a:cxnLst>
            <a:rect l="0" t="0" r="r" b="b"/>
            <a:pathLst>
              <a:path w="72" h="80">
                <a:moveTo>
                  <a:pt x="32" y="80"/>
                </a:moveTo>
                <a:lnTo>
                  <a:pt x="0" y="40"/>
                </a:lnTo>
                <a:lnTo>
                  <a:pt x="32" y="0"/>
                </a:lnTo>
                <a:lnTo>
                  <a:pt x="72" y="40"/>
                </a:lnTo>
                <a:lnTo>
                  <a:pt x="32"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8" name="Freeform 30"/>
          <p:cNvSpPr>
            <a:spLocks noEditPoints="1"/>
          </p:cNvSpPr>
          <p:nvPr/>
        </p:nvSpPr>
        <p:spPr bwMode="auto">
          <a:xfrm>
            <a:off x="6174662" y="3186597"/>
            <a:ext cx="127000" cy="127000"/>
          </a:xfrm>
          <a:custGeom>
            <a:avLst/>
            <a:gdLst/>
            <a:ahLst/>
            <a:cxnLst>
              <a:cxn ang="0">
                <a:pos x="48" y="80"/>
              </a:cxn>
              <a:cxn ang="0">
                <a:pos x="40" y="80"/>
              </a:cxn>
              <a:cxn ang="0">
                <a:pos x="0" y="40"/>
              </a:cxn>
              <a:cxn ang="0">
                <a:pos x="0" y="40"/>
              </a:cxn>
              <a:cxn ang="0">
                <a:pos x="40" y="0"/>
              </a:cxn>
              <a:cxn ang="0">
                <a:pos x="48" y="0"/>
              </a:cxn>
              <a:cxn ang="0">
                <a:pos x="80" y="40"/>
              </a:cxn>
              <a:cxn ang="0">
                <a:pos x="80" y="40"/>
              </a:cxn>
              <a:cxn ang="0">
                <a:pos x="48" y="80"/>
              </a:cxn>
              <a:cxn ang="0">
                <a:pos x="80" y="40"/>
              </a:cxn>
              <a:cxn ang="0">
                <a:pos x="80" y="40"/>
              </a:cxn>
              <a:cxn ang="0">
                <a:pos x="40" y="8"/>
              </a:cxn>
              <a:cxn ang="0">
                <a:pos x="48" y="8"/>
              </a:cxn>
              <a:cxn ang="0">
                <a:pos x="8" y="40"/>
              </a:cxn>
              <a:cxn ang="0">
                <a:pos x="8" y="40"/>
              </a:cxn>
              <a:cxn ang="0">
                <a:pos x="48" y="72"/>
              </a:cxn>
              <a:cxn ang="0">
                <a:pos x="40" y="72"/>
              </a:cxn>
              <a:cxn ang="0">
                <a:pos x="80" y="40"/>
              </a:cxn>
            </a:cxnLst>
            <a:rect l="0" t="0" r="r" b="b"/>
            <a:pathLst>
              <a:path w="80" h="80">
                <a:moveTo>
                  <a:pt x="48" y="80"/>
                </a:moveTo>
                <a:lnTo>
                  <a:pt x="40" y="80"/>
                </a:lnTo>
                <a:lnTo>
                  <a:pt x="0" y="40"/>
                </a:lnTo>
                <a:lnTo>
                  <a:pt x="0" y="40"/>
                </a:lnTo>
                <a:lnTo>
                  <a:pt x="40" y="0"/>
                </a:lnTo>
                <a:lnTo>
                  <a:pt x="48" y="0"/>
                </a:lnTo>
                <a:lnTo>
                  <a:pt x="80" y="40"/>
                </a:lnTo>
                <a:lnTo>
                  <a:pt x="80" y="40"/>
                </a:lnTo>
                <a:lnTo>
                  <a:pt x="48" y="80"/>
                </a:lnTo>
                <a:close/>
                <a:moveTo>
                  <a:pt x="80" y="40"/>
                </a:moveTo>
                <a:lnTo>
                  <a:pt x="80" y="40"/>
                </a:lnTo>
                <a:lnTo>
                  <a:pt x="40" y="8"/>
                </a:lnTo>
                <a:lnTo>
                  <a:pt x="48" y="8"/>
                </a:lnTo>
                <a:lnTo>
                  <a:pt x="8" y="40"/>
                </a:lnTo>
                <a:lnTo>
                  <a:pt x="8" y="40"/>
                </a:lnTo>
                <a:lnTo>
                  <a:pt x="48" y="72"/>
                </a:lnTo>
                <a:lnTo>
                  <a:pt x="40" y="72"/>
                </a:lnTo>
                <a:lnTo>
                  <a:pt x="80"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9" name="Freeform 31"/>
          <p:cNvSpPr>
            <a:spLocks/>
          </p:cNvSpPr>
          <p:nvPr/>
        </p:nvSpPr>
        <p:spPr bwMode="auto">
          <a:xfrm>
            <a:off x="6515975" y="34024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0" name="Freeform 32"/>
          <p:cNvSpPr>
            <a:spLocks noEditPoints="1"/>
          </p:cNvSpPr>
          <p:nvPr/>
        </p:nvSpPr>
        <p:spPr bwMode="auto">
          <a:xfrm>
            <a:off x="6515975" y="34024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8"/>
              </a:cxn>
              <a:cxn ang="0">
                <a:pos x="40" y="8"/>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8"/>
                </a:lnTo>
                <a:lnTo>
                  <a:pt x="40" y="8"/>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1" name="Freeform 33"/>
          <p:cNvSpPr>
            <a:spLocks/>
          </p:cNvSpPr>
          <p:nvPr/>
        </p:nvSpPr>
        <p:spPr bwMode="auto">
          <a:xfrm>
            <a:off x="6858875" y="29071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2" name="Freeform 34"/>
          <p:cNvSpPr>
            <a:spLocks noEditPoints="1"/>
          </p:cNvSpPr>
          <p:nvPr/>
        </p:nvSpPr>
        <p:spPr bwMode="auto">
          <a:xfrm>
            <a:off x="6858875" y="29071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0"/>
              </a:cxn>
              <a:cxn ang="0">
                <a:pos x="40" y="0"/>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0"/>
                </a:lnTo>
                <a:lnTo>
                  <a:pt x="40" y="0"/>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3" name="Freeform 35"/>
          <p:cNvSpPr>
            <a:spLocks/>
          </p:cNvSpPr>
          <p:nvPr/>
        </p:nvSpPr>
        <p:spPr bwMode="auto">
          <a:xfrm>
            <a:off x="7201775" y="2134084"/>
            <a:ext cx="114300" cy="112713"/>
          </a:xfrm>
          <a:custGeom>
            <a:avLst/>
            <a:gdLst/>
            <a:ahLst/>
            <a:cxnLst>
              <a:cxn ang="0">
                <a:pos x="40" y="71"/>
              </a:cxn>
              <a:cxn ang="0">
                <a:pos x="0" y="40"/>
              </a:cxn>
              <a:cxn ang="0">
                <a:pos x="40" y="0"/>
              </a:cxn>
              <a:cxn ang="0">
                <a:pos x="72" y="40"/>
              </a:cxn>
              <a:cxn ang="0">
                <a:pos x="40" y="71"/>
              </a:cxn>
            </a:cxnLst>
            <a:rect l="0" t="0" r="r" b="b"/>
            <a:pathLst>
              <a:path w="72" h="71">
                <a:moveTo>
                  <a:pt x="40" y="71"/>
                </a:moveTo>
                <a:lnTo>
                  <a:pt x="0" y="40"/>
                </a:lnTo>
                <a:lnTo>
                  <a:pt x="40" y="0"/>
                </a:lnTo>
                <a:lnTo>
                  <a:pt x="72" y="40"/>
                </a:lnTo>
                <a:lnTo>
                  <a:pt x="40" y="71"/>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4" name="Freeform 36"/>
          <p:cNvSpPr>
            <a:spLocks noEditPoints="1"/>
          </p:cNvSpPr>
          <p:nvPr/>
        </p:nvSpPr>
        <p:spPr bwMode="auto">
          <a:xfrm>
            <a:off x="7201775" y="2134084"/>
            <a:ext cx="127000" cy="125413"/>
          </a:xfrm>
          <a:custGeom>
            <a:avLst/>
            <a:gdLst/>
            <a:ahLst/>
            <a:cxnLst>
              <a:cxn ang="0">
                <a:pos x="40" y="79"/>
              </a:cxn>
              <a:cxn ang="0">
                <a:pos x="32" y="79"/>
              </a:cxn>
              <a:cxn ang="0">
                <a:pos x="0" y="40"/>
              </a:cxn>
              <a:cxn ang="0">
                <a:pos x="0" y="32"/>
              </a:cxn>
              <a:cxn ang="0">
                <a:pos x="32" y="0"/>
              </a:cxn>
              <a:cxn ang="0">
                <a:pos x="40" y="0"/>
              </a:cxn>
              <a:cxn ang="0">
                <a:pos x="80" y="32"/>
              </a:cxn>
              <a:cxn ang="0">
                <a:pos x="80" y="40"/>
              </a:cxn>
              <a:cxn ang="0">
                <a:pos x="40" y="79"/>
              </a:cxn>
              <a:cxn ang="0">
                <a:pos x="72" y="32"/>
              </a:cxn>
              <a:cxn ang="0">
                <a:pos x="72" y="40"/>
              </a:cxn>
              <a:cxn ang="0">
                <a:pos x="32" y="0"/>
              </a:cxn>
              <a:cxn ang="0">
                <a:pos x="40" y="0"/>
              </a:cxn>
              <a:cxn ang="0">
                <a:pos x="0" y="40"/>
              </a:cxn>
              <a:cxn ang="0">
                <a:pos x="0" y="32"/>
              </a:cxn>
              <a:cxn ang="0">
                <a:pos x="40" y="71"/>
              </a:cxn>
              <a:cxn ang="0">
                <a:pos x="32" y="71"/>
              </a:cxn>
              <a:cxn ang="0">
                <a:pos x="72" y="32"/>
              </a:cxn>
            </a:cxnLst>
            <a:rect l="0" t="0" r="r" b="b"/>
            <a:pathLst>
              <a:path w="80" h="79">
                <a:moveTo>
                  <a:pt x="40" y="79"/>
                </a:moveTo>
                <a:lnTo>
                  <a:pt x="32" y="79"/>
                </a:lnTo>
                <a:lnTo>
                  <a:pt x="0" y="40"/>
                </a:lnTo>
                <a:lnTo>
                  <a:pt x="0" y="32"/>
                </a:lnTo>
                <a:lnTo>
                  <a:pt x="32" y="0"/>
                </a:lnTo>
                <a:lnTo>
                  <a:pt x="40" y="0"/>
                </a:lnTo>
                <a:lnTo>
                  <a:pt x="80" y="32"/>
                </a:lnTo>
                <a:lnTo>
                  <a:pt x="80" y="40"/>
                </a:lnTo>
                <a:lnTo>
                  <a:pt x="40" y="79"/>
                </a:lnTo>
                <a:close/>
                <a:moveTo>
                  <a:pt x="72" y="32"/>
                </a:moveTo>
                <a:lnTo>
                  <a:pt x="72" y="40"/>
                </a:lnTo>
                <a:lnTo>
                  <a:pt x="32" y="0"/>
                </a:lnTo>
                <a:lnTo>
                  <a:pt x="40" y="0"/>
                </a:lnTo>
                <a:lnTo>
                  <a:pt x="0" y="40"/>
                </a:lnTo>
                <a:lnTo>
                  <a:pt x="0" y="32"/>
                </a:lnTo>
                <a:lnTo>
                  <a:pt x="40" y="71"/>
                </a:lnTo>
                <a:lnTo>
                  <a:pt x="32" y="71"/>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5" name="Freeform 37"/>
          <p:cNvSpPr>
            <a:spLocks/>
          </p:cNvSpPr>
          <p:nvPr/>
        </p:nvSpPr>
        <p:spPr bwMode="auto">
          <a:xfrm>
            <a:off x="7544675" y="1676884"/>
            <a:ext cx="114300" cy="114300"/>
          </a:xfrm>
          <a:custGeom>
            <a:avLst/>
            <a:gdLst/>
            <a:ahLst/>
            <a:cxnLst>
              <a:cxn ang="0">
                <a:pos x="32" y="72"/>
              </a:cxn>
              <a:cxn ang="0">
                <a:pos x="0" y="40"/>
              </a:cxn>
              <a:cxn ang="0">
                <a:pos x="32" y="0"/>
              </a:cxn>
              <a:cxn ang="0">
                <a:pos x="72" y="40"/>
              </a:cxn>
              <a:cxn ang="0">
                <a:pos x="32" y="72"/>
              </a:cxn>
            </a:cxnLst>
            <a:rect l="0" t="0" r="r" b="b"/>
            <a:pathLst>
              <a:path w="72" h="72">
                <a:moveTo>
                  <a:pt x="32" y="72"/>
                </a:moveTo>
                <a:lnTo>
                  <a:pt x="0" y="40"/>
                </a:lnTo>
                <a:lnTo>
                  <a:pt x="32" y="0"/>
                </a:lnTo>
                <a:lnTo>
                  <a:pt x="72" y="40"/>
                </a:lnTo>
                <a:lnTo>
                  <a:pt x="32"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6" name="Freeform 38"/>
          <p:cNvSpPr>
            <a:spLocks noEditPoints="1"/>
          </p:cNvSpPr>
          <p:nvPr/>
        </p:nvSpPr>
        <p:spPr bwMode="auto">
          <a:xfrm>
            <a:off x="7531975" y="1676884"/>
            <a:ext cx="127000" cy="127000"/>
          </a:xfrm>
          <a:custGeom>
            <a:avLst/>
            <a:gdLst/>
            <a:ahLst/>
            <a:cxnLst>
              <a:cxn ang="0">
                <a:pos x="48" y="80"/>
              </a:cxn>
              <a:cxn ang="0">
                <a:pos x="40" y="80"/>
              </a:cxn>
              <a:cxn ang="0">
                <a:pos x="0" y="40"/>
              </a:cxn>
              <a:cxn ang="0">
                <a:pos x="0" y="32"/>
              </a:cxn>
              <a:cxn ang="0">
                <a:pos x="40" y="0"/>
              </a:cxn>
              <a:cxn ang="0">
                <a:pos x="48" y="0"/>
              </a:cxn>
              <a:cxn ang="0">
                <a:pos x="80" y="32"/>
              </a:cxn>
              <a:cxn ang="0">
                <a:pos x="80" y="40"/>
              </a:cxn>
              <a:cxn ang="0">
                <a:pos x="48" y="80"/>
              </a:cxn>
              <a:cxn ang="0">
                <a:pos x="80" y="32"/>
              </a:cxn>
              <a:cxn ang="0">
                <a:pos x="80" y="40"/>
              </a:cxn>
              <a:cxn ang="0">
                <a:pos x="40" y="0"/>
              </a:cxn>
              <a:cxn ang="0">
                <a:pos x="48" y="0"/>
              </a:cxn>
              <a:cxn ang="0">
                <a:pos x="8" y="40"/>
              </a:cxn>
              <a:cxn ang="0">
                <a:pos x="8" y="32"/>
              </a:cxn>
              <a:cxn ang="0">
                <a:pos x="48" y="72"/>
              </a:cxn>
              <a:cxn ang="0">
                <a:pos x="40" y="72"/>
              </a:cxn>
              <a:cxn ang="0">
                <a:pos x="80" y="32"/>
              </a:cxn>
            </a:cxnLst>
            <a:rect l="0" t="0" r="r" b="b"/>
            <a:pathLst>
              <a:path w="80" h="80">
                <a:moveTo>
                  <a:pt x="48" y="80"/>
                </a:moveTo>
                <a:lnTo>
                  <a:pt x="40" y="80"/>
                </a:lnTo>
                <a:lnTo>
                  <a:pt x="0" y="40"/>
                </a:lnTo>
                <a:lnTo>
                  <a:pt x="0" y="32"/>
                </a:lnTo>
                <a:lnTo>
                  <a:pt x="40" y="0"/>
                </a:lnTo>
                <a:lnTo>
                  <a:pt x="48" y="0"/>
                </a:lnTo>
                <a:lnTo>
                  <a:pt x="80" y="32"/>
                </a:lnTo>
                <a:lnTo>
                  <a:pt x="80" y="40"/>
                </a:lnTo>
                <a:lnTo>
                  <a:pt x="48" y="80"/>
                </a:lnTo>
                <a:close/>
                <a:moveTo>
                  <a:pt x="80" y="32"/>
                </a:moveTo>
                <a:lnTo>
                  <a:pt x="80" y="40"/>
                </a:lnTo>
                <a:lnTo>
                  <a:pt x="40" y="0"/>
                </a:lnTo>
                <a:lnTo>
                  <a:pt x="48" y="0"/>
                </a:lnTo>
                <a:lnTo>
                  <a:pt x="8" y="40"/>
                </a:lnTo>
                <a:lnTo>
                  <a:pt x="8" y="32"/>
                </a:lnTo>
                <a:lnTo>
                  <a:pt x="48" y="72"/>
                </a:lnTo>
                <a:lnTo>
                  <a:pt x="40" y="72"/>
                </a:lnTo>
                <a:lnTo>
                  <a:pt x="80"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8" name="Rectangle 40"/>
          <p:cNvSpPr>
            <a:spLocks noChangeArrowheads="1"/>
          </p:cNvSpPr>
          <p:nvPr/>
        </p:nvSpPr>
        <p:spPr bwMode="auto">
          <a:xfrm>
            <a:off x="3953262" y="4709009"/>
            <a:ext cx="1778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09" name="Rectangle 41"/>
          <p:cNvSpPr>
            <a:spLocks noChangeArrowheads="1"/>
          </p:cNvSpPr>
          <p:nvPr/>
        </p:nvSpPr>
        <p:spPr bwMode="auto">
          <a:xfrm>
            <a:off x="3343662" y="43549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1,000,000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0" name="Rectangle 42"/>
          <p:cNvSpPr>
            <a:spLocks noChangeArrowheads="1"/>
          </p:cNvSpPr>
          <p:nvPr/>
        </p:nvSpPr>
        <p:spPr bwMode="auto">
          <a:xfrm>
            <a:off x="3343662" y="39993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2,000,000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1" name="Rectangle 43"/>
          <p:cNvSpPr>
            <a:spLocks noChangeArrowheads="1"/>
          </p:cNvSpPr>
          <p:nvPr/>
        </p:nvSpPr>
        <p:spPr bwMode="auto">
          <a:xfrm>
            <a:off x="3343662" y="36437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3,000,000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2" name="Rectangle 44"/>
          <p:cNvSpPr>
            <a:spLocks noChangeArrowheads="1"/>
          </p:cNvSpPr>
          <p:nvPr/>
        </p:nvSpPr>
        <p:spPr bwMode="auto">
          <a:xfrm>
            <a:off x="3343662" y="33008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4,000,000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3" name="Rectangle 45"/>
          <p:cNvSpPr>
            <a:spLocks noChangeArrowheads="1"/>
          </p:cNvSpPr>
          <p:nvPr/>
        </p:nvSpPr>
        <p:spPr bwMode="auto">
          <a:xfrm>
            <a:off x="3343662" y="29452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5,000,000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4" name="Rectangle 46"/>
          <p:cNvSpPr>
            <a:spLocks noChangeArrowheads="1"/>
          </p:cNvSpPr>
          <p:nvPr/>
        </p:nvSpPr>
        <p:spPr bwMode="auto">
          <a:xfrm>
            <a:off x="3343662" y="25896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6,000,000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5" name="Rectangle 47"/>
          <p:cNvSpPr>
            <a:spLocks noChangeArrowheads="1"/>
          </p:cNvSpPr>
          <p:nvPr/>
        </p:nvSpPr>
        <p:spPr bwMode="auto">
          <a:xfrm>
            <a:off x="3343662" y="22340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7,000,000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6" name="Rectangle 48"/>
          <p:cNvSpPr>
            <a:spLocks noChangeArrowheads="1"/>
          </p:cNvSpPr>
          <p:nvPr/>
        </p:nvSpPr>
        <p:spPr bwMode="auto">
          <a:xfrm>
            <a:off x="3343662" y="1880084"/>
            <a:ext cx="678071"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8,000,000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7" name="Rectangle 49"/>
          <p:cNvSpPr>
            <a:spLocks noChangeArrowheads="1"/>
          </p:cNvSpPr>
          <p:nvPr/>
        </p:nvSpPr>
        <p:spPr bwMode="auto">
          <a:xfrm>
            <a:off x="3343662" y="1537184"/>
            <a:ext cx="678071"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9,000,000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8" name="Rectangle 50"/>
          <p:cNvSpPr>
            <a:spLocks noChangeArrowheads="1"/>
          </p:cNvSpPr>
          <p:nvPr/>
        </p:nvSpPr>
        <p:spPr bwMode="auto">
          <a:xfrm>
            <a:off x="3254762" y="1181584"/>
            <a:ext cx="763029"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10,000,000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9" name="Rectangle 51"/>
          <p:cNvSpPr>
            <a:spLocks noChangeArrowheads="1"/>
          </p:cNvSpPr>
          <p:nvPr/>
        </p:nvSpPr>
        <p:spPr bwMode="auto">
          <a:xfrm>
            <a:off x="411008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3" name="Rectangle 51"/>
          <p:cNvSpPr>
            <a:spLocks noChangeArrowheads="1"/>
          </p:cNvSpPr>
          <p:nvPr/>
        </p:nvSpPr>
        <p:spPr bwMode="auto">
          <a:xfrm>
            <a:off x="4441384"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4" name="Rectangle 51"/>
          <p:cNvSpPr>
            <a:spLocks noChangeArrowheads="1"/>
          </p:cNvSpPr>
          <p:nvPr/>
        </p:nvSpPr>
        <p:spPr bwMode="auto">
          <a:xfrm>
            <a:off x="4785941"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5" name="Rectangle 51"/>
          <p:cNvSpPr>
            <a:spLocks noChangeArrowheads="1"/>
          </p:cNvSpPr>
          <p:nvPr/>
        </p:nvSpPr>
        <p:spPr bwMode="auto">
          <a:xfrm>
            <a:off x="514375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6" name="Rectangle 51"/>
          <p:cNvSpPr>
            <a:spLocks noChangeArrowheads="1"/>
          </p:cNvSpPr>
          <p:nvPr/>
        </p:nvSpPr>
        <p:spPr bwMode="auto">
          <a:xfrm>
            <a:off x="548168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7" name="Rectangle 51"/>
          <p:cNvSpPr>
            <a:spLocks noChangeArrowheads="1"/>
          </p:cNvSpPr>
          <p:nvPr/>
        </p:nvSpPr>
        <p:spPr bwMode="auto">
          <a:xfrm>
            <a:off x="5812984"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8" name="Rectangle 51"/>
          <p:cNvSpPr>
            <a:spLocks noChangeArrowheads="1"/>
          </p:cNvSpPr>
          <p:nvPr/>
        </p:nvSpPr>
        <p:spPr bwMode="auto">
          <a:xfrm>
            <a:off x="4129958"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2007</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9" name="Rectangle 51"/>
          <p:cNvSpPr>
            <a:spLocks noChangeArrowheads="1"/>
          </p:cNvSpPr>
          <p:nvPr/>
        </p:nvSpPr>
        <p:spPr bwMode="auto">
          <a:xfrm>
            <a:off x="5249767"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2008</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0" name="Rectangle 51"/>
          <p:cNvSpPr>
            <a:spLocks noChangeArrowheads="1"/>
          </p:cNvSpPr>
          <p:nvPr/>
        </p:nvSpPr>
        <p:spPr bwMode="auto">
          <a:xfrm>
            <a:off x="6111158"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1" name="Rectangle 51"/>
          <p:cNvSpPr>
            <a:spLocks noChangeArrowheads="1"/>
          </p:cNvSpPr>
          <p:nvPr/>
        </p:nvSpPr>
        <p:spPr bwMode="auto">
          <a:xfrm>
            <a:off x="6468967"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2" name="Rectangle 51"/>
          <p:cNvSpPr>
            <a:spLocks noChangeArrowheads="1"/>
          </p:cNvSpPr>
          <p:nvPr/>
        </p:nvSpPr>
        <p:spPr bwMode="auto">
          <a:xfrm>
            <a:off x="6806897"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3" name="Rectangle 51"/>
          <p:cNvSpPr>
            <a:spLocks noChangeArrowheads="1"/>
          </p:cNvSpPr>
          <p:nvPr/>
        </p:nvSpPr>
        <p:spPr bwMode="auto">
          <a:xfrm>
            <a:off x="7138201"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4" name="Rectangle 51"/>
          <p:cNvSpPr>
            <a:spLocks noChangeArrowheads="1"/>
          </p:cNvSpPr>
          <p:nvPr/>
        </p:nvSpPr>
        <p:spPr bwMode="auto">
          <a:xfrm>
            <a:off x="6574984"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5" name="Rectangle 51"/>
          <p:cNvSpPr>
            <a:spLocks noChangeArrowheads="1"/>
          </p:cNvSpPr>
          <p:nvPr/>
        </p:nvSpPr>
        <p:spPr bwMode="auto">
          <a:xfrm>
            <a:off x="7515889"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6" name="Rectangle 51"/>
          <p:cNvSpPr>
            <a:spLocks noChangeArrowheads="1"/>
          </p:cNvSpPr>
          <p:nvPr/>
        </p:nvSpPr>
        <p:spPr bwMode="auto">
          <a:xfrm>
            <a:off x="7873698"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9" name="Rectangle 51"/>
          <p:cNvSpPr>
            <a:spLocks noChangeArrowheads="1"/>
          </p:cNvSpPr>
          <p:nvPr/>
        </p:nvSpPr>
        <p:spPr bwMode="auto">
          <a:xfrm>
            <a:off x="7694797"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Title 1"/>
          <p:cNvSpPr>
            <a:spLocks noGrp="1"/>
          </p:cNvSpPr>
          <p:nvPr>
            <p:ph type="title"/>
          </p:nvPr>
        </p:nvSpPr>
        <p:spPr/>
        <p:txBody>
          <a:bodyPr/>
          <a:lstStyle/>
          <a:p>
            <a:r>
              <a:rPr lang="en-US" dirty="0" err="1" smtClean="0"/>
              <a:t>iPhone</a:t>
            </a:r>
            <a:r>
              <a:rPr lang="en-US" dirty="0" smtClean="0"/>
              <a:t> Estimated Quarterly Sales</a:t>
            </a:r>
            <a:endParaRPr lang="en-US" dirty="0"/>
          </a:p>
        </p:txBody>
      </p:sp>
      <p:sp>
        <p:nvSpPr>
          <p:cNvPr id="135207" name="Freeform 39"/>
          <p:cNvSpPr>
            <a:spLocks/>
          </p:cNvSpPr>
          <p:nvPr/>
        </p:nvSpPr>
        <p:spPr bwMode="auto">
          <a:xfrm>
            <a:off x="4193462" y="2095984"/>
            <a:ext cx="3414713" cy="2676525"/>
          </a:xfrm>
          <a:custGeom>
            <a:avLst/>
            <a:gdLst/>
            <a:ahLst/>
            <a:cxnLst>
              <a:cxn ang="0">
                <a:pos x="0" y="1686"/>
              </a:cxn>
              <a:cxn ang="0">
                <a:pos x="2151" y="0"/>
              </a:cxn>
              <a:cxn ang="0">
                <a:pos x="2151" y="0"/>
              </a:cxn>
              <a:cxn ang="0">
                <a:pos x="2151" y="0"/>
              </a:cxn>
              <a:cxn ang="0">
                <a:pos x="0" y="1686"/>
              </a:cxn>
              <a:cxn ang="0">
                <a:pos x="0" y="1686"/>
              </a:cxn>
              <a:cxn ang="0">
                <a:pos x="0" y="1686"/>
              </a:cxn>
              <a:cxn ang="0">
                <a:pos x="0" y="1686"/>
              </a:cxn>
            </a:cxnLst>
            <a:rect l="0" t="0" r="r" b="b"/>
            <a:pathLst>
              <a:path w="2151" h="1686">
                <a:moveTo>
                  <a:pt x="0" y="1686"/>
                </a:moveTo>
                <a:lnTo>
                  <a:pt x="2151" y="0"/>
                </a:lnTo>
                <a:lnTo>
                  <a:pt x="2151" y="0"/>
                </a:lnTo>
                <a:lnTo>
                  <a:pt x="2151" y="0"/>
                </a:lnTo>
                <a:lnTo>
                  <a:pt x="0" y="1686"/>
                </a:lnTo>
                <a:lnTo>
                  <a:pt x="0" y="1686"/>
                </a:lnTo>
                <a:lnTo>
                  <a:pt x="0" y="1686"/>
                </a:lnTo>
                <a:lnTo>
                  <a:pt x="0" y="1686"/>
                </a:lnTo>
                <a:close/>
              </a:path>
            </a:pathLst>
          </a:custGeom>
          <a:solidFill>
            <a:srgbClr val="000000"/>
          </a:solidFill>
          <a:ln w="2857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aphicFrame>
        <p:nvGraphicFramePr>
          <p:cNvPr id="91" name="Table 90"/>
          <p:cNvGraphicFramePr>
            <a:graphicFrameLocks noGrp="1"/>
          </p:cNvGraphicFramePr>
          <p:nvPr/>
        </p:nvGraphicFramePr>
        <p:xfrm>
          <a:off x="514074" y="1364974"/>
          <a:ext cx="1397000" cy="2286000"/>
        </p:xfrm>
        <a:graphic>
          <a:graphicData uri="http://schemas.openxmlformats.org/drawingml/2006/table">
            <a:tbl>
              <a:tblPr/>
              <a:tblGrid>
                <a:gridCol w="608218"/>
                <a:gridCol w="788782"/>
              </a:tblGrid>
              <a:tr h="190500">
                <a:tc>
                  <a:txBody>
                    <a:bodyPr/>
                    <a:lstStyle/>
                    <a:p>
                      <a:pPr algn="l" fontAlgn="b"/>
                      <a:r>
                        <a:rPr lang="en-US" sz="1100" b="0" i="0" u="none" strike="noStrike">
                          <a:solidFill>
                            <a:srgbClr val="000000"/>
                          </a:solidFill>
                          <a:latin typeface="Calibri"/>
                        </a:rPr>
                        <a:t>Quarter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US" sz="1100" b="0" i="0" u="none" strike="noStrike">
                          <a:solidFill>
                            <a:srgbClr val="000000"/>
                          </a:solidFill>
                          <a:latin typeface="Calibri"/>
                        </a:rPr>
                        <a:t>Sales (units)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270,000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1,120,000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2,300,000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Q2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1,700,000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717,000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6,890,000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4,400,000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Q2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3,790,000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5,200,000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7,400,000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2010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dirty="0">
                          <a:solidFill>
                            <a:srgbClr val="000000"/>
                          </a:solidFill>
                          <a:latin typeface="Calibri"/>
                        </a:rPr>
                        <a:t>8,700,000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bl>
          </a:graphicData>
        </a:graphic>
      </p:graphicFrame>
      <p:sp>
        <p:nvSpPr>
          <p:cNvPr id="93" name="TextBox 92"/>
          <p:cNvSpPr txBox="1"/>
          <p:nvPr/>
        </p:nvSpPr>
        <p:spPr>
          <a:xfrm>
            <a:off x="251791" y="6301406"/>
            <a:ext cx="5426486" cy="261610"/>
          </a:xfrm>
          <a:prstGeom prst="rect">
            <a:avLst/>
          </a:prstGeom>
          <a:noFill/>
        </p:spPr>
        <p:txBody>
          <a:bodyPr wrap="none" rtlCol="0">
            <a:spAutoFit/>
          </a:bodyPr>
          <a:lstStyle/>
          <a:p>
            <a:r>
              <a:rPr lang="en-US" sz="1100" dirty="0" smtClean="0"/>
              <a:t>Source: </a:t>
            </a:r>
            <a:r>
              <a:rPr lang="en-US" sz="1100" dirty="0" smtClean="0">
                <a:hlinkClick r:id="rId3"/>
              </a:rPr>
              <a:t>http://gorumors.com/crunchies/quarterly-breakup-of-iphone-sales/</a:t>
            </a:r>
            <a:r>
              <a:rPr lang="en-US" sz="1100" dirty="0" smtClean="0"/>
              <a:t> (posted 1/26/2010)</a:t>
            </a:r>
            <a:endParaRPr lang="en-US" sz="1100" dirty="0"/>
          </a:p>
        </p:txBody>
      </p:sp>
      <p:sp>
        <p:nvSpPr>
          <p:cNvPr id="94" name="TextBox 93"/>
          <p:cNvSpPr txBox="1"/>
          <p:nvPr/>
        </p:nvSpPr>
        <p:spPr>
          <a:xfrm>
            <a:off x="2564296" y="5797827"/>
            <a:ext cx="6170279" cy="338554"/>
          </a:xfrm>
          <a:prstGeom prst="rect">
            <a:avLst/>
          </a:prstGeom>
          <a:noFill/>
        </p:spPr>
        <p:txBody>
          <a:bodyPr wrap="none" rtlCol="0">
            <a:spAutoFit/>
          </a:bodyPr>
          <a:lstStyle/>
          <a:p>
            <a:r>
              <a:rPr lang="en-US" sz="1600" dirty="0" smtClean="0"/>
              <a:t>Linear annual growth ≈ 7,600,000 units / 3.75 years = 2,026,667 units/yr</a:t>
            </a:r>
            <a:endParaRPr lang="en-US" sz="16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5207"/>
                                        </p:tgtEl>
                                        <p:attrNameLst>
                                          <p:attrName>style.visibility</p:attrName>
                                        </p:attrNameLst>
                                      </p:cBhvr>
                                      <p:to>
                                        <p:strVal val="visible"/>
                                      </p:to>
                                    </p:set>
                                    <p:anim calcmode="lin" valueType="num">
                                      <p:cBhvr additive="base">
                                        <p:cTn id="7" dur="500" fill="hold"/>
                                        <p:tgtEl>
                                          <p:spTgt spid="135207"/>
                                        </p:tgtEl>
                                        <p:attrNameLst>
                                          <p:attrName>ppt_x</p:attrName>
                                        </p:attrNameLst>
                                      </p:cBhvr>
                                      <p:tavLst>
                                        <p:tav tm="0">
                                          <p:val>
                                            <p:strVal val="#ppt_x"/>
                                          </p:val>
                                        </p:tav>
                                        <p:tav tm="100000">
                                          <p:val>
                                            <p:strVal val="#ppt_x"/>
                                          </p:val>
                                        </p:tav>
                                      </p:tavLst>
                                    </p:anim>
                                    <p:anim calcmode="lin" valueType="num">
                                      <p:cBhvr additive="base">
                                        <p:cTn id="8" dur="500" fill="hold"/>
                                        <p:tgtEl>
                                          <p:spTgt spid="13520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ppt_x"/>
                                          </p:val>
                                        </p:tav>
                                        <p:tav tm="100000">
                                          <p:val>
                                            <p:strVal val="#ppt_x"/>
                                          </p:val>
                                        </p:tav>
                                      </p:tavLst>
                                    </p:anim>
                                    <p:anim calcmode="lin" valueType="num">
                                      <p:cBhvr additive="base">
                                        <p:cTn id="12"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207" grpId="0" animBg="1"/>
      <p:bldP spid="9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b="1" dirty="0" smtClean="0">
                <a:latin typeface="Albertus Extra Bold"/>
              </a:rPr>
              <a:t>Capacity Timing Optimization: Drivers</a:t>
            </a:r>
            <a:r>
              <a:rPr lang="en-US" dirty="0" smtClean="0"/>
              <a:t> </a:t>
            </a:r>
            <a:br>
              <a:rPr lang="en-US" dirty="0" smtClean="0"/>
            </a:br>
            <a:r>
              <a:rPr lang="en-US" dirty="0" smtClean="0"/>
              <a:t>	Insights from basic timing model</a:t>
            </a:r>
          </a:p>
        </p:txBody>
      </p:sp>
      <p:sp>
        <p:nvSpPr>
          <p:cNvPr id="29699" name="Rectangle 3"/>
          <p:cNvSpPr>
            <a:spLocks noGrp="1" noChangeArrowheads="1"/>
          </p:cNvSpPr>
          <p:nvPr>
            <p:ph type="body" idx="1"/>
          </p:nvPr>
        </p:nvSpPr>
        <p:spPr/>
        <p:txBody>
          <a:bodyPr/>
          <a:lstStyle/>
          <a:p>
            <a:pPr eaLnBrk="1" hangingPunct="1"/>
            <a:r>
              <a:rPr lang="en-US" smtClean="0"/>
              <a:t>Timing driver insights from the basic timing model:</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Other timing drivers that are not covered in the basic model:</a:t>
            </a:r>
          </a:p>
          <a:p>
            <a:pPr eaLnBrk="1" hangingPunct="1"/>
            <a:endParaRPr lang="en-US" smtClean="0"/>
          </a:p>
        </p:txBody>
      </p:sp>
      <p:graphicFrame>
        <p:nvGraphicFramePr>
          <p:cNvPr id="323660" name="Group 76"/>
          <p:cNvGraphicFramePr>
            <a:graphicFrameLocks noGrp="1"/>
          </p:cNvGraphicFramePr>
          <p:nvPr/>
        </p:nvGraphicFramePr>
        <p:xfrm>
          <a:off x="252413" y="1589088"/>
          <a:ext cx="8521700" cy="1737360"/>
        </p:xfrm>
        <a:graphic>
          <a:graphicData uri="http://schemas.openxmlformats.org/drawingml/2006/table">
            <a:tbl>
              <a:tblPr/>
              <a:tblGrid>
                <a:gridCol w="3217862"/>
                <a:gridCol w="3165475"/>
                <a:gridCol w="2138363"/>
              </a:tblGrid>
              <a:tr h="4460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rgbClr val="FF0000"/>
                          </a:solidFill>
                          <a:effectLst/>
                          <a:latin typeface="Times New Roman" pitchFamily="18" charset="0"/>
                        </a:rPr>
                        <a:t>Driver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capacity size </a:t>
                      </a:r>
                      <a:r>
                        <a:rPr kumimoji="0" lang="en-US" sz="1800" b="0" i="1" u="none" strike="noStrike" cap="none" normalizeH="0" baseline="0" smtClean="0">
                          <a:ln>
                            <a:noFill/>
                          </a:ln>
                          <a:solidFill>
                            <a:schemeClr val="tx1"/>
                          </a:solidFill>
                          <a:effectLst/>
                          <a:latin typeface="Times New Roman" pitchFamily="18" charset="0"/>
                        </a:rPr>
                        <a:t>k</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r>
                        <a:rPr kumimoji="0" lang="en-US" sz="1800" b="0" i="0" u="none" strike="noStrike" cap="none" normalizeH="0" baseline="0" smtClean="0">
                          <a:ln>
                            <a:noFill/>
                          </a:ln>
                          <a:solidFill>
                            <a:schemeClr val="tx1"/>
                          </a:solidFill>
                          <a:effectLst/>
                          <a:latin typeface="Times New Roman" pitchFamily="18" charset="0"/>
                        </a:rPr>
                        <a:t>and timing </a:t>
                      </a:r>
                      <a:r>
                        <a:rPr kumimoji="0" lang="en-US" sz="1800" b="0" i="1" u="none" strike="noStrike" cap="none" normalizeH="0" baseline="0" smtClean="0">
                          <a:ln>
                            <a:noFill/>
                          </a:ln>
                          <a:solidFill>
                            <a:schemeClr val="tx1"/>
                          </a:solidFill>
                          <a:effectLst/>
                          <a:latin typeface="Times New Roman" pitchFamily="18" charset="0"/>
                        </a:rPr>
                        <a:t>t</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PV(cost)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Greater scale economies (</a:t>
                      </a:r>
                      <a:r>
                        <a:rPr kumimoji="0" lang="en-US" sz="1800" b="0" i="1" u="none" strike="noStrike" cap="none" normalizeH="0" baseline="0" smtClean="0">
                          <a:ln>
                            <a:noFill/>
                          </a:ln>
                          <a:solidFill>
                            <a:schemeClr val="tx1"/>
                          </a:solidFill>
                          <a:effectLst/>
                          <a:latin typeface="Symbol" pitchFamily="18" charset="2"/>
                          <a:cs typeface="Times New Roman" pitchFamily="18" charset="0"/>
                        </a:rPr>
                        <a:t>a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Smaller discount rate (</a:t>
                      </a:r>
                      <a:r>
                        <a:rPr kumimoji="0" lang="en-US" sz="1800" b="0" i="1" u="none" strike="noStrike" cap="none" normalizeH="0" baseline="0" smtClean="0">
                          <a:ln>
                            <a:noFill/>
                          </a:ln>
                          <a:solidFill>
                            <a:schemeClr val="tx1"/>
                          </a:solidFill>
                          <a:effectLst/>
                          <a:latin typeface="Times New Roman" pitchFamily="18" charset="0"/>
                          <a:cs typeface="Times New Roman" pitchFamily="18" charset="0"/>
                        </a:rPr>
                        <a:t>r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4925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Greater demand growth (</a:t>
                      </a:r>
                      <a:r>
                        <a:rPr kumimoji="0" lang="en-US" sz="1800" b="0" i="1" u="none" strike="noStrike" cap="none" normalizeH="0" baseline="0" dirty="0" smtClean="0">
                          <a:ln>
                            <a:noFill/>
                          </a:ln>
                          <a:solidFill>
                            <a:schemeClr val="tx1"/>
                          </a:solidFill>
                          <a:effectLst/>
                          <a:latin typeface="Times New Roman" pitchFamily="18" charset="0"/>
                          <a:cs typeface="Times New Roman" pitchFamily="18" charset="0"/>
                        </a:rPr>
                        <a:t>g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1" smtClean="0">
                <a:latin typeface="Albertus Extra Bold"/>
              </a:rPr>
              <a:t>Capacity Timing &amp; Abandonment Options</a:t>
            </a:r>
            <a:r>
              <a:rPr lang="en-US" smtClean="0"/>
              <a:t/>
            </a:r>
            <a:br>
              <a:rPr lang="en-US" smtClean="0"/>
            </a:br>
            <a:r>
              <a:rPr lang="en-US" smtClean="0"/>
              <a:t>	</a:t>
            </a:r>
            <a:r>
              <a:rPr lang="en-US" sz="2400" smtClean="0"/>
              <a:t>Eli Lilly cancels manufacturing project in Prince William</a:t>
            </a:r>
            <a:endParaRPr lang="en-US" smtClean="0"/>
          </a:p>
        </p:txBody>
      </p:sp>
      <p:sp>
        <p:nvSpPr>
          <p:cNvPr id="30723" name="Rectangle 3"/>
          <p:cNvSpPr>
            <a:spLocks noGrp="1" noChangeArrowheads="1"/>
          </p:cNvSpPr>
          <p:nvPr>
            <p:ph type="body" idx="1"/>
          </p:nvPr>
        </p:nvSpPr>
        <p:spPr>
          <a:xfrm>
            <a:off x="455613" y="1081088"/>
            <a:ext cx="8688387" cy="5286375"/>
          </a:xfrm>
        </p:spPr>
        <p:txBody>
          <a:bodyPr/>
          <a:lstStyle/>
          <a:p>
            <a:pPr marL="0" indent="227013" eaLnBrk="1" hangingPunct="1">
              <a:buFont typeface="Wingdings" pitchFamily="2" charset="2"/>
              <a:buNone/>
            </a:pPr>
            <a:r>
              <a:rPr lang="en-US" sz="1600" smtClean="0"/>
              <a:t>Pharmaceutical giant Eli Lilly </a:t>
            </a:r>
            <a:r>
              <a:rPr lang="en-US" sz="1600" smtClean="0">
                <a:solidFill>
                  <a:srgbClr val="FF0000"/>
                </a:solidFill>
              </a:rPr>
              <a:t>has abandoned a $325 million development </a:t>
            </a:r>
            <a:r>
              <a:rPr lang="en-US" sz="1600" smtClean="0"/>
              <a:t>in Prince William County, VA, </a:t>
            </a:r>
            <a:r>
              <a:rPr lang="en-US" sz="1600" smtClean="0">
                <a:solidFill>
                  <a:srgbClr val="FF0000"/>
                </a:solidFill>
              </a:rPr>
              <a:t>citing lack of demand for its insulin products</a:t>
            </a:r>
            <a:r>
              <a:rPr lang="en-US" sz="1600" smtClean="0"/>
              <a:t>. The company's project on a 120-acre site at the Innovation @ Prince William Technology Business Park was considered the centerpiece of the county's effort to become a prominent bioscience location. Eli Lilly has been building a 300,000-square-foot insulin manufacturing facility that was scheduled to be completed in 2009 and bring 350 jobs to the county. Indianapolis-based Eli Lilly has about 120 workers in Prince William who will be offered opportunities at other sites or be given a severance package if they choose not to say with the company. </a:t>
            </a:r>
          </a:p>
          <a:p>
            <a:pPr marL="0" indent="227013" eaLnBrk="1" hangingPunct="1">
              <a:buFont typeface="Wingdings" pitchFamily="2" charset="2"/>
              <a:buNone/>
            </a:pPr>
            <a:r>
              <a:rPr lang="en-US" sz="1600" smtClean="0"/>
              <a:t>The decision to shut down the project is a "difficult announcement" and "part of a broader restructuring of our manufacturing operations," says company spokesman Ed Sagebiel. </a:t>
            </a:r>
            <a:r>
              <a:rPr lang="en-US" sz="1600" smtClean="0">
                <a:solidFill>
                  <a:srgbClr val="FF0000"/>
                </a:solidFill>
              </a:rPr>
              <a:t>The current demand for Eli Lilly's insulin products can be met at existing sites and a facility being built in Italy</a:t>
            </a:r>
            <a:r>
              <a:rPr lang="en-US" sz="1600" smtClean="0"/>
              <a:t>, company officials say. Construction at the Prince William site will stop immediately. </a:t>
            </a:r>
          </a:p>
          <a:p>
            <a:pPr marL="0" indent="227013" eaLnBrk="1" hangingPunct="1">
              <a:buFont typeface="Wingdings" pitchFamily="2" charset="2"/>
              <a:buNone/>
            </a:pPr>
            <a:r>
              <a:rPr lang="en-US" sz="1600" smtClean="0"/>
              <a:t>…</a:t>
            </a:r>
          </a:p>
          <a:p>
            <a:pPr marL="0" indent="227013" eaLnBrk="1" hangingPunct="1">
              <a:buFont typeface="Wingdings" pitchFamily="2" charset="2"/>
              <a:buNone/>
            </a:pPr>
            <a:r>
              <a:rPr lang="en-US" sz="1600" smtClean="0"/>
              <a:t>Eli Lilly chose Prince William County from a list of nearly 300 sites when it announced plans to build the facility in May 2002. At the time, the company planned a $425 million, 600,000-square-foot facility with 700 employees, but in 2005 Eli Lilly cut the project's size in half because of reduced demand for its products. </a:t>
            </a:r>
          </a:p>
          <a:p>
            <a:pPr marL="0" indent="227013" eaLnBrk="1" hangingPunct="1">
              <a:buFont typeface="Wingdings" pitchFamily="2" charset="2"/>
              <a:buNone/>
            </a:pPr>
            <a:r>
              <a:rPr lang="en-US" sz="1600" smtClean="0"/>
              <a:t>The company (NYSE: LLY) received more than $4 million in local and state incentives to purchase and develop the property, and those funds must be returned. </a:t>
            </a:r>
            <a:br>
              <a:rPr lang="en-US" sz="1600" smtClean="0"/>
            </a:br>
            <a:endParaRPr lang="en-US" sz="1200" i="1" smtClean="0"/>
          </a:p>
        </p:txBody>
      </p:sp>
      <p:sp>
        <p:nvSpPr>
          <p:cNvPr id="30724" name="Text Box 4"/>
          <p:cNvSpPr txBox="1">
            <a:spLocks noChangeArrowheads="1"/>
          </p:cNvSpPr>
          <p:nvPr/>
        </p:nvSpPr>
        <p:spPr bwMode="auto">
          <a:xfrm>
            <a:off x="512763" y="5980113"/>
            <a:ext cx="7767637" cy="457200"/>
          </a:xfrm>
          <a:prstGeom prst="rect">
            <a:avLst/>
          </a:prstGeom>
          <a:noFill/>
          <a:ln w="9525" algn="ctr">
            <a:noFill/>
            <a:prstDash val="dash"/>
            <a:miter lim="800000"/>
            <a:headEnd/>
            <a:tailEnd/>
          </a:ln>
        </p:spPr>
        <p:txBody>
          <a:bodyPr>
            <a:spAutoFit/>
          </a:bodyPr>
          <a:lstStyle/>
          <a:p>
            <a:r>
              <a:rPr lang="en-US" sz="1200">
                <a:solidFill>
                  <a:srgbClr val="000000"/>
                </a:solidFill>
                <a:latin typeface="Arial" pitchFamily="34" charset="0"/>
              </a:rPr>
              <a:t>Washington Business Journal - January 11, 2007 </a:t>
            </a:r>
            <a:r>
              <a:rPr lang="en-US" sz="1200" b="1">
                <a:solidFill>
                  <a:srgbClr val="000000"/>
                </a:solidFill>
                <a:latin typeface="Arial" pitchFamily="34" charset="0"/>
              </a:rPr>
              <a:t>by </a:t>
            </a:r>
            <a:r>
              <a:rPr lang="en-US" sz="1200" b="1">
                <a:solidFill>
                  <a:srgbClr val="000000"/>
                </a:solidFill>
                <a:latin typeface="Arial" pitchFamily="34" charset="0"/>
                <a:hlinkClick r:id="rId3"/>
              </a:rPr>
              <a:t>Joe Coombs and Neil Adler</a:t>
            </a:r>
            <a:r>
              <a:rPr lang="en-US" sz="1200" b="1">
                <a:solidFill>
                  <a:srgbClr val="000000"/>
                </a:solidFill>
                <a:latin typeface="Arial" pitchFamily="34" charset="0"/>
              </a:rPr>
              <a:t> Staff Reporters</a:t>
            </a:r>
            <a:r>
              <a:rPr lang="en-US" sz="1200">
                <a:solidFill>
                  <a:srgbClr val="000000"/>
                </a:solidFill>
                <a:latin typeface="Arial" pitchFamily="34" charset="0"/>
              </a:rPr>
              <a:t> </a:t>
            </a:r>
            <a:br>
              <a:rPr lang="en-US" sz="1200">
                <a:solidFill>
                  <a:srgbClr val="000000"/>
                </a:solidFill>
                <a:latin typeface="Arial" pitchFamily="34" charset="0"/>
              </a:rPr>
            </a:br>
            <a:r>
              <a:rPr lang="en-US" sz="1200">
                <a:solidFill>
                  <a:srgbClr val="000000"/>
                </a:solidFill>
                <a:latin typeface="Arial" pitchFamily="34" charset="0"/>
                <a:hlinkClick r:id="rId4"/>
              </a:rPr>
              <a:t>http://washington.bizjournals.com/washington/stories/2007/01/08/daily41.html</a:t>
            </a:r>
            <a:r>
              <a:rPr lang="en-US" sz="1200">
                <a:solidFill>
                  <a:srgbClr val="000000"/>
                </a:solidFill>
                <a:latin typeface="Arial" pitchFamily="34" charset="0"/>
              </a:rPr>
              <a:t> </a:t>
            </a:r>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Real Option Valuation:</a:t>
            </a:r>
            <a:br>
              <a:rPr lang="en-US" smtClean="0"/>
            </a:br>
            <a:r>
              <a:rPr lang="en-US" smtClean="0"/>
              <a:t>	Acer Example 4.2 (p. 131)</a:t>
            </a:r>
          </a:p>
        </p:txBody>
      </p:sp>
      <p:sp>
        <p:nvSpPr>
          <p:cNvPr id="32771" name="Content Placeholder 2"/>
          <p:cNvSpPr>
            <a:spLocks noGrp="1"/>
          </p:cNvSpPr>
          <p:nvPr>
            <p:ph idx="1"/>
          </p:nvPr>
        </p:nvSpPr>
        <p:spPr/>
        <p:txBody>
          <a:bodyPr/>
          <a:lstStyle/>
          <a:p>
            <a:r>
              <a:rPr lang="en-US" sz="1800" smtClean="0"/>
              <a:t>Should Acer expand now, or should it wait an additional year before expanding into the emerging markets?</a:t>
            </a:r>
          </a:p>
          <a:p>
            <a:pPr lvl="1"/>
            <a:r>
              <a:rPr lang="en-US" sz="1600" smtClean="0"/>
              <a:t>The key reason for waiting is the belief that commercial success in emerging markets is highly correlated with success in the current Asian market. (Acer already has capacity in place to serve the Asian market. Aside from providing information regarding its future success, however, that capacity has no direct impact on our problem here.) </a:t>
            </a:r>
          </a:p>
          <a:p>
            <a:r>
              <a:rPr lang="en-US" sz="1800" smtClean="0"/>
              <a:t>Demand from these emerging markets is highly uncertain; marketing and sales reports predict that Acer's low-price PC will either be a blockbuster, a success, or a dud. Assume that the demand forecast for those three scenarios is, respectively: 200 thousand units per year with likelihood of 25%, 100 thousand units per year with 50% likelihood, or 30 thousand units per year with 25% likelihood.    </a:t>
            </a:r>
          </a:p>
          <a:p>
            <a:r>
              <a:rPr lang="en-US" sz="1800" smtClean="0"/>
              <a:t>The cost structure is assumed to be as follows. Capacity expansion incurs a fixed cost of $8 million plus a marginal cost of $50 per unit of capacity; i.e., adding production capacity of 100,000 units per year costs $13 million. The process and product technology is commercially viable for four years (at that point a new technology would be needed, an issue we will ignore for now). Acer expects each PC to contribute about $80 in operating profits. A 25% discount rate is used for these types of investment projects.</a:t>
            </a: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mtClean="0"/>
              <a:t>Real Options:</a:t>
            </a:r>
            <a:br>
              <a:rPr lang="en-US" smtClean="0"/>
            </a:br>
            <a:r>
              <a:rPr lang="en-US" smtClean="0"/>
              <a:t>	Acer Example: 1. Expand Now</a:t>
            </a:r>
          </a:p>
        </p:txBody>
      </p:sp>
      <p:sp>
        <p:nvSpPr>
          <p:cNvPr id="33795"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3796" name="Rectangle 5"/>
          <p:cNvSpPr>
            <a:spLocks noChangeArrowheads="1"/>
          </p:cNvSpPr>
          <p:nvPr/>
        </p:nvSpPr>
        <p:spPr bwMode="auto">
          <a:xfrm>
            <a:off x="1635125" y="2246313"/>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3797" name="Line 6"/>
          <p:cNvSpPr>
            <a:spLocks noChangeShapeType="1"/>
          </p:cNvSpPr>
          <p:nvPr/>
        </p:nvSpPr>
        <p:spPr bwMode="auto">
          <a:xfrm>
            <a:off x="1781175" y="2333625"/>
            <a:ext cx="242888" cy="0"/>
          </a:xfrm>
          <a:prstGeom prst="line">
            <a:avLst/>
          </a:prstGeom>
          <a:noFill/>
          <a:ln w="9525">
            <a:solidFill>
              <a:schemeClr val="tx1"/>
            </a:solidFill>
            <a:round/>
            <a:headEnd/>
            <a:tailEnd/>
          </a:ln>
        </p:spPr>
        <p:txBody>
          <a:bodyPr/>
          <a:lstStyle/>
          <a:p>
            <a:endParaRPr lang="en-US"/>
          </a:p>
        </p:txBody>
      </p:sp>
      <p:sp>
        <p:nvSpPr>
          <p:cNvPr id="33798" name="Text Box 13"/>
          <p:cNvSpPr txBox="1">
            <a:spLocks noChangeArrowheads="1"/>
          </p:cNvSpPr>
          <p:nvPr/>
        </p:nvSpPr>
        <p:spPr bwMode="auto">
          <a:xfrm>
            <a:off x="925513" y="2433638"/>
            <a:ext cx="1176337" cy="307975"/>
          </a:xfrm>
          <a:prstGeom prst="rect">
            <a:avLst/>
          </a:prstGeom>
          <a:noFill/>
          <a:ln w="9525">
            <a:noFill/>
            <a:miter lim="800000"/>
            <a:headEnd/>
            <a:tailEnd/>
          </a:ln>
        </p:spPr>
        <p:txBody>
          <a:bodyPr wrap="none">
            <a:spAutoFit/>
          </a:bodyPr>
          <a:lstStyle/>
          <a:p>
            <a:pPr algn="ctr" eaLnBrk="0" hangingPunct="0"/>
            <a:r>
              <a:rPr lang="en-US" sz="1400" b="1">
                <a:solidFill>
                  <a:srgbClr val="00007F"/>
                </a:solidFill>
              </a:rPr>
              <a:t>Expand Now</a:t>
            </a:r>
          </a:p>
        </p:txBody>
      </p:sp>
      <p:sp>
        <p:nvSpPr>
          <p:cNvPr id="33799" name="Text Box 17"/>
          <p:cNvSpPr txBox="1">
            <a:spLocks noChangeArrowheads="1"/>
          </p:cNvSpPr>
          <p:nvPr/>
        </p:nvSpPr>
        <p:spPr bwMode="auto">
          <a:xfrm>
            <a:off x="2832100" y="2781300"/>
            <a:ext cx="942975" cy="276225"/>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3800" name="Freeform 31"/>
          <p:cNvSpPr>
            <a:spLocks/>
          </p:cNvSpPr>
          <p:nvPr/>
        </p:nvSpPr>
        <p:spPr bwMode="auto">
          <a:xfrm>
            <a:off x="2170113" y="1625600"/>
            <a:ext cx="3074987" cy="647700"/>
          </a:xfrm>
          <a:custGeom>
            <a:avLst/>
            <a:gdLst>
              <a:gd name="T0" fmla="*/ 0 w 1937"/>
              <a:gd name="T1" fmla="*/ 2147483647 h 408"/>
              <a:gd name="T2" fmla="*/ 2147483647 w 1937"/>
              <a:gd name="T3" fmla="*/ 0 h 408"/>
              <a:gd name="T4" fmla="*/ 2147483647 w 1937"/>
              <a:gd name="T5" fmla="*/ 0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408"/>
                </a:moveTo>
                <a:lnTo>
                  <a:pt x="209" y="0"/>
                </a:lnTo>
                <a:lnTo>
                  <a:pt x="1937" y="0"/>
                </a:lnTo>
              </a:path>
            </a:pathLst>
          </a:custGeom>
          <a:noFill/>
          <a:ln w="9525">
            <a:solidFill>
              <a:schemeClr val="tx1"/>
            </a:solidFill>
            <a:round/>
            <a:headEnd/>
            <a:tailEnd/>
          </a:ln>
        </p:spPr>
        <p:txBody>
          <a:bodyPr/>
          <a:lstStyle/>
          <a:p>
            <a:endParaRPr lang="en-US" sz="1200"/>
          </a:p>
        </p:txBody>
      </p:sp>
      <p:sp>
        <p:nvSpPr>
          <p:cNvPr id="33801" name="Text Box 34"/>
          <p:cNvSpPr txBox="1">
            <a:spLocks noChangeArrowheads="1"/>
          </p:cNvSpPr>
          <p:nvPr/>
        </p:nvSpPr>
        <p:spPr bwMode="auto">
          <a:xfrm>
            <a:off x="2555875" y="2076450"/>
            <a:ext cx="1219200" cy="276225"/>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3802" name="Text Box 35"/>
          <p:cNvSpPr txBox="1">
            <a:spLocks noChangeArrowheads="1"/>
          </p:cNvSpPr>
          <p:nvPr/>
        </p:nvSpPr>
        <p:spPr bwMode="auto">
          <a:xfrm>
            <a:off x="2789238" y="1395413"/>
            <a:ext cx="985837" cy="276225"/>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3803" name="Freeform 37"/>
          <p:cNvSpPr>
            <a:spLocks/>
          </p:cNvSpPr>
          <p:nvPr/>
        </p:nvSpPr>
        <p:spPr bwMode="auto">
          <a:xfrm>
            <a:off x="2227263" y="2333625"/>
            <a:ext cx="3006725" cy="3175"/>
          </a:xfrm>
          <a:custGeom>
            <a:avLst/>
            <a:gdLst>
              <a:gd name="T0" fmla="*/ 0 w 1894"/>
              <a:gd name="T1" fmla="*/ 0 h 2"/>
              <a:gd name="T2" fmla="*/ 2147483647 w 1894"/>
              <a:gd name="T3" fmla="*/ 2147483647 h 2"/>
              <a:gd name="T4" fmla="*/ 0 60000 65536"/>
              <a:gd name="T5" fmla="*/ 0 60000 65536"/>
              <a:gd name="T6" fmla="*/ 0 w 1894"/>
              <a:gd name="T7" fmla="*/ 0 h 2"/>
              <a:gd name="T8" fmla="*/ 1894 w 1894"/>
              <a:gd name="T9" fmla="*/ 2 h 2"/>
            </a:gdLst>
            <a:ahLst/>
            <a:cxnLst>
              <a:cxn ang="T4">
                <a:pos x="T0" y="T1"/>
              </a:cxn>
              <a:cxn ang="T5">
                <a:pos x="T2" y="T3"/>
              </a:cxn>
            </a:cxnLst>
            <a:rect l="T6" t="T7" r="T8" b="T9"/>
            <a:pathLst>
              <a:path w="1894" h="2">
                <a:moveTo>
                  <a:pt x="0" y="0"/>
                </a:moveTo>
                <a:lnTo>
                  <a:pt x="1894" y="2"/>
                </a:lnTo>
              </a:path>
            </a:pathLst>
          </a:custGeom>
          <a:noFill/>
          <a:ln w="9525">
            <a:solidFill>
              <a:schemeClr val="tx1"/>
            </a:solidFill>
            <a:round/>
            <a:headEnd/>
            <a:tailEnd/>
          </a:ln>
        </p:spPr>
        <p:txBody>
          <a:bodyPr/>
          <a:lstStyle/>
          <a:p>
            <a:endParaRPr lang="en-US" sz="1200"/>
          </a:p>
        </p:txBody>
      </p:sp>
      <p:sp>
        <p:nvSpPr>
          <p:cNvPr id="33804" name="Freeform 38"/>
          <p:cNvSpPr>
            <a:spLocks/>
          </p:cNvSpPr>
          <p:nvPr/>
        </p:nvSpPr>
        <p:spPr bwMode="auto">
          <a:xfrm>
            <a:off x="2170113" y="2360613"/>
            <a:ext cx="3074987" cy="647700"/>
          </a:xfrm>
          <a:custGeom>
            <a:avLst/>
            <a:gdLst>
              <a:gd name="T0" fmla="*/ 0 w 1937"/>
              <a:gd name="T1" fmla="*/ 0 h 408"/>
              <a:gd name="T2" fmla="*/ 2147483647 w 1937"/>
              <a:gd name="T3" fmla="*/ 2147483647 h 408"/>
              <a:gd name="T4" fmla="*/ 2147483647 w 1937"/>
              <a:gd name="T5" fmla="*/ 2147483647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0"/>
                </a:moveTo>
                <a:lnTo>
                  <a:pt x="209" y="408"/>
                </a:lnTo>
                <a:lnTo>
                  <a:pt x="1937" y="408"/>
                </a:lnTo>
              </a:path>
            </a:pathLst>
          </a:custGeom>
          <a:noFill/>
          <a:ln w="9525">
            <a:solidFill>
              <a:schemeClr val="tx1"/>
            </a:solidFill>
            <a:round/>
            <a:headEnd/>
            <a:tailEnd/>
          </a:ln>
        </p:spPr>
        <p:txBody>
          <a:bodyPr/>
          <a:lstStyle/>
          <a:p>
            <a:endParaRPr lang="en-US" sz="1200"/>
          </a:p>
        </p:txBody>
      </p:sp>
      <p:sp>
        <p:nvSpPr>
          <p:cNvPr id="33805"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3806" name="Oval 7"/>
          <p:cNvSpPr>
            <a:spLocks noChangeArrowheads="1"/>
          </p:cNvSpPr>
          <p:nvPr/>
        </p:nvSpPr>
        <p:spPr bwMode="auto">
          <a:xfrm>
            <a:off x="2006600" y="2235200"/>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Real Options:</a:t>
            </a:r>
            <a:br>
              <a:rPr lang="en-US" smtClean="0"/>
            </a:br>
            <a:r>
              <a:rPr lang="en-US" smtClean="0"/>
              <a:t>	Acer Example: 2. Wait</a:t>
            </a:r>
          </a:p>
        </p:txBody>
      </p:sp>
      <p:sp>
        <p:nvSpPr>
          <p:cNvPr id="34819"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4820"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4821" name="Rectangle 42"/>
          <p:cNvSpPr>
            <a:spLocks noChangeArrowheads="1"/>
          </p:cNvSpPr>
          <p:nvPr/>
        </p:nvSpPr>
        <p:spPr bwMode="auto">
          <a:xfrm>
            <a:off x="1635125" y="2236788"/>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22" name="Line 43"/>
          <p:cNvSpPr>
            <a:spLocks noChangeShapeType="1"/>
          </p:cNvSpPr>
          <p:nvPr/>
        </p:nvSpPr>
        <p:spPr bwMode="auto">
          <a:xfrm>
            <a:off x="1781175" y="2324100"/>
            <a:ext cx="242888" cy="0"/>
          </a:xfrm>
          <a:prstGeom prst="line">
            <a:avLst/>
          </a:prstGeom>
          <a:noFill/>
          <a:ln w="9525">
            <a:solidFill>
              <a:schemeClr val="tx1"/>
            </a:solidFill>
            <a:round/>
            <a:headEnd/>
            <a:tailEnd/>
          </a:ln>
        </p:spPr>
        <p:txBody>
          <a:bodyPr/>
          <a:lstStyle/>
          <a:p>
            <a:endParaRPr lang="en-US"/>
          </a:p>
        </p:txBody>
      </p:sp>
      <p:sp>
        <p:nvSpPr>
          <p:cNvPr id="34823" name="Text Box 45"/>
          <p:cNvSpPr txBox="1">
            <a:spLocks noChangeArrowheads="1"/>
          </p:cNvSpPr>
          <p:nvPr/>
        </p:nvSpPr>
        <p:spPr bwMode="auto">
          <a:xfrm>
            <a:off x="1411288" y="2424113"/>
            <a:ext cx="608012" cy="339725"/>
          </a:xfrm>
          <a:prstGeom prst="rect">
            <a:avLst/>
          </a:prstGeom>
          <a:noFill/>
          <a:ln w="9525">
            <a:noFill/>
            <a:miter lim="800000"/>
            <a:headEnd/>
            <a:tailEnd/>
          </a:ln>
        </p:spPr>
        <p:txBody>
          <a:bodyPr wrap="none">
            <a:spAutoFit/>
          </a:bodyPr>
          <a:lstStyle/>
          <a:p>
            <a:pPr algn="ctr" eaLnBrk="0" hangingPunct="0"/>
            <a:r>
              <a:rPr lang="en-US" sz="1600" b="1">
                <a:solidFill>
                  <a:srgbClr val="00007F"/>
                </a:solidFill>
              </a:rPr>
              <a:t>Wait</a:t>
            </a:r>
          </a:p>
        </p:txBody>
      </p:sp>
      <p:sp>
        <p:nvSpPr>
          <p:cNvPr id="34824" name="Text Box 47"/>
          <p:cNvSpPr txBox="1">
            <a:spLocks noChangeArrowheads="1"/>
          </p:cNvSpPr>
          <p:nvPr/>
        </p:nvSpPr>
        <p:spPr bwMode="auto">
          <a:xfrm>
            <a:off x="2832100" y="2771775"/>
            <a:ext cx="942975" cy="277813"/>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4825" name="Freeform 48"/>
          <p:cNvSpPr>
            <a:spLocks/>
          </p:cNvSpPr>
          <p:nvPr/>
        </p:nvSpPr>
        <p:spPr bwMode="auto">
          <a:xfrm>
            <a:off x="2170113" y="1616075"/>
            <a:ext cx="3063875" cy="647700"/>
          </a:xfrm>
          <a:custGeom>
            <a:avLst/>
            <a:gdLst>
              <a:gd name="T0" fmla="*/ 0 w 1930"/>
              <a:gd name="T1" fmla="*/ 2147483647 h 408"/>
              <a:gd name="T2" fmla="*/ 2147483647 w 1930"/>
              <a:gd name="T3" fmla="*/ 0 h 408"/>
              <a:gd name="T4" fmla="*/ 2147483647 w 1930"/>
              <a:gd name="T5" fmla="*/ 0 h 408"/>
              <a:gd name="T6" fmla="*/ 0 60000 65536"/>
              <a:gd name="T7" fmla="*/ 0 60000 65536"/>
              <a:gd name="T8" fmla="*/ 0 60000 65536"/>
              <a:gd name="T9" fmla="*/ 0 w 1930"/>
              <a:gd name="T10" fmla="*/ 0 h 408"/>
              <a:gd name="T11" fmla="*/ 1930 w 1930"/>
              <a:gd name="T12" fmla="*/ 408 h 408"/>
            </a:gdLst>
            <a:ahLst/>
            <a:cxnLst>
              <a:cxn ang="T6">
                <a:pos x="T0" y="T1"/>
              </a:cxn>
              <a:cxn ang="T7">
                <a:pos x="T2" y="T3"/>
              </a:cxn>
              <a:cxn ang="T8">
                <a:pos x="T4" y="T5"/>
              </a:cxn>
            </a:cxnLst>
            <a:rect l="T9" t="T10" r="T11" b="T12"/>
            <a:pathLst>
              <a:path w="1930" h="408">
                <a:moveTo>
                  <a:pt x="0" y="408"/>
                </a:moveTo>
                <a:lnTo>
                  <a:pt x="209" y="0"/>
                </a:lnTo>
                <a:lnTo>
                  <a:pt x="1930" y="0"/>
                </a:lnTo>
              </a:path>
            </a:pathLst>
          </a:custGeom>
          <a:noFill/>
          <a:ln w="9525">
            <a:solidFill>
              <a:schemeClr val="tx1"/>
            </a:solidFill>
            <a:round/>
            <a:headEnd/>
            <a:tailEnd/>
          </a:ln>
        </p:spPr>
        <p:txBody>
          <a:bodyPr/>
          <a:lstStyle/>
          <a:p>
            <a:endParaRPr lang="en-US" sz="1200"/>
          </a:p>
        </p:txBody>
      </p:sp>
      <p:sp>
        <p:nvSpPr>
          <p:cNvPr id="34826" name="Text Box 49"/>
          <p:cNvSpPr txBox="1">
            <a:spLocks noChangeArrowheads="1"/>
          </p:cNvSpPr>
          <p:nvPr/>
        </p:nvSpPr>
        <p:spPr bwMode="auto">
          <a:xfrm>
            <a:off x="2555875" y="2066925"/>
            <a:ext cx="1219200" cy="277813"/>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4827" name="Text Box 50"/>
          <p:cNvSpPr txBox="1">
            <a:spLocks noChangeArrowheads="1"/>
          </p:cNvSpPr>
          <p:nvPr/>
        </p:nvSpPr>
        <p:spPr bwMode="auto">
          <a:xfrm>
            <a:off x="2789238" y="1385888"/>
            <a:ext cx="985837" cy="277812"/>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4828" name="Freeform 51"/>
          <p:cNvSpPr>
            <a:spLocks/>
          </p:cNvSpPr>
          <p:nvPr/>
        </p:nvSpPr>
        <p:spPr bwMode="auto">
          <a:xfrm>
            <a:off x="2227263" y="2312988"/>
            <a:ext cx="3030537" cy="11112"/>
          </a:xfrm>
          <a:custGeom>
            <a:avLst/>
            <a:gdLst>
              <a:gd name="T0" fmla="*/ 0 w 1909"/>
              <a:gd name="T1" fmla="*/ 2147483647 h 7"/>
              <a:gd name="T2" fmla="*/ 2147483647 w 1909"/>
              <a:gd name="T3" fmla="*/ 0 h 7"/>
              <a:gd name="T4" fmla="*/ 0 60000 65536"/>
              <a:gd name="T5" fmla="*/ 0 60000 65536"/>
              <a:gd name="T6" fmla="*/ 0 w 1909"/>
              <a:gd name="T7" fmla="*/ 0 h 7"/>
              <a:gd name="T8" fmla="*/ 1909 w 1909"/>
              <a:gd name="T9" fmla="*/ 7 h 7"/>
            </a:gdLst>
            <a:ahLst/>
            <a:cxnLst>
              <a:cxn ang="T4">
                <a:pos x="T0" y="T1"/>
              </a:cxn>
              <a:cxn ang="T5">
                <a:pos x="T2" y="T3"/>
              </a:cxn>
            </a:cxnLst>
            <a:rect l="T6" t="T7" r="T8" b="T9"/>
            <a:pathLst>
              <a:path w="1909" h="7">
                <a:moveTo>
                  <a:pt x="0" y="7"/>
                </a:moveTo>
                <a:lnTo>
                  <a:pt x="1909" y="0"/>
                </a:lnTo>
              </a:path>
            </a:pathLst>
          </a:custGeom>
          <a:noFill/>
          <a:ln w="9525">
            <a:solidFill>
              <a:schemeClr val="tx1"/>
            </a:solidFill>
            <a:round/>
            <a:headEnd/>
            <a:tailEnd/>
          </a:ln>
        </p:spPr>
        <p:txBody>
          <a:bodyPr/>
          <a:lstStyle/>
          <a:p>
            <a:endParaRPr lang="en-US" sz="1200"/>
          </a:p>
        </p:txBody>
      </p:sp>
      <p:sp>
        <p:nvSpPr>
          <p:cNvPr id="34829" name="Freeform 52"/>
          <p:cNvSpPr>
            <a:spLocks/>
          </p:cNvSpPr>
          <p:nvPr/>
        </p:nvSpPr>
        <p:spPr bwMode="auto">
          <a:xfrm>
            <a:off x="2170113" y="2351088"/>
            <a:ext cx="3078162" cy="647700"/>
          </a:xfrm>
          <a:custGeom>
            <a:avLst/>
            <a:gdLst>
              <a:gd name="T0" fmla="*/ 0 w 1939"/>
              <a:gd name="T1" fmla="*/ 0 h 408"/>
              <a:gd name="T2" fmla="*/ 2147483647 w 1939"/>
              <a:gd name="T3" fmla="*/ 2147483647 h 408"/>
              <a:gd name="T4" fmla="*/ 2147483647 w 1939"/>
              <a:gd name="T5" fmla="*/ 2147483647 h 408"/>
              <a:gd name="T6" fmla="*/ 0 60000 65536"/>
              <a:gd name="T7" fmla="*/ 0 60000 65536"/>
              <a:gd name="T8" fmla="*/ 0 60000 65536"/>
              <a:gd name="T9" fmla="*/ 0 w 1939"/>
              <a:gd name="T10" fmla="*/ 0 h 408"/>
              <a:gd name="T11" fmla="*/ 1939 w 1939"/>
              <a:gd name="T12" fmla="*/ 408 h 408"/>
            </a:gdLst>
            <a:ahLst/>
            <a:cxnLst>
              <a:cxn ang="T6">
                <a:pos x="T0" y="T1"/>
              </a:cxn>
              <a:cxn ang="T7">
                <a:pos x="T2" y="T3"/>
              </a:cxn>
              <a:cxn ang="T8">
                <a:pos x="T4" y="T5"/>
              </a:cxn>
            </a:cxnLst>
            <a:rect l="T9" t="T10" r="T11" b="T12"/>
            <a:pathLst>
              <a:path w="1939" h="408">
                <a:moveTo>
                  <a:pt x="0" y="0"/>
                </a:moveTo>
                <a:lnTo>
                  <a:pt x="209" y="408"/>
                </a:lnTo>
                <a:lnTo>
                  <a:pt x="1939" y="407"/>
                </a:lnTo>
              </a:path>
            </a:pathLst>
          </a:custGeom>
          <a:noFill/>
          <a:ln w="9525">
            <a:solidFill>
              <a:schemeClr val="tx1"/>
            </a:solidFill>
            <a:round/>
            <a:headEnd/>
            <a:tailEnd/>
          </a:ln>
        </p:spPr>
        <p:txBody>
          <a:bodyPr/>
          <a:lstStyle/>
          <a:p>
            <a:endParaRPr lang="en-US" sz="1200"/>
          </a:p>
        </p:txBody>
      </p:sp>
      <p:sp>
        <p:nvSpPr>
          <p:cNvPr id="34830" name="Rectangle 57"/>
          <p:cNvSpPr>
            <a:spLocks noChangeArrowheads="1"/>
          </p:cNvSpPr>
          <p:nvPr/>
        </p:nvSpPr>
        <p:spPr bwMode="auto">
          <a:xfrm>
            <a:off x="4384675" y="151447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1" name="Rectangle 59"/>
          <p:cNvSpPr>
            <a:spLocks noChangeArrowheads="1"/>
          </p:cNvSpPr>
          <p:nvPr/>
        </p:nvSpPr>
        <p:spPr bwMode="auto">
          <a:xfrm>
            <a:off x="4384675" y="221932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2" name="Rectangle 61"/>
          <p:cNvSpPr>
            <a:spLocks noChangeArrowheads="1"/>
          </p:cNvSpPr>
          <p:nvPr/>
        </p:nvSpPr>
        <p:spPr bwMode="auto">
          <a:xfrm>
            <a:off x="4384675" y="2895600"/>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3" name="Oval 44"/>
          <p:cNvSpPr>
            <a:spLocks noChangeArrowheads="1"/>
          </p:cNvSpPr>
          <p:nvPr/>
        </p:nvSpPr>
        <p:spPr bwMode="auto">
          <a:xfrm>
            <a:off x="2006600" y="2225675"/>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b="1" dirty="0" smtClean="0">
                <a:latin typeface="Albertus Extra Bold"/>
              </a:rPr>
              <a:t>Capacity Timing and Adjustment</a:t>
            </a:r>
            <a:r>
              <a:rPr lang="en-US" dirty="0" smtClean="0"/>
              <a:t/>
            </a:r>
            <a:br>
              <a:rPr lang="en-US" dirty="0" smtClean="0"/>
            </a:br>
            <a:r>
              <a:rPr lang="en-US" dirty="0" smtClean="0"/>
              <a:t>	</a:t>
            </a:r>
            <a:r>
              <a:rPr lang="en-US" i="1" dirty="0" smtClean="0"/>
              <a:t>Guidelines for speed and flexibility</a:t>
            </a:r>
            <a:endParaRPr lang="en-US" dirty="0" smtClean="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Our decision model used</a:t>
            </a:r>
            <a:endParaRPr lang="en-US" dirty="0"/>
          </a:p>
        </p:txBody>
      </p:sp>
      <p:sp>
        <p:nvSpPr>
          <p:cNvPr id="5" name="Content Placeholder 4"/>
          <p:cNvSpPr>
            <a:spLocks noGrp="1"/>
          </p:cNvSpPr>
          <p:nvPr>
            <p:ph idx="1"/>
          </p:nvPr>
        </p:nvSpPr>
        <p:spPr/>
        <p:txBody>
          <a:bodyPr/>
          <a:lstStyle/>
          <a:p>
            <a:pPr marL="457200" indent="-457200">
              <a:buFont typeface="+mj-lt"/>
              <a:buAutoNum type="arabicPeriod"/>
            </a:pPr>
            <a:r>
              <a:rPr lang="en-US" dirty="0" smtClean="0"/>
              <a:t>A single demand path as forecast</a:t>
            </a:r>
          </a:p>
          <a:p>
            <a:pPr>
              <a:buNone/>
            </a:pPr>
            <a:endParaRPr lang="en-US" dirty="0" smtClean="0"/>
          </a:p>
          <a:p>
            <a:pPr>
              <a:buNone/>
            </a:pPr>
            <a:r>
              <a:rPr lang="en-US" dirty="0" smtClean="0"/>
              <a:t>Multiple demand paths (including a “disaster scenario”) with</a:t>
            </a:r>
          </a:p>
          <a:p>
            <a:pPr marL="457200" indent="-457200">
              <a:buFont typeface="+mj-lt"/>
              <a:buAutoNum type="arabicPeriod" startAt="2"/>
            </a:pPr>
            <a:r>
              <a:rPr lang="en-US" dirty="0" smtClean="0"/>
              <a:t>a group discussion leading to the recommended strategy</a:t>
            </a:r>
          </a:p>
          <a:p>
            <a:pPr marL="457200" indent="-457200">
              <a:buFont typeface="+mj-lt"/>
              <a:buAutoNum type="arabicPeriod" startAt="2"/>
            </a:pPr>
            <a:r>
              <a:rPr lang="en-US" dirty="0" smtClean="0"/>
              <a:t>a formal calculation of  E(NPV)  by attributing a probability to each demand path</a:t>
            </a:r>
          </a:p>
          <a:p>
            <a:pPr marL="457200" indent="-457200">
              <a:buFont typeface="+mj-lt"/>
              <a:buAutoNum type="arabicPeriod" startAt="2"/>
            </a:pPr>
            <a:r>
              <a:rPr lang="en-US" dirty="0" smtClean="0"/>
              <a:t>a formal calculation of  E(NPV)  by attributing a probability to each demand path, with sensitivity analysis on the probabilities</a:t>
            </a:r>
          </a:p>
          <a:p>
            <a:pPr marL="457200" indent="-457200">
              <a:buFont typeface="+mj-lt"/>
              <a:buAutoNum type="arabicPeriod" startAt="2"/>
            </a:pPr>
            <a:endParaRPr lang="en-US" dirty="0" smtClean="0"/>
          </a:p>
          <a:p>
            <a:pPr marL="457200" indent="-457200">
              <a:buFont typeface="+mj-lt"/>
              <a:buAutoNum type="arabicPeriod" startAt="2"/>
            </a:pPr>
            <a:r>
              <a:rPr lang="en-US" dirty="0" smtClean="0"/>
              <a:t>A different approach (none of the above)</a:t>
            </a:r>
          </a:p>
          <a:p>
            <a:endParaRPr lang="en-US" dirty="0" smtClean="0"/>
          </a:p>
          <a:p>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What is the recommendation of your model?</a:t>
            </a:r>
            <a:endParaRPr lang="en-US" dirty="0"/>
          </a:p>
        </p:txBody>
      </p:sp>
      <p:graphicFrame>
        <p:nvGraphicFramePr>
          <p:cNvPr id="4" name="TPChart"/>
          <p:cNvGraphicFramePr>
            <a:graphicFrameLocks noChangeAspect="1"/>
          </p:cNvGraphicFramePr>
          <p:nvPr>
            <p:custDataLst>
              <p:tags r:id="rId3"/>
            </p:custDataLst>
          </p:nvPr>
        </p:nvGraphicFramePr>
        <p:xfrm>
          <a:off x="122238" y="1473200"/>
          <a:ext cx="9153525" cy="3152775"/>
        </p:xfrm>
        <a:graphic>
          <a:graphicData uri="http://schemas.openxmlformats.org/presentationml/2006/ole">
            <mc:AlternateContent xmlns:mc="http://schemas.openxmlformats.org/markup-compatibility/2006">
              <mc:Choice xmlns:v="urn:schemas-microsoft-com:vml" Requires="v">
                <p:oleObj spid="_x0000_s257036" name="Chart" r:id="rId6" imgW="9144135" imgH="3152843" progId="MSGraph.Chart.8">
                  <p:embed followColorScheme="full"/>
                </p:oleObj>
              </mc:Choice>
              <mc:Fallback>
                <p:oleObj name="Chart" r:id="rId6" imgW="9144135" imgH="3152843"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2238" y="1473200"/>
                        <a:ext cx="9153525" cy="3152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1397000" y="1600200"/>
            <a:ext cx="8229600" cy="4525962"/>
          </a:xfrm>
        </p:spPr>
        <p:txBody>
          <a:bodyPr tIns="45719" bIns="45719">
            <a:noAutofit/>
          </a:bodyPr>
          <a:lstStyle/>
          <a:p>
            <a:pPr marL="457200" indent="-457200">
              <a:spcAft>
                <a:spcPts val="0"/>
              </a:spcAft>
              <a:buFont typeface="+mj-lt"/>
              <a:buAutoNum type="arabicPeriod"/>
            </a:pPr>
            <a:r>
              <a:rPr lang="en-US" sz="3200" dirty="0" smtClean="0"/>
              <a:t>Price increase</a:t>
            </a:r>
          </a:p>
          <a:p>
            <a:pPr marL="457200" indent="-457200">
              <a:spcAft>
                <a:spcPts val="0"/>
              </a:spcAft>
              <a:buFont typeface="+mj-lt"/>
              <a:buAutoNum type="arabicPeriod"/>
            </a:pPr>
            <a:r>
              <a:rPr lang="en-US" sz="3200" dirty="0" smtClean="0"/>
              <a:t>Mix change</a:t>
            </a:r>
          </a:p>
          <a:p>
            <a:pPr marL="457200" indent="-457200">
              <a:spcAft>
                <a:spcPts val="0"/>
              </a:spcAft>
              <a:buFont typeface="+mj-lt"/>
              <a:buAutoNum type="arabicPeriod"/>
            </a:pPr>
            <a:r>
              <a:rPr lang="en-US" sz="3200" dirty="0" smtClean="0"/>
              <a:t>Outsource</a:t>
            </a:r>
          </a:p>
          <a:p>
            <a:pPr marL="457200" indent="-457200">
              <a:spcAft>
                <a:spcPts val="0"/>
              </a:spcAft>
              <a:buFont typeface="+mj-lt"/>
              <a:buAutoNum type="arabicPeriod"/>
            </a:pPr>
            <a:r>
              <a:rPr lang="en-US" sz="3200" dirty="0" smtClean="0"/>
              <a:t>Brownfield</a:t>
            </a:r>
          </a:p>
          <a:p>
            <a:pPr marL="457200" indent="-457200">
              <a:spcAft>
                <a:spcPts val="0"/>
              </a:spcAft>
              <a:buFont typeface="+mj-lt"/>
              <a:buAutoNum type="arabicPeriod"/>
            </a:pPr>
            <a:r>
              <a:rPr lang="en-US" sz="3200" dirty="0" smtClean="0"/>
              <a:t>Greenfield</a:t>
            </a:r>
          </a:p>
        </p:txBody>
      </p:sp>
    </p:spTree>
    <p:custDataLst>
      <p:tags r:id="rId2"/>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How confident are you in the recommendation of your model?</a:t>
            </a:r>
            <a:endParaRPr lang="en-US" dirty="0"/>
          </a:p>
        </p:txBody>
      </p:sp>
      <p:graphicFrame>
        <p:nvGraphicFramePr>
          <p:cNvPr id="4" name="TPChart"/>
          <p:cNvGraphicFramePr>
            <a:graphicFrameLocks noChangeAspect="1"/>
          </p:cNvGraphicFramePr>
          <p:nvPr>
            <p:custDataLst>
              <p:tags r:id="rId3"/>
            </p:custDataLst>
          </p:nvPr>
        </p:nvGraphicFramePr>
        <p:xfrm>
          <a:off x="127000" y="1473200"/>
          <a:ext cx="9144000" cy="3771900"/>
        </p:xfrm>
        <a:graphic>
          <a:graphicData uri="http://schemas.openxmlformats.org/presentationml/2006/ole">
            <mc:AlternateContent xmlns:mc="http://schemas.openxmlformats.org/markup-compatibility/2006">
              <mc:Choice xmlns:v="urn:schemas-microsoft-com:vml" Requires="v">
                <p:oleObj spid="_x0000_s258060" name="Chart" r:id="rId6" imgW="9144135" imgH="3771900" progId="MSGraph.Chart.8">
                  <p:embed followColorScheme="full"/>
                </p:oleObj>
              </mc:Choice>
              <mc:Fallback>
                <p:oleObj name="Chart" r:id="rId6" imgW="9144135" imgH="3771900"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000" y="1473200"/>
                        <a:ext cx="9144000" cy="3771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1068756" y="1600200"/>
            <a:ext cx="8229600" cy="4525962"/>
          </a:xfrm>
        </p:spPr>
        <p:txBody>
          <a:bodyPr tIns="45719" bIns="45719">
            <a:noAutofit/>
          </a:bodyPr>
          <a:lstStyle/>
          <a:p>
            <a:pPr marL="457200" indent="-457200">
              <a:spcAft>
                <a:spcPts val="0"/>
              </a:spcAft>
              <a:buFont typeface="+mj-lt"/>
              <a:buAutoNum type="arabicPeriod"/>
            </a:pPr>
            <a:r>
              <a:rPr lang="en-US" sz="3200" dirty="0" smtClean="0"/>
              <a:t>Very confident</a:t>
            </a:r>
          </a:p>
          <a:p>
            <a:pPr marL="457200" indent="-457200">
              <a:spcAft>
                <a:spcPts val="0"/>
              </a:spcAft>
              <a:buFont typeface="+mj-lt"/>
              <a:buAutoNum type="arabicPeriod"/>
            </a:pPr>
            <a:r>
              <a:rPr lang="en-US" sz="3200" dirty="0" smtClean="0"/>
              <a:t>Somewhat confident</a:t>
            </a:r>
          </a:p>
          <a:p>
            <a:pPr marL="457200" indent="-457200">
              <a:spcAft>
                <a:spcPts val="0"/>
              </a:spcAft>
              <a:buFont typeface="+mj-lt"/>
              <a:buAutoNum type="arabicPeriod"/>
            </a:pPr>
            <a:r>
              <a:rPr lang="en-US" sz="3200" dirty="0" smtClean="0"/>
              <a:t>Close to indifferent between two strategies</a:t>
            </a:r>
          </a:p>
          <a:p>
            <a:pPr marL="457200" indent="-457200">
              <a:spcAft>
                <a:spcPts val="0"/>
              </a:spcAft>
              <a:buFont typeface="+mj-lt"/>
              <a:buAutoNum type="arabicPeriod"/>
            </a:pPr>
            <a:r>
              <a:rPr lang="en-US" sz="3200" dirty="0" smtClean="0"/>
              <a:t>Close to indifferent among three strategies</a:t>
            </a:r>
          </a:p>
          <a:p>
            <a:pPr marL="457200" indent="-457200">
              <a:spcAft>
                <a:spcPts val="0"/>
              </a:spcAft>
              <a:buFont typeface="+mj-lt"/>
              <a:buAutoNum type="arabicPeriod"/>
            </a:pPr>
            <a:r>
              <a:rPr lang="en-US" sz="3200" dirty="0" smtClean="0"/>
              <a:t>Close to indifferent among four strategies</a:t>
            </a:r>
          </a:p>
          <a:p>
            <a:pPr marL="457200" indent="-457200">
              <a:spcAft>
                <a:spcPts val="0"/>
              </a:spcAft>
              <a:buFont typeface="+mj-lt"/>
              <a:buAutoNum type="arabicPeriod"/>
            </a:pPr>
            <a:r>
              <a:rPr lang="en-US" sz="3200" dirty="0" smtClean="0"/>
              <a:t>Close to indifferent among all strategies</a:t>
            </a:r>
            <a:endParaRPr lang="en-US" sz="3200" dirty="0"/>
          </a:p>
        </p:txBody>
      </p:sp>
    </p:spTree>
    <p:custDataLst>
      <p:tags r:id="rId2"/>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repeatDur="0" restart="never"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OleChart spid="4" grpId="1"/>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Your decision model used:</a:t>
            </a:r>
            <a:endParaRPr lang="en-US" dirty="0"/>
          </a:p>
        </p:txBody>
      </p:sp>
      <p:graphicFrame>
        <p:nvGraphicFramePr>
          <p:cNvPr id="4" name="TPChart"/>
          <p:cNvGraphicFramePr>
            <a:graphicFrameLocks noChangeAspect="1"/>
          </p:cNvGraphicFramePr>
          <p:nvPr>
            <p:custDataLst>
              <p:tags r:id="rId3"/>
            </p:custDataLst>
          </p:nvPr>
        </p:nvGraphicFramePr>
        <p:xfrm>
          <a:off x="5511968" y="1617786"/>
          <a:ext cx="3568531" cy="5176714"/>
        </p:xfrm>
        <a:graphic>
          <a:graphicData uri="http://schemas.openxmlformats.org/presentationml/2006/ole">
            <mc:AlternateContent xmlns:mc="http://schemas.openxmlformats.org/markup-compatibility/2006">
              <mc:Choice xmlns:v="urn:schemas-microsoft-com:vml" Requires="v">
                <p:oleObj spid="_x0000_s259084" name="Chart" r:id="rId6" imgW="4571932" imgH="5143500" progId="MSGraph.Chart.8">
                  <p:embed followColorScheme="full"/>
                </p:oleObj>
              </mc:Choice>
              <mc:Fallback>
                <p:oleObj name="Chart" r:id="rId6" imgW="4571932" imgH="5143500" progId="MSGraph.Chart.8">
                  <p:embed followColorScheme="full"/>
                  <p:pic>
                    <p:nvPicPr>
                      <p:cNvPr id="0" name="TPCh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11968" y="1617786"/>
                        <a:ext cx="3568531" cy="51767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PAnswers"/>
          <p:cNvSpPr>
            <a:spLocks noGrp="1"/>
          </p:cNvSpPr>
          <p:nvPr>
            <p:ph type="body" idx="1"/>
            <p:custDataLst>
              <p:tags r:id="rId4"/>
            </p:custDataLst>
          </p:nvPr>
        </p:nvSpPr>
        <p:spPr>
          <a:xfrm>
            <a:off x="457199" y="1600200"/>
            <a:ext cx="5005755" cy="5435600"/>
          </a:xfrm>
        </p:spPr>
        <p:txBody>
          <a:bodyPr>
            <a:noAutofit/>
          </a:bodyPr>
          <a:lstStyle/>
          <a:p>
            <a:pPr marL="457200" indent="-457200">
              <a:spcAft>
                <a:spcPts val="0"/>
              </a:spcAft>
              <a:buFont typeface="+mj-lt"/>
              <a:buAutoNum type="arabicPeriod"/>
            </a:pPr>
            <a:r>
              <a:rPr lang="en-US" dirty="0" smtClean="0"/>
              <a:t>A single demand path as forecast</a:t>
            </a:r>
            <a:br>
              <a:rPr lang="en-US" dirty="0" smtClean="0"/>
            </a:br>
            <a:r>
              <a:rPr lang="en-US" dirty="0" smtClean="0"/>
              <a:t/>
            </a:r>
            <a:br>
              <a:rPr lang="en-US" dirty="0" smtClean="0"/>
            </a:br>
            <a:endParaRPr lang="en-US" dirty="0" smtClean="0"/>
          </a:p>
          <a:p>
            <a:pPr marL="457200" indent="-457200">
              <a:spcAft>
                <a:spcPts val="0"/>
              </a:spcAft>
              <a:buFont typeface="+mj-lt"/>
              <a:buAutoNum type="arabicPeriod" startAt="2"/>
            </a:pPr>
            <a:r>
              <a:rPr lang="en-US" dirty="0" smtClean="0"/>
              <a:t>a group discussion leading to the recommended strategy</a:t>
            </a:r>
          </a:p>
          <a:p>
            <a:pPr marL="457200" indent="-457200">
              <a:spcAft>
                <a:spcPts val="0"/>
              </a:spcAft>
              <a:buFont typeface="+mj-lt"/>
              <a:buAutoNum type="arabicPeriod" startAt="2"/>
            </a:pPr>
            <a:r>
              <a:rPr lang="en-US" dirty="0" smtClean="0"/>
              <a:t>a formal calculation of  E(NPV)  by attributing a probability to each demand path</a:t>
            </a:r>
          </a:p>
          <a:p>
            <a:pPr marL="457200" indent="-457200">
              <a:spcAft>
                <a:spcPts val="0"/>
              </a:spcAft>
              <a:buFont typeface="+mj-lt"/>
              <a:buAutoNum type="arabicPeriod" startAt="2"/>
            </a:pPr>
            <a:r>
              <a:rPr lang="en-US" dirty="0" smtClean="0"/>
              <a:t>a formal calculation of  E(NPV)  by attributing a probability to each demand path, with sensitivity analysis on the probabilities</a:t>
            </a:r>
          </a:p>
          <a:p>
            <a:pPr marL="457200" indent="-457200">
              <a:spcAft>
                <a:spcPts val="0"/>
              </a:spcAft>
              <a:buFont typeface="+mj-lt"/>
              <a:buAutoNum type="arabicPeriod" startAt="2"/>
            </a:pPr>
            <a:r>
              <a:rPr lang="en-US" dirty="0" smtClean="0"/>
              <a:t>A different approach (none of the above)</a:t>
            </a:r>
          </a:p>
        </p:txBody>
      </p:sp>
      <p:sp>
        <p:nvSpPr>
          <p:cNvPr id="6" name="TextBox 5"/>
          <p:cNvSpPr txBox="1"/>
          <p:nvPr/>
        </p:nvSpPr>
        <p:spPr>
          <a:xfrm>
            <a:off x="46891" y="1957754"/>
            <a:ext cx="5404340" cy="1015663"/>
          </a:xfrm>
          <a:prstGeom prst="rect">
            <a:avLst/>
          </a:prstGeom>
          <a:noFill/>
        </p:spPr>
        <p:txBody>
          <a:bodyPr wrap="square" rtlCol="0">
            <a:spAutoFit/>
          </a:bodyPr>
          <a:lstStyle/>
          <a:p>
            <a:r>
              <a:rPr lang="en-US" sz="2000" i="1" dirty="0" smtClean="0"/>
              <a:t>Multiple demand paths (including a “disaster scenario”) with</a:t>
            </a:r>
          </a:p>
          <a:p>
            <a:endParaRPr lang="en-US" sz="2000" dirty="0"/>
          </a:p>
        </p:txBody>
      </p:sp>
    </p:spTree>
    <p:custDataLst>
      <p:tags r:id="rId2"/>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Challenges for Capacity Strategy</a:t>
            </a:r>
          </a:p>
        </p:txBody>
      </p:sp>
      <p:sp>
        <p:nvSpPr>
          <p:cNvPr id="8195" name="Rectangle 3"/>
          <p:cNvSpPr>
            <a:spLocks noGrp="1" noChangeArrowheads="1"/>
          </p:cNvSpPr>
          <p:nvPr>
            <p:ph type="body" sz="half" idx="1"/>
          </p:nvPr>
        </p:nvSpPr>
        <p:spPr>
          <a:xfrm>
            <a:off x="457200" y="1143000"/>
            <a:ext cx="8448675" cy="5181600"/>
          </a:xfrm>
        </p:spPr>
        <p:txBody>
          <a:bodyPr/>
          <a:lstStyle/>
          <a:p>
            <a:pPr marL="0" indent="0" eaLnBrk="1" hangingPunct="1">
              <a:buNone/>
            </a:pPr>
            <a:r>
              <a:rPr lang="en-US" sz="2400" dirty="0" smtClean="0"/>
              <a:t>Capacity frictions: </a:t>
            </a:r>
          </a:p>
          <a:p>
            <a:pPr marL="0" indent="0" eaLnBrk="1" hangingPunct="1">
              <a:buNone/>
            </a:pPr>
            <a:endParaRPr lang="en-US" sz="2400" dirty="0" smtClean="0"/>
          </a:p>
          <a:p>
            <a:pPr eaLnBrk="1" hangingPunct="1">
              <a:buFont typeface="Wingdings" charset="2"/>
              <a:buChar char="Ø"/>
            </a:pPr>
            <a:r>
              <a:rPr lang="en-US" sz="2400" dirty="0" smtClean="0"/>
              <a:t>Lead times </a:t>
            </a:r>
          </a:p>
          <a:p>
            <a:pPr eaLnBrk="1" hangingPunct="1">
              <a:buFont typeface="Wingdings" charset="2"/>
              <a:buChar char="Ø"/>
            </a:pPr>
            <a:r>
              <a:rPr lang="en-US" sz="2400" dirty="0" smtClean="0"/>
              <a:t>Lumpiness</a:t>
            </a:r>
            <a:endParaRPr lang="en-US" sz="2400" dirty="0"/>
          </a:p>
          <a:p>
            <a:pPr eaLnBrk="1" hangingPunct="1">
              <a:buFont typeface="Wingdings" charset="2"/>
              <a:buChar char="Ø"/>
            </a:pPr>
            <a:r>
              <a:rPr lang="en-US" sz="2400" dirty="0" smtClean="0"/>
              <a:t>Irreversibility</a:t>
            </a:r>
          </a:p>
          <a:p>
            <a:pPr eaLnBrk="1" hangingPunct="1">
              <a:buFont typeface="Wingdings" charset="2"/>
              <a:buChar char="Ø"/>
            </a:pPr>
            <a:r>
              <a:rPr lang="en-US" sz="2400" dirty="0" smtClean="0"/>
              <a:t>Uncertainty</a:t>
            </a:r>
          </a:p>
          <a:p>
            <a:pPr eaLnBrk="1" hangingPunct="1">
              <a:buFont typeface="Wingdings" charset="2"/>
              <a:buChar char="Ø"/>
            </a:pPr>
            <a:r>
              <a:rPr lang="en-US" sz="2400" dirty="0"/>
              <a:t>Scale economies</a:t>
            </a:r>
          </a:p>
          <a:p>
            <a:pPr eaLnBrk="1" hangingPunct="1">
              <a:buFont typeface="Wingdings" charset="2"/>
              <a:buChar char="Ø"/>
            </a:pPr>
            <a:endParaRPr lang="en-US" sz="2400" dirty="0" smtClean="0"/>
          </a:p>
          <a:p>
            <a:pPr marL="0" indent="0" eaLnBrk="1" hangingPunct="1">
              <a:buNone/>
            </a:pPr>
            <a:endParaRPr lang="en-US" sz="2400" dirty="0" smtClean="0"/>
          </a:p>
        </p:txBody>
      </p:sp>
    </p:spTree>
    <p:custDataLst>
      <p:tags r:id="rId1"/>
    </p:custDataLst>
    <p:extLst>
      <p:ext uri="{BB962C8B-B14F-4D97-AF65-F5344CB8AC3E}">
        <p14:creationId xmlns:p14="http://schemas.microsoft.com/office/powerpoint/2010/main" val="31194200"/>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smtClean="0"/>
              <a:t>Harley-Davidson analysis: qualitative strategic fit of options:</a:t>
            </a:r>
            <a:br>
              <a:rPr lang="en-US" sz="2400" smtClean="0"/>
            </a:br>
            <a:r>
              <a:rPr lang="en-US" sz="2400" smtClean="0"/>
              <a:t>	</a:t>
            </a:r>
            <a:r>
              <a:rPr lang="en-US" sz="2400" i="1" smtClean="0"/>
              <a:t>Must use Harley’s “primary success criteria”</a:t>
            </a:r>
          </a:p>
        </p:txBody>
      </p:sp>
      <p:graphicFrame>
        <p:nvGraphicFramePr>
          <p:cNvPr id="165964" name="Group 76"/>
          <p:cNvGraphicFramePr>
            <a:graphicFrameLocks noGrp="1"/>
          </p:cNvGraphicFramePr>
          <p:nvPr>
            <p:ph type="tbl" idx="1"/>
          </p:nvPr>
        </p:nvGraphicFramePr>
        <p:xfrm>
          <a:off x="381000" y="1395413"/>
          <a:ext cx="8382000" cy="4511039"/>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what remains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Old plant. If only big bikes: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if far away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impact lower end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0</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reduce capabilities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location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2. Distinguish demand from sales/output:</a:t>
            </a:r>
            <a:br>
              <a:rPr lang="en-US" smtClean="0"/>
            </a:br>
            <a:r>
              <a:rPr lang="en-US" smtClean="0"/>
              <a:t>	View Capacity as a Real Option</a:t>
            </a:r>
          </a:p>
        </p:txBody>
      </p:sp>
      <p:sp>
        <p:nvSpPr>
          <p:cNvPr id="18435" name="Content Placeholder 2"/>
          <p:cNvSpPr>
            <a:spLocks noGrp="1"/>
          </p:cNvSpPr>
          <p:nvPr>
            <p:ph idx="1"/>
          </p:nvPr>
        </p:nvSpPr>
        <p:spPr/>
        <p:txBody>
          <a:bodyPr/>
          <a:lstStyle/>
          <a:p>
            <a:endParaRPr lang="en-US" smtClean="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 the Demand Curve is a Forecast</a:t>
            </a:r>
            <a:endParaRPr lang="en-US" dirty="0"/>
          </a:p>
        </p:txBody>
      </p:sp>
      <p:grpSp>
        <p:nvGrpSpPr>
          <p:cNvPr id="3" name="Group 34"/>
          <p:cNvGrpSpPr/>
          <p:nvPr/>
        </p:nvGrpSpPr>
        <p:grpSpPr>
          <a:xfrm>
            <a:off x="25943" y="2889722"/>
            <a:ext cx="4189816" cy="2881983"/>
            <a:chOff x="78615" y="2125488"/>
            <a:chExt cx="4189816" cy="2881983"/>
          </a:xfrm>
        </p:grpSpPr>
        <p:grpSp>
          <p:nvGrpSpPr>
            <p:cNvPr id="14" name="Group 13"/>
            <p:cNvGrpSpPr/>
            <p:nvPr/>
          </p:nvGrpSpPr>
          <p:grpSpPr>
            <a:xfrm>
              <a:off x="861278" y="2125488"/>
              <a:ext cx="3407153" cy="2420318"/>
              <a:chOff x="2316997" y="1976038"/>
              <a:chExt cx="4231038" cy="3084163"/>
            </a:xfrm>
          </p:grpSpPr>
          <p:sp>
            <p:nvSpPr>
              <p:cNvPr id="4" name="Rectangle 3"/>
              <p:cNvSpPr/>
              <p:nvPr/>
            </p:nvSpPr>
            <p:spPr>
              <a:xfrm>
                <a:off x="2316997" y="1976038"/>
                <a:ext cx="4231038" cy="30841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4"/>
              <p:cNvSpPr/>
              <p:nvPr/>
            </p:nvSpPr>
            <p:spPr>
              <a:xfrm>
                <a:off x="2316997" y="2776784"/>
                <a:ext cx="4223289" cy="2074189"/>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6" name="Straight Connector 5"/>
              <p:cNvCxnSpPr/>
              <p:nvPr/>
            </p:nvCxnSpPr>
            <p:spPr>
              <a:xfrm>
                <a:off x="2316997" y="4626248"/>
                <a:ext cx="420779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861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8" name="TextBox 7"/>
            <p:cNvSpPr txBox="1"/>
            <p:nvPr/>
          </p:nvSpPr>
          <p:spPr>
            <a:xfrm>
              <a:off x="193071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9" name="TextBox 8"/>
            <p:cNvSpPr txBox="1"/>
            <p:nvPr/>
          </p:nvSpPr>
          <p:spPr>
            <a:xfrm>
              <a:off x="1798975" y="2523046"/>
              <a:ext cx="1257944" cy="461665"/>
            </a:xfrm>
            <a:prstGeom prst="rect">
              <a:avLst/>
            </a:prstGeom>
            <a:noFill/>
          </p:spPr>
          <p:txBody>
            <a:bodyPr wrap="square" rtlCol="0">
              <a:spAutoFit/>
            </a:bodyPr>
            <a:lstStyle/>
            <a:p>
              <a:pPr algn="ctr"/>
              <a:r>
                <a:rPr lang="en-US" sz="1200" dirty="0" smtClean="0"/>
                <a:t>Forecast of future demand</a:t>
              </a:r>
              <a:endParaRPr lang="en-US" sz="1200" dirty="0"/>
            </a:p>
          </p:txBody>
        </p:sp>
        <p:cxnSp>
          <p:nvCxnSpPr>
            <p:cNvPr id="10" name="Straight Arrow Connector 9"/>
            <p:cNvCxnSpPr/>
            <p:nvPr/>
          </p:nvCxnSpPr>
          <p:spPr>
            <a:xfrm>
              <a:off x="2398248" y="3019222"/>
              <a:ext cx="333213" cy="2402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84805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7" idx="3"/>
            </p:cNvCxnSpPr>
            <p:nvPr/>
          </p:nvCxnSpPr>
          <p:spPr>
            <a:xfrm flipV="1">
              <a:off x="64430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4265" y="4545806"/>
              <a:ext cx="514026" cy="461665"/>
            </a:xfrm>
            <a:prstGeom prst="rect">
              <a:avLst/>
            </a:prstGeom>
            <a:noFill/>
          </p:spPr>
          <p:txBody>
            <a:bodyPr wrap="square" rtlCol="0">
              <a:spAutoFit/>
            </a:bodyPr>
            <a:lstStyle/>
            <a:p>
              <a:pPr algn="ctr"/>
              <a:r>
                <a:rPr lang="en-US" sz="1200" dirty="0" smtClean="0"/>
                <a:t>Year 0</a:t>
              </a:r>
              <a:endParaRPr lang="en-US" sz="1200" dirty="0"/>
            </a:p>
          </p:txBody>
        </p:sp>
      </p:grpSp>
      <p:grpSp>
        <p:nvGrpSpPr>
          <p:cNvPr id="15" name="Group 35"/>
          <p:cNvGrpSpPr/>
          <p:nvPr/>
        </p:nvGrpSpPr>
        <p:grpSpPr>
          <a:xfrm>
            <a:off x="4479703" y="2889722"/>
            <a:ext cx="4236248" cy="2881983"/>
            <a:chOff x="4532375" y="2125488"/>
            <a:chExt cx="4236248" cy="2881983"/>
          </a:xfrm>
        </p:grpSpPr>
        <p:sp>
          <p:nvSpPr>
            <p:cNvPr id="25" name="Rectangle 2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7" name="Straight Connector 2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19" name="TextBox 1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20" name="TextBox 1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22" name="Straight Arrow Connector 21"/>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28" name="Freeform 27"/>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Freeform 29"/>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Freeform 30"/>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 name="TextBox 31"/>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33" name="TextBox 32"/>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34" name="TextBox 33"/>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
        <p:nvSpPr>
          <p:cNvPr id="37" name="TextBox 36"/>
          <p:cNvSpPr txBox="1"/>
          <p:nvPr/>
        </p:nvSpPr>
        <p:spPr>
          <a:xfrm>
            <a:off x="808606" y="1759808"/>
            <a:ext cx="3388432" cy="830997"/>
          </a:xfrm>
          <a:prstGeom prst="rect">
            <a:avLst/>
          </a:prstGeom>
          <a:noFill/>
        </p:spPr>
        <p:txBody>
          <a:bodyPr wrap="square" rtlCol="0">
            <a:spAutoFit/>
          </a:bodyPr>
          <a:lstStyle/>
          <a:p>
            <a:pPr algn="ctr"/>
            <a:r>
              <a:rPr lang="en-US" sz="1600" dirty="0" smtClean="0"/>
              <a:t>In last session we discussed the pitfall of sales-plan (single-point) driven capacity planning</a:t>
            </a:r>
            <a:endParaRPr lang="en-US" sz="1600" dirty="0"/>
          </a:p>
        </p:txBody>
      </p:sp>
      <p:sp>
        <p:nvSpPr>
          <p:cNvPr id="38" name="TextBox 37"/>
          <p:cNvSpPr txBox="1"/>
          <p:nvPr/>
        </p:nvSpPr>
        <p:spPr>
          <a:xfrm>
            <a:off x="5253445" y="1759808"/>
            <a:ext cx="3388432" cy="830997"/>
          </a:xfrm>
          <a:prstGeom prst="rect">
            <a:avLst/>
          </a:prstGeom>
          <a:noFill/>
        </p:spPr>
        <p:txBody>
          <a:bodyPr wrap="square" rtlCol="0">
            <a:spAutoFit/>
          </a:bodyPr>
          <a:lstStyle/>
          <a:p>
            <a:pPr algn="ctr"/>
            <a:r>
              <a:rPr lang="en-US" sz="1600" dirty="0" smtClean="0"/>
              <a:t>And concluded that capacity planning needs to explicitly account for forecast uncertainty </a:t>
            </a:r>
            <a:endParaRPr lang="en-US" sz="16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33" name="Content Placeholder 3"/>
          <p:cNvGraphicFramePr>
            <a:graphicFrameLocks/>
          </p:cNvGraphicFramePr>
          <p:nvPr/>
        </p:nvGraphicFramePr>
        <p:xfrm>
          <a:off x="1754694" y="62231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 name="Rectangle 33"/>
          <p:cNvSpPr/>
          <p:nvPr/>
        </p:nvSpPr>
        <p:spPr>
          <a:xfrm>
            <a:off x="3959104" y="105131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5" name="Rectangle 34"/>
          <p:cNvSpPr/>
          <p:nvPr/>
        </p:nvSpPr>
        <p:spPr>
          <a:xfrm>
            <a:off x="2484210" y="341429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6" name="Rectangle 35"/>
          <p:cNvSpPr/>
          <p:nvPr/>
        </p:nvSpPr>
        <p:spPr>
          <a:xfrm>
            <a:off x="4946932" y="341429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7" name="Rectangle 36"/>
          <p:cNvSpPr/>
          <p:nvPr/>
        </p:nvSpPr>
        <p:spPr>
          <a:xfrm>
            <a:off x="3335582" y="246294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42" name="AutoShape 35"/>
          <p:cNvCxnSpPr>
            <a:cxnSpLocks noChangeShapeType="1"/>
          </p:cNvCxnSpPr>
          <p:nvPr/>
        </p:nvCxnSpPr>
        <p:spPr bwMode="auto">
          <a:xfrm flipH="1">
            <a:off x="1239138" y="4008630"/>
            <a:ext cx="1692275" cy="315913"/>
          </a:xfrm>
          <a:prstGeom prst="straightConnector1">
            <a:avLst/>
          </a:prstGeom>
          <a:noFill/>
          <a:ln w="12700">
            <a:solidFill>
              <a:srgbClr val="FFCCCC"/>
            </a:solidFill>
            <a:round/>
            <a:headEnd type="none" w="sm" len="sm"/>
            <a:tailEnd type="none" w="sm" len="sm"/>
          </a:ln>
        </p:spPr>
      </p:cxnSp>
      <p:cxnSp>
        <p:nvCxnSpPr>
          <p:cNvPr id="43" name="AutoShape 36"/>
          <p:cNvCxnSpPr>
            <a:cxnSpLocks noChangeShapeType="1"/>
          </p:cNvCxnSpPr>
          <p:nvPr/>
        </p:nvCxnSpPr>
        <p:spPr bwMode="auto">
          <a:xfrm flipH="1">
            <a:off x="2351975" y="4008630"/>
            <a:ext cx="579438" cy="315913"/>
          </a:xfrm>
          <a:prstGeom prst="straightConnector1">
            <a:avLst/>
          </a:prstGeom>
          <a:noFill/>
          <a:ln w="12700">
            <a:solidFill>
              <a:srgbClr val="FFCCCC"/>
            </a:solidFill>
            <a:round/>
            <a:headEnd type="none" w="sm" len="sm"/>
            <a:tailEnd type="none" w="sm" len="sm"/>
          </a:ln>
        </p:spPr>
      </p:cxnSp>
      <p:cxnSp>
        <p:nvCxnSpPr>
          <p:cNvPr id="44" name="AutoShape 41"/>
          <p:cNvCxnSpPr>
            <a:cxnSpLocks noChangeShapeType="1"/>
          </p:cNvCxnSpPr>
          <p:nvPr/>
        </p:nvCxnSpPr>
        <p:spPr bwMode="auto">
          <a:xfrm flipH="1" flipV="1">
            <a:off x="2931413" y="4008630"/>
            <a:ext cx="1649412" cy="315913"/>
          </a:xfrm>
          <a:prstGeom prst="straightConnector1">
            <a:avLst/>
          </a:prstGeom>
          <a:noFill/>
          <a:ln w="12700">
            <a:solidFill>
              <a:srgbClr val="FFCCCC"/>
            </a:solidFill>
            <a:round/>
            <a:headEnd/>
            <a:tailEnd/>
          </a:ln>
        </p:spPr>
      </p:cxnSp>
      <p:cxnSp>
        <p:nvCxnSpPr>
          <p:cNvPr id="45" name="AutoShape 42"/>
          <p:cNvCxnSpPr>
            <a:cxnSpLocks noChangeShapeType="1"/>
          </p:cNvCxnSpPr>
          <p:nvPr/>
        </p:nvCxnSpPr>
        <p:spPr bwMode="auto">
          <a:xfrm>
            <a:off x="2931413" y="4008630"/>
            <a:ext cx="534987" cy="315913"/>
          </a:xfrm>
          <a:prstGeom prst="straightConnector1">
            <a:avLst/>
          </a:prstGeom>
          <a:noFill/>
          <a:ln w="12700">
            <a:solidFill>
              <a:srgbClr val="FFCCCC"/>
            </a:solidFill>
            <a:round/>
            <a:headEnd/>
            <a:tailEnd/>
          </a:ln>
        </p:spPr>
      </p:cxnSp>
      <p:sp>
        <p:nvSpPr>
          <p:cNvPr id="46" name="Text Box 46"/>
          <p:cNvSpPr txBox="1">
            <a:spLocks noChangeArrowheads="1"/>
          </p:cNvSpPr>
          <p:nvPr/>
        </p:nvSpPr>
        <p:spPr bwMode="auto">
          <a:xfrm>
            <a:off x="7501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Sizing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How much capacity?</a:t>
            </a:r>
          </a:p>
        </p:txBody>
      </p:sp>
      <p:sp>
        <p:nvSpPr>
          <p:cNvPr id="47" name="Text Box 47"/>
          <p:cNvSpPr txBox="1">
            <a:spLocks noChangeArrowheads="1"/>
          </p:cNvSpPr>
          <p:nvPr/>
        </p:nvSpPr>
        <p:spPr bwMode="auto">
          <a:xfrm>
            <a:off x="29726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Type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What kind of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
        <p:nvSpPr>
          <p:cNvPr id="48" name="Text Box 48"/>
          <p:cNvSpPr txBox="1">
            <a:spLocks noChangeArrowheads="1"/>
          </p:cNvSpPr>
          <p:nvPr/>
        </p:nvSpPr>
        <p:spPr bwMode="auto">
          <a:xfrm>
            <a:off x="1861438" y="4319780"/>
            <a:ext cx="1023937" cy="868363"/>
          </a:xfrm>
          <a:prstGeom prst="rect">
            <a:avLst/>
          </a:prstGeom>
          <a:solidFill>
            <a:srgbClr val="99FF66"/>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Timing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When to expand or contract?</a:t>
            </a:r>
          </a:p>
        </p:txBody>
      </p:sp>
      <p:sp>
        <p:nvSpPr>
          <p:cNvPr id="49" name="Text Box 49"/>
          <p:cNvSpPr txBox="1">
            <a:spLocks noChangeArrowheads="1"/>
          </p:cNvSpPr>
          <p:nvPr/>
        </p:nvSpPr>
        <p:spPr bwMode="auto">
          <a:xfrm>
            <a:off x="408393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Location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Where to position our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Capacity Timing Strategies</a:t>
            </a:r>
            <a:r>
              <a:rPr lang="en-US" smtClean="0"/>
              <a:t/>
            </a:r>
            <a:br>
              <a:rPr lang="en-US" smtClean="0"/>
            </a:br>
            <a:r>
              <a:rPr lang="en-US" smtClean="0"/>
              <a:t>	Leading, Chasing, and Lagging Timing Strategies</a:t>
            </a:r>
          </a:p>
        </p:txBody>
      </p:sp>
      <p:graphicFrame>
        <p:nvGraphicFramePr>
          <p:cNvPr id="333837" name="Group 13"/>
          <p:cNvGraphicFramePr>
            <a:graphicFrameLocks noGrp="1"/>
          </p:cNvGraphicFramePr>
          <p:nvPr/>
        </p:nvGraphicFramePr>
        <p:xfrm>
          <a:off x="533400" y="3743325"/>
          <a:ext cx="8162925" cy="2578100"/>
        </p:xfrm>
        <a:graphic>
          <a:graphicData uri="http://schemas.openxmlformats.org/drawingml/2006/table">
            <a:tbl>
              <a:tblPr/>
              <a:tblGrid>
                <a:gridCol w="4038600"/>
                <a:gridCol w="4124325"/>
              </a:tblGrid>
              <a:tr h="4476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Leading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Lagging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304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662" name="Rectangle 24"/>
          <p:cNvSpPr>
            <a:spLocks noChangeArrowheads="1"/>
          </p:cNvSpPr>
          <p:nvPr/>
        </p:nvSpPr>
        <p:spPr bwMode="auto">
          <a:xfrm>
            <a:off x="5867400" y="1193800"/>
            <a:ext cx="3276600" cy="1320800"/>
          </a:xfrm>
          <a:prstGeom prst="rect">
            <a:avLst/>
          </a:prstGeom>
          <a:noFill/>
          <a:ln w="9525">
            <a:noFill/>
            <a:miter lim="800000"/>
            <a:headEnd/>
            <a:tailEnd/>
          </a:ln>
        </p:spPr>
        <p:txBody>
          <a:bodyPr/>
          <a:lstStyle/>
          <a:p>
            <a:pPr marL="342900" indent="-342900">
              <a:lnSpc>
                <a:spcPct val="90000"/>
              </a:lnSpc>
              <a:spcBef>
                <a:spcPct val="20000"/>
              </a:spcBef>
              <a:buSzPct val="90000"/>
              <a:buFont typeface="Wingdings" pitchFamily="2" charset="2"/>
              <a:buNone/>
            </a:pPr>
            <a:r>
              <a:rPr lang="en-US">
                <a:solidFill>
                  <a:srgbClr val="000000"/>
                </a:solidFill>
              </a:rPr>
              <a:t>Decisions to make:</a:t>
            </a:r>
          </a:p>
          <a:p>
            <a:pPr marL="342900" indent="-342900">
              <a:lnSpc>
                <a:spcPct val="90000"/>
              </a:lnSpc>
              <a:spcBef>
                <a:spcPct val="20000"/>
              </a:spcBef>
              <a:buSzPct val="90000"/>
              <a:buFont typeface="Wingdings" pitchFamily="2" charset="2"/>
              <a:buChar char="§"/>
            </a:pPr>
            <a:r>
              <a:rPr lang="en-US">
                <a:solidFill>
                  <a:srgbClr val="000000"/>
                </a:solidFill>
              </a:rPr>
              <a:t>Time = when?  (lead or lag)</a:t>
            </a:r>
          </a:p>
          <a:p>
            <a:pPr marL="342900" indent="-342900">
              <a:lnSpc>
                <a:spcPct val="90000"/>
              </a:lnSpc>
              <a:spcBef>
                <a:spcPct val="20000"/>
              </a:spcBef>
              <a:buSzPct val="90000"/>
              <a:buFont typeface="Wingdings" pitchFamily="2" charset="2"/>
              <a:buChar char="§"/>
            </a:pPr>
            <a:r>
              <a:rPr lang="en-US">
                <a:solidFill>
                  <a:srgbClr val="000000"/>
                </a:solidFill>
              </a:rPr>
              <a:t>Size = by how much? (many small, one big)</a:t>
            </a:r>
          </a:p>
        </p:txBody>
      </p:sp>
      <p:sp>
        <p:nvSpPr>
          <p:cNvPr id="27663" name="Rectangle 31"/>
          <p:cNvSpPr>
            <a:spLocks noChangeArrowheads="1"/>
          </p:cNvSpPr>
          <p:nvPr/>
        </p:nvSpPr>
        <p:spPr bwMode="auto">
          <a:xfrm>
            <a:off x="896938" y="1050925"/>
            <a:ext cx="4343400"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7664" name="Freeform 28"/>
          <p:cNvSpPr>
            <a:spLocks/>
          </p:cNvSpPr>
          <p:nvPr/>
        </p:nvSpPr>
        <p:spPr bwMode="auto">
          <a:xfrm>
            <a:off x="930275" y="1254125"/>
            <a:ext cx="4305300" cy="2305050"/>
          </a:xfrm>
          <a:custGeom>
            <a:avLst/>
            <a:gdLst>
              <a:gd name="T0" fmla="*/ 0 w 2712"/>
              <a:gd name="T1" fmla="*/ 2147483647 h 1452"/>
              <a:gd name="T2" fmla="*/ 0 w 2712"/>
              <a:gd name="T3" fmla="*/ 2147483647 h 1452"/>
              <a:gd name="T4" fmla="*/ 2147483647 w 2712"/>
              <a:gd name="T5" fmla="*/ 2147483647 h 1452"/>
              <a:gd name="T6" fmla="*/ 2147483647 w 2712"/>
              <a:gd name="T7" fmla="*/ 2147483647 h 1452"/>
              <a:gd name="T8" fmla="*/ 2147483647 w 2712"/>
              <a:gd name="T9" fmla="*/ 2147483647 h 1452"/>
              <a:gd name="T10" fmla="*/ 2147483647 w 2712"/>
              <a:gd name="T11" fmla="*/ 2147483647 h 1452"/>
              <a:gd name="T12" fmla="*/ 2147483647 w 2712"/>
              <a:gd name="T13" fmla="*/ 2147483647 h 1452"/>
              <a:gd name="T14" fmla="*/ 2147483647 w 2712"/>
              <a:gd name="T15" fmla="*/ 2147483647 h 1452"/>
              <a:gd name="T16" fmla="*/ 2147483647 w 2712"/>
              <a:gd name="T17" fmla="*/ 2147483647 h 1452"/>
              <a:gd name="T18" fmla="*/ 2147483647 w 2712"/>
              <a:gd name="T19" fmla="*/ 2147483647 h 1452"/>
              <a:gd name="T20" fmla="*/ 2147483647 w 2712"/>
              <a:gd name="T21" fmla="*/ 0 h 1452"/>
              <a:gd name="T22" fmla="*/ 2147483647 w 2712"/>
              <a:gd name="T23" fmla="*/ 2147483647 h 14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12"/>
              <a:gd name="T37" fmla="*/ 0 h 1452"/>
              <a:gd name="T38" fmla="*/ 2712 w 2712"/>
              <a:gd name="T39" fmla="*/ 1452 h 14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12" h="1452">
                <a:moveTo>
                  <a:pt x="0" y="1452"/>
                </a:moveTo>
                <a:lnTo>
                  <a:pt x="0" y="1212"/>
                </a:lnTo>
                <a:lnTo>
                  <a:pt x="601" y="1213"/>
                </a:lnTo>
                <a:lnTo>
                  <a:pt x="601" y="876"/>
                </a:lnTo>
                <a:lnTo>
                  <a:pt x="1129" y="876"/>
                </a:lnTo>
                <a:lnTo>
                  <a:pt x="1129" y="540"/>
                </a:lnTo>
                <a:lnTo>
                  <a:pt x="1519" y="540"/>
                </a:lnTo>
                <a:lnTo>
                  <a:pt x="1519" y="252"/>
                </a:lnTo>
                <a:lnTo>
                  <a:pt x="1903" y="249"/>
                </a:lnTo>
                <a:lnTo>
                  <a:pt x="1903" y="3"/>
                </a:lnTo>
                <a:lnTo>
                  <a:pt x="2712" y="0"/>
                </a:lnTo>
                <a:lnTo>
                  <a:pt x="2712" y="1452"/>
                </a:lnTo>
              </a:path>
            </a:pathLst>
          </a:custGeom>
          <a:solidFill>
            <a:schemeClr val="folHlink"/>
          </a:solidFill>
          <a:ln w="9525">
            <a:noFill/>
            <a:round/>
            <a:headEnd/>
            <a:tailEnd/>
          </a:ln>
        </p:spPr>
        <p:txBody>
          <a:bodyPr wrap="none">
            <a:spAutoFit/>
          </a:bodyPr>
          <a:lstStyle/>
          <a:p>
            <a:endParaRPr lang="en-US" sz="1200">
              <a:solidFill>
                <a:srgbClr val="000000"/>
              </a:solidFill>
              <a:latin typeface="Arial" pitchFamily="34" charset="0"/>
            </a:endParaRPr>
          </a:p>
        </p:txBody>
      </p:sp>
      <p:sp>
        <p:nvSpPr>
          <p:cNvPr id="27665" name="Freeform 27"/>
          <p:cNvSpPr>
            <a:spLocks/>
          </p:cNvSpPr>
          <p:nvPr/>
        </p:nvSpPr>
        <p:spPr bwMode="auto">
          <a:xfrm>
            <a:off x="2147888" y="1651000"/>
            <a:ext cx="3087687" cy="1906588"/>
          </a:xfrm>
          <a:custGeom>
            <a:avLst/>
            <a:gdLst>
              <a:gd name="T0" fmla="*/ 2147483647 w 1945"/>
              <a:gd name="T1" fmla="*/ 2147483647 h 1201"/>
              <a:gd name="T2" fmla="*/ 0 w 1945"/>
              <a:gd name="T3" fmla="*/ 2147483647 h 1201"/>
              <a:gd name="T4" fmla="*/ 2147483647 w 1945"/>
              <a:gd name="T5" fmla="*/ 2147483647 h 1201"/>
              <a:gd name="T6" fmla="*/ 2147483647 w 1945"/>
              <a:gd name="T7" fmla="*/ 2147483647 h 1201"/>
              <a:gd name="T8" fmla="*/ 2147483647 w 1945"/>
              <a:gd name="T9" fmla="*/ 2147483647 h 1201"/>
              <a:gd name="T10" fmla="*/ 2147483647 w 1945"/>
              <a:gd name="T11" fmla="*/ 2147483647 h 1201"/>
              <a:gd name="T12" fmla="*/ 2147483647 w 1945"/>
              <a:gd name="T13" fmla="*/ 2147483647 h 1201"/>
              <a:gd name="T14" fmla="*/ 2147483647 w 1945"/>
              <a:gd name="T15" fmla="*/ 0 h 1201"/>
              <a:gd name="T16" fmla="*/ 2147483647 w 1945"/>
              <a:gd name="T17" fmla="*/ 0 h 1201"/>
              <a:gd name="T18" fmla="*/ 2147483647 w 1945"/>
              <a:gd name="T19" fmla="*/ 2147483647 h 12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5"/>
              <a:gd name="T31" fmla="*/ 0 h 1201"/>
              <a:gd name="T32" fmla="*/ 1945 w 1945"/>
              <a:gd name="T33" fmla="*/ 1201 h 12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5" h="1201">
                <a:moveTo>
                  <a:pt x="4" y="1200"/>
                </a:moveTo>
                <a:lnTo>
                  <a:pt x="0" y="958"/>
                </a:lnTo>
                <a:lnTo>
                  <a:pt x="517" y="962"/>
                </a:lnTo>
                <a:lnTo>
                  <a:pt x="517" y="600"/>
                </a:lnTo>
                <a:lnTo>
                  <a:pt x="909" y="597"/>
                </a:lnTo>
                <a:lnTo>
                  <a:pt x="905" y="248"/>
                </a:lnTo>
                <a:lnTo>
                  <a:pt x="1305" y="249"/>
                </a:lnTo>
                <a:lnTo>
                  <a:pt x="1306" y="0"/>
                </a:lnTo>
                <a:lnTo>
                  <a:pt x="1944" y="0"/>
                </a:lnTo>
                <a:lnTo>
                  <a:pt x="1945" y="1201"/>
                </a:lnTo>
              </a:path>
            </a:pathLst>
          </a:custGeom>
          <a:solidFill>
            <a:srgbClr val="257D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7666" name="Freeform 5"/>
          <p:cNvSpPr>
            <a:spLocks/>
          </p:cNvSpPr>
          <p:nvPr/>
        </p:nvSpPr>
        <p:spPr bwMode="auto">
          <a:xfrm>
            <a:off x="915988" y="1425575"/>
            <a:ext cx="4319587" cy="2076450"/>
          </a:xfrm>
          <a:custGeom>
            <a:avLst/>
            <a:gdLst>
              <a:gd name="T0" fmla="*/ 0 w 2721"/>
              <a:gd name="T1" fmla="*/ 2147483647 h 1308"/>
              <a:gd name="T2" fmla="*/ 2147483647 w 2721"/>
              <a:gd name="T3" fmla="*/ 2147483647 h 1308"/>
              <a:gd name="T4" fmla="*/ 2147483647 w 2721"/>
              <a:gd name="T5" fmla="*/ 2147483647 h 1308"/>
              <a:gd name="T6" fmla="*/ 2147483647 w 2721"/>
              <a:gd name="T7" fmla="*/ 2147483647 h 1308"/>
              <a:gd name="T8" fmla="*/ 2147483647 w 2721"/>
              <a:gd name="T9" fmla="*/ 2147483647 h 1308"/>
              <a:gd name="T10" fmla="*/ 2147483647 w 2721"/>
              <a:gd name="T11" fmla="*/ 0 h 1308"/>
              <a:gd name="T12" fmla="*/ 0 60000 65536"/>
              <a:gd name="T13" fmla="*/ 0 60000 65536"/>
              <a:gd name="T14" fmla="*/ 0 60000 65536"/>
              <a:gd name="T15" fmla="*/ 0 60000 65536"/>
              <a:gd name="T16" fmla="*/ 0 60000 65536"/>
              <a:gd name="T17" fmla="*/ 0 60000 65536"/>
              <a:gd name="T18" fmla="*/ 0 w 2721"/>
              <a:gd name="T19" fmla="*/ 0 h 1308"/>
              <a:gd name="T20" fmla="*/ 2721 w 2721"/>
              <a:gd name="T21" fmla="*/ 1308 h 1308"/>
            </a:gdLst>
            <a:ahLst/>
            <a:cxnLst>
              <a:cxn ang="T12">
                <a:pos x="T0" y="T1"/>
              </a:cxn>
              <a:cxn ang="T13">
                <a:pos x="T2" y="T3"/>
              </a:cxn>
              <a:cxn ang="T14">
                <a:pos x="T4" y="T5"/>
              </a:cxn>
              <a:cxn ang="T15">
                <a:pos x="T6" y="T7"/>
              </a:cxn>
              <a:cxn ang="T16">
                <a:pos x="T8" y="T9"/>
              </a:cxn>
              <a:cxn ang="T17">
                <a:pos x="T10" y="T11"/>
              </a:cxn>
            </a:cxnLst>
            <a:rect l="T18" t="T19" r="T20" b="T21"/>
            <a:pathLst>
              <a:path w="2721" h="1308">
                <a:moveTo>
                  <a:pt x="0" y="1308"/>
                </a:moveTo>
                <a:cubicBezTo>
                  <a:pt x="109" y="1276"/>
                  <a:pt x="473" y="1191"/>
                  <a:pt x="654" y="1117"/>
                </a:cubicBezTo>
                <a:cubicBezTo>
                  <a:pt x="835" y="1043"/>
                  <a:pt x="943" y="970"/>
                  <a:pt x="1087" y="864"/>
                </a:cubicBezTo>
                <a:cubicBezTo>
                  <a:pt x="1231" y="758"/>
                  <a:pt x="1376" y="600"/>
                  <a:pt x="1521" y="480"/>
                </a:cubicBezTo>
                <a:cubicBezTo>
                  <a:pt x="1665" y="360"/>
                  <a:pt x="1755" y="224"/>
                  <a:pt x="1955" y="144"/>
                </a:cubicBezTo>
                <a:cubicBezTo>
                  <a:pt x="2155" y="64"/>
                  <a:pt x="2562" y="30"/>
                  <a:pt x="2721" y="0"/>
                </a:cubicBezTo>
              </a:path>
            </a:pathLst>
          </a:custGeom>
          <a:noFill/>
          <a:ln w="38100">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7667" name="Text Box 7"/>
          <p:cNvSpPr txBox="1">
            <a:spLocks noChangeArrowheads="1"/>
          </p:cNvSpPr>
          <p:nvPr/>
        </p:nvSpPr>
        <p:spPr bwMode="auto">
          <a:xfrm>
            <a:off x="5114925" y="3519488"/>
            <a:ext cx="471488" cy="274637"/>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7668" name="Freeform 8"/>
          <p:cNvSpPr>
            <a:spLocks/>
          </p:cNvSpPr>
          <p:nvPr/>
        </p:nvSpPr>
        <p:spPr bwMode="auto">
          <a:xfrm>
            <a:off x="914400" y="1260475"/>
            <a:ext cx="4324350" cy="2298700"/>
          </a:xfrm>
          <a:custGeom>
            <a:avLst/>
            <a:gdLst>
              <a:gd name="T0" fmla="*/ 0 w 2724"/>
              <a:gd name="T1" fmla="*/ 2147483647 h 1448"/>
              <a:gd name="T2" fmla="*/ 0 w 2724"/>
              <a:gd name="T3" fmla="*/ 2147483647 h 1448"/>
              <a:gd name="T4" fmla="*/ 2147483647 w 2724"/>
              <a:gd name="T5" fmla="*/ 2147483647 h 1448"/>
              <a:gd name="T6" fmla="*/ 2147483647 w 2724"/>
              <a:gd name="T7" fmla="*/ 2147483647 h 1448"/>
              <a:gd name="T8" fmla="*/ 2147483647 w 2724"/>
              <a:gd name="T9" fmla="*/ 2147483647 h 1448"/>
              <a:gd name="T10" fmla="*/ 2147483647 w 2724"/>
              <a:gd name="T11" fmla="*/ 2147483647 h 1448"/>
              <a:gd name="T12" fmla="*/ 2147483647 w 2724"/>
              <a:gd name="T13" fmla="*/ 2147483647 h 1448"/>
              <a:gd name="T14" fmla="*/ 2147483647 w 2724"/>
              <a:gd name="T15" fmla="*/ 2147483647 h 1448"/>
              <a:gd name="T16" fmla="*/ 2147483647 w 2724"/>
              <a:gd name="T17" fmla="*/ 2147483647 h 1448"/>
              <a:gd name="T18" fmla="*/ 2147483647 w 2724"/>
              <a:gd name="T19" fmla="*/ 0 h 1448"/>
              <a:gd name="T20" fmla="*/ 2147483647 w 2724"/>
              <a:gd name="T21" fmla="*/ 0 h 14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4"/>
              <a:gd name="T34" fmla="*/ 0 h 1448"/>
              <a:gd name="T35" fmla="*/ 2724 w 2724"/>
              <a:gd name="T36" fmla="*/ 1448 h 14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4" h="1448">
                <a:moveTo>
                  <a:pt x="0" y="1448"/>
                </a:moveTo>
                <a:lnTo>
                  <a:pt x="0" y="1208"/>
                </a:lnTo>
                <a:lnTo>
                  <a:pt x="608" y="1208"/>
                </a:lnTo>
                <a:lnTo>
                  <a:pt x="608" y="872"/>
                </a:lnTo>
                <a:lnTo>
                  <a:pt x="1129" y="872"/>
                </a:lnTo>
                <a:lnTo>
                  <a:pt x="1129" y="536"/>
                </a:lnTo>
                <a:lnTo>
                  <a:pt x="1519" y="536"/>
                </a:lnTo>
                <a:lnTo>
                  <a:pt x="1519" y="248"/>
                </a:lnTo>
                <a:lnTo>
                  <a:pt x="1910" y="248"/>
                </a:lnTo>
                <a:lnTo>
                  <a:pt x="1910" y="0"/>
                </a:lnTo>
                <a:lnTo>
                  <a:pt x="2724"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7669" name="Text Box 10"/>
          <p:cNvSpPr txBox="1">
            <a:spLocks noChangeArrowheads="1"/>
          </p:cNvSpPr>
          <p:nvPr/>
        </p:nvSpPr>
        <p:spPr bwMode="auto">
          <a:xfrm>
            <a:off x="1920875" y="1862138"/>
            <a:ext cx="1420813" cy="457200"/>
          </a:xfrm>
          <a:prstGeom prst="rect">
            <a:avLst/>
          </a:prstGeom>
          <a:noFill/>
          <a:ln w="9525" algn="ctr">
            <a:noFill/>
            <a:prstDash val="dash"/>
            <a:miter lim="800000"/>
            <a:headEnd/>
            <a:tailEnd/>
          </a:ln>
        </p:spPr>
        <p:txBody>
          <a:bodyPr wrap="none">
            <a:spAutoFit/>
          </a:bodyPr>
          <a:lstStyle/>
          <a:p>
            <a:r>
              <a:rPr lang="en-US" sz="1200" b="1">
                <a:solidFill>
                  <a:srgbClr val="3333CC"/>
                </a:solidFill>
                <a:latin typeface="Arial" pitchFamily="34" charset="0"/>
              </a:rPr>
              <a:t>Leading capacity</a:t>
            </a:r>
          </a:p>
          <a:p>
            <a:r>
              <a:rPr lang="en-US" sz="1200" b="1">
                <a:solidFill>
                  <a:srgbClr val="3333CC"/>
                </a:solidFill>
                <a:latin typeface="Arial" pitchFamily="34" charset="0"/>
              </a:rPr>
              <a:t>strategy</a:t>
            </a:r>
            <a:endParaRPr lang="en-US" sz="1200" b="1" i="1" baseline="-25000">
              <a:solidFill>
                <a:srgbClr val="3333CC"/>
              </a:solidFill>
              <a:latin typeface="Arial" pitchFamily="34" charset="0"/>
            </a:endParaRPr>
          </a:p>
        </p:txBody>
      </p:sp>
      <p:sp>
        <p:nvSpPr>
          <p:cNvPr id="27670" name="Freeform 9"/>
          <p:cNvSpPr>
            <a:spLocks/>
          </p:cNvSpPr>
          <p:nvPr/>
        </p:nvSpPr>
        <p:spPr bwMode="auto">
          <a:xfrm>
            <a:off x="2146300" y="1654175"/>
            <a:ext cx="3092450" cy="1905000"/>
          </a:xfrm>
          <a:custGeom>
            <a:avLst/>
            <a:gdLst>
              <a:gd name="T0" fmla="*/ 2147483647 w 1948"/>
              <a:gd name="T1" fmla="*/ 2147483647 h 1200"/>
              <a:gd name="T2" fmla="*/ 0 w 1948"/>
              <a:gd name="T3" fmla="*/ 2147483647 h 1200"/>
              <a:gd name="T4" fmla="*/ 2147483647 w 1948"/>
              <a:gd name="T5" fmla="*/ 2147483647 h 1200"/>
              <a:gd name="T6" fmla="*/ 2147483647 w 1948"/>
              <a:gd name="T7" fmla="*/ 2147483647 h 1200"/>
              <a:gd name="T8" fmla="*/ 2147483647 w 1948"/>
              <a:gd name="T9" fmla="*/ 2147483647 h 1200"/>
              <a:gd name="T10" fmla="*/ 2147483647 w 1948"/>
              <a:gd name="T11" fmla="*/ 2147483647 h 1200"/>
              <a:gd name="T12" fmla="*/ 2147483647 w 1948"/>
              <a:gd name="T13" fmla="*/ 2147483647 h 1200"/>
              <a:gd name="T14" fmla="*/ 2147483647 w 1948"/>
              <a:gd name="T15" fmla="*/ 0 h 1200"/>
              <a:gd name="T16" fmla="*/ 2147483647 w 1948"/>
              <a:gd name="T17" fmla="*/ 0 h 1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48"/>
              <a:gd name="T28" fmla="*/ 0 h 1200"/>
              <a:gd name="T29" fmla="*/ 1948 w 1948"/>
              <a:gd name="T30" fmla="*/ 1200 h 1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48" h="1200">
                <a:moveTo>
                  <a:pt x="4" y="1200"/>
                </a:moveTo>
                <a:lnTo>
                  <a:pt x="0" y="958"/>
                </a:lnTo>
                <a:lnTo>
                  <a:pt x="517" y="958"/>
                </a:lnTo>
                <a:lnTo>
                  <a:pt x="517" y="600"/>
                </a:lnTo>
                <a:lnTo>
                  <a:pt x="905" y="600"/>
                </a:lnTo>
                <a:lnTo>
                  <a:pt x="905" y="248"/>
                </a:lnTo>
                <a:lnTo>
                  <a:pt x="1306" y="249"/>
                </a:lnTo>
                <a:lnTo>
                  <a:pt x="1306" y="0"/>
                </a:lnTo>
                <a:lnTo>
                  <a:pt x="1948" y="0"/>
                </a:lnTo>
              </a:path>
            </a:pathLst>
          </a:custGeom>
          <a:noFill/>
          <a:ln w="28575">
            <a:solidFill>
              <a:schemeClr val="bg1"/>
            </a:solidFill>
            <a:round/>
            <a:headEnd/>
            <a:tailEnd/>
          </a:ln>
        </p:spPr>
        <p:txBody>
          <a:bodyPr wrap="none">
            <a:spAutoFit/>
          </a:bodyPr>
          <a:lstStyle/>
          <a:p>
            <a:endParaRPr lang="en-US" sz="1200">
              <a:solidFill>
                <a:srgbClr val="000000"/>
              </a:solidFill>
              <a:latin typeface="Arial" pitchFamily="34" charset="0"/>
            </a:endParaRPr>
          </a:p>
        </p:txBody>
      </p:sp>
      <p:sp>
        <p:nvSpPr>
          <p:cNvPr id="27671" name="Text Box 11"/>
          <p:cNvSpPr txBox="1">
            <a:spLocks noChangeArrowheads="1"/>
          </p:cNvSpPr>
          <p:nvPr/>
        </p:nvSpPr>
        <p:spPr bwMode="auto">
          <a:xfrm>
            <a:off x="3613150" y="1862138"/>
            <a:ext cx="1425575" cy="457200"/>
          </a:xfrm>
          <a:prstGeom prst="rect">
            <a:avLst/>
          </a:prstGeom>
          <a:noFill/>
          <a:ln w="9525" algn="ctr">
            <a:noFill/>
            <a:prstDash val="dash"/>
            <a:miter lim="800000"/>
            <a:headEnd/>
            <a:tailEnd/>
          </a:ln>
        </p:spPr>
        <p:txBody>
          <a:bodyPr wrap="none">
            <a:spAutoFit/>
          </a:bodyPr>
          <a:lstStyle/>
          <a:p>
            <a:pPr algn="r"/>
            <a:r>
              <a:rPr lang="en-US" sz="1200" b="1">
                <a:solidFill>
                  <a:srgbClr val="FFFFFF"/>
                </a:solidFill>
                <a:latin typeface="Arial" pitchFamily="34" charset="0"/>
              </a:rPr>
              <a:t>Lagging </a:t>
            </a:r>
          </a:p>
          <a:p>
            <a:pPr algn="r"/>
            <a:r>
              <a:rPr lang="en-US" sz="1200" b="1">
                <a:solidFill>
                  <a:srgbClr val="FFFFFF"/>
                </a:solidFill>
                <a:latin typeface="Arial" pitchFamily="34" charset="0"/>
              </a:rPr>
              <a:t>capacity strategy</a:t>
            </a:r>
          </a:p>
        </p:txBody>
      </p:sp>
      <p:sp>
        <p:nvSpPr>
          <p:cNvPr id="27672" name="Text Box 12"/>
          <p:cNvSpPr txBox="1">
            <a:spLocks noChangeArrowheads="1"/>
          </p:cNvSpPr>
          <p:nvPr/>
        </p:nvSpPr>
        <p:spPr bwMode="auto">
          <a:xfrm>
            <a:off x="249238" y="1081088"/>
            <a:ext cx="727075" cy="3968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Volume</a:t>
            </a:r>
          </a:p>
          <a:p>
            <a:pPr algn="r"/>
            <a:r>
              <a:rPr lang="en-US" sz="1000">
                <a:solidFill>
                  <a:srgbClr val="000000"/>
                </a:solidFill>
                <a:latin typeface="Arial" pitchFamily="34" charset="0"/>
              </a:rPr>
              <a:t>(units/wk)</a:t>
            </a:r>
          </a:p>
        </p:txBody>
      </p:sp>
      <p:sp>
        <p:nvSpPr>
          <p:cNvPr id="27673" name="Text Box 30"/>
          <p:cNvSpPr txBox="1">
            <a:spLocks noChangeArrowheads="1"/>
          </p:cNvSpPr>
          <p:nvPr/>
        </p:nvSpPr>
        <p:spPr bwMode="auto">
          <a:xfrm>
            <a:off x="682625" y="3422650"/>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
        <p:nvSpPr>
          <p:cNvPr id="27674" name="Text Box 34"/>
          <p:cNvSpPr txBox="1">
            <a:spLocks noChangeArrowheads="1"/>
          </p:cNvSpPr>
          <p:nvPr/>
        </p:nvSpPr>
        <p:spPr bwMode="auto">
          <a:xfrm>
            <a:off x="1857375" y="2635250"/>
            <a:ext cx="784225" cy="274638"/>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z="2400" b="1" smtClean="0">
                <a:latin typeface="Albertus Extra Bold"/>
              </a:rPr>
              <a:t>Capacity Timing Strategies</a:t>
            </a:r>
            <a:r>
              <a:rPr lang="en-US" sz="2400" smtClean="0"/>
              <a:t> </a:t>
            </a:r>
            <a:br>
              <a:rPr lang="en-US" sz="2400" smtClean="0"/>
            </a:br>
            <a:r>
              <a:rPr lang="en-US" sz="2400" smtClean="0"/>
              <a:t>	Hybrid timing strategy between lead and lag: Smoothing</a:t>
            </a:r>
          </a:p>
        </p:txBody>
      </p:sp>
      <p:sp>
        <p:nvSpPr>
          <p:cNvPr id="28675" name="Rectangle 3"/>
          <p:cNvSpPr>
            <a:spLocks noGrp="1" noChangeArrowheads="1"/>
          </p:cNvSpPr>
          <p:nvPr>
            <p:ph type="body" idx="1"/>
          </p:nvPr>
        </p:nvSpPr>
        <p:spPr>
          <a:xfrm>
            <a:off x="455613" y="3905250"/>
            <a:ext cx="8229600" cy="2644775"/>
          </a:xfrm>
        </p:spPr>
        <p:txBody>
          <a:bodyPr/>
          <a:lstStyle/>
          <a:p>
            <a:pPr eaLnBrk="1" hangingPunct="1"/>
            <a:r>
              <a:rPr lang="en-US" smtClean="0"/>
              <a:t>Two types of smoothing: inventory or backorders</a:t>
            </a:r>
          </a:p>
          <a:p>
            <a:pPr eaLnBrk="1" hangingPunct="1"/>
            <a:r>
              <a:rPr lang="en-US" smtClean="0"/>
              <a:t>Advantages/disadvantages of smoothing strategies:</a:t>
            </a:r>
          </a:p>
        </p:txBody>
      </p:sp>
      <p:sp>
        <p:nvSpPr>
          <p:cNvPr id="28676" name="Rectangle 36"/>
          <p:cNvSpPr>
            <a:spLocks noChangeArrowheads="1"/>
          </p:cNvSpPr>
          <p:nvPr/>
        </p:nvSpPr>
        <p:spPr bwMode="auto">
          <a:xfrm>
            <a:off x="1981200" y="1150938"/>
            <a:ext cx="4875213"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8677" name="Freeform 28"/>
          <p:cNvSpPr>
            <a:spLocks/>
          </p:cNvSpPr>
          <p:nvPr/>
        </p:nvSpPr>
        <p:spPr bwMode="auto">
          <a:xfrm>
            <a:off x="5461000" y="1668463"/>
            <a:ext cx="298450" cy="88900"/>
          </a:xfrm>
          <a:custGeom>
            <a:avLst/>
            <a:gdLst>
              <a:gd name="T0" fmla="*/ 0 w 188"/>
              <a:gd name="T1" fmla="*/ 2147483647 h 56"/>
              <a:gd name="T2" fmla="*/ 2147483647 w 188"/>
              <a:gd name="T3" fmla="*/ 0 h 56"/>
              <a:gd name="T4" fmla="*/ 2147483647 w 188"/>
              <a:gd name="T5" fmla="*/ 2147483647 h 56"/>
              <a:gd name="T6" fmla="*/ 0 60000 65536"/>
              <a:gd name="T7" fmla="*/ 0 60000 65536"/>
              <a:gd name="T8" fmla="*/ 0 60000 65536"/>
              <a:gd name="T9" fmla="*/ 0 w 188"/>
              <a:gd name="T10" fmla="*/ 0 h 56"/>
              <a:gd name="T11" fmla="*/ 188 w 188"/>
              <a:gd name="T12" fmla="*/ 56 h 56"/>
            </a:gdLst>
            <a:ahLst/>
            <a:cxnLst>
              <a:cxn ang="T6">
                <a:pos x="T0" y="T1"/>
              </a:cxn>
              <a:cxn ang="T7">
                <a:pos x="T2" y="T3"/>
              </a:cxn>
              <a:cxn ang="T8">
                <a:pos x="T4" y="T5"/>
              </a:cxn>
            </a:cxnLst>
            <a:rect l="T9" t="T10" r="T11" b="T12"/>
            <a:pathLst>
              <a:path w="188" h="56">
                <a:moveTo>
                  <a:pt x="0" y="56"/>
                </a:moveTo>
                <a:lnTo>
                  <a:pt x="188" y="0"/>
                </a:lnTo>
                <a:lnTo>
                  <a:pt x="188" y="5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8" name="Freeform 26"/>
          <p:cNvSpPr>
            <a:spLocks/>
          </p:cNvSpPr>
          <p:nvPr/>
        </p:nvSpPr>
        <p:spPr bwMode="auto">
          <a:xfrm>
            <a:off x="4089400" y="2513013"/>
            <a:ext cx="298450" cy="231775"/>
          </a:xfrm>
          <a:custGeom>
            <a:avLst/>
            <a:gdLst>
              <a:gd name="T0" fmla="*/ 0 w 188"/>
              <a:gd name="T1" fmla="*/ 2147483647 h 146"/>
              <a:gd name="T2" fmla="*/ 2147483647 w 188"/>
              <a:gd name="T3" fmla="*/ 0 h 146"/>
              <a:gd name="T4" fmla="*/ 2147483647 w 188"/>
              <a:gd name="T5" fmla="*/ 2147483647 h 146"/>
              <a:gd name="T6" fmla="*/ 0 60000 65536"/>
              <a:gd name="T7" fmla="*/ 0 60000 65536"/>
              <a:gd name="T8" fmla="*/ 0 60000 65536"/>
              <a:gd name="T9" fmla="*/ 0 w 188"/>
              <a:gd name="T10" fmla="*/ 0 h 146"/>
              <a:gd name="T11" fmla="*/ 188 w 188"/>
              <a:gd name="T12" fmla="*/ 146 h 146"/>
            </a:gdLst>
            <a:ahLst/>
            <a:cxnLst>
              <a:cxn ang="T6">
                <a:pos x="T0" y="T1"/>
              </a:cxn>
              <a:cxn ang="T7">
                <a:pos x="T2" y="T3"/>
              </a:cxn>
              <a:cxn ang="T8">
                <a:pos x="T4" y="T5"/>
              </a:cxn>
            </a:cxnLst>
            <a:rect l="T9" t="T10" r="T11" b="T12"/>
            <a:pathLst>
              <a:path w="188" h="146">
                <a:moveTo>
                  <a:pt x="0" y="146"/>
                </a:moveTo>
                <a:lnTo>
                  <a:pt x="186" y="0"/>
                </a:lnTo>
                <a:lnTo>
                  <a:pt x="188" y="14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9" name="Freeform 24"/>
          <p:cNvSpPr>
            <a:spLocks/>
          </p:cNvSpPr>
          <p:nvPr/>
        </p:nvSpPr>
        <p:spPr bwMode="auto">
          <a:xfrm>
            <a:off x="2409825" y="3281363"/>
            <a:ext cx="673100" cy="196850"/>
          </a:xfrm>
          <a:custGeom>
            <a:avLst/>
            <a:gdLst>
              <a:gd name="T0" fmla="*/ 0 w 424"/>
              <a:gd name="T1" fmla="*/ 2147483647 h 124"/>
              <a:gd name="T2" fmla="*/ 0 w 424"/>
              <a:gd name="T3" fmla="*/ 0 h 124"/>
              <a:gd name="T4" fmla="*/ 2147483647 w 424"/>
              <a:gd name="T5" fmla="*/ 0 h 124"/>
              <a:gd name="T6" fmla="*/ 2147483647 w 424"/>
              <a:gd name="T7" fmla="*/ 2147483647 h 124"/>
              <a:gd name="T8" fmla="*/ 0 w 424"/>
              <a:gd name="T9" fmla="*/ 2147483647 h 124"/>
              <a:gd name="T10" fmla="*/ 0 60000 65536"/>
              <a:gd name="T11" fmla="*/ 0 60000 65536"/>
              <a:gd name="T12" fmla="*/ 0 60000 65536"/>
              <a:gd name="T13" fmla="*/ 0 60000 65536"/>
              <a:gd name="T14" fmla="*/ 0 60000 65536"/>
              <a:gd name="T15" fmla="*/ 0 w 424"/>
              <a:gd name="T16" fmla="*/ 0 h 124"/>
              <a:gd name="T17" fmla="*/ 424 w 424"/>
              <a:gd name="T18" fmla="*/ 124 h 124"/>
            </a:gdLst>
            <a:ahLst/>
            <a:cxnLst>
              <a:cxn ang="T10">
                <a:pos x="T0" y="T1"/>
              </a:cxn>
              <a:cxn ang="T11">
                <a:pos x="T2" y="T3"/>
              </a:cxn>
              <a:cxn ang="T12">
                <a:pos x="T4" y="T5"/>
              </a:cxn>
              <a:cxn ang="T13">
                <a:pos x="T6" y="T7"/>
              </a:cxn>
              <a:cxn ang="T14">
                <a:pos x="T8" y="T9"/>
              </a:cxn>
            </a:cxnLst>
            <a:rect l="T15" t="T16" r="T17" b="T18"/>
            <a:pathLst>
              <a:path w="424" h="124">
                <a:moveTo>
                  <a:pt x="0" y="124"/>
                </a:moveTo>
                <a:lnTo>
                  <a:pt x="0" y="0"/>
                </a:lnTo>
                <a:lnTo>
                  <a:pt x="424" y="0"/>
                </a:lnTo>
                <a:lnTo>
                  <a:pt x="230" y="80"/>
                </a:lnTo>
                <a:lnTo>
                  <a:pt x="0" y="124"/>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0" name="Freeform 25"/>
          <p:cNvSpPr>
            <a:spLocks/>
          </p:cNvSpPr>
          <p:nvPr/>
        </p:nvSpPr>
        <p:spPr bwMode="auto">
          <a:xfrm>
            <a:off x="3175000" y="3148013"/>
            <a:ext cx="298450" cy="130175"/>
          </a:xfrm>
          <a:custGeom>
            <a:avLst/>
            <a:gdLst>
              <a:gd name="T0" fmla="*/ 0 w 188"/>
              <a:gd name="T1" fmla="*/ 2147483647 h 82"/>
              <a:gd name="T2" fmla="*/ 2147483647 w 188"/>
              <a:gd name="T3" fmla="*/ 0 h 82"/>
              <a:gd name="T4" fmla="*/ 2147483647 w 188"/>
              <a:gd name="T5" fmla="*/ 2147483647 h 82"/>
              <a:gd name="T6" fmla="*/ 0 60000 65536"/>
              <a:gd name="T7" fmla="*/ 0 60000 65536"/>
              <a:gd name="T8" fmla="*/ 0 60000 65536"/>
              <a:gd name="T9" fmla="*/ 0 w 188"/>
              <a:gd name="T10" fmla="*/ 0 h 82"/>
              <a:gd name="T11" fmla="*/ 188 w 188"/>
              <a:gd name="T12" fmla="*/ 82 h 82"/>
            </a:gdLst>
            <a:ahLst/>
            <a:cxnLst>
              <a:cxn ang="T6">
                <a:pos x="T0" y="T1"/>
              </a:cxn>
              <a:cxn ang="T7">
                <a:pos x="T2" y="T3"/>
              </a:cxn>
              <a:cxn ang="T8">
                <a:pos x="T4" y="T5"/>
              </a:cxn>
            </a:cxnLst>
            <a:rect l="T9" t="T10" r="T11" b="T12"/>
            <a:pathLst>
              <a:path w="188" h="82">
                <a:moveTo>
                  <a:pt x="0" y="82"/>
                </a:moveTo>
                <a:lnTo>
                  <a:pt x="186" y="0"/>
                </a:lnTo>
                <a:lnTo>
                  <a:pt x="188" y="82"/>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1" name="Freeform 27"/>
          <p:cNvSpPr>
            <a:spLocks/>
          </p:cNvSpPr>
          <p:nvPr/>
        </p:nvSpPr>
        <p:spPr bwMode="auto">
          <a:xfrm>
            <a:off x="4772025" y="1947863"/>
            <a:ext cx="298450" cy="263525"/>
          </a:xfrm>
          <a:custGeom>
            <a:avLst/>
            <a:gdLst>
              <a:gd name="T0" fmla="*/ 0 w 188"/>
              <a:gd name="T1" fmla="*/ 2147483647 h 166"/>
              <a:gd name="T2" fmla="*/ 2147483647 w 188"/>
              <a:gd name="T3" fmla="*/ 0 h 166"/>
              <a:gd name="T4" fmla="*/ 2147483647 w 188"/>
              <a:gd name="T5" fmla="*/ 2147483647 h 166"/>
              <a:gd name="T6" fmla="*/ 0 60000 65536"/>
              <a:gd name="T7" fmla="*/ 0 60000 65536"/>
              <a:gd name="T8" fmla="*/ 0 60000 65536"/>
              <a:gd name="T9" fmla="*/ 0 w 188"/>
              <a:gd name="T10" fmla="*/ 0 h 166"/>
              <a:gd name="T11" fmla="*/ 188 w 188"/>
              <a:gd name="T12" fmla="*/ 166 h 166"/>
            </a:gdLst>
            <a:ahLst/>
            <a:cxnLst>
              <a:cxn ang="T6">
                <a:pos x="T0" y="T1"/>
              </a:cxn>
              <a:cxn ang="T7">
                <a:pos x="T2" y="T3"/>
              </a:cxn>
              <a:cxn ang="T8">
                <a:pos x="T4" y="T5"/>
              </a:cxn>
            </a:cxnLst>
            <a:rect l="T9" t="T10" r="T11" b="T12"/>
            <a:pathLst>
              <a:path w="188" h="166">
                <a:moveTo>
                  <a:pt x="0" y="166"/>
                </a:moveTo>
                <a:lnTo>
                  <a:pt x="186" y="0"/>
                </a:lnTo>
                <a:lnTo>
                  <a:pt x="188" y="16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2" name="Freeform 29"/>
          <p:cNvSpPr>
            <a:spLocks/>
          </p:cNvSpPr>
          <p:nvPr/>
        </p:nvSpPr>
        <p:spPr bwMode="auto">
          <a:xfrm>
            <a:off x="3476625" y="2751138"/>
            <a:ext cx="615950" cy="374650"/>
          </a:xfrm>
          <a:custGeom>
            <a:avLst/>
            <a:gdLst>
              <a:gd name="T0" fmla="*/ 0 w 388"/>
              <a:gd name="T1" fmla="*/ 2147483647 h 236"/>
              <a:gd name="T2" fmla="*/ 0 w 388"/>
              <a:gd name="T3" fmla="*/ 2147483647 h 236"/>
              <a:gd name="T4" fmla="*/ 2147483647 w 388"/>
              <a:gd name="T5" fmla="*/ 0 h 236"/>
              <a:gd name="T6" fmla="*/ 2147483647 w 388"/>
              <a:gd name="T7" fmla="*/ 2147483647 h 236"/>
              <a:gd name="T8" fmla="*/ 0 w 388"/>
              <a:gd name="T9" fmla="*/ 2147483647 h 236"/>
              <a:gd name="T10" fmla="*/ 0 60000 65536"/>
              <a:gd name="T11" fmla="*/ 0 60000 65536"/>
              <a:gd name="T12" fmla="*/ 0 60000 65536"/>
              <a:gd name="T13" fmla="*/ 0 60000 65536"/>
              <a:gd name="T14" fmla="*/ 0 60000 65536"/>
              <a:gd name="T15" fmla="*/ 0 w 388"/>
              <a:gd name="T16" fmla="*/ 0 h 236"/>
              <a:gd name="T17" fmla="*/ 388 w 388"/>
              <a:gd name="T18" fmla="*/ 236 h 236"/>
            </a:gdLst>
            <a:ahLst/>
            <a:cxnLst>
              <a:cxn ang="T10">
                <a:pos x="T0" y="T1"/>
              </a:cxn>
              <a:cxn ang="T11">
                <a:pos x="T2" y="T3"/>
              </a:cxn>
              <a:cxn ang="T12">
                <a:pos x="T4" y="T5"/>
              </a:cxn>
              <a:cxn ang="T13">
                <a:pos x="T6" y="T7"/>
              </a:cxn>
              <a:cxn ang="T14">
                <a:pos x="T8" y="T9"/>
              </a:cxn>
            </a:cxnLst>
            <a:rect l="T15" t="T16" r="T17" b="T18"/>
            <a:pathLst>
              <a:path w="388" h="236">
                <a:moveTo>
                  <a:pt x="0" y="236"/>
                </a:moveTo>
                <a:lnTo>
                  <a:pt x="0" y="2"/>
                </a:lnTo>
                <a:lnTo>
                  <a:pt x="388" y="0"/>
                </a:lnTo>
                <a:lnTo>
                  <a:pt x="170" y="146"/>
                </a:lnTo>
                <a:lnTo>
                  <a:pt x="0" y="236"/>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3" name="Freeform 30"/>
          <p:cNvSpPr>
            <a:spLocks/>
          </p:cNvSpPr>
          <p:nvPr/>
        </p:nvSpPr>
        <p:spPr bwMode="auto">
          <a:xfrm>
            <a:off x="4384675" y="2214563"/>
            <a:ext cx="358775" cy="288925"/>
          </a:xfrm>
          <a:custGeom>
            <a:avLst/>
            <a:gdLst>
              <a:gd name="T0" fmla="*/ 0 w 226"/>
              <a:gd name="T1" fmla="*/ 2147483647 h 182"/>
              <a:gd name="T2" fmla="*/ 2147483647 w 226"/>
              <a:gd name="T3" fmla="*/ 2147483647 h 182"/>
              <a:gd name="T4" fmla="*/ 2147483647 w 226"/>
              <a:gd name="T5" fmla="*/ 0 h 182"/>
              <a:gd name="T6" fmla="*/ 2147483647 w 226"/>
              <a:gd name="T7" fmla="*/ 2147483647 h 182"/>
              <a:gd name="T8" fmla="*/ 0 w 226"/>
              <a:gd name="T9" fmla="*/ 2147483647 h 182"/>
              <a:gd name="T10" fmla="*/ 0 60000 65536"/>
              <a:gd name="T11" fmla="*/ 0 60000 65536"/>
              <a:gd name="T12" fmla="*/ 0 60000 65536"/>
              <a:gd name="T13" fmla="*/ 0 60000 65536"/>
              <a:gd name="T14" fmla="*/ 0 60000 65536"/>
              <a:gd name="T15" fmla="*/ 0 w 226"/>
              <a:gd name="T16" fmla="*/ 0 h 182"/>
              <a:gd name="T17" fmla="*/ 226 w 226"/>
              <a:gd name="T18" fmla="*/ 182 h 182"/>
            </a:gdLst>
            <a:ahLst/>
            <a:cxnLst>
              <a:cxn ang="T10">
                <a:pos x="T0" y="T1"/>
              </a:cxn>
              <a:cxn ang="T11">
                <a:pos x="T2" y="T3"/>
              </a:cxn>
              <a:cxn ang="T12">
                <a:pos x="T4" y="T5"/>
              </a:cxn>
              <a:cxn ang="T13">
                <a:pos x="T6" y="T7"/>
              </a:cxn>
              <a:cxn ang="T14">
                <a:pos x="T8" y="T9"/>
              </a:cxn>
            </a:cxnLst>
            <a:rect l="T15" t="T16" r="T17" b="T18"/>
            <a:pathLst>
              <a:path w="226" h="182">
                <a:moveTo>
                  <a:pt x="0" y="182"/>
                </a:moveTo>
                <a:lnTo>
                  <a:pt x="2" y="4"/>
                </a:lnTo>
                <a:lnTo>
                  <a:pt x="226" y="0"/>
                </a:lnTo>
                <a:lnTo>
                  <a:pt x="112" y="94"/>
                </a:lnTo>
                <a:lnTo>
                  <a:pt x="0" y="182"/>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4" name="Freeform 31"/>
          <p:cNvSpPr>
            <a:spLocks/>
          </p:cNvSpPr>
          <p:nvPr/>
        </p:nvSpPr>
        <p:spPr bwMode="auto">
          <a:xfrm>
            <a:off x="5076825" y="1757363"/>
            <a:ext cx="288925" cy="171450"/>
          </a:xfrm>
          <a:custGeom>
            <a:avLst/>
            <a:gdLst>
              <a:gd name="T0" fmla="*/ 0 w 182"/>
              <a:gd name="T1" fmla="*/ 2147483647 h 108"/>
              <a:gd name="T2" fmla="*/ 0 w 182"/>
              <a:gd name="T3" fmla="*/ 2147483647 h 108"/>
              <a:gd name="T4" fmla="*/ 2147483647 w 182"/>
              <a:gd name="T5" fmla="*/ 0 h 108"/>
              <a:gd name="T6" fmla="*/ 2147483647 w 182"/>
              <a:gd name="T7" fmla="*/ 2147483647 h 108"/>
              <a:gd name="T8" fmla="*/ 0 w 182"/>
              <a:gd name="T9" fmla="*/ 2147483647 h 108"/>
              <a:gd name="T10" fmla="*/ 0 60000 65536"/>
              <a:gd name="T11" fmla="*/ 0 60000 65536"/>
              <a:gd name="T12" fmla="*/ 0 60000 65536"/>
              <a:gd name="T13" fmla="*/ 0 60000 65536"/>
              <a:gd name="T14" fmla="*/ 0 60000 65536"/>
              <a:gd name="T15" fmla="*/ 0 w 182"/>
              <a:gd name="T16" fmla="*/ 0 h 108"/>
              <a:gd name="T17" fmla="*/ 182 w 182"/>
              <a:gd name="T18" fmla="*/ 108 h 108"/>
            </a:gdLst>
            <a:ahLst/>
            <a:cxnLst>
              <a:cxn ang="T10">
                <a:pos x="T0" y="T1"/>
              </a:cxn>
              <a:cxn ang="T11">
                <a:pos x="T2" y="T3"/>
              </a:cxn>
              <a:cxn ang="T12">
                <a:pos x="T4" y="T5"/>
              </a:cxn>
              <a:cxn ang="T13">
                <a:pos x="T6" y="T7"/>
              </a:cxn>
              <a:cxn ang="T14">
                <a:pos x="T8" y="T9"/>
              </a:cxn>
            </a:cxnLst>
            <a:rect l="T15" t="T16" r="T17" b="T18"/>
            <a:pathLst>
              <a:path w="182" h="108">
                <a:moveTo>
                  <a:pt x="0" y="108"/>
                </a:moveTo>
                <a:lnTo>
                  <a:pt x="0" y="2"/>
                </a:lnTo>
                <a:lnTo>
                  <a:pt x="182" y="0"/>
                </a:lnTo>
                <a:lnTo>
                  <a:pt x="70" y="60"/>
                </a:lnTo>
                <a:lnTo>
                  <a:pt x="0" y="108"/>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5" name="Freeform 6"/>
          <p:cNvSpPr>
            <a:spLocks/>
          </p:cNvSpPr>
          <p:nvPr/>
        </p:nvSpPr>
        <p:spPr bwMode="auto">
          <a:xfrm>
            <a:off x="1997075" y="1530350"/>
            <a:ext cx="4860925" cy="2068513"/>
          </a:xfrm>
          <a:custGeom>
            <a:avLst/>
            <a:gdLst>
              <a:gd name="T0" fmla="*/ 0 w 3062"/>
              <a:gd name="T1" fmla="*/ 2147483647 h 1303"/>
              <a:gd name="T2" fmla="*/ 2147483647 w 3062"/>
              <a:gd name="T3" fmla="*/ 2147483647 h 1303"/>
              <a:gd name="T4" fmla="*/ 2147483647 w 3062"/>
              <a:gd name="T5" fmla="*/ 2147483647 h 1303"/>
              <a:gd name="T6" fmla="*/ 2147483647 w 3062"/>
              <a:gd name="T7" fmla="*/ 2147483647 h 1303"/>
              <a:gd name="T8" fmla="*/ 2147483647 w 3062"/>
              <a:gd name="T9" fmla="*/ 2147483647 h 1303"/>
              <a:gd name="T10" fmla="*/ 2147483647 w 3062"/>
              <a:gd name="T11" fmla="*/ 0 h 1303"/>
              <a:gd name="T12" fmla="*/ 0 60000 65536"/>
              <a:gd name="T13" fmla="*/ 0 60000 65536"/>
              <a:gd name="T14" fmla="*/ 0 60000 65536"/>
              <a:gd name="T15" fmla="*/ 0 60000 65536"/>
              <a:gd name="T16" fmla="*/ 0 60000 65536"/>
              <a:gd name="T17" fmla="*/ 0 60000 65536"/>
              <a:gd name="T18" fmla="*/ 0 w 3062"/>
              <a:gd name="T19" fmla="*/ 0 h 1303"/>
              <a:gd name="T20" fmla="*/ 3062 w 3062"/>
              <a:gd name="T21" fmla="*/ 1303 h 1303"/>
            </a:gdLst>
            <a:ahLst/>
            <a:cxnLst>
              <a:cxn ang="T12">
                <a:pos x="T0" y="T1"/>
              </a:cxn>
              <a:cxn ang="T13">
                <a:pos x="T2" y="T3"/>
              </a:cxn>
              <a:cxn ang="T14">
                <a:pos x="T4" y="T5"/>
              </a:cxn>
              <a:cxn ang="T15">
                <a:pos x="T6" y="T7"/>
              </a:cxn>
              <a:cxn ang="T16">
                <a:pos x="T8" y="T9"/>
              </a:cxn>
              <a:cxn ang="T17">
                <a:pos x="T10" y="T11"/>
              </a:cxn>
            </a:cxnLst>
            <a:rect l="T18" t="T19" r="T20" b="T21"/>
            <a:pathLst>
              <a:path w="3062" h="1303">
                <a:moveTo>
                  <a:pt x="0" y="1303"/>
                </a:moveTo>
                <a:cubicBezTo>
                  <a:pt x="118" y="1271"/>
                  <a:pt x="512" y="1177"/>
                  <a:pt x="710" y="1104"/>
                </a:cubicBezTo>
                <a:cubicBezTo>
                  <a:pt x="908" y="1031"/>
                  <a:pt x="1030" y="968"/>
                  <a:pt x="1190" y="864"/>
                </a:cubicBezTo>
                <a:cubicBezTo>
                  <a:pt x="1350" y="760"/>
                  <a:pt x="1510" y="600"/>
                  <a:pt x="1670" y="480"/>
                </a:cubicBezTo>
                <a:cubicBezTo>
                  <a:pt x="1830" y="360"/>
                  <a:pt x="1918" y="224"/>
                  <a:pt x="2150" y="144"/>
                </a:cubicBezTo>
                <a:cubicBezTo>
                  <a:pt x="2382" y="64"/>
                  <a:pt x="2722" y="32"/>
                  <a:pt x="3062" y="0"/>
                </a:cubicBezTo>
              </a:path>
            </a:pathLst>
          </a:custGeom>
          <a:noFill/>
          <a:ln w="28575">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8686" name="Freeform 9"/>
          <p:cNvSpPr>
            <a:spLocks/>
          </p:cNvSpPr>
          <p:nvPr/>
        </p:nvSpPr>
        <p:spPr bwMode="auto">
          <a:xfrm>
            <a:off x="2406650" y="1363663"/>
            <a:ext cx="4414838" cy="2300287"/>
          </a:xfrm>
          <a:custGeom>
            <a:avLst/>
            <a:gdLst>
              <a:gd name="T0" fmla="*/ 0 w 2781"/>
              <a:gd name="T1" fmla="*/ 2147483647 h 1449"/>
              <a:gd name="T2" fmla="*/ 0 w 2781"/>
              <a:gd name="T3" fmla="*/ 2147483647 h 1449"/>
              <a:gd name="T4" fmla="*/ 2147483647 w 2781"/>
              <a:gd name="T5" fmla="*/ 2147483647 h 1449"/>
              <a:gd name="T6" fmla="*/ 2147483647 w 2781"/>
              <a:gd name="T7" fmla="*/ 2147483647 h 1449"/>
              <a:gd name="T8" fmla="*/ 2147483647 w 2781"/>
              <a:gd name="T9" fmla="*/ 2147483647 h 1449"/>
              <a:gd name="T10" fmla="*/ 2147483647 w 2781"/>
              <a:gd name="T11" fmla="*/ 2147483647 h 1449"/>
              <a:gd name="T12" fmla="*/ 2147483647 w 2781"/>
              <a:gd name="T13" fmla="*/ 2147483647 h 1449"/>
              <a:gd name="T14" fmla="*/ 2147483647 w 2781"/>
              <a:gd name="T15" fmla="*/ 2147483647 h 1449"/>
              <a:gd name="T16" fmla="*/ 2147483647 w 2781"/>
              <a:gd name="T17" fmla="*/ 2147483647 h 1449"/>
              <a:gd name="T18" fmla="*/ 2147483647 w 2781"/>
              <a:gd name="T19" fmla="*/ 2147483647 h 1449"/>
              <a:gd name="T20" fmla="*/ 2147483647 w 2781"/>
              <a:gd name="T21" fmla="*/ 0 h 14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81"/>
              <a:gd name="T34" fmla="*/ 0 h 1449"/>
              <a:gd name="T35" fmla="*/ 2781 w 2781"/>
              <a:gd name="T36" fmla="*/ 1449 h 14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81" h="1449">
                <a:moveTo>
                  <a:pt x="0" y="1449"/>
                </a:moveTo>
                <a:lnTo>
                  <a:pt x="0" y="1209"/>
                </a:lnTo>
                <a:lnTo>
                  <a:pt x="672" y="1209"/>
                </a:lnTo>
                <a:lnTo>
                  <a:pt x="672" y="873"/>
                </a:lnTo>
                <a:lnTo>
                  <a:pt x="1248" y="873"/>
                </a:lnTo>
                <a:lnTo>
                  <a:pt x="1248" y="537"/>
                </a:lnTo>
                <a:lnTo>
                  <a:pt x="1680" y="537"/>
                </a:lnTo>
                <a:lnTo>
                  <a:pt x="1680" y="249"/>
                </a:lnTo>
                <a:lnTo>
                  <a:pt x="2112" y="249"/>
                </a:lnTo>
                <a:lnTo>
                  <a:pt x="2112" y="9"/>
                </a:lnTo>
                <a:lnTo>
                  <a:pt x="2781"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8687" name="Freeform 12"/>
          <p:cNvSpPr>
            <a:spLocks/>
          </p:cNvSpPr>
          <p:nvPr/>
        </p:nvSpPr>
        <p:spPr bwMode="auto">
          <a:xfrm>
            <a:off x="3657600" y="2427288"/>
            <a:ext cx="623888" cy="244475"/>
          </a:xfrm>
          <a:custGeom>
            <a:avLst/>
            <a:gdLst>
              <a:gd name="T0" fmla="*/ 0 w 393"/>
              <a:gd name="T1" fmla="*/ 2147483647 h 154"/>
              <a:gd name="T2" fmla="*/ 2147483647 w 393"/>
              <a:gd name="T3" fmla="*/ 2147483647 h 154"/>
              <a:gd name="T4" fmla="*/ 2147483647 w 393"/>
              <a:gd name="T5" fmla="*/ 2147483647 h 154"/>
              <a:gd name="T6" fmla="*/ 0 60000 65536"/>
              <a:gd name="T7" fmla="*/ 0 60000 65536"/>
              <a:gd name="T8" fmla="*/ 0 60000 65536"/>
              <a:gd name="T9" fmla="*/ 0 w 393"/>
              <a:gd name="T10" fmla="*/ 0 h 154"/>
              <a:gd name="T11" fmla="*/ 393 w 393"/>
              <a:gd name="T12" fmla="*/ 154 h 154"/>
            </a:gdLst>
            <a:ahLst/>
            <a:cxnLst>
              <a:cxn ang="T6">
                <a:pos x="T0" y="T1"/>
              </a:cxn>
              <a:cxn ang="T7">
                <a:pos x="T2" y="T3"/>
              </a:cxn>
              <a:cxn ang="T8">
                <a:pos x="T4" y="T5"/>
              </a:cxn>
            </a:cxnLst>
            <a:rect l="T9" t="T10" r="T11" b="T12"/>
            <a:pathLst>
              <a:path w="393" h="154">
                <a:moveTo>
                  <a:pt x="0" y="154"/>
                </a:moveTo>
                <a:cubicBezTo>
                  <a:pt x="34" y="130"/>
                  <a:pt x="136" y="16"/>
                  <a:pt x="201" y="8"/>
                </a:cubicBezTo>
                <a:cubicBezTo>
                  <a:pt x="266" y="0"/>
                  <a:pt x="361" y="88"/>
                  <a:pt x="393" y="104"/>
                </a:cubicBezTo>
              </a:path>
            </a:pathLst>
          </a:custGeom>
          <a:noFill/>
          <a:ln w="9525">
            <a:solidFill>
              <a:schemeClr val="tx1"/>
            </a:solidFill>
            <a:prstDash val="dash"/>
            <a:round/>
            <a:headEnd/>
            <a:tailEnd type="triangle" w="med" len="med"/>
          </a:ln>
        </p:spPr>
        <p:txBody>
          <a:bodyPr wrap="none">
            <a:spAutoFit/>
          </a:bodyPr>
          <a:lstStyle/>
          <a:p>
            <a:endParaRPr lang="en-US" sz="1200">
              <a:solidFill>
                <a:srgbClr val="000000"/>
              </a:solidFill>
              <a:latin typeface="Arial" pitchFamily="34" charset="0"/>
            </a:endParaRPr>
          </a:p>
        </p:txBody>
      </p:sp>
      <p:sp>
        <p:nvSpPr>
          <p:cNvPr id="28688" name="Text Box 20"/>
          <p:cNvSpPr txBox="1">
            <a:spLocks noChangeArrowheads="1"/>
          </p:cNvSpPr>
          <p:nvPr/>
        </p:nvSpPr>
        <p:spPr bwMode="auto">
          <a:xfrm>
            <a:off x="3194050" y="1238250"/>
            <a:ext cx="1701800" cy="457200"/>
          </a:xfrm>
          <a:prstGeom prst="rect">
            <a:avLst/>
          </a:prstGeom>
          <a:noFill/>
          <a:ln w="9525" algn="ctr">
            <a:noFill/>
            <a:prstDash val="dash"/>
            <a:miter lim="800000"/>
            <a:headEnd/>
            <a:tailEnd/>
          </a:ln>
        </p:spPr>
        <p:txBody>
          <a:bodyPr wrap="none">
            <a:spAutoFit/>
          </a:bodyPr>
          <a:lstStyle/>
          <a:p>
            <a:pPr algn="ctr"/>
            <a:r>
              <a:rPr lang="en-US" sz="1200" b="1">
                <a:solidFill>
                  <a:srgbClr val="0000FF"/>
                </a:solidFill>
                <a:latin typeface="Arial" pitchFamily="34" charset="0"/>
              </a:rPr>
              <a:t>Inventory-smoothing</a:t>
            </a:r>
          </a:p>
          <a:p>
            <a:pPr algn="ctr"/>
            <a:r>
              <a:rPr lang="en-US" sz="1200" b="1">
                <a:solidFill>
                  <a:srgbClr val="0000FF"/>
                </a:solidFill>
                <a:latin typeface="Arial" pitchFamily="34" charset="0"/>
              </a:rPr>
              <a:t>capacity strategy</a:t>
            </a:r>
          </a:p>
        </p:txBody>
      </p:sp>
      <p:sp>
        <p:nvSpPr>
          <p:cNvPr id="28689" name="Text Box 21"/>
          <p:cNvSpPr txBox="1">
            <a:spLocks noChangeArrowheads="1"/>
          </p:cNvSpPr>
          <p:nvPr/>
        </p:nvSpPr>
        <p:spPr bwMode="auto">
          <a:xfrm>
            <a:off x="6049963" y="1604963"/>
            <a:ext cx="784225" cy="274637"/>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
        <p:nvSpPr>
          <p:cNvPr id="28690" name="Text Box 23"/>
          <p:cNvSpPr txBox="1">
            <a:spLocks noChangeArrowheads="1"/>
          </p:cNvSpPr>
          <p:nvPr/>
        </p:nvSpPr>
        <p:spPr bwMode="auto">
          <a:xfrm>
            <a:off x="1331913" y="1168400"/>
            <a:ext cx="769937" cy="396875"/>
          </a:xfrm>
          <a:prstGeom prst="rect">
            <a:avLst/>
          </a:prstGeom>
          <a:noFill/>
          <a:ln w="9525" algn="ctr">
            <a:noFill/>
            <a:prstDash val="dash"/>
            <a:miter lim="800000"/>
            <a:headEnd/>
            <a:tailEnd/>
          </a:ln>
        </p:spPr>
        <p:txBody>
          <a:bodyPr>
            <a:spAutoFit/>
          </a:bodyPr>
          <a:lstStyle/>
          <a:p>
            <a:r>
              <a:rPr lang="en-US" sz="1000">
                <a:solidFill>
                  <a:srgbClr val="000000"/>
                </a:solidFill>
                <a:latin typeface="Arial" pitchFamily="34" charset="0"/>
              </a:rPr>
              <a:t>Volume</a:t>
            </a:r>
          </a:p>
          <a:p>
            <a:r>
              <a:rPr lang="en-US" sz="1000">
                <a:solidFill>
                  <a:srgbClr val="000000"/>
                </a:solidFill>
                <a:latin typeface="Arial" pitchFamily="34" charset="0"/>
              </a:rPr>
              <a:t>(units/wk)</a:t>
            </a:r>
          </a:p>
        </p:txBody>
      </p:sp>
      <p:sp>
        <p:nvSpPr>
          <p:cNvPr id="28691" name="Text Box 32"/>
          <p:cNvSpPr txBox="1">
            <a:spLocks noChangeArrowheads="1"/>
          </p:cNvSpPr>
          <p:nvPr/>
        </p:nvSpPr>
        <p:spPr bwMode="auto">
          <a:xfrm>
            <a:off x="2351088" y="2746375"/>
            <a:ext cx="1144587"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Inventory buildup</a:t>
            </a:r>
          </a:p>
        </p:txBody>
      </p:sp>
      <p:sp>
        <p:nvSpPr>
          <p:cNvPr id="28692" name="Text Box 33"/>
          <p:cNvSpPr txBox="1">
            <a:spLocks noChangeArrowheads="1"/>
          </p:cNvSpPr>
          <p:nvPr/>
        </p:nvSpPr>
        <p:spPr bwMode="auto">
          <a:xfrm>
            <a:off x="3798888" y="2212975"/>
            <a:ext cx="368300"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fills</a:t>
            </a:r>
          </a:p>
        </p:txBody>
      </p:sp>
      <p:sp>
        <p:nvSpPr>
          <p:cNvPr id="28693" name="Text Box 34"/>
          <p:cNvSpPr txBox="1">
            <a:spLocks noChangeArrowheads="1"/>
          </p:cNvSpPr>
          <p:nvPr/>
        </p:nvSpPr>
        <p:spPr bwMode="auto">
          <a:xfrm>
            <a:off x="4027488" y="2746375"/>
            <a:ext cx="1173162"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capacity shortage</a:t>
            </a:r>
          </a:p>
        </p:txBody>
      </p:sp>
      <p:sp>
        <p:nvSpPr>
          <p:cNvPr id="28694" name="Text Box 37"/>
          <p:cNvSpPr txBox="1">
            <a:spLocks noChangeArrowheads="1"/>
          </p:cNvSpPr>
          <p:nvPr/>
        </p:nvSpPr>
        <p:spPr bwMode="auto">
          <a:xfrm>
            <a:off x="6423025" y="3619500"/>
            <a:ext cx="471488" cy="274638"/>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8695" name="Text Box 38"/>
          <p:cNvSpPr txBox="1">
            <a:spLocks noChangeArrowheads="1"/>
          </p:cNvSpPr>
          <p:nvPr/>
        </p:nvSpPr>
        <p:spPr bwMode="auto">
          <a:xfrm>
            <a:off x="1697038" y="3502025"/>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Scale Economies in Capacity Expansion</a:t>
            </a:r>
            <a:endParaRPr lang="en-US" dirty="0"/>
          </a:p>
        </p:txBody>
      </p:sp>
      <p:cxnSp>
        <p:nvCxnSpPr>
          <p:cNvPr id="5" name="Straight Connector 4"/>
          <p:cNvCxnSpPr/>
          <p:nvPr/>
        </p:nvCxnSpPr>
        <p:spPr>
          <a:xfrm rot="5400000">
            <a:off x="26770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0800000" flipV="1">
            <a:off x="153506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535067" y="2622495"/>
            <a:ext cx="2112269" cy="15746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0154" y="4273105"/>
            <a:ext cx="691294" cy="461665"/>
          </a:xfrm>
          <a:prstGeom prst="rect">
            <a:avLst/>
          </a:prstGeom>
          <a:noFill/>
        </p:spPr>
        <p:txBody>
          <a:bodyPr wrap="square" rtlCol="0">
            <a:spAutoFit/>
          </a:bodyPr>
          <a:lstStyle/>
          <a:p>
            <a:pPr algn="ctr"/>
            <a:r>
              <a:rPr lang="en-US" sz="1200" dirty="0" smtClean="0"/>
              <a:t>Fixed cost</a:t>
            </a:r>
          </a:p>
        </p:txBody>
      </p:sp>
      <p:sp>
        <p:nvSpPr>
          <p:cNvPr id="15" name="Right Brace 14"/>
          <p:cNvSpPr/>
          <p:nvPr/>
        </p:nvSpPr>
        <p:spPr>
          <a:xfrm flipH="1">
            <a:off x="126622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TextBox 15"/>
          <p:cNvSpPr txBox="1"/>
          <p:nvPr/>
        </p:nvSpPr>
        <p:spPr>
          <a:xfrm>
            <a:off x="226475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17" name="TextBox 16"/>
          <p:cNvSpPr txBox="1"/>
          <p:nvPr/>
        </p:nvSpPr>
        <p:spPr>
          <a:xfrm>
            <a:off x="69015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18" name="TextBox 17"/>
          <p:cNvSpPr txBox="1"/>
          <p:nvPr/>
        </p:nvSpPr>
        <p:spPr>
          <a:xfrm>
            <a:off x="2495189" y="3467405"/>
            <a:ext cx="844910" cy="461665"/>
          </a:xfrm>
          <a:prstGeom prst="rect">
            <a:avLst/>
          </a:prstGeom>
          <a:noFill/>
        </p:spPr>
        <p:txBody>
          <a:bodyPr wrap="square" rtlCol="0">
            <a:spAutoFit/>
          </a:bodyPr>
          <a:lstStyle/>
          <a:p>
            <a:pPr algn="ctr"/>
            <a:r>
              <a:rPr lang="en-US" sz="1200" dirty="0" smtClean="0"/>
              <a:t>Marginal cost</a:t>
            </a:r>
          </a:p>
        </p:txBody>
      </p:sp>
      <p:grpSp>
        <p:nvGrpSpPr>
          <p:cNvPr id="3" name="Group 24"/>
          <p:cNvGrpSpPr/>
          <p:nvPr/>
        </p:nvGrpSpPr>
        <p:grpSpPr>
          <a:xfrm>
            <a:off x="2533595" y="3352189"/>
            <a:ext cx="153619" cy="115216"/>
            <a:chOff x="2805371" y="3236974"/>
            <a:chExt cx="153619" cy="115216"/>
          </a:xfrm>
        </p:grpSpPr>
        <p:cxnSp>
          <p:nvCxnSpPr>
            <p:cNvPr id="21" name="Straight Connector 2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65174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65174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Constant Marginal Cost</a:t>
            </a:r>
            <a:endParaRPr lang="en-US" dirty="0">
              <a:solidFill>
                <a:schemeClr val="tx1"/>
              </a:solidFill>
            </a:endParaRPr>
          </a:p>
        </p:txBody>
      </p:sp>
      <p:sp>
        <p:nvSpPr>
          <p:cNvPr id="29" name="TextBox 28"/>
          <p:cNvSpPr txBox="1"/>
          <p:nvPr/>
        </p:nvSpPr>
        <p:spPr>
          <a:xfrm>
            <a:off x="1016594" y="5356207"/>
            <a:ext cx="3033999" cy="523220"/>
          </a:xfrm>
          <a:prstGeom prst="rect">
            <a:avLst/>
          </a:prstGeom>
          <a:noFill/>
        </p:spPr>
        <p:txBody>
          <a:bodyPr wrap="square" rtlCol="0">
            <a:spAutoFit/>
          </a:bodyPr>
          <a:lstStyle/>
          <a:p>
            <a:pPr algn="ctr"/>
            <a:r>
              <a:rPr lang="en-US" sz="1400" dirty="0" smtClean="0"/>
              <a:t>Scale economies result from fixed cost being spread over more units</a:t>
            </a:r>
            <a:endParaRPr lang="en-US" sz="1400" dirty="0"/>
          </a:p>
        </p:txBody>
      </p:sp>
      <p:cxnSp>
        <p:nvCxnSpPr>
          <p:cNvPr id="32" name="Straight Connector 31"/>
          <p:cNvCxnSpPr/>
          <p:nvPr/>
        </p:nvCxnSpPr>
        <p:spPr>
          <a:xfrm rot="5400000">
            <a:off x="430569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flipV="1">
            <a:off x="557305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728144" y="4273105"/>
            <a:ext cx="691294" cy="461665"/>
          </a:xfrm>
          <a:prstGeom prst="rect">
            <a:avLst/>
          </a:prstGeom>
          <a:noFill/>
        </p:spPr>
        <p:txBody>
          <a:bodyPr wrap="square" rtlCol="0">
            <a:spAutoFit/>
          </a:bodyPr>
          <a:lstStyle/>
          <a:p>
            <a:pPr algn="ctr"/>
            <a:r>
              <a:rPr lang="en-US" sz="1200" dirty="0" smtClean="0"/>
              <a:t>Fixed cost</a:t>
            </a:r>
          </a:p>
        </p:txBody>
      </p:sp>
      <p:sp>
        <p:nvSpPr>
          <p:cNvPr id="36" name="Right Brace 35"/>
          <p:cNvSpPr/>
          <p:nvPr/>
        </p:nvSpPr>
        <p:spPr>
          <a:xfrm flipH="1">
            <a:off x="530421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TextBox 36"/>
          <p:cNvSpPr txBox="1"/>
          <p:nvPr/>
        </p:nvSpPr>
        <p:spPr>
          <a:xfrm>
            <a:off x="630274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38" name="TextBox 37"/>
          <p:cNvSpPr txBox="1"/>
          <p:nvPr/>
        </p:nvSpPr>
        <p:spPr>
          <a:xfrm>
            <a:off x="472814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39" name="TextBox 38"/>
          <p:cNvSpPr txBox="1"/>
          <p:nvPr/>
        </p:nvSpPr>
        <p:spPr>
          <a:xfrm>
            <a:off x="6527713" y="3620220"/>
            <a:ext cx="844910" cy="461665"/>
          </a:xfrm>
          <a:prstGeom prst="rect">
            <a:avLst/>
          </a:prstGeom>
          <a:noFill/>
        </p:spPr>
        <p:txBody>
          <a:bodyPr wrap="square" rtlCol="0">
            <a:spAutoFit/>
          </a:bodyPr>
          <a:lstStyle/>
          <a:p>
            <a:pPr algn="ctr"/>
            <a:r>
              <a:rPr lang="en-US" sz="1200" dirty="0" smtClean="0"/>
              <a:t>Marginal cost</a:t>
            </a:r>
          </a:p>
        </p:txBody>
      </p:sp>
      <p:grpSp>
        <p:nvGrpSpPr>
          <p:cNvPr id="4" name="Group 24"/>
          <p:cNvGrpSpPr/>
          <p:nvPr/>
        </p:nvGrpSpPr>
        <p:grpSpPr>
          <a:xfrm>
            <a:off x="6566119" y="3505004"/>
            <a:ext cx="153619" cy="115216"/>
            <a:chOff x="2805371" y="3236974"/>
            <a:chExt cx="153619" cy="115216"/>
          </a:xfrm>
        </p:grpSpPr>
        <p:cxnSp>
          <p:nvCxnSpPr>
            <p:cNvPr id="41" name="Straight Connector 4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Rectangle 42"/>
          <p:cNvSpPr/>
          <p:nvPr/>
        </p:nvSpPr>
        <p:spPr>
          <a:xfrm>
            <a:off x="468973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468973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Decreasing Marginal Cost</a:t>
            </a:r>
            <a:endParaRPr lang="en-US" dirty="0">
              <a:solidFill>
                <a:schemeClr val="tx1"/>
              </a:solidFill>
            </a:endParaRPr>
          </a:p>
        </p:txBody>
      </p:sp>
      <p:sp>
        <p:nvSpPr>
          <p:cNvPr id="46" name="TextBox 45"/>
          <p:cNvSpPr txBox="1"/>
          <p:nvPr/>
        </p:nvSpPr>
        <p:spPr>
          <a:xfrm>
            <a:off x="5049119" y="5356207"/>
            <a:ext cx="3033999" cy="738664"/>
          </a:xfrm>
          <a:prstGeom prst="rect">
            <a:avLst/>
          </a:prstGeom>
          <a:noFill/>
        </p:spPr>
        <p:txBody>
          <a:bodyPr wrap="square" rtlCol="0">
            <a:spAutoFit/>
          </a:bodyPr>
          <a:lstStyle/>
          <a:p>
            <a:pPr algn="ctr"/>
            <a:r>
              <a:rPr lang="en-US" sz="1400" dirty="0" smtClean="0"/>
              <a:t>Scale economies result from spreading of fixed cost and volume discounts, installation learning, etc., </a:t>
            </a:r>
            <a:endParaRPr lang="en-US" sz="1400" dirty="0"/>
          </a:p>
        </p:txBody>
      </p:sp>
      <p:sp>
        <p:nvSpPr>
          <p:cNvPr id="49" name="Freeform 48"/>
          <p:cNvSpPr/>
          <p:nvPr/>
        </p:nvSpPr>
        <p:spPr>
          <a:xfrm>
            <a:off x="5570062" y="3068664"/>
            <a:ext cx="2107769" cy="1108129"/>
          </a:xfrm>
          <a:custGeom>
            <a:avLst/>
            <a:gdLst>
              <a:gd name="connsiteX0" fmla="*/ 0 w 2107769"/>
              <a:gd name="connsiteY0" fmla="*/ 1108129 h 1108129"/>
              <a:gd name="connsiteX1" fmla="*/ 294468 w 2107769"/>
              <a:gd name="connsiteY1" fmla="*/ 929899 h 1108129"/>
              <a:gd name="connsiteX2" fmla="*/ 674176 w 2107769"/>
              <a:gd name="connsiteY2" fmla="*/ 697424 h 1108129"/>
              <a:gd name="connsiteX3" fmla="*/ 1108129 w 2107769"/>
              <a:gd name="connsiteY3" fmla="*/ 449451 h 1108129"/>
              <a:gd name="connsiteX4" fmla="*/ 1503335 w 2107769"/>
              <a:gd name="connsiteY4" fmla="*/ 255722 h 1108129"/>
              <a:gd name="connsiteX5" fmla="*/ 1859796 w 2107769"/>
              <a:gd name="connsiteY5" fmla="*/ 92990 h 1108129"/>
              <a:gd name="connsiteX6" fmla="*/ 2107769 w 2107769"/>
              <a:gd name="connsiteY6" fmla="*/ 0 h 110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769" h="1108129">
                <a:moveTo>
                  <a:pt x="0" y="1108129"/>
                </a:moveTo>
                <a:lnTo>
                  <a:pt x="294468" y="929899"/>
                </a:lnTo>
                <a:cubicBezTo>
                  <a:pt x="406831" y="861448"/>
                  <a:pt x="538566" y="777499"/>
                  <a:pt x="674176" y="697424"/>
                </a:cubicBezTo>
                <a:cubicBezTo>
                  <a:pt x="809786" y="617349"/>
                  <a:pt x="969936" y="523068"/>
                  <a:pt x="1108129" y="449451"/>
                </a:cubicBezTo>
                <a:cubicBezTo>
                  <a:pt x="1246322" y="375834"/>
                  <a:pt x="1378057" y="315132"/>
                  <a:pt x="1503335" y="255722"/>
                </a:cubicBezTo>
                <a:cubicBezTo>
                  <a:pt x="1628613" y="196312"/>
                  <a:pt x="1759057" y="135610"/>
                  <a:pt x="1859796" y="92990"/>
                </a:cubicBezTo>
                <a:cubicBezTo>
                  <a:pt x="1960535" y="50370"/>
                  <a:pt x="2034152" y="25185"/>
                  <a:pt x="2107769" y="0"/>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50" name="Object 49"/>
          <p:cNvGraphicFramePr>
            <a:graphicFrameLocks noChangeAspect="1"/>
          </p:cNvGraphicFramePr>
          <p:nvPr/>
        </p:nvGraphicFramePr>
        <p:xfrm>
          <a:off x="1595013" y="2151375"/>
          <a:ext cx="1092200" cy="215900"/>
        </p:xfrm>
        <a:graphic>
          <a:graphicData uri="http://schemas.openxmlformats.org/presentationml/2006/ole">
            <mc:AlternateContent xmlns:mc="http://schemas.openxmlformats.org/markup-compatibility/2006">
              <mc:Choice xmlns:v="urn:schemas-microsoft-com:vml" Requires="v">
                <p:oleObj spid="_x0000_s109588" name="Equation" r:id="rId4" imgW="1091880" imgH="215640" progId="Equation.3">
                  <p:embed/>
                </p:oleObj>
              </mc:Choice>
              <mc:Fallback>
                <p:oleObj name="Equation" r:id="rId4" imgW="1091880" imgH="215640"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5013" y="2151375"/>
                        <a:ext cx="10922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843" name="Object 3"/>
          <p:cNvGraphicFramePr>
            <a:graphicFrameLocks noChangeAspect="1"/>
          </p:cNvGraphicFramePr>
          <p:nvPr/>
        </p:nvGraphicFramePr>
        <p:xfrm>
          <a:off x="5686796" y="2049775"/>
          <a:ext cx="1231900" cy="419100"/>
        </p:xfrm>
        <a:graphic>
          <a:graphicData uri="http://schemas.openxmlformats.org/presentationml/2006/ole">
            <mc:AlternateContent xmlns:mc="http://schemas.openxmlformats.org/markup-compatibility/2006">
              <mc:Choice xmlns:v="urn:schemas-microsoft-com:vml" Requires="v">
                <p:oleObj spid="_x0000_s109589" name="Equation" r:id="rId6" imgW="1231560" imgH="419040" progId="Equation.3">
                  <p:embed/>
                </p:oleObj>
              </mc:Choice>
              <mc:Fallback>
                <p:oleObj name="Equation" r:id="rId6" imgW="1231560" imgH="41904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6796" y="2049775"/>
                        <a:ext cx="123190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 name="TextBox 51"/>
          <p:cNvSpPr txBox="1"/>
          <p:nvPr/>
        </p:nvSpPr>
        <p:spPr>
          <a:xfrm>
            <a:off x="0" y="6412267"/>
            <a:ext cx="4994456" cy="246221"/>
          </a:xfrm>
          <a:prstGeom prst="rect">
            <a:avLst/>
          </a:prstGeom>
          <a:noFill/>
        </p:spPr>
        <p:txBody>
          <a:bodyPr wrap="square" rtlCol="0">
            <a:spAutoFit/>
          </a:bodyPr>
          <a:lstStyle/>
          <a:p>
            <a:r>
              <a:rPr lang="en-US" sz="1000" dirty="0" smtClean="0"/>
              <a:t>Note: CapEx = Capital Expenditure, i.e., total cost of installing the capacity.</a:t>
            </a:r>
            <a:endParaRPr lang="en-US" sz="1000" dirty="0"/>
          </a:p>
        </p:txBody>
      </p:sp>
      <p:sp>
        <p:nvSpPr>
          <p:cNvPr id="53" name="TextBox 52"/>
          <p:cNvSpPr txBox="1"/>
          <p:nvPr/>
        </p:nvSpPr>
        <p:spPr>
          <a:xfrm>
            <a:off x="6935167" y="2099275"/>
            <a:ext cx="1595071" cy="707886"/>
          </a:xfrm>
          <a:prstGeom prst="rect">
            <a:avLst/>
          </a:prstGeom>
          <a:noFill/>
        </p:spPr>
        <p:txBody>
          <a:bodyPr wrap="square" rtlCol="0">
            <a:spAutoFit/>
          </a:bodyPr>
          <a:lstStyle/>
          <a:p>
            <a:pPr algn="ctr"/>
            <a:r>
              <a:rPr lang="el-GR" sz="1000" dirty="0" smtClean="0"/>
              <a:t>α</a:t>
            </a:r>
            <a:r>
              <a:rPr lang="en-US" sz="1000" dirty="0" smtClean="0"/>
              <a:t> is the scale term.</a:t>
            </a:r>
          </a:p>
          <a:p>
            <a:pPr algn="ctr"/>
            <a:r>
              <a:rPr lang="en-US" sz="1000" dirty="0" smtClean="0"/>
              <a:t> 0 &lt; </a:t>
            </a:r>
            <a:r>
              <a:rPr lang="el-GR" sz="1000" dirty="0" smtClean="0"/>
              <a:t>α</a:t>
            </a:r>
            <a:r>
              <a:rPr lang="en-US" sz="1000" dirty="0" smtClean="0"/>
              <a:t> &lt;= 1. Lower </a:t>
            </a:r>
            <a:r>
              <a:rPr lang="el-GR" sz="1000" dirty="0" smtClean="0"/>
              <a:t>α</a:t>
            </a:r>
            <a:r>
              <a:rPr lang="en-US" sz="1000" dirty="0" smtClean="0"/>
              <a:t> indicates larger economies of scale.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8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p:bldP spid="38" grpId="0"/>
      <p:bldP spid="39" grpId="0"/>
      <p:bldP spid="43" grpId="0" animBg="1"/>
      <p:bldP spid="44" grpId="0" animBg="1"/>
      <p:bldP spid="46" grpId="0"/>
      <p:bldP spid="49" grpId="0" animBg="1"/>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3"/>
          <p:cNvGraphicFramePr>
            <a:graphicFrameLocks noChangeAspect="1"/>
          </p:cNvGraphicFramePr>
          <p:nvPr/>
        </p:nvGraphicFramePr>
        <p:xfrm>
          <a:off x="1871663" y="1447800"/>
          <a:ext cx="5138737" cy="4992688"/>
        </p:xfrm>
        <a:graphic>
          <a:graphicData uri="http://schemas.openxmlformats.org/presentationml/2006/ole">
            <mc:AlternateContent xmlns:mc="http://schemas.openxmlformats.org/markup-compatibility/2006">
              <mc:Choice xmlns:v="urn:schemas-microsoft-com:vml" Requires="v">
                <p:oleObj spid="_x0000_s256012" name="Document" r:id="rId4" imgW="4128120" imgH="4011120" progId="Word.Document.8">
                  <p:embed/>
                </p:oleObj>
              </mc:Choice>
              <mc:Fallback>
                <p:oleObj name="Document" r:id="rId4" imgW="4128120" imgH="4011120"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1663" y="1447800"/>
                        <a:ext cx="5138737" cy="49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027" name="Rectangle 4"/>
          <p:cNvSpPr>
            <a:spLocks noGrp="1" noChangeArrowheads="1"/>
          </p:cNvSpPr>
          <p:nvPr>
            <p:ph type="title"/>
          </p:nvPr>
        </p:nvSpPr>
        <p:spPr>
          <a:xfrm>
            <a:off x="381000" y="7938"/>
            <a:ext cx="8763000" cy="955675"/>
          </a:xfrm>
        </p:spPr>
        <p:txBody>
          <a:bodyPr/>
          <a:lstStyle/>
          <a:p>
            <a:pPr eaLnBrk="1" hangingPunct="1"/>
            <a:r>
              <a:rPr lang="en-US" sz="2400" smtClean="0"/>
              <a:t>Harley-Davidson Case</a:t>
            </a:r>
            <a:br>
              <a:rPr lang="en-US" sz="2400" smtClean="0"/>
            </a:br>
            <a:r>
              <a:rPr lang="en-US" sz="2400" smtClean="0"/>
              <a:t>	</a:t>
            </a:r>
            <a:r>
              <a:rPr lang="en-US" sz="2400" i="1" smtClean="0"/>
              <a:t>When was the last time you felt this strongly about anything?</a:t>
            </a:r>
          </a:p>
        </p:txBody>
      </p:sp>
      <p:pic>
        <p:nvPicPr>
          <p:cNvPr id="256003" name="Picture 3"/>
          <p:cNvPicPr>
            <a:picLocks noChangeAspect="1" noChangeArrowheads="1"/>
          </p:cNvPicPr>
          <p:nvPr/>
        </p:nvPicPr>
        <p:blipFill>
          <a:blip r:embed="rId6" cstate="print"/>
          <a:srcRect/>
          <a:stretch>
            <a:fillRect/>
          </a:stretch>
        </p:blipFill>
        <p:spPr bwMode="auto">
          <a:xfrm>
            <a:off x="7715250" y="4555557"/>
            <a:ext cx="1428750" cy="1905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03"/>
                                        </p:tgtEl>
                                        <p:attrNameLst>
                                          <p:attrName>style.visibility</p:attrName>
                                        </p:attrNameLst>
                                      </p:cBhvr>
                                      <p:to>
                                        <p:strVal val="visible"/>
                                      </p:to>
                                    </p:set>
                                    <p:anim calcmode="lin" valueType="num">
                                      <p:cBhvr additive="base">
                                        <p:cTn id="7" dur="500" fill="hold"/>
                                        <p:tgtEl>
                                          <p:spTgt spid="256003"/>
                                        </p:tgtEl>
                                        <p:attrNameLst>
                                          <p:attrName>ppt_x</p:attrName>
                                        </p:attrNameLst>
                                      </p:cBhvr>
                                      <p:tavLst>
                                        <p:tav tm="0">
                                          <p:val>
                                            <p:strVal val="#ppt_x"/>
                                          </p:val>
                                        </p:tav>
                                        <p:tav tm="100000">
                                          <p:val>
                                            <p:strVal val="#ppt_x"/>
                                          </p:val>
                                        </p:tav>
                                      </p:tavLst>
                                    </p:anim>
                                    <p:anim calcmode="lin" valueType="num">
                                      <p:cBhvr additive="base">
                                        <p:cTn id="8" dur="500" fill="hold"/>
                                        <p:tgtEl>
                                          <p:spTgt spid="2560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13.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14.xml><?xml version="1.0" encoding="utf-8"?>
<p:tagLst xmlns:a="http://schemas.openxmlformats.org/drawingml/2006/main" xmlns:r="http://schemas.openxmlformats.org/officeDocument/2006/relationships" xmlns:p="http://schemas.openxmlformats.org/presentationml/2006/main">
  <p:tag name="CHARTTYPE" val="3"/>
</p:tagLst>
</file>

<file path=ppt/tags/tag15.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57"/>
  <p:tag name="FONTSIZE" val="32"/>
  <p:tag name="BULLETTYPE" val="ppBulletArabicPeriod"/>
  <p:tag name="ANSWERTEXT" val="Price increase&#10;Mix change&#10;Outsource&#10;Brownfield&#10;Greenfield"/>
</p:tagLst>
</file>

<file path=ppt/tags/tag16.xml><?xml version="1.0" encoding="utf-8"?>
<p:tagLst xmlns:a="http://schemas.openxmlformats.org/drawingml/2006/main" xmlns:r="http://schemas.openxmlformats.org/officeDocument/2006/relationships" xmlns:p="http://schemas.openxmlformats.org/presentationml/2006/main">
  <p:tag name="SLIDEGUID" val="679F197B380C4F5295F797738A0C91A1"/>
  <p:tag name="SLIDEID" val="679F197B380C4F5295F797738A0C91A1"/>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QUESTIONALIAS" val="Enter question text..."/>
  <p:tag name="DELIMITERS" val="3.1"/>
  <p:tag name="VALUEFORMAT" val="0%"/>
  <p:tag name="ANSWERSALIAS" val="Very confident|smicln|Somewhat confident|smicln|Close to indifferent between two strategies|smicln|Close to indifferent among three strategies|smicln|Close to indifferent among four strategies|smicln|Close to indifferent among all strategies"/>
  <p:tag name="CHARTCOLORS" val="1"/>
  <p:tag name="RESPONSESGATHERED" val="True"/>
  <p:tag name="TOTALRESPONSES" val="57"/>
  <p:tag name="RESPONSECOUNT" val="57"/>
  <p:tag name="SLICED" val="False"/>
  <p:tag name="RESPONSES" val="2;2;3;2;3;1;2;3;3;1;2;3;3;3;2;2;1;2;2;1;1;3;2;3;2;2;2;2;2;3;2;6;4;2;3;2;3;-;4;3;1;3;3;2;2;3;1;3;3;2;3;3;2;2;2;3;2;2;"/>
  <p:tag name="CHARTSTRINGSTD" val="7 26 21 2 0 1"/>
  <p:tag name="CHARTSTRINGREV" val="1 0 2 21 26 7"/>
  <p:tag name="CHARTSTRINGSTDPER" val="0.12280701754386 0.456140350877193 0.368421052631579 0.0350877192982456 0 0.0175438596491228"/>
  <p:tag name="CHARTSTRINGREVPER" val="0.0175438596491228 0 0.0350877192982456 0.368421052631579 0.456140350877193 0.12280701754386"/>
  <p:tag name="VALUES" val="No Value|smicln|No Value|smicln|No Value|smicln|No Value|smicln|No Value|smicln|No Value"/>
</p:tagLst>
</file>

<file path=ppt/tags/tag17.xml><?xml version="1.0" encoding="utf-8"?>
<p:tagLst xmlns:a="http://schemas.openxmlformats.org/drawingml/2006/main" xmlns:r="http://schemas.openxmlformats.org/officeDocument/2006/relationships" xmlns:p="http://schemas.openxmlformats.org/presentationml/2006/main">
  <p:tag name="CHARTTYPE" val="3"/>
</p:tagLst>
</file>

<file path=ppt/tags/tag18.xml><?xml version="1.0" encoding="utf-8"?>
<p:tagLst xmlns:a="http://schemas.openxmlformats.org/drawingml/2006/main" xmlns:r="http://schemas.openxmlformats.org/officeDocument/2006/relationships" xmlns:p="http://schemas.openxmlformats.org/presentationml/2006/main">
  <p:tag name="ANSWERBULLETS" val="3"/>
  <p:tag name="OLDNUMANSWERS" val="6"/>
  <p:tag name="TEXTLENGTH" val="206"/>
  <p:tag name="FONTSIZE" val="32"/>
  <p:tag name="BULLETTYPE" val="ppBulletArabicPeriod"/>
  <p:tag name="ANSWERTEXT" val="Very confident&#10;Somewhat confident&#10;Close to indifferent between two strategies&#10;Close to indifferent among three strategies&#10;Close to indifferent among four strategies&#10;Close to indifferent among all strategies"/>
</p:tagLst>
</file>

<file path=ppt/tags/tag19.xml><?xml version="1.0" encoding="utf-8"?>
<p:tagLst xmlns:a="http://schemas.openxmlformats.org/drawingml/2006/main" xmlns:r="http://schemas.openxmlformats.org/officeDocument/2006/relationships" xmlns:p="http://schemas.openxmlformats.org/presentationml/2006/main">
  <p:tag name="SLIDEGUID" val="446F7ABD13AE4A32834F595118870557"/>
  <p:tag name="SLIDEID" val="446F7ABD13AE4A32834F595118870557"/>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A single demand path as forecast  |smicln|a group discussion leading to the recommended strategy|smicln|a formal calculation of  E(NPV)  by attributing a probability to each demand path|smicln|a formal calculation of  E(NPV)  by attributing a probability to each demand path, with sensitivity analysis on the probabilities|smicln|A different approach (none of the above)"/>
  <p:tag name="QUESTIONALIAS" val="Your decision model used:"/>
  <p:tag name="RESPONSESGATHERED" val="True"/>
  <p:tag name="TOTALRESPONSES" val="55"/>
  <p:tag name="RESPONSECOUNT" val="55"/>
  <p:tag name="SLICED" val="False"/>
  <p:tag name="RESPONSES" val="5;2;3;1;3;2;3;3;1;3;2;3;3;-;2;3;2;2;5;4;2;3;2;3;3;2;1;2;1;2;-;1;2;3;1;5;4;1;2;1;2;2;2;1;1;2;4;2;1;3;4;2;3;4;4;4;1;-;"/>
  <p:tag name="CHARTSTRINGSTD" val="12 19 14 7 3"/>
  <p:tag name="CHARTSTRINGREV" val="3 7 14 19 12"/>
  <p:tag name="CHARTSTRINGSTDPER" val="0.218181818181818 0.345454545454545 0.254545454545455 0.127272727272727 0.0545454545454545"/>
  <p:tag name="CHARTSTRINGREVPER" val="0.0545454545454545 0.127272727272727 0.254545454545455 0.345454545454545 0.218181818181818"/>
  <p:tag name="VALUES" val="No Value|smicln|No Value|smicln|No Value|smicln|No Value|smicln|No Value"/>
</p:tagLst>
</file>

<file path=ppt/tags/tag2.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20.xml><?xml version="1.0" encoding="utf-8"?>
<p:tagLst xmlns:a="http://schemas.openxmlformats.org/drawingml/2006/main" xmlns:r="http://schemas.openxmlformats.org/officeDocument/2006/relationships" xmlns:p="http://schemas.openxmlformats.org/presentationml/2006/main">
  <p:tag name="CHARTTYPE" val="0"/>
</p:tagLst>
</file>

<file path=ppt/tags/tag21.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342"/>
  <p:tag name="FONTSIZE" val="20"/>
  <p:tag name="BULLETTYPE" val="ppBulletArabicPeriod"/>
  <p:tag name="ANSWERTEXT" val="A single demand path as forecast&#10;a group discussion leading to the recommended strategy&#10;a formal calculation of  E(NPV)  by attributing a probability to each demand path&#10;a formal calculation of  E(NPV)  by attributing a probability to each demand path, with sensitivity analysis on the probabilities&#10;A different approach (none of the abov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5823</TotalTime>
  <Words>9025</Words>
  <Application>Microsoft Macintosh PowerPoint</Application>
  <PresentationFormat>On-screen Show (4:3)</PresentationFormat>
  <Paragraphs>1399</Paragraphs>
  <Slides>54</Slides>
  <Notes>47</Notes>
  <HiddenSlides>3</HiddenSlides>
  <MMClips>0</MMClips>
  <ScaleCrop>false</ScaleCrop>
  <HeadingPairs>
    <vt:vector size="6" baseType="variant">
      <vt:variant>
        <vt:lpstr>Theme</vt:lpstr>
      </vt:variant>
      <vt:variant>
        <vt:i4>3</vt:i4>
      </vt:variant>
      <vt:variant>
        <vt:lpstr>Embedded OLE Servers</vt:lpstr>
      </vt:variant>
      <vt:variant>
        <vt:i4>3</vt:i4>
      </vt:variant>
      <vt:variant>
        <vt:lpstr>Slide Titles</vt:lpstr>
      </vt:variant>
      <vt:variant>
        <vt:i4>54</vt:i4>
      </vt:variant>
    </vt:vector>
  </HeadingPairs>
  <TitlesOfParts>
    <vt:vector size="60" baseType="lpstr">
      <vt:lpstr>4_Cachon_Slide_Template</vt:lpstr>
      <vt:lpstr>5_Cachon_Slide_Template</vt:lpstr>
      <vt:lpstr>1_Office Theme</vt:lpstr>
      <vt:lpstr>Equation</vt:lpstr>
      <vt:lpstr>Document</vt:lpstr>
      <vt:lpstr>Chart</vt:lpstr>
      <vt:lpstr>PowerPoint Presentation</vt:lpstr>
      <vt:lpstr>Capacity Timing and Expansion</vt:lpstr>
      <vt:lpstr>Facebook Expansion</vt:lpstr>
      <vt:lpstr>iPhone Estimated Quarterly Sales</vt:lpstr>
      <vt:lpstr>Challenges for Capacity Strategy</vt:lpstr>
      <vt:lpstr>Capacity Timing Strategies  Leading, Chasing, and Lagging Timing Strategies</vt:lpstr>
      <vt:lpstr>Capacity Timing Strategies   Hybrid timing strategy between lead and lag: Smoothing</vt:lpstr>
      <vt:lpstr>Scale Economies in Capacity Expansion</vt:lpstr>
      <vt:lpstr>Harley-Davidson Case  When was the last time you felt this strongly about anything?</vt:lpstr>
      <vt:lpstr>Harley’s problem: Match Demand with Supply:  Conceptual Representation of Choices</vt:lpstr>
      <vt:lpstr>Harley-Davidson analysis: qualitative strategic fit of options:  Must use Harley’s “primary success criteria”</vt:lpstr>
      <vt:lpstr>A Reminder on Present Value Calculations</vt:lpstr>
      <vt:lpstr>Evaluating the NPV of a Capacity Plan</vt:lpstr>
      <vt:lpstr>How to Determine Sales and Production Plan </vt:lpstr>
      <vt:lpstr>Sales and Production Plan Optimization</vt:lpstr>
      <vt:lpstr>What’s the best option?</vt:lpstr>
      <vt:lpstr>Forecasting using multiple sample paths and E(NPV)</vt:lpstr>
      <vt:lpstr>Forecast updating:  using historic sales</vt:lpstr>
      <vt:lpstr>Is it realistic to incorporate “disaster scenarios” into capacity planning models?</vt:lpstr>
      <vt:lpstr>The Option Value of Waiting</vt:lpstr>
      <vt:lpstr>Capacity Timing: Valuation and Optimization   </vt:lpstr>
      <vt:lpstr>Learning Points:   Capacity Sizing and Timing</vt:lpstr>
      <vt:lpstr>Risk Management</vt:lpstr>
      <vt:lpstr>Risk Management and Operational Hedging</vt:lpstr>
      <vt:lpstr>Risk Management: a four step process</vt:lpstr>
      <vt:lpstr>Operational Risk: one perspective</vt:lpstr>
      <vt:lpstr>Risk Management:  Step 1: identify the risks</vt:lpstr>
      <vt:lpstr>Operational Risk: A Broader Perspective</vt:lpstr>
      <vt:lpstr>Cost Risk at Hewlett Packard</vt:lpstr>
      <vt:lpstr>Risk Management:  Step 2: Categorize the Risks</vt:lpstr>
      <vt:lpstr>Risk Management:  Step 3: assess the risk and measure exposure</vt:lpstr>
      <vt:lpstr>Risk Management:  Step 3: How value risk: quant or qual?</vt:lpstr>
      <vt:lpstr>Risk Management:  Step 3: How value risk: Mean-Variance Frontiers</vt:lpstr>
      <vt:lpstr>Mean-Variance Analysis of Operational Hedging: Example via Capacity Portfolio Imbalance in Seagate</vt:lpstr>
      <vt:lpstr>Assessing Risk</vt:lpstr>
      <vt:lpstr>Threat Assessment Another Crucial Dimension</vt:lpstr>
      <vt:lpstr> Risk Management   Step 4: strategic risk mitigation</vt:lpstr>
      <vt:lpstr>Risk Management:  Step 4: strategic risk mitigation</vt:lpstr>
      <vt:lpstr>Capacity Timing Optimization   A basic timing model</vt:lpstr>
      <vt:lpstr>Capacity Timing Optimization: Drivers   Insights from basic timing model</vt:lpstr>
      <vt:lpstr>Capacity Timing &amp; Abandonment Options  Eli Lilly cancels manufacturing project in Prince William</vt:lpstr>
      <vt:lpstr>Real Option Valuation:  Acer Example 4.2 (p. 131)</vt:lpstr>
      <vt:lpstr>Real Options:  Acer Example: 1. Expand Now</vt:lpstr>
      <vt:lpstr>Real Options:  Acer Example: 2. Wait</vt:lpstr>
      <vt:lpstr>Capacity Timing and Adjustment  Guidelines for speed and flexibility</vt:lpstr>
      <vt:lpstr>Our decision model used</vt:lpstr>
      <vt:lpstr>What is the recommendation of your model?</vt:lpstr>
      <vt:lpstr>How confident are you in the recommendation of your model?</vt:lpstr>
      <vt:lpstr>Your decision model used:</vt:lpstr>
      <vt:lpstr>Harley-Davidson analysis: qualitative strategic fit of options:  Must use Harley’s “primary success criteria”</vt:lpstr>
      <vt:lpstr>2. Distinguish demand from sales/output:  View Capacity as a Real Option</vt:lpstr>
      <vt:lpstr>Remember: the Demand Curve is a Forecast</vt:lpstr>
      <vt:lpstr>PowerPoint Presentation</vt:lpstr>
      <vt:lpstr>Seagate Technology:  Excel formulation and Mean-Variances </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Van Mieghem</cp:lastModifiedBy>
  <cp:revision>424</cp:revision>
  <cp:lastPrinted>2014-01-21T20:15:56Z</cp:lastPrinted>
  <dcterms:created xsi:type="dcterms:W3CDTF">1998-09-22T23:11:58Z</dcterms:created>
  <dcterms:modified xsi:type="dcterms:W3CDTF">2014-02-18T01:09:43Z</dcterms:modified>
</cp:coreProperties>
</file>