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notesSlides/notesSlide9.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6.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7.xml" ContentType="application/vnd.openxmlformats-officedocument.presentationml.notesSlide+xml"/>
  <Override PartName="/ppt/charts/chart7.xml" ContentType="application/vnd.openxmlformats-officedocument.drawingml.chart+xml"/>
  <Override PartName="/ppt/notesSlides/notesSlide28.xml" ContentType="application/vnd.openxmlformats-officedocument.presentationml.notesSlide+xml"/>
  <Override PartName="/ppt/charts/chart8.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 id="2147484025" r:id="rId3"/>
  </p:sldMasterIdLst>
  <p:notesMasterIdLst>
    <p:notesMasterId r:id="rId81"/>
  </p:notesMasterIdLst>
  <p:handoutMasterIdLst>
    <p:handoutMasterId r:id="rId82"/>
  </p:handoutMasterIdLst>
  <p:sldIdLst>
    <p:sldId id="551" r:id="rId4"/>
    <p:sldId id="563" r:id="rId5"/>
    <p:sldId id="564" r:id="rId6"/>
    <p:sldId id="565" r:id="rId7"/>
    <p:sldId id="566" r:id="rId8"/>
    <p:sldId id="567" r:id="rId9"/>
    <p:sldId id="568" r:id="rId10"/>
    <p:sldId id="569" r:id="rId11"/>
    <p:sldId id="570" r:id="rId12"/>
    <p:sldId id="571" r:id="rId13"/>
    <p:sldId id="552" r:id="rId14"/>
    <p:sldId id="572" r:id="rId15"/>
    <p:sldId id="540" r:id="rId16"/>
    <p:sldId id="559" r:id="rId17"/>
    <p:sldId id="576" r:id="rId18"/>
    <p:sldId id="560" r:id="rId19"/>
    <p:sldId id="577" r:id="rId20"/>
    <p:sldId id="598" r:id="rId21"/>
    <p:sldId id="543" r:id="rId22"/>
    <p:sldId id="562" r:id="rId23"/>
    <p:sldId id="611" r:id="rId24"/>
    <p:sldId id="545" r:id="rId25"/>
    <p:sldId id="546" r:id="rId26"/>
    <p:sldId id="547" r:id="rId27"/>
    <p:sldId id="548" r:id="rId28"/>
    <p:sldId id="549" r:id="rId29"/>
    <p:sldId id="550" r:id="rId30"/>
    <p:sldId id="599" r:id="rId31"/>
    <p:sldId id="600" r:id="rId32"/>
    <p:sldId id="601" r:id="rId33"/>
    <p:sldId id="602" r:id="rId34"/>
    <p:sldId id="603" r:id="rId35"/>
    <p:sldId id="604" r:id="rId36"/>
    <p:sldId id="605" r:id="rId37"/>
    <p:sldId id="606" r:id="rId38"/>
    <p:sldId id="607" r:id="rId39"/>
    <p:sldId id="608" r:id="rId40"/>
    <p:sldId id="609" r:id="rId41"/>
    <p:sldId id="610" r:id="rId42"/>
    <p:sldId id="590" r:id="rId43"/>
    <p:sldId id="591" r:id="rId44"/>
    <p:sldId id="592" r:id="rId45"/>
    <p:sldId id="593" r:id="rId46"/>
    <p:sldId id="594" r:id="rId47"/>
    <p:sldId id="595" r:id="rId48"/>
    <p:sldId id="596" r:id="rId49"/>
    <p:sldId id="597" r:id="rId50"/>
    <p:sldId id="573" r:id="rId51"/>
    <p:sldId id="527" r:id="rId52"/>
    <p:sldId id="529" r:id="rId53"/>
    <p:sldId id="531" r:id="rId54"/>
    <p:sldId id="532" r:id="rId55"/>
    <p:sldId id="554" r:id="rId56"/>
    <p:sldId id="555" r:id="rId57"/>
    <p:sldId id="533" r:id="rId58"/>
    <p:sldId id="534" r:id="rId59"/>
    <p:sldId id="535" r:id="rId60"/>
    <p:sldId id="536" r:id="rId61"/>
    <p:sldId id="537" r:id="rId62"/>
    <p:sldId id="538" r:id="rId63"/>
    <p:sldId id="539" r:id="rId64"/>
    <p:sldId id="541" r:id="rId65"/>
    <p:sldId id="556" r:id="rId66"/>
    <p:sldId id="526" r:id="rId67"/>
    <p:sldId id="528" r:id="rId68"/>
    <p:sldId id="530" r:id="rId69"/>
    <p:sldId id="494" r:id="rId70"/>
    <p:sldId id="524" r:id="rId71"/>
    <p:sldId id="525" r:id="rId72"/>
    <p:sldId id="495" r:id="rId73"/>
    <p:sldId id="557" r:id="rId74"/>
    <p:sldId id="558" r:id="rId75"/>
    <p:sldId id="574" r:id="rId76"/>
    <p:sldId id="575" r:id="rId77"/>
    <p:sldId id="553" r:id="rId78"/>
    <p:sldId id="612" r:id="rId79"/>
    <p:sldId id="613" r:id="rId80"/>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hiddenSlides="1" frameSlides="1"/>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70943" autoAdjust="0"/>
  </p:normalViewPr>
  <p:slideViewPr>
    <p:cSldViewPr snapToGrid="0">
      <p:cViewPr varScale="1">
        <p:scale>
          <a:sx n="126" d="100"/>
          <a:sy n="126" d="100"/>
        </p:scale>
        <p:origin x="-3128" y="-112"/>
      </p:cViewPr>
      <p:guideLst>
        <p:guide orient="horz" pos="2057"/>
        <p:guide pos="290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5" d="100"/>
          <a:sy n="135" d="100"/>
        </p:scale>
        <p:origin x="-220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70" Type="http://schemas.openxmlformats.org/officeDocument/2006/relationships/slide" Target="slides/slide67.xml"/><Relationship Id="rId71" Type="http://schemas.openxmlformats.org/officeDocument/2006/relationships/slide" Target="slides/slide68.xml"/><Relationship Id="rId72" Type="http://schemas.openxmlformats.org/officeDocument/2006/relationships/slide" Target="slides/slide69.xml"/><Relationship Id="rId73" Type="http://schemas.openxmlformats.org/officeDocument/2006/relationships/slide" Target="slides/slide70.xml"/><Relationship Id="rId74" Type="http://schemas.openxmlformats.org/officeDocument/2006/relationships/slide" Target="slides/slide71.xml"/><Relationship Id="rId75" Type="http://schemas.openxmlformats.org/officeDocument/2006/relationships/slide" Target="slides/slide72.xml"/><Relationship Id="rId76" Type="http://schemas.openxmlformats.org/officeDocument/2006/relationships/slide" Target="slides/slide73.xml"/><Relationship Id="rId77" Type="http://schemas.openxmlformats.org/officeDocument/2006/relationships/slide" Target="slides/slide74.xml"/><Relationship Id="rId78" Type="http://schemas.openxmlformats.org/officeDocument/2006/relationships/slide" Target="slides/slide75.xml"/><Relationship Id="rId79" Type="http://schemas.openxmlformats.org/officeDocument/2006/relationships/slide" Target="slides/slide7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63" Type="http://schemas.openxmlformats.org/officeDocument/2006/relationships/slide" Target="slides/slide60.xml"/><Relationship Id="rId64" Type="http://schemas.openxmlformats.org/officeDocument/2006/relationships/slide" Target="slides/slide61.xml"/><Relationship Id="rId65" Type="http://schemas.openxmlformats.org/officeDocument/2006/relationships/slide" Target="slides/slide62.xml"/><Relationship Id="rId66" Type="http://schemas.openxmlformats.org/officeDocument/2006/relationships/slide" Target="slides/slide63.xml"/><Relationship Id="rId67" Type="http://schemas.openxmlformats.org/officeDocument/2006/relationships/slide" Target="slides/slide64.xml"/><Relationship Id="rId68" Type="http://schemas.openxmlformats.org/officeDocument/2006/relationships/slide" Target="slides/slide65.xml"/><Relationship Id="rId69" Type="http://schemas.openxmlformats.org/officeDocument/2006/relationships/slide" Target="slides/slide66.xml"/><Relationship Id="rId80" Type="http://schemas.openxmlformats.org/officeDocument/2006/relationships/slide" Target="slides/slide77.xml"/><Relationship Id="rId81" Type="http://schemas.openxmlformats.org/officeDocument/2006/relationships/notesMaster" Target="notesMasters/notesMaster1.xml"/><Relationship Id="rId82" Type="http://schemas.openxmlformats.org/officeDocument/2006/relationships/handoutMaster" Target="handoutMasters/handoutMaster1.xml"/><Relationship Id="rId83" Type="http://schemas.openxmlformats.org/officeDocument/2006/relationships/printerSettings" Target="printerSettings/printerSettings1.bin"/><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ropbox:Teaching:Neuvotella%20SimCase%20Version:Neuvotella_Should%20Cost_Solution%20Set_021412_1900%20ol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janvanmieghem:Documents:OneDrive:3MyTeach:454:0_454-2014-Winter-Slides:2014%20Winter_Integrative_Stage1_Student_Resul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janvanmieghem:Documents:OneDrive:3MyTeach:454:0_454-2014-Winter-Slides:2014%20Winter_Integrative_Stage1_Student_Resul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mjv617\AppData\Local\Microsoft\Windows\Temporary%20Internet%20Files\Content.Outlook\BP5DT9J1\Capstone_Student_Result.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TRATE Net Profits vs. Neuvotella Should Cost</a:t>
            </a:r>
          </a:p>
        </c:rich>
      </c:tx>
      <c:layout/>
      <c:overlay val="1"/>
    </c:title>
    <c:autoTitleDeleted val="0"/>
    <c:plotArea>
      <c:layout>
        <c:manualLayout>
          <c:layoutTarget val="inner"/>
          <c:xMode val="edge"/>
          <c:yMode val="edge"/>
          <c:x val="0.081139204455977"/>
          <c:y val="0.155070477644649"/>
          <c:w val="0.885756592943231"/>
          <c:h val="0.63211933702985"/>
        </c:manualLayout>
      </c:layout>
      <c:lineChart>
        <c:grouping val="standard"/>
        <c:varyColors val="0"/>
        <c:ser>
          <c:idx val="0"/>
          <c:order val="0"/>
          <c:tx>
            <c:v>Actual Spend</c:v>
          </c:tx>
          <c:spPr>
            <a:ln>
              <a:solidFill>
                <a:srgbClr val="FF0000"/>
              </a:solidFill>
            </a:ln>
          </c:spPr>
          <c:marker>
            <c:symbol val="none"/>
          </c:marker>
          <c:dLbls>
            <c:dLbl>
              <c:idx val="0"/>
              <c:layout/>
              <c:tx>
                <c:strRef>
                  <c:f>'3. Negotiation'!$D$16</c:f>
                  <c:strCache>
                    <c:ptCount val="1"/>
                    <c:pt idx="0">
                      <c:v>10%</c:v>
                    </c:pt>
                  </c:strCache>
                </c:strRef>
              </c:tx>
              <c:dLblPos val="t"/>
              <c:showLegendKey val="0"/>
              <c:showVal val="1"/>
              <c:showCatName val="0"/>
              <c:showSerName val="0"/>
              <c:showPercent val="0"/>
              <c:showBubbleSize val="0"/>
            </c:dLbl>
            <c:dLbl>
              <c:idx val="1"/>
              <c:layout/>
              <c:tx>
                <c:strRef>
                  <c:f>'3. Negotiation'!$E$16</c:f>
                  <c:strCache>
                    <c:ptCount val="1"/>
                    <c:pt idx="0">
                      <c:v>8%</c:v>
                    </c:pt>
                  </c:strCache>
                </c:strRef>
              </c:tx>
              <c:dLblPos val="t"/>
              <c:showLegendKey val="0"/>
              <c:showVal val="1"/>
              <c:showCatName val="0"/>
              <c:showSerName val="0"/>
              <c:showPercent val="0"/>
              <c:showBubbleSize val="0"/>
            </c:dLbl>
            <c:dLbl>
              <c:idx val="2"/>
              <c:layout/>
              <c:tx>
                <c:strRef>
                  <c:f>'3. Negotiation'!$F$16</c:f>
                  <c:strCache>
                    <c:ptCount val="1"/>
                    <c:pt idx="0">
                      <c:v>18%</c:v>
                    </c:pt>
                  </c:strCache>
                </c:strRef>
              </c:tx>
              <c:dLblPos val="t"/>
              <c:showLegendKey val="0"/>
              <c:showVal val="1"/>
              <c:showCatName val="0"/>
              <c:showSerName val="0"/>
              <c:showPercent val="0"/>
              <c:showBubbleSize val="0"/>
            </c:dLbl>
            <c:dLbl>
              <c:idx val="3"/>
              <c:layout/>
              <c:tx>
                <c:strRef>
                  <c:f>'3. Negotiation'!$G$16</c:f>
                  <c:strCache>
                    <c:ptCount val="1"/>
                    <c:pt idx="0">
                      <c:v>8%</c:v>
                    </c:pt>
                  </c:strCache>
                </c:strRef>
              </c:tx>
              <c:dLblPos val="t"/>
              <c:showLegendKey val="0"/>
              <c:showVal val="1"/>
              <c:showCatName val="0"/>
              <c:showSerName val="0"/>
              <c:showPercent val="0"/>
              <c:showBubbleSize val="0"/>
            </c:dLbl>
            <c:dLbl>
              <c:idx val="4"/>
              <c:layout/>
              <c:tx>
                <c:strRef>
                  <c:f>'3. Negotiation'!$H$16</c:f>
                  <c:strCache>
                    <c:ptCount val="1"/>
                    <c:pt idx="0">
                      <c:v>6%</c:v>
                    </c:pt>
                  </c:strCache>
                </c:strRef>
              </c:tx>
              <c:dLblPos val="t"/>
              <c:showLegendKey val="0"/>
              <c:showVal val="1"/>
              <c:showCatName val="0"/>
              <c:showSerName val="0"/>
              <c:showPercent val="0"/>
              <c:showBubbleSize val="0"/>
            </c:dLbl>
            <c:dLbl>
              <c:idx val="5"/>
              <c:layout/>
              <c:tx>
                <c:strRef>
                  <c:f>'3. Negotiation'!$I$16</c:f>
                  <c:strCache>
                    <c:ptCount val="1"/>
                    <c:pt idx="0">
                      <c:v>48%</c:v>
                    </c:pt>
                  </c:strCache>
                </c:strRef>
              </c:tx>
              <c:dLblPos val="t"/>
              <c:showLegendKey val="0"/>
              <c:showVal val="1"/>
              <c:showCatName val="0"/>
              <c:showSerName val="0"/>
              <c:showPercent val="0"/>
              <c:showBubbleSize val="0"/>
            </c:dLbl>
            <c:dLbl>
              <c:idx val="6"/>
              <c:layout/>
              <c:tx>
                <c:strRef>
                  <c:f>'3. Negotiation'!$J$16</c:f>
                  <c:strCache>
                    <c:ptCount val="1"/>
                    <c:pt idx="0">
                      <c:v>48%</c:v>
                    </c:pt>
                  </c:strCache>
                </c:strRef>
              </c:tx>
              <c:dLblPos val="t"/>
              <c:showLegendKey val="0"/>
              <c:showVal val="1"/>
              <c:showCatName val="0"/>
              <c:showSerName val="0"/>
              <c:showPercent val="0"/>
              <c:showBubbleSize val="0"/>
            </c:dLbl>
            <c:dLbl>
              <c:idx val="7"/>
              <c:layout/>
              <c:tx>
                <c:strRef>
                  <c:f>'3. Negotiation'!$K$16</c:f>
                  <c:strCache>
                    <c:ptCount val="1"/>
                    <c:pt idx="0">
                      <c:v>48%</c:v>
                    </c:pt>
                  </c:strCache>
                </c:strRef>
              </c:tx>
              <c:dLblPos val="t"/>
              <c:showLegendKey val="0"/>
              <c:showVal val="1"/>
              <c:showCatName val="0"/>
              <c:showSerName val="0"/>
              <c:showPercent val="0"/>
              <c:showBubbleSize val="0"/>
            </c:dLbl>
            <c:dLblPos val="t"/>
            <c:showLegendKey val="0"/>
            <c:showVal val="1"/>
            <c:showCatName val="0"/>
            <c:showSerName val="0"/>
            <c:showPercent val="0"/>
            <c:showBubbleSize val="0"/>
            <c:showLeaderLines val="0"/>
          </c:dLbls>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Negotiation'!$D$9:$K$9</c:f>
              <c:numCache>
                <c:formatCode>_("$"* #,##0_);_("$"* \(#,##0\);_("$"* "-"??_);_(@_)</c:formatCode>
                <c:ptCount val="8"/>
                <c:pt idx="0">
                  <c:v>2.1539738416911E6</c:v>
                </c:pt>
                <c:pt idx="1">
                  <c:v>3.71490045520085E6</c:v>
                </c:pt>
                <c:pt idx="2">
                  <c:v>3.57394410620753E6</c:v>
                </c:pt>
                <c:pt idx="3">
                  <c:v>3.85714113428571E6</c:v>
                </c:pt>
                <c:pt idx="4">
                  <c:v>3.88975044555146E6</c:v>
                </c:pt>
                <c:pt idx="5">
                  <c:v>5.13742679846654E6</c:v>
                </c:pt>
                <c:pt idx="6">
                  <c:v>5.38448507596583E6</c:v>
                </c:pt>
                <c:pt idx="7">
                  <c:v>5.07972322066617E6</c:v>
                </c:pt>
              </c:numCache>
            </c:numRef>
          </c:val>
          <c:smooth val="0"/>
        </c:ser>
        <c:ser>
          <c:idx val="1"/>
          <c:order val="1"/>
          <c:tx>
            <c:v>Should Cost @ TRATE Mark-Up = 0%</c:v>
          </c:tx>
          <c:spPr>
            <a:ln>
              <a:solidFill>
                <a:schemeClr val="accent5"/>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Negotiation'!$D$10:$K$10</c:f>
              <c:numCache>
                <c:formatCode>_("$"* #,##0_);_("$"* \(#,##0\);_("$"* "-"??_);_(@_)</c:formatCode>
                <c:ptCount val="8"/>
                <c:pt idx="0">
                  <c:v>1.95336894688676E6</c:v>
                </c:pt>
                <c:pt idx="1">
                  <c:v>3.42912084286025E6</c:v>
                </c:pt>
                <c:pt idx="2">
                  <c:v>3.03399693993934E6</c:v>
                </c:pt>
                <c:pt idx="3">
                  <c:v>3.56248777423704E6</c:v>
                </c:pt>
                <c:pt idx="4">
                  <c:v>3.6704484197765E6</c:v>
                </c:pt>
                <c:pt idx="5">
                  <c:v>3.46270103921715E6</c:v>
                </c:pt>
                <c:pt idx="6">
                  <c:v>3.62922194312557E6</c:v>
                </c:pt>
                <c:pt idx="7">
                  <c:v>3.42380798114467E6</c:v>
                </c:pt>
              </c:numCache>
            </c:numRef>
          </c:val>
          <c:smooth val="0"/>
        </c:ser>
        <c:ser>
          <c:idx val="2"/>
          <c:order val="2"/>
          <c:tx>
            <c:v>Should Cost @ TRATE  Mark-Up = 10%</c:v>
          </c:tx>
          <c:spPr>
            <a:ln>
              <a:solidFill>
                <a:schemeClr val="accent1"/>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Negotiation'!$D$11:$K$11</c:f>
              <c:numCache>
                <c:formatCode>_("$"* #,##0_);_("$"* \(#,##0\);_("$"* "-"??_);_(@_)</c:formatCode>
                <c:ptCount val="8"/>
                <c:pt idx="0">
                  <c:v>2.14870584157543E6</c:v>
                </c:pt>
                <c:pt idx="1">
                  <c:v>3.77203292714627E6</c:v>
                </c:pt>
                <c:pt idx="2">
                  <c:v>3.33739663393327E6</c:v>
                </c:pt>
                <c:pt idx="3">
                  <c:v>3.91873655166075E6</c:v>
                </c:pt>
                <c:pt idx="4">
                  <c:v>4.03749326175415E6</c:v>
                </c:pt>
                <c:pt idx="5">
                  <c:v>3.80897114313887E6</c:v>
                </c:pt>
                <c:pt idx="6">
                  <c:v>3.99214413743813E6</c:v>
                </c:pt>
                <c:pt idx="7">
                  <c:v>3.76618877925913E6</c:v>
                </c:pt>
              </c:numCache>
            </c:numRef>
          </c:val>
          <c:smooth val="0"/>
        </c:ser>
        <c:ser>
          <c:idx val="3"/>
          <c:order val="3"/>
          <c:tx>
            <c:v>Should Cost @ TRATE Mark-Up = 25%</c:v>
          </c:tx>
          <c:spPr>
            <a:ln>
              <a:solidFill>
                <a:schemeClr val="tx2"/>
              </a:solidFill>
            </a:ln>
          </c:spPr>
          <c:marker>
            <c:symbol val="none"/>
          </c:marker>
          <c:cat>
            <c:numRef>
              <c:f>'3. Negotiation'!$D$8:$K$8</c:f>
              <c:numCache>
                <c:formatCode>General</c:formatCode>
                <c:ptCount val="8"/>
                <c:pt idx="0">
                  <c:v>2007.0</c:v>
                </c:pt>
                <c:pt idx="1">
                  <c:v>2008.0</c:v>
                </c:pt>
                <c:pt idx="2">
                  <c:v>2009.0</c:v>
                </c:pt>
                <c:pt idx="3">
                  <c:v>2010.0</c:v>
                </c:pt>
                <c:pt idx="4">
                  <c:v>2011.0</c:v>
                </c:pt>
                <c:pt idx="5">
                  <c:v>2012.0</c:v>
                </c:pt>
                <c:pt idx="6">
                  <c:v>2013.0</c:v>
                </c:pt>
                <c:pt idx="7">
                  <c:v>2014.0</c:v>
                </c:pt>
              </c:numCache>
            </c:numRef>
          </c:cat>
          <c:val>
            <c:numRef>
              <c:f>'3. Negotiation'!$D$12:$K$12</c:f>
              <c:numCache>
                <c:formatCode>_("$"* #,##0_);_("$"* \(#,##0\);_("$"* "-"??_);_(@_)</c:formatCode>
                <c:ptCount val="8"/>
                <c:pt idx="0">
                  <c:v>2.44171118360845E6</c:v>
                </c:pt>
                <c:pt idx="1">
                  <c:v>4.28640105357531E6</c:v>
                </c:pt>
                <c:pt idx="2">
                  <c:v>3.79249617492417E6</c:v>
                </c:pt>
                <c:pt idx="3">
                  <c:v>4.4531097177963E6</c:v>
                </c:pt>
                <c:pt idx="4">
                  <c:v>4.58806052472063E6</c:v>
                </c:pt>
                <c:pt idx="5">
                  <c:v>4.32837629902144E6</c:v>
                </c:pt>
                <c:pt idx="6">
                  <c:v>4.53652742890697E6</c:v>
                </c:pt>
                <c:pt idx="7">
                  <c:v>4.27975997643083E6</c:v>
                </c:pt>
              </c:numCache>
            </c:numRef>
          </c:val>
          <c:smooth val="0"/>
        </c:ser>
        <c:dLbls>
          <c:showLegendKey val="0"/>
          <c:showVal val="0"/>
          <c:showCatName val="0"/>
          <c:showSerName val="0"/>
          <c:showPercent val="0"/>
          <c:showBubbleSize val="0"/>
        </c:dLbls>
        <c:marker val="1"/>
        <c:smooth val="0"/>
        <c:axId val="2092250232"/>
        <c:axId val="2092253320"/>
      </c:lineChart>
      <c:catAx>
        <c:axId val="2092250232"/>
        <c:scaling>
          <c:orientation val="minMax"/>
        </c:scaling>
        <c:delete val="0"/>
        <c:axPos val="b"/>
        <c:numFmt formatCode="General" sourceLinked="1"/>
        <c:majorTickMark val="none"/>
        <c:minorTickMark val="none"/>
        <c:tickLblPos val="nextTo"/>
        <c:crossAx val="2092253320"/>
        <c:crosses val="autoZero"/>
        <c:auto val="1"/>
        <c:lblAlgn val="ctr"/>
        <c:lblOffset val="100"/>
        <c:noMultiLvlLbl val="0"/>
      </c:catAx>
      <c:valAx>
        <c:axId val="2092253320"/>
        <c:scaling>
          <c:orientation val="minMax"/>
          <c:max val="6.000001E6"/>
          <c:min val="1.000001E6"/>
        </c:scaling>
        <c:delete val="0"/>
        <c:axPos val="l"/>
        <c:numFmt formatCode="_(&quot;$&quot;* #,##0_);_(&quot;$&quot;* \(#,##0\);_(&quot;$&quot;* &quot;-&quot;??_);_(@_)" sourceLinked="1"/>
        <c:majorTickMark val="none"/>
        <c:minorTickMark val="none"/>
        <c:tickLblPos val="nextTo"/>
        <c:spPr>
          <a:ln w="9525">
            <a:noFill/>
          </a:ln>
        </c:spPr>
        <c:crossAx val="2092250232"/>
        <c:crosses val="autoZero"/>
        <c:crossBetween val="between"/>
        <c:dispUnits>
          <c:builtInUnit val="millions"/>
          <c:dispUnitsLbl>
            <c:layout>
              <c:manualLayout>
                <c:xMode val="edge"/>
                <c:yMode val="edge"/>
                <c:x val="0.0194575405701709"/>
                <c:y val="0.397350586444718"/>
              </c:manualLayout>
            </c:layout>
            <c:tx>
              <c:rich>
                <a:bodyPr/>
                <a:lstStyle/>
                <a:p>
                  <a:pPr>
                    <a:defRPr/>
                  </a:pPr>
                  <a:r>
                    <a:rPr lang="en-US"/>
                    <a:t> $MM USD</a:t>
                  </a:r>
                </a:p>
              </c:rich>
            </c:tx>
          </c:dispUnitsLbl>
        </c:dispUnits>
      </c:valAx>
      <c:spPr>
        <a:ln>
          <a:solidFill>
            <a:schemeClr val="tx1"/>
          </a:solidFill>
        </a:ln>
      </c:spPr>
    </c:plotArea>
    <c:legend>
      <c:legendPos val="b"/>
      <c:layout>
        <c:manualLayout>
          <c:xMode val="edge"/>
          <c:yMode val="edge"/>
          <c:x val="0.0883011644829433"/>
          <c:y val="0.858983001976591"/>
          <c:w val="0.833165555117291"/>
          <c:h val="0.120210781715759"/>
        </c:manualLayout>
      </c:layout>
      <c:overlay val="0"/>
    </c:legend>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Section 61</a:t>
            </a:r>
            <a:r>
              <a:rPr lang="en-US" baseline="0"/>
              <a:t> </a:t>
            </a:r>
            <a:r>
              <a:rPr lang="en-US"/>
              <a:t>Integrative Case: NPV given realized</a:t>
            </a:r>
            <a:r>
              <a:rPr lang="en-US" baseline="0"/>
              <a:t> demand</a:t>
            </a:r>
            <a:r>
              <a:rPr lang="en-US"/>
              <a:t>)</a:t>
            </a:r>
          </a:p>
        </c:rich>
      </c:tx>
      <c:layout/>
      <c:overlay val="0"/>
    </c:title>
    <c:autoTitleDeleted val="0"/>
    <c:plotArea>
      <c:layout/>
      <c:barChart>
        <c:barDir val="bar"/>
        <c:grouping val="clustered"/>
        <c:varyColors val="0"/>
        <c:ser>
          <c:idx val="0"/>
          <c:order val="0"/>
          <c:tx>
            <c:strRef>
              <c:f>'Section 61'!$P$1</c:f>
              <c:strCache>
                <c:ptCount val="1"/>
                <c:pt idx="0">
                  <c:v>NPV based on your allocation</c:v>
                </c:pt>
              </c:strCache>
            </c:strRef>
          </c:tx>
          <c:invertIfNegative val="0"/>
          <c:dLbls>
            <c:numFmt formatCode="#,##0.00" sourceLinked="0"/>
            <c:txPr>
              <a:bodyPr/>
              <a:lstStyle/>
              <a:p>
                <a:pPr>
                  <a:defRPr>
                    <a:solidFill>
                      <a:srgbClr val="000090"/>
                    </a:solidFill>
                  </a:defRPr>
                </a:pPr>
                <a:endParaRPr lang="en-US"/>
              </a:p>
            </c:txPr>
            <c:showLegendKey val="0"/>
            <c:showVal val="1"/>
            <c:showCatName val="0"/>
            <c:showSerName val="0"/>
            <c:showPercent val="0"/>
            <c:showBubbleSize val="0"/>
            <c:showLeaderLines val="0"/>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61'!$P$2:$P$9</c:f>
              <c:numCache>
                <c:formatCode>_("$"* #,##0_);_("$"* \(#,##0\);_("$"* "-"_);_(@_)</c:formatCode>
                <c:ptCount val="8"/>
                <c:pt idx="0">
                  <c:v>1.3569E7</c:v>
                </c:pt>
                <c:pt idx="1">
                  <c:v>1.3726E7</c:v>
                </c:pt>
                <c:pt idx="2">
                  <c:v>1.378E7</c:v>
                </c:pt>
                <c:pt idx="3">
                  <c:v>1.381E7</c:v>
                </c:pt>
                <c:pt idx="4">
                  <c:v>1.3818E7</c:v>
                </c:pt>
                <c:pt idx="5">
                  <c:v>1.3824E7</c:v>
                </c:pt>
                <c:pt idx="6">
                  <c:v>1.3825E7</c:v>
                </c:pt>
                <c:pt idx="7">
                  <c:v>1.394E7</c:v>
                </c:pt>
              </c:numCache>
            </c:numRef>
          </c:val>
        </c:ser>
        <c:ser>
          <c:idx val="1"/>
          <c:order val="1"/>
          <c:tx>
            <c:strRef>
              <c:f>'Section 61'!$Q$1</c:f>
              <c:strCache>
                <c:ptCount val="1"/>
                <c:pt idx="0">
                  <c:v>NPV based on our allocation</c:v>
                </c:pt>
              </c:strCache>
            </c:strRef>
          </c:tx>
          <c:invertIfNegative val="0"/>
          <c:dLbls>
            <c:numFmt formatCode="#,##0.00" sourceLinked="0"/>
            <c:txPr>
              <a:bodyPr/>
              <a:lstStyle/>
              <a:p>
                <a:pPr>
                  <a:defRPr>
                    <a:solidFill>
                      <a:srgbClr val="800000"/>
                    </a:solidFill>
                  </a:defRPr>
                </a:pPr>
                <a:endParaRPr lang="en-US"/>
              </a:p>
            </c:txPr>
            <c:showLegendKey val="0"/>
            <c:showVal val="1"/>
            <c:showCatName val="0"/>
            <c:showSerName val="0"/>
            <c:showPercent val="0"/>
            <c:showBubbleSize val="0"/>
            <c:showLeaderLines val="0"/>
          </c:dLbls>
          <c:cat>
            <c:strRef>
              <c:f>'Section 61'!$O$2:$O$9</c:f>
              <c:strCache>
                <c:ptCount val="8"/>
                <c:pt idx="0">
                  <c:v>Group 4</c:v>
                </c:pt>
                <c:pt idx="1">
                  <c:v>Group 7</c:v>
                </c:pt>
                <c:pt idx="2">
                  <c:v>Group 1</c:v>
                </c:pt>
                <c:pt idx="3">
                  <c:v>Group 6</c:v>
                </c:pt>
                <c:pt idx="4">
                  <c:v>Group 8</c:v>
                </c:pt>
                <c:pt idx="5">
                  <c:v>Group 2</c:v>
                </c:pt>
                <c:pt idx="6">
                  <c:v>Group 5</c:v>
                </c:pt>
                <c:pt idx="7">
                  <c:v>Group 3</c:v>
                </c:pt>
              </c:strCache>
            </c:strRef>
          </c:cat>
          <c:val>
            <c:numRef>
              <c:f>'Section 61'!$Q$2:$Q$9</c:f>
              <c:numCache>
                <c:formatCode>"$"#,##0</c:formatCode>
                <c:ptCount val="8"/>
                <c:pt idx="0">
                  <c:v>1.3567E7</c:v>
                </c:pt>
                <c:pt idx="1">
                  <c:v>1.3748E7</c:v>
                </c:pt>
                <c:pt idx="2">
                  <c:v>1.378E7</c:v>
                </c:pt>
                <c:pt idx="3">
                  <c:v>1.381E7</c:v>
                </c:pt>
                <c:pt idx="4">
                  <c:v>1.3817E7</c:v>
                </c:pt>
                <c:pt idx="5">
                  <c:v>1.3822E7</c:v>
                </c:pt>
                <c:pt idx="6">
                  <c:v>1.3824E7</c:v>
                </c:pt>
                <c:pt idx="7">
                  <c:v>1.3825E7</c:v>
                </c:pt>
              </c:numCache>
            </c:numRef>
          </c:val>
        </c:ser>
        <c:dLbls>
          <c:showLegendKey val="0"/>
          <c:showVal val="0"/>
          <c:showCatName val="0"/>
          <c:showSerName val="0"/>
          <c:showPercent val="0"/>
          <c:showBubbleSize val="0"/>
        </c:dLbls>
        <c:gapWidth val="150"/>
        <c:axId val="-2145173048"/>
        <c:axId val="-2145281256"/>
      </c:barChart>
      <c:catAx>
        <c:axId val="-2145173048"/>
        <c:scaling>
          <c:orientation val="minMax"/>
        </c:scaling>
        <c:delete val="0"/>
        <c:axPos val="l"/>
        <c:numFmt formatCode="General" sourceLinked="1"/>
        <c:majorTickMark val="out"/>
        <c:minorTickMark val="none"/>
        <c:tickLblPos val="nextTo"/>
        <c:txPr>
          <a:bodyPr rot="0" vert="horz"/>
          <a:lstStyle/>
          <a:p>
            <a:pPr>
              <a:defRPr/>
            </a:pPr>
            <a:endParaRPr lang="en-US"/>
          </a:p>
        </c:txPr>
        <c:crossAx val="-2145281256"/>
        <c:crosses val="autoZero"/>
        <c:auto val="1"/>
        <c:lblAlgn val="ctr"/>
        <c:lblOffset val="100"/>
        <c:noMultiLvlLbl val="0"/>
      </c:catAx>
      <c:valAx>
        <c:axId val="-2145281256"/>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2145173048"/>
        <c:crosses val="autoZero"/>
        <c:crossBetween val="between"/>
        <c:dispUnits>
          <c:builtInUnit val="millions"/>
          <c:dispUnitsLbl>
            <c:layout/>
            <c:txPr>
              <a:bodyPr rot="0" vert="horz"/>
              <a:lstStyle/>
              <a:p>
                <a:pPr>
                  <a:defRPr/>
                </a:pPr>
                <a:endParaRPr lang="en-US"/>
              </a:p>
            </c:txPr>
          </c:dispUnitsLbl>
        </c:dispUnits>
      </c:valAx>
    </c:plotArea>
    <c:legend>
      <c:legendPos val="b"/>
      <c:layout>
        <c:manualLayout>
          <c:xMode val="edge"/>
          <c:yMode val="edge"/>
          <c:x val="0.172057871637354"/>
          <c:y val="0.895450287739037"/>
          <c:w val="0.558241013579498"/>
          <c:h val="0.0831491147714464"/>
        </c:manualLayout>
      </c:layout>
      <c:overlay val="0"/>
      <c:txPr>
        <a:bodyPr/>
        <a:lstStyle/>
        <a:p>
          <a:pPr>
            <a:defRPr sz="12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Section 62 Integrative Case: NPV given realized</a:t>
            </a:r>
            <a:r>
              <a:rPr lang="en-US" baseline="0"/>
              <a:t> demand</a:t>
            </a:r>
            <a:endParaRPr lang="en-US"/>
          </a:p>
        </c:rich>
      </c:tx>
      <c:layout/>
      <c:overlay val="0"/>
    </c:title>
    <c:autoTitleDeleted val="0"/>
    <c:plotArea>
      <c:layout/>
      <c:barChart>
        <c:barDir val="bar"/>
        <c:grouping val="clustered"/>
        <c:varyColors val="0"/>
        <c:ser>
          <c:idx val="0"/>
          <c:order val="0"/>
          <c:tx>
            <c:strRef>
              <c:f>'Section 62'!$P$1</c:f>
              <c:strCache>
                <c:ptCount val="1"/>
                <c:pt idx="0">
                  <c:v>NPV based on your allocation</c:v>
                </c:pt>
              </c:strCache>
            </c:strRef>
          </c:tx>
          <c:invertIfNegative val="0"/>
          <c:dLbls>
            <c:numFmt formatCode="#,##0.00" sourceLinked="0"/>
            <c:txPr>
              <a:bodyPr/>
              <a:lstStyle/>
              <a:p>
                <a:pPr>
                  <a:defRPr>
                    <a:solidFill>
                      <a:srgbClr val="000090"/>
                    </a:solidFill>
                  </a:defRPr>
                </a:pPr>
                <a:endParaRPr lang="en-US"/>
              </a:p>
            </c:txPr>
            <c:showLegendKey val="0"/>
            <c:showVal val="1"/>
            <c:showCatName val="0"/>
            <c:showSerName val="0"/>
            <c:showPercent val="0"/>
            <c:showBubbleSize val="0"/>
            <c:showLeaderLines val="0"/>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62'!$P$2:$P$10</c:f>
              <c:numCache>
                <c:formatCode>"$"#,##0</c:formatCode>
                <c:ptCount val="9"/>
                <c:pt idx="0">
                  <c:v>1.4007E7</c:v>
                </c:pt>
                <c:pt idx="1">
                  <c:v>1.3704E7</c:v>
                </c:pt>
                <c:pt idx="2">
                  <c:v>1.3723E7</c:v>
                </c:pt>
                <c:pt idx="3">
                  <c:v>1.3699E7</c:v>
                </c:pt>
                <c:pt idx="4">
                  <c:v>1.3771E7</c:v>
                </c:pt>
                <c:pt idx="5">
                  <c:v>1.379E7</c:v>
                </c:pt>
                <c:pt idx="6">
                  <c:v>1.383E7</c:v>
                </c:pt>
                <c:pt idx="7">
                  <c:v>1.3848E7</c:v>
                </c:pt>
                <c:pt idx="8">
                  <c:v>1.3857E7</c:v>
                </c:pt>
              </c:numCache>
            </c:numRef>
          </c:val>
        </c:ser>
        <c:ser>
          <c:idx val="1"/>
          <c:order val="1"/>
          <c:tx>
            <c:strRef>
              <c:f>'Section 62'!$Q$1</c:f>
              <c:strCache>
                <c:ptCount val="1"/>
                <c:pt idx="0">
                  <c:v>NPV based on our allocation</c:v>
                </c:pt>
              </c:strCache>
            </c:strRef>
          </c:tx>
          <c:invertIfNegative val="0"/>
          <c:dLbls>
            <c:numFmt formatCode="#,##0.00" sourceLinked="0"/>
            <c:spPr>
              <a:noFill/>
              <a:ln>
                <a:noFill/>
              </a:ln>
            </c:spPr>
            <c:txPr>
              <a:bodyPr/>
              <a:lstStyle/>
              <a:p>
                <a:pPr>
                  <a:defRPr>
                    <a:solidFill>
                      <a:srgbClr val="800000"/>
                    </a:solidFill>
                  </a:defRPr>
                </a:pPr>
                <a:endParaRPr lang="en-US"/>
              </a:p>
            </c:txPr>
            <c:showLegendKey val="0"/>
            <c:showVal val="1"/>
            <c:showCatName val="0"/>
            <c:showSerName val="0"/>
            <c:showPercent val="0"/>
            <c:showBubbleSize val="0"/>
            <c:showLeaderLines val="0"/>
          </c:dLbls>
          <c:cat>
            <c:strRef>
              <c:f>'Section 62'!$O$2:$O$10</c:f>
              <c:strCache>
                <c:ptCount val="9"/>
                <c:pt idx="0">
                  <c:v>Group 3</c:v>
                </c:pt>
                <c:pt idx="1">
                  <c:v>Group 1</c:v>
                </c:pt>
                <c:pt idx="2">
                  <c:v>Group 6</c:v>
                </c:pt>
                <c:pt idx="3">
                  <c:v>Group 8</c:v>
                </c:pt>
                <c:pt idx="4">
                  <c:v>Group 7</c:v>
                </c:pt>
                <c:pt idx="5">
                  <c:v>Group 5</c:v>
                </c:pt>
                <c:pt idx="6">
                  <c:v>Group 4</c:v>
                </c:pt>
                <c:pt idx="7">
                  <c:v>Group 9</c:v>
                </c:pt>
                <c:pt idx="8">
                  <c:v>Group 2</c:v>
                </c:pt>
              </c:strCache>
            </c:strRef>
          </c:cat>
          <c:val>
            <c:numRef>
              <c:f>'Section 62'!$Q$2:$Q$10</c:f>
              <c:numCache>
                <c:formatCode>"$"#,##0</c:formatCode>
                <c:ptCount val="9"/>
                <c:pt idx="0">
                  <c:v>1.3417E7</c:v>
                </c:pt>
                <c:pt idx="1">
                  <c:v>1.3706E7</c:v>
                </c:pt>
                <c:pt idx="2">
                  <c:v>1.3721E7</c:v>
                </c:pt>
                <c:pt idx="3">
                  <c:v>1.3743E7</c:v>
                </c:pt>
                <c:pt idx="4">
                  <c:v>1.3783E7</c:v>
                </c:pt>
                <c:pt idx="5">
                  <c:v>1.3789E7</c:v>
                </c:pt>
                <c:pt idx="6">
                  <c:v>1.3829E7</c:v>
                </c:pt>
                <c:pt idx="7">
                  <c:v>1.3847E7</c:v>
                </c:pt>
                <c:pt idx="8">
                  <c:v>1.3856E7</c:v>
                </c:pt>
              </c:numCache>
            </c:numRef>
          </c:val>
        </c:ser>
        <c:dLbls>
          <c:showLegendKey val="0"/>
          <c:showVal val="0"/>
          <c:showCatName val="0"/>
          <c:showSerName val="0"/>
          <c:showPercent val="0"/>
          <c:showBubbleSize val="0"/>
        </c:dLbls>
        <c:gapWidth val="150"/>
        <c:axId val="-2144394664"/>
        <c:axId val="-2144403752"/>
      </c:barChart>
      <c:catAx>
        <c:axId val="-2144394664"/>
        <c:scaling>
          <c:orientation val="minMax"/>
        </c:scaling>
        <c:delete val="0"/>
        <c:axPos val="l"/>
        <c:numFmt formatCode="General" sourceLinked="1"/>
        <c:majorTickMark val="out"/>
        <c:minorTickMark val="none"/>
        <c:tickLblPos val="nextTo"/>
        <c:txPr>
          <a:bodyPr rot="0" vert="horz"/>
          <a:lstStyle/>
          <a:p>
            <a:pPr>
              <a:defRPr/>
            </a:pPr>
            <a:endParaRPr lang="en-US"/>
          </a:p>
        </c:txPr>
        <c:crossAx val="-2144403752"/>
        <c:crosses val="autoZero"/>
        <c:auto val="1"/>
        <c:lblAlgn val="ctr"/>
        <c:lblOffset val="100"/>
        <c:noMultiLvlLbl val="0"/>
      </c:catAx>
      <c:valAx>
        <c:axId val="-2144403752"/>
        <c:scaling>
          <c:orientation val="minMax"/>
          <c:max val="1.4E7"/>
          <c:min val="1.3E7"/>
        </c:scaling>
        <c:delete val="0"/>
        <c:axPos val="b"/>
        <c:majorGridlines/>
        <c:numFmt formatCode="#,##0.0" sourceLinked="0"/>
        <c:majorTickMark val="out"/>
        <c:minorTickMark val="none"/>
        <c:tickLblPos val="nextTo"/>
        <c:txPr>
          <a:bodyPr rot="0" vert="horz"/>
          <a:lstStyle/>
          <a:p>
            <a:pPr>
              <a:defRPr/>
            </a:pPr>
            <a:endParaRPr lang="en-US"/>
          </a:p>
        </c:txPr>
        <c:crossAx val="-2144394664"/>
        <c:crosses val="autoZero"/>
        <c:crossBetween val="between"/>
        <c:dispUnits>
          <c:builtInUnit val="millions"/>
          <c:dispUnitsLbl>
            <c:layout/>
            <c:txPr>
              <a:bodyPr rot="0" vert="horz"/>
              <a:lstStyle/>
              <a:p>
                <a:pPr>
                  <a:defRPr/>
                </a:pPr>
                <a:endParaRPr lang="en-US"/>
              </a:p>
            </c:txPr>
          </c:dispUnitsLbl>
        </c:dispUnits>
      </c:valAx>
    </c:plotArea>
    <c:legend>
      <c:legendPos val="b"/>
      <c:layout>
        <c:manualLayout>
          <c:xMode val="edge"/>
          <c:yMode val="edge"/>
          <c:x val="0.182158883077346"/>
          <c:y val="0.917728335526106"/>
          <c:w val="0.576759534552816"/>
          <c:h val="0.0673413147025297"/>
        </c:manualLayout>
      </c:layout>
      <c:overlay val="0"/>
      <c:txPr>
        <a:bodyPr/>
        <a:lstStyle/>
        <a:p>
          <a:pPr>
            <a:defRPr sz="1200"/>
          </a:pPr>
          <a:endParaRPr lang="en-US"/>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E (NPV)</a:t>
            </a:r>
          </a:p>
        </c:rich>
      </c:tx>
      <c:layout/>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Performance'!$N$2:$N$16</c:f>
              <c:strCache>
                <c:ptCount val="15"/>
                <c:pt idx="0">
                  <c:v>13 (Dave, Florian, Kartik, Lars, Sid) Calgary</c:v>
                </c:pt>
                <c:pt idx="1">
                  <c:v>16 (Katheron, Mauricio, Michelle, Rach) Frankfurt</c:v>
                </c:pt>
                <c:pt idx="2">
                  <c:v>11 (Aditya, Amanda, Hannah, Justin, Melissa) Athens</c:v>
                </c:pt>
                <c:pt idx="3">
                  <c:v>24 (Christos, Hiro, Patrick, Shu) Dubuque</c:v>
                </c:pt>
                <c:pt idx="4">
                  <c:v>22 (Dong Won, Harry, Jihoon) Brussels</c:v>
                </c:pt>
                <c:pt idx="5">
                  <c:v>28 (KC, Jitendra, Tao) Honolulu</c:v>
                </c:pt>
                <c:pt idx="6">
                  <c:v>14(Aaron, Erik, Piero, Santiago) Dubuque</c:v>
                </c:pt>
                <c:pt idx="7">
                  <c:v>23 (Koh, Laurie, Matt, Richard, Bob) Calgary</c:v>
                </c:pt>
                <c:pt idx="8">
                  <c:v>12 (David, Elodie, Aaron, Hayes, Talon) Brussels</c:v>
                </c:pt>
                <c:pt idx="9">
                  <c:v>25 (Betsy, Charlie, Guy, Michael, Rahul) Edmonton</c:v>
                </c:pt>
                <c:pt idx="10">
                  <c:v>27 (Dorian, Jose, Melina, Rafael, Ricardo) Glasgow</c:v>
                </c:pt>
                <c:pt idx="11">
                  <c:v>26 (Adam, Brett, Dan, Heath, Nikki) Frankfurt</c:v>
                </c:pt>
                <c:pt idx="12">
                  <c:v>15 (Erich, Joao, Saurabh, Spencer, Susan) Edmonton</c:v>
                </c:pt>
                <c:pt idx="13">
                  <c:v>17 (Adam, Adan, Harsh, Robert) Glasgow</c:v>
                </c:pt>
                <c:pt idx="14">
                  <c:v>21 (Hendrik, Jackie, Joe, Nathan) Athens</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2145657432"/>
        <c:axId val="-2145654312"/>
      </c:barChart>
      <c:catAx>
        <c:axId val="-2145657432"/>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145654312"/>
        <c:crosses val="autoZero"/>
        <c:auto val="1"/>
        <c:lblAlgn val="ctr"/>
        <c:lblOffset val="100"/>
        <c:noMultiLvlLbl val="0"/>
      </c:catAx>
      <c:valAx>
        <c:axId val="-2145654312"/>
        <c:scaling>
          <c:orientation val="minMax"/>
          <c:max val="1.42E7"/>
          <c:min val="1.32E7"/>
        </c:scaling>
        <c:delete val="0"/>
        <c:axPos val="b"/>
        <c:majorGridlines/>
        <c:numFmt formatCode="#,##0.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145657432"/>
        <c:crosses val="autoZero"/>
        <c:crossBetween val="between"/>
        <c:dispUnits>
          <c:builtInUnit val="millions"/>
          <c:dispUnitsLbl>
            <c:layout/>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6"/>
    </mc:Choice>
    <mc:Fallback>
      <c:style val="16"/>
    </mc:Fallback>
  </mc:AlternateContent>
  <c:chart>
    <c:title>
      <c:tx>
        <c:rich>
          <a:bodyPr/>
          <a:lstStyle/>
          <a:p>
            <a:pPr>
              <a:defRPr/>
            </a:pPr>
            <a:r>
              <a:rPr lang="en-US"/>
              <a:t>Net Profit (All teams)</a:t>
            </a:r>
          </a:p>
        </c:rich>
      </c:tx>
      <c:layout/>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summary!$F$1</c:f>
              <c:strCache>
                <c:ptCount val="1"/>
                <c:pt idx="0">
                  <c:v>Net Profit</c:v>
                </c:pt>
              </c:strCache>
            </c:strRef>
          </c:tx>
          <c:invertIfNegative val="0"/>
          <c:cat>
            <c:strRef>
              <c:f>summary!$E$2:$E$20</c:f>
              <c:strCache>
                <c:ptCount val="19"/>
                <c:pt idx="0">
                  <c:v>Hong</c:v>
                </c:pt>
                <c:pt idx="1">
                  <c:v>Iyer</c:v>
                </c:pt>
                <c:pt idx="2">
                  <c:v>Berkley</c:v>
                </c:pt>
                <c:pt idx="3">
                  <c:v>Iyer(2)</c:v>
                </c:pt>
                <c:pt idx="4">
                  <c:v>Schwoelk </c:v>
                </c:pt>
                <c:pt idx="5">
                  <c:v>Faria</c:v>
                </c:pt>
                <c:pt idx="6">
                  <c:v>Chenault</c:v>
                </c:pt>
                <c:pt idx="7">
                  <c:v>Schmidt</c:v>
                </c:pt>
                <c:pt idx="8">
                  <c:v>Schelpfeffer</c:v>
                </c:pt>
                <c:pt idx="9">
                  <c:v>Lu</c:v>
                </c:pt>
                <c:pt idx="10">
                  <c:v>Chatterjee</c:v>
                </c:pt>
                <c:pt idx="11">
                  <c:v>Chen</c:v>
                </c:pt>
                <c:pt idx="12">
                  <c:v>Grossmann</c:v>
                </c:pt>
                <c:pt idx="13">
                  <c:v>Hlinka</c:v>
                </c:pt>
                <c:pt idx="14">
                  <c:v>Tsai</c:v>
                </c:pt>
                <c:pt idx="15">
                  <c:v>Wolfe</c:v>
                </c:pt>
                <c:pt idx="16">
                  <c:v>French</c:v>
                </c:pt>
                <c:pt idx="17">
                  <c:v>Weinberger</c:v>
                </c:pt>
                <c:pt idx="18">
                  <c:v>Zakarian</c:v>
                </c:pt>
              </c:strCache>
            </c:strRef>
          </c:cat>
          <c:val>
            <c:numRef>
              <c:f>summary!$F$2:$F$20</c:f>
              <c:numCache>
                <c:formatCode>_("$"* #,##0_);_("$"* \(#,##0\);_("$"* "-"??_);_(@_)</c:formatCode>
                <c:ptCount val="19"/>
                <c:pt idx="0">
                  <c:v>6.17628E6</c:v>
                </c:pt>
                <c:pt idx="1">
                  <c:v>6.26265E6</c:v>
                </c:pt>
                <c:pt idx="2">
                  <c:v>8.39229E6</c:v>
                </c:pt>
                <c:pt idx="3">
                  <c:v>1.29567E7</c:v>
                </c:pt>
                <c:pt idx="4">
                  <c:v>1.348178E7</c:v>
                </c:pt>
                <c:pt idx="5">
                  <c:v>1.349484E7</c:v>
                </c:pt>
                <c:pt idx="6">
                  <c:v>1.355468E7</c:v>
                </c:pt>
                <c:pt idx="7">
                  <c:v>1.35845E7</c:v>
                </c:pt>
                <c:pt idx="8">
                  <c:v>1.361448E7</c:v>
                </c:pt>
                <c:pt idx="9">
                  <c:v>1.362683E7</c:v>
                </c:pt>
                <c:pt idx="10">
                  <c:v>1.367818E7</c:v>
                </c:pt>
                <c:pt idx="11">
                  <c:v>1.370087E7</c:v>
                </c:pt>
                <c:pt idx="12">
                  <c:v>1.370422E7</c:v>
                </c:pt>
                <c:pt idx="13">
                  <c:v>1.3704665E7</c:v>
                </c:pt>
                <c:pt idx="14">
                  <c:v>1.3754099999564E7</c:v>
                </c:pt>
                <c:pt idx="15">
                  <c:v>1.38024656499978E7</c:v>
                </c:pt>
                <c:pt idx="16">
                  <c:v>1.384228E7</c:v>
                </c:pt>
                <c:pt idx="17">
                  <c:v>1.38940958662136E7</c:v>
                </c:pt>
                <c:pt idx="18">
                  <c:v>1.411197E7</c:v>
                </c:pt>
              </c:numCache>
            </c:numRef>
          </c:val>
        </c:ser>
        <c:dLbls>
          <c:showLegendKey val="0"/>
          <c:showVal val="1"/>
          <c:showCatName val="0"/>
          <c:showSerName val="0"/>
          <c:showPercent val="0"/>
          <c:showBubbleSize val="0"/>
        </c:dLbls>
        <c:gapWidth val="150"/>
        <c:shape val="box"/>
        <c:axId val="2143445896"/>
        <c:axId val="2143437912"/>
        <c:axId val="0"/>
      </c:bar3DChart>
      <c:catAx>
        <c:axId val="2143445896"/>
        <c:scaling>
          <c:orientation val="minMax"/>
        </c:scaling>
        <c:delete val="0"/>
        <c:axPos val="l"/>
        <c:majorTickMark val="none"/>
        <c:minorTickMark val="none"/>
        <c:tickLblPos val="nextTo"/>
        <c:crossAx val="2143437912"/>
        <c:crosses val="autoZero"/>
        <c:auto val="1"/>
        <c:lblAlgn val="ctr"/>
        <c:lblOffset val="100"/>
        <c:noMultiLvlLbl val="0"/>
      </c:catAx>
      <c:valAx>
        <c:axId val="2143437912"/>
        <c:scaling>
          <c:orientation val="minMax"/>
        </c:scaling>
        <c:delete val="1"/>
        <c:axPos val="b"/>
        <c:numFmt formatCode="_(&quot;$&quot;* #,##0_);_(&quot;$&quot;* \(#,##0\);_(&quot;$&quot;* &quot;-&quot;??_);_(@_)" sourceLinked="1"/>
        <c:majorTickMark val="none"/>
        <c:minorTickMark val="none"/>
        <c:tickLblPos val="none"/>
        <c:crossAx val="2143445896"/>
        <c:crosses val="autoZero"/>
        <c:crossBetween val="between"/>
      </c:valAx>
    </c:plotArea>
    <c:plotVisOnly val="1"/>
    <c:dispBlanksAs val="gap"/>
    <c:showDLblsOverMax val="0"/>
  </c:chart>
  <c:txPr>
    <a:bodyPr/>
    <a:lstStyle/>
    <a:p>
      <a:pPr>
        <a:defRPr>
          <a:latin typeface="Optima"/>
          <a:cs typeface="Optima"/>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smtClean="0"/>
              <a:t>Net Profit (Top 15 teams)</a:t>
            </a:r>
            <a:endParaRPr lang="en-US" dirty="0"/>
          </a:p>
        </c:rich>
      </c:tx>
      <c:overlay val="0"/>
    </c:title>
    <c:autoTitleDeleted val="0"/>
    <c:view3D>
      <c:rotX val="15"/>
      <c:rotY val="20"/>
      <c:rAngAx val="1"/>
    </c:view3D>
    <c:floor>
      <c:thickness val="0"/>
    </c:floor>
    <c:sideWall>
      <c:thickness val="0"/>
    </c:sideWall>
    <c:backWall>
      <c:thickness val="0"/>
    </c:backWall>
    <c:plotArea>
      <c:layout/>
      <c:bar3DChart>
        <c:barDir val="bar"/>
        <c:grouping val="clustered"/>
        <c:varyColors val="0"/>
        <c:ser>
          <c:idx val="0"/>
          <c:order val="0"/>
          <c:invertIfNegative val="0"/>
          <c:dLbls>
            <c:txPr>
              <a:bodyPr/>
              <a:lstStyle/>
              <a:p>
                <a:pPr>
                  <a:defRPr>
                    <a:latin typeface="Optima"/>
                    <a:cs typeface="Optima"/>
                  </a:defRPr>
                </a:pPr>
                <a:endParaRPr lang="en-US"/>
              </a:p>
            </c:txPr>
            <c:showLegendKey val="0"/>
            <c:showVal val="1"/>
            <c:showCatName val="0"/>
            <c:showSerName val="0"/>
            <c:showPercent val="0"/>
            <c:showBubbleSize val="0"/>
            <c:showLeaderLines val="0"/>
          </c:dLbls>
          <c:cat>
            <c:strRef>
              <c:f>summary!$E$6:$E$20</c:f>
              <c:strCache>
                <c:ptCount val="15"/>
                <c:pt idx="0">
                  <c:v>Schwoelk </c:v>
                </c:pt>
                <c:pt idx="1">
                  <c:v>Faria</c:v>
                </c:pt>
                <c:pt idx="2">
                  <c:v>Chenault</c:v>
                </c:pt>
                <c:pt idx="3">
                  <c:v>Schmidt</c:v>
                </c:pt>
                <c:pt idx="4">
                  <c:v>Schelpfeffer</c:v>
                </c:pt>
                <c:pt idx="5">
                  <c:v>Lu</c:v>
                </c:pt>
                <c:pt idx="6">
                  <c:v>Chatterjee</c:v>
                </c:pt>
                <c:pt idx="7">
                  <c:v>Chen</c:v>
                </c:pt>
                <c:pt idx="8">
                  <c:v>Grossmann</c:v>
                </c:pt>
                <c:pt idx="9">
                  <c:v>Hlinka</c:v>
                </c:pt>
                <c:pt idx="10">
                  <c:v>Tsai</c:v>
                </c:pt>
                <c:pt idx="11">
                  <c:v>Wolfe</c:v>
                </c:pt>
                <c:pt idx="12">
                  <c:v>French</c:v>
                </c:pt>
                <c:pt idx="13">
                  <c:v>Weinberger</c:v>
                </c:pt>
                <c:pt idx="14">
                  <c:v>Zakarian</c:v>
                </c:pt>
              </c:strCache>
            </c:strRef>
          </c:cat>
          <c:val>
            <c:numRef>
              <c:f>summary!$F$6:$F$20</c:f>
              <c:numCache>
                <c:formatCode>_("$"* #,##0_);_("$"* \(#,##0\);_("$"* "-"??_);_(@_)</c:formatCode>
                <c:ptCount val="15"/>
                <c:pt idx="0">
                  <c:v>1.348178E7</c:v>
                </c:pt>
                <c:pt idx="1">
                  <c:v>1.349484E7</c:v>
                </c:pt>
                <c:pt idx="2">
                  <c:v>1.355468E7</c:v>
                </c:pt>
                <c:pt idx="3">
                  <c:v>1.35845E7</c:v>
                </c:pt>
                <c:pt idx="4">
                  <c:v>1.361448E7</c:v>
                </c:pt>
                <c:pt idx="5">
                  <c:v>1.362683E7</c:v>
                </c:pt>
                <c:pt idx="6">
                  <c:v>1.367818E7</c:v>
                </c:pt>
                <c:pt idx="7">
                  <c:v>1.370087E7</c:v>
                </c:pt>
                <c:pt idx="8">
                  <c:v>1.370422E7</c:v>
                </c:pt>
                <c:pt idx="9">
                  <c:v>1.3704665E7</c:v>
                </c:pt>
                <c:pt idx="10">
                  <c:v>1.3754099999564E7</c:v>
                </c:pt>
                <c:pt idx="11">
                  <c:v>1.38024656499978E7</c:v>
                </c:pt>
                <c:pt idx="12">
                  <c:v>1.384228E7</c:v>
                </c:pt>
                <c:pt idx="13">
                  <c:v>1.38940958662136E7</c:v>
                </c:pt>
                <c:pt idx="14">
                  <c:v>1.411197E7</c:v>
                </c:pt>
              </c:numCache>
            </c:numRef>
          </c:val>
        </c:ser>
        <c:dLbls>
          <c:showLegendKey val="0"/>
          <c:showVal val="1"/>
          <c:showCatName val="0"/>
          <c:showSerName val="0"/>
          <c:showPercent val="0"/>
          <c:showBubbleSize val="0"/>
        </c:dLbls>
        <c:gapWidth val="150"/>
        <c:shape val="box"/>
        <c:axId val="2143363400"/>
        <c:axId val="2143371592"/>
        <c:axId val="0"/>
      </c:bar3DChart>
      <c:catAx>
        <c:axId val="2143363400"/>
        <c:scaling>
          <c:orientation val="minMax"/>
        </c:scaling>
        <c:delete val="0"/>
        <c:axPos val="l"/>
        <c:majorTickMark val="none"/>
        <c:minorTickMark val="none"/>
        <c:tickLblPos val="nextTo"/>
        <c:txPr>
          <a:bodyPr/>
          <a:lstStyle/>
          <a:p>
            <a:pPr>
              <a:defRPr>
                <a:latin typeface="Optima"/>
                <a:cs typeface="Optima"/>
              </a:defRPr>
            </a:pPr>
            <a:endParaRPr lang="en-US"/>
          </a:p>
        </c:txPr>
        <c:crossAx val="2143371592"/>
        <c:crosses val="autoZero"/>
        <c:auto val="1"/>
        <c:lblAlgn val="ctr"/>
        <c:lblOffset val="100"/>
        <c:noMultiLvlLbl val="0"/>
      </c:catAx>
      <c:valAx>
        <c:axId val="2143371592"/>
        <c:scaling>
          <c:orientation val="minMax"/>
        </c:scaling>
        <c:delete val="1"/>
        <c:axPos val="b"/>
        <c:numFmt formatCode="_(&quot;$&quot;* #,##0_);_(&quot;$&quot;* \(#,##0\);_(&quot;$&quot;* &quot;-&quot;??_);_(@_)" sourceLinked="1"/>
        <c:majorTickMark val="none"/>
        <c:minorTickMark val="none"/>
        <c:tickLblPos val="none"/>
        <c:crossAx val="2143363400"/>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Integrative Case I: "best" NPV of given demand sample</a:t>
            </a:r>
          </a:p>
        </c:rich>
      </c:tx>
      <c:overlay val="0"/>
    </c:title>
    <c:autoTitleDeleted val="0"/>
    <c:plotArea>
      <c:layout/>
      <c:barChart>
        <c:barDir val="bar"/>
        <c:grouping val="clustered"/>
        <c:varyColors val="0"/>
        <c:ser>
          <c:idx val="0"/>
          <c:order val="0"/>
          <c:tx>
            <c:v>Actual NPV given demand</c:v>
          </c:tx>
          <c:invertIfNegative val="0"/>
          <c:dLbls>
            <c:dLbl>
              <c:idx val="1"/>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dLbl>
              <c:idx val="2"/>
              <c:numFmt formatCode="#,##0.000" sourceLinked="0"/>
              <c:spPr>
                <a:solidFill>
                  <a:srgbClr val="FFFF00"/>
                </a:solidFill>
              </c:spPr>
              <c:txPr>
                <a:bodyPr/>
                <a:lstStyle/>
                <a:p>
                  <a:pPr>
                    <a:defRPr/>
                  </a:pPr>
                  <a:endParaRPr lang="en-US"/>
                </a:p>
              </c:txPr>
              <c:showLegendKey val="0"/>
              <c:showVal val="1"/>
              <c:showCatName val="0"/>
              <c:showSerName val="0"/>
              <c:showPercent val="0"/>
              <c:showBubbleSize val="0"/>
            </c:dLbl>
            <c:numFmt formatCode="#,##0.000" sourceLinked="0"/>
            <c:showLegendKey val="0"/>
            <c:showVal val="1"/>
            <c:showCatName val="0"/>
            <c:showSerName val="0"/>
            <c:showPercent val="0"/>
            <c:showBubbleSize val="0"/>
            <c:showLeaderLines val="0"/>
          </c:dLbls>
          <c:cat>
            <c:strRef>
              <c:f>'Student Performance'!$P$2:$P$16</c:f>
              <c:strCache>
                <c:ptCount val="15"/>
                <c:pt idx="0">
                  <c:v>22 (Dong Won, Harry, Jihoon)</c:v>
                </c:pt>
                <c:pt idx="1">
                  <c:v>13 (Dave, Florian, Kartik, Lars, Sid) </c:v>
                </c:pt>
                <c:pt idx="2">
                  <c:v>11 (Aditya, Amanda, Hannah, Justin, Melissa) </c:v>
                </c:pt>
                <c:pt idx="3">
                  <c:v>12 (David, Elodie, Aaron, Hayes, Talon)</c:v>
                </c:pt>
                <c:pt idx="4">
                  <c:v>16 (Katheron, Mauricio, Michelle, Rach)</c:v>
                </c:pt>
                <c:pt idx="5">
                  <c:v>14(Aaron, Erik, Piero, Santiago)</c:v>
                </c:pt>
                <c:pt idx="6">
                  <c:v>28 (KC, Jitendra, Tao)</c:v>
                </c:pt>
                <c:pt idx="7">
                  <c:v>25 (Betsy, Charlie, Guy, Michael, Rahul) </c:v>
                </c:pt>
                <c:pt idx="8">
                  <c:v>27 (Dorian, Jose, Melina, Rafael, Ricardo) </c:v>
                </c:pt>
                <c:pt idx="9">
                  <c:v>26 (Adam, Brett, Dan, Heath, Nikki) </c:v>
                </c:pt>
                <c:pt idx="10">
                  <c:v>17 (Adam, Adan, Harsh, Robert) </c:v>
                </c:pt>
                <c:pt idx="11">
                  <c:v>15 (Erich, Joao, Saurabh, Spencer, Susan) </c:v>
                </c:pt>
                <c:pt idx="12">
                  <c:v>21 (Hendrik, Jackie, Joe, Nathan) </c:v>
                </c:pt>
                <c:pt idx="13">
                  <c:v>24 (Christos, Hiro, Patrick, Shu)</c:v>
                </c:pt>
                <c:pt idx="14">
                  <c:v>23 (Koh, Laurie, Matt, Richard, Bob)</c:v>
                </c:pt>
              </c:strCache>
            </c:strRef>
          </c:cat>
          <c:val>
            <c:numRef>
              <c:f>'Student Performance'!$Q$2:$Q$16</c:f>
              <c:numCache>
                <c:formatCode>_("$"* #,##0_);_("$"* \(#,##0\);_("$"* "-"_);_(@_)</c:formatCode>
                <c:ptCount val="15"/>
                <c:pt idx="0">
                  <c:v>1.16984E7</c:v>
                </c:pt>
                <c:pt idx="1">
                  <c:v>1.33988E7</c:v>
                </c:pt>
                <c:pt idx="2">
                  <c:v>1.35816E7</c:v>
                </c:pt>
                <c:pt idx="3">
                  <c:v>1.38752E7</c:v>
                </c:pt>
                <c:pt idx="4">
                  <c:v>1.40488E7</c:v>
                </c:pt>
                <c:pt idx="5">
                  <c:v>1.4154E7</c:v>
                </c:pt>
                <c:pt idx="6">
                  <c:v>1.41984E7</c:v>
                </c:pt>
                <c:pt idx="7">
                  <c:v>1.4218E7</c:v>
                </c:pt>
                <c:pt idx="8">
                  <c:v>1.424E7</c:v>
                </c:pt>
                <c:pt idx="9">
                  <c:v>1.42476E7</c:v>
                </c:pt>
                <c:pt idx="10">
                  <c:v>1.42544E7</c:v>
                </c:pt>
                <c:pt idx="11">
                  <c:v>1.426E7</c:v>
                </c:pt>
                <c:pt idx="12">
                  <c:v>1.44488E7</c:v>
                </c:pt>
                <c:pt idx="13">
                  <c:v>1.4456E7</c:v>
                </c:pt>
                <c:pt idx="14">
                  <c:v>1.45364E7</c:v>
                </c:pt>
              </c:numCache>
            </c:numRef>
          </c:val>
        </c:ser>
        <c:dLbls>
          <c:showLegendKey val="0"/>
          <c:showVal val="0"/>
          <c:showCatName val="0"/>
          <c:showSerName val="0"/>
          <c:showPercent val="0"/>
          <c:showBubbleSize val="0"/>
        </c:dLbls>
        <c:gapWidth val="150"/>
        <c:axId val="2143309112"/>
        <c:axId val="-2143931640"/>
      </c:barChart>
      <c:catAx>
        <c:axId val="2143309112"/>
        <c:scaling>
          <c:orientation val="minMax"/>
        </c:scaling>
        <c:delete val="0"/>
        <c:axPos val="l"/>
        <c:numFmt formatCode="General" sourceLinked="1"/>
        <c:majorTickMark val="out"/>
        <c:minorTickMark val="none"/>
        <c:tickLblPos val="nextTo"/>
        <c:txPr>
          <a:bodyPr rot="0" vert="horz"/>
          <a:lstStyle/>
          <a:p>
            <a:pPr>
              <a:defRPr/>
            </a:pPr>
            <a:endParaRPr lang="en-US"/>
          </a:p>
        </c:txPr>
        <c:crossAx val="-2143931640"/>
        <c:crosses val="autoZero"/>
        <c:auto val="1"/>
        <c:lblAlgn val="ctr"/>
        <c:lblOffset val="100"/>
        <c:noMultiLvlLbl val="0"/>
      </c:catAx>
      <c:valAx>
        <c:axId val="-2143931640"/>
        <c:scaling>
          <c:orientation val="minMax"/>
          <c:max val="1.46E7"/>
          <c:min val="1.1E7"/>
        </c:scaling>
        <c:delete val="0"/>
        <c:axPos val="b"/>
        <c:majorGridlines/>
        <c:numFmt formatCode="#,##0.0" sourceLinked="0"/>
        <c:majorTickMark val="out"/>
        <c:minorTickMark val="none"/>
        <c:tickLblPos val="nextTo"/>
        <c:txPr>
          <a:bodyPr rot="0" vert="horz"/>
          <a:lstStyle/>
          <a:p>
            <a:pPr>
              <a:defRPr/>
            </a:pPr>
            <a:endParaRPr lang="en-US"/>
          </a:p>
        </c:txPr>
        <c:crossAx val="2143309112"/>
        <c:crosses val="autoZero"/>
        <c:crossBetween val="between"/>
        <c:dispUnits>
          <c:builtInUnit val="millions"/>
          <c:dispUnitsLbl>
            <c:txPr>
              <a:bodyPr rot="0" vert="horz"/>
              <a:lstStyle/>
              <a:p>
                <a:pPr>
                  <a:defRPr/>
                </a:pPr>
                <a:endParaRPr lang="en-US"/>
              </a:p>
            </c:txPr>
          </c:dispUnitsLbl>
        </c:dispUnits>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overlay val="0"/>
    </c:title>
    <c:autoTitleDeleted val="0"/>
    <c:plotArea>
      <c:layout/>
      <c:barChart>
        <c:barDir val="bar"/>
        <c:grouping val="clustered"/>
        <c:varyColors val="0"/>
        <c:ser>
          <c:idx val="0"/>
          <c:order val="0"/>
          <c:tx>
            <c:v>E (NPV)</c:v>
          </c:tx>
          <c:invertIfNegative val="0"/>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1.3256E7</c:v>
                </c:pt>
                <c:pt idx="1">
                  <c:v>1.34732E7</c:v>
                </c:pt>
                <c:pt idx="2">
                  <c:v>1.35488E7</c:v>
                </c:pt>
                <c:pt idx="3">
                  <c:v>1.36984E7</c:v>
                </c:pt>
                <c:pt idx="4">
                  <c:v>1.37324E7</c:v>
                </c:pt>
                <c:pt idx="5">
                  <c:v>1.38644E7</c:v>
                </c:pt>
                <c:pt idx="6">
                  <c:v>1.39144E7</c:v>
                </c:pt>
                <c:pt idx="7">
                  <c:v>1.4026E7</c:v>
                </c:pt>
                <c:pt idx="8">
                  <c:v>1.40808E7</c:v>
                </c:pt>
                <c:pt idx="9">
                  <c:v>1.41356E7</c:v>
                </c:pt>
                <c:pt idx="10">
                  <c:v>1.41452E7</c:v>
                </c:pt>
                <c:pt idx="11">
                  <c:v>1.4146E7</c:v>
                </c:pt>
                <c:pt idx="12">
                  <c:v>1.41468E7</c:v>
                </c:pt>
                <c:pt idx="13">
                  <c:v>1.41496E7</c:v>
                </c:pt>
                <c:pt idx="14">
                  <c:v>1.41552E7</c:v>
                </c:pt>
              </c:numCache>
            </c:numRef>
          </c:val>
        </c:ser>
        <c:dLbls>
          <c:showLegendKey val="0"/>
          <c:showVal val="0"/>
          <c:showCatName val="0"/>
          <c:showSerName val="0"/>
          <c:showPercent val="0"/>
          <c:showBubbleSize val="0"/>
        </c:dLbls>
        <c:gapWidth val="150"/>
        <c:axId val="-2143369144"/>
        <c:axId val="-2143366056"/>
      </c:barChart>
      <c:catAx>
        <c:axId val="-2143369144"/>
        <c:scaling>
          <c:orientation val="minMax"/>
        </c:scaling>
        <c:delete val="0"/>
        <c:axPos val="l"/>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143366056"/>
        <c:crosses val="autoZero"/>
        <c:auto val="1"/>
        <c:lblAlgn val="ctr"/>
        <c:lblOffset val="100"/>
        <c:noMultiLvlLbl val="0"/>
      </c:catAx>
      <c:valAx>
        <c:axId val="-2143366056"/>
        <c:scaling>
          <c:orientation val="minMax"/>
          <c:max val="1.42E7"/>
          <c:min val="1.28E7"/>
        </c:scaling>
        <c:delete val="0"/>
        <c:axPos val="b"/>
        <c:majorGridlines/>
        <c:numFmt formatCode="#,##0.0" sourceLinked="0"/>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143369144"/>
        <c:crosses val="autoZero"/>
        <c:crossBetween val="between"/>
        <c:dispUnits>
          <c:builtInUnit val="millions"/>
          <c:dispUnitsLbl>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8D665A-3F2C-2245-8C4D-395E2558BBC0}" type="doc">
      <dgm:prSet loTypeId="urn:microsoft.com/office/officeart/2005/8/layout/matrix2" loCatId="" qsTypeId="urn:microsoft.com/office/officeart/2005/8/quickstyle/simple3" qsCatId="simple" csTypeId="urn:microsoft.com/office/officeart/2005/8/colors/accent2_3" csCatId="accent2" phldr="1"/>
      <dgm:spPr/>
      <dgm:t>
        <a:bodyPr/>
        <a:lstStyle/>
        <a:p>
          <a:endParaRPr lang="en-US"/>
        </a:p>
      </dgm:t>
    </dgm:pt>
    <dgm:pt modelId="{886676FB-DDBE-4748-95CB-584DD30474B5}">
      <dgm:prSet phldrT="[Text]"/>
      <dgm:spPr/>
      <dgm:t>
        <a:bodyPr/>
        <a:lstStyle/>
        <a:p>
          <a:pPr algn="ctr"/>
          <a:r>
            <a:rPr lang="en-US" dirty="0" smtClean="0">
              <a:latin typeface="Optima"/>
              <a:cs typeface="Optima"/>
            </a:rPr>
            <a:t>Process-Embedded Innovation</a:t>
          </a:r>
        </a:p>
        <a:p>
          <a:pPr algn="ctr"/>
          <a:endParaRPr lang="en-US" dirty="0" smtClean="0">
            <a:latin typeface="Optima"/>
            <a:cs typeface="Optima"/>
          </a:endParaRPr>
        </a:p>
        <a:p>
          <a:pPr algn="l"/>
          <a:r>
            <a:rPr lang="en-US" dirty="0" smtClean="0">
              <a:latin typeface="Optima"/>
              <a:cs typeface="Optima"/>
            </a:rPr>
            <a:t>Design cannot be separated from manufacturing</a:t>
          </a:r>
          <a:endParaRPr lang="en-US" dirty="0">
            <a:latin typeface="Optima"/>
            <a:cs typeface="Optima"/>
          </a:endParaRPr>
        </a:p>
      </dgm:t>
    </dgm:pt>
    <dgm:pt modelId="{99C4C187-2C1B-4043-A3F1-7002A2970064}" type="parTrans" cxnId="{71A58F1F-11DC-714B-A87A-A1A67EA66FAF}">
      <dgm:prSet/>
      <dgm:spPr/>
      <dgm:t>
        <a:bodyPr/>
        <a:lstStyle/>
        <a:p>
          <a:endParaRPr lang="en-US">
            <a:latin typeface="Optima"/>
            <a:cs typeface="Optima"/>
          </a:endParaRPr>
        </a:p>
      </dgm:t>
    </dgm:pt>
    <dgm:pt modelId="{293B6922-14F0-444F-908E-920C8CF972E1}" type="sibTrans" cxnId="{71A58F1F-11DC-714B-A87A-A1A67EA66FAF}">
      <dgm:prSet/>
      <dgm:spPr/>
      <dgm:t>
        <a:bodyPr/>
        <a:lstStyle/>
        <a:p>
          <a:endParaRPr lang="en-US">
            <a:latin typeface="Optima"/>
            <a:cs typeface="Optima"/>
          </a:endParaRPr>
        </a:p>
      </dgm:t>
    </dgm:pt>
    <dgm:pt modelId="{F8ED6945-FE4E-6F48-8D63-44129EA0DAF9}">
      <dgm:prSet phldrT="[Text]"/>
      <dgm:spPr/>
      <dgm:t>
        <a:bodyPr/>
        <a:lstStyle/>
        <a:p>
          <a:pPr algn="ctr"/>
          <a:r>
            <a:rPr lang="en-US" dirty="0" smtClean="0">
              <a:latin typeface="Optima"/>
              <a:cs typeface="Optima"/>
            </a:rPr>
            <a:t>Pure Product Innovation</a:t>
          </a:r>
        </a:p>
        <a:p>
          <a:pPr algn="ctr"/>
          <a:endParaRPr lang="en-US" dirty="0" smtClean="0">
            <a:latin typeface="Optima"/>
            <a:cs typeface="Optima"/>
          </a:endParaRPr>
        </a:p>
        <a:p>
          <a:pPr algn="l"/>
          <a:r>
            <a:rPr lang="en-US" dirty="0" smtClean="0">
              <a:latin typeface="Optima"/>
              <a:cs typeface="Optima"/>
            </a:rPr>
            <a:t>Outsourcing manufacturing makes sense</a:t>
          </a:r>
          <a:endParaRPr lang="en-US" dirty="0">
            <a:latin typeface="Optima"/>
            <a:cs typeface="Optima"/>
          </a:endParaRPr>
        </a:p>
      </dgm:t>
    </dgm:pt>
    <dgm:pt modelId="{E74524EA-7E83-FF4D-9E93-E6DC6E024790}" type="parTrans" cxnId="{9FD651B3-AEB6-3E47-87AB-4CC993F69689}">
      <dgm:prSet/>
      <dgm:spPr/>
      <dgm:t>
        <a:bodyPr/>
        <a:lstStyle/>
        <a:p>
          <a:endParaRPr lang="en-US">
            <a:latin typeface="Optima"/>
            <a:cs typeface="Optima"/>
          </a:endParaRPr>
        </a:p>
      </dgm:t>
    </dgm:pt>
    <dgm:pt modelId="{12801C0D-178C-7349-B3C6-29ECDEFABC32}" type="sibTrans" cxnId="{9FD651B3-AEB6-3E47-87AB-4CC993F69689}">
      <dgm:prSet/>
      <dgm:spPr/>
      <dgm:t>
        <a:bodyPr/>
        <a:lstStyle/>
        <a:p>
          <a:endParaRPr lang="en-US">
            <a:latin typeface="Optima"/>
            <a:cs typeface="Optima"/>
          </a:endParaRPr>
        </a:p>
      </dgm:t>
    </dgm:pt>
    <dgm:pt modelId="{9BF0DEF6-4B7D-E546-8E23-F6DDF7D8C211}">
      <dgm:prSet phldrT="[Text]"/>
      <dgm:spPr/>
      <dgm:t>
        <a:bodyPr/>
        <a:lstStyle/>
        <a:p>
          <a:pPr algn="ctr"/>
          <a:r>
            <a:rPr lang="en-US" dirty="0" smtClean="0">
              <a:latin typeface="Optima"/>
              <a:cs typeface="Optima"/>
            </a:rPr>
            <a:t>Process-Driven Innovation </a:t>
          </a:r>
        </a:p>
        <a:p>
          <a:pPr algn="ctr"/>
          <a:endParaRPr lang="en-US" dirty="0" smtClean="0">
            <a:latin typeface="Optima"/>
            <a:cs typeface="Optima"/>
          </a:endParaRPr>
        </a:p>
        <a:p>
          <a:pPr algn="l"/>
          <a:r>
            <a:rPr lang="en-US" dirty="0" smtClean="0">
              <a:latin typeface="Optima"/>
              <a:cs typeface="Optima"/>
            </a:rPr>
            <a:t>The risk of separating design and manufacturing is enormous</a:t>
          </a:r>
          <a:endParaRPr lang="en-US" dirty="0">
            <a:latin typeface="Optima"/>
            <a:cs typeface="Optima"/>
          </a:endParaRPr>
        </a:p>
      </dgm:t>
    </dgm:pt>
    <dgm:pt modelId="{59708042-49EB-6B4D-8AAE-B2A70E753DAE}" type="parTrans" cxnId="{DEC77F75-A573-7248-A002-6A28A00C2B20}">
      <dgm:prSet/>
      <dgm:spPr/>
      <dgm:t>
        <a:bodyPr/>
        <a:lstStyle/>
        <a:p>
          <a:endParaRPr lang="en-US">
            <a:latin typeface="Optima"/>
            <a:cs typeface="Optima"/>
          </a:endParaRPr>
        </a:p>
      </dgm:t>
    </dgm:pt>
    <dgm:pt modelId="{FA5727CD-0459-B14F-996E-52D766A53E8C}" type="sibTrans" cxnId="{DEC77F75-A573-7248-A002-6A28A00C2B20}">
      <dgm:prSet/>
      <dgm:spPr/>
      <dgm:t>
        <a:bodyPr/>
        <a:lstStyle/>
        <a:p>
          <a:endParaRPr lang="en-US">
            <a:latin typeface="Optima"/>
            <a:cs typeface="Optima"/>
          </a:endParaRPr>
        </a:p>
      </dgm:t>
    </dgm:pt>
    <dgm:pt modelId="{5987472D-CEDA-744C-94A8-F370EE2A55AF}">
      <dgm:prSet phldrT="[Text]"/>
      <dgm:spPr/>
      <dgm:t>
        <a:bodyPr/>
        <a:lstStyle/>
        <a:p>
          <a:pPr algn="ctr"/>
          <a:r>
            <a:rPr lang="en-US" dirty="0" smtClean="0">
              <a:latin typeface="Optima"/>
              <a:cs typeface="Optima"/>
            </a:rPr>
            <a:t>Pure Process Innovation</a:t>
          </a:r>
        </a:p>
        <a:p>
          <a:pPr algn="ctr"/>
          <a:endParaRPr lang="en-US" dirty="0" smtClean="0">
            <a:latin typeface="Optima"/>
            <a:cs typeface="Optima"/>
          </a:endParaRPr>
        </a:p>
        <a:p>
          <a:pPr algn="l"/>
          <a:r>
            <a:rPr lang="en-US" dirty="0" smtClean="0">
              <a:latin typeface="Optima"/>
              <a:cs typeface="Optima"/>
            </a:rPr>
            <a:t>Location design near manufacturing is not critical</a:t>
          </a:r>
          <a:endParaRPr lang="en-US" dirty="0">
            <a:latin typeface="Optima"/>
            <a:cs typeface="Optima"/>
          </a:endParaRPr>
        </a:p>
      </dgm:t>
    </dgm:pt>
    <dgm:pt modelId="{637356DB-0C9F-5544-82F7-D8241C418658}" type="parTrans" cxnId="{6D37DB2D-8C0E-5149-8C79-507FB231E081}">
      <dgm:prSet/>
      <dgm:spPr/>
      <dgm:t>
        <a:bodyPr/>
        <a:lstStyle/>
        <a:p>
          <a:endParaRPr lang="en-US">
            <a:latin typeface="Optima"/>
            <a:cs typeface="Optima"/>
          </a:endParaRPr>
        </a:p>
      </dgm:t>
    </dgm:pt>
    <dgm:pt modelId="{80DD900A-9A9A-C341-A092-A2CE25B20242}" type="sibTrans" cxnId="{6D37DB2D-8C0E-5149-8C79-507FB231E081}">
      <dgm:prSet/>
      <dgm:spPr/>
      <dgm:t>
        <a:bodyPr/>
        <a:lstStyle/>
        <a:p>
          <a:endParaRPr lang="en-US">
            <a:latin typeface="Optima"/>
            <a:cs typeface="Optima"/>
          </a:endParaRPr>
        </a:p>
      </dgm:t>
    </dgm:pt>
    <dgm:pt modelId="{4B532DED-F9F0-7642-A92A-C47DE6F98E7F}" type="pres">
      <dgm:prSet presAssocID="{638D665A-3F2C-2245-8C4D-395E2558BBC0}" presName="matrix" presStyleCnt="0">
        <dgm:presLayoutVars>
          <dgm:chMax val="1"/>
          <dgm:dir/>
          <dgm:resizeHandles val="exact"/>
        </dgm:presLayoutVars>
      </dgm:prSet>
      <dgm:spPr/>
      <dgm:t>
        <a:bodyPr/>
        <a:lstStyle/>
        <a:p>
          <a:endParaRPr lang="en-US"/>
        </a:p>
      </dgm:t>
    </dgm:pt>
    <dgm:pt modelId="{5EB4771D-E917-494E-A114-050F69A7FD9F}" type="pres">
      <dgm:prSet presAssocID="{638D665A-3F2C-2245-8C4D-395E2558BBC0}" presName="axisShape" presStyleLbl="bgShp" presStyleIdx="0" presStyleCnt="1" custLinFactNeighborX="260" custLinFactNeighborY="46085"/>
      <dgm:spPr/>
    </dgm:pt>
    <dgm:pt modelId="{9774B024-15C3-7F4A-B9D4-06B520356365}" type="pres">
      <dgm:prSet presAssocID="{638D665A-3F2C-2245-8C4D-395E2558BBC0}" presName="rect1" presStyleLbl="node1" presStyleIdx="0" presStyleCnt="4">
        <dgm:presLayoutVars>
          <dgm:chMax val="0"/>
          <dgm:chPref val="0"/>
          <dgm:bulletEnabled val="1"/>
        </dgm:presLayoutVars>
      </dgm:prSet>
      <dgm:spPr/>
      <dgm:t>
        <a:bodyPr/>
        <a:lstStyle/>
        <a:p>
          <a:endParaRPr lang="en-US"/>
        </a:p>
      </dgm:t>
    </dgm:pt>
    <dgm:pt modelId="{28016741-159F-FE4F-BB58-63DAA65C773C}" type="pres">
      <dgm:prSet presAssocID="{638D665A-3F2C-2245-8C4D-395E2558BBC0}" presName="rect2" presStyleLbl="node1" presStyleIdx="1" presStyleCnt="4">
        <dgm:presLayoutVars>
          <dgm:chMax val="0"/>
          <dgm:chPref val="0"/>
          <dgm:bulletEnabled val="1"/>
        </dgm:presLayoutVars>
      </dgm:prSet>
      <dgm:spPr/>
      <dgm:t>
        <a:bodyPr/>
        <a:lstStyle/>
        <a:p>
          <a:endParaRPr lang="en-US"/>
        </a:p>
      </dgm:t>
    </dgm:pt>
    <dgm:pt modelId="{D58083AA-5FCE-554E-AFC9-C4AB1821F39B}" type="pres">
      <dgm:prSet presAssocID="{638D665A-3F2C-2245-8C4D-395E2558BBC0}" presName="rect3" presStyleLbl="node1" presStyleIdx="2" presStyleCnt="4">
        <dgm:presLayoutVars>
          <dgm:chMax val="0"/>
          <dgm:chPref val="0"/>
          <dgm:bulletEnabled val="1"/>
        </dgm:presLayoutVars>
      </dgm:prSet>
      <dgm:spPr/>
      <dgm:t>
        <a:bodyPr/>
        <a:lstStyle/>
        <a:p>
          <a:endParaRPr lang="en-US"/>
        </a:p>
      </dgm:t>
    </dgm:pt>
    <dgm:pt modelId="{25A7DA95-569F-2649-AAC2-313CB24645FE}" type="pres">
      <dgm:prSet presAssocID="{638D665A-3F2C-2245-8C4D-395E2558BBC0}" presName="rect4" presStyleLbl="node1" presStyleIdx="3" presStyleCnt="4">
        <dgm:presLayoutVars>
          <dgm:chMax val="0"/>
          <dgm:chPref val="0"/>
          <dgm:bulletEnabled val="1"/>
        </dgm:presLayoutVars>
      </dgm:prSet>
      <dgm:spPr/>
      <dgm:t>
        <a:bodyPr/>
        <a:lstStyle/>
        <a:p>
          <a:endParaRPr lang="en-US"/>
        </a:p>
      </dgm:t>
    </dgm:pt>
  </dgm:ptLst>
  <dgm:cxnLst>
    <dgm:cxn modelId="{8709946B-1F40-49BE-BA93-ECC326E83A23}" type="presOf" srcId="{638D665A-3F2C-2245-8C4D-395E2558BBC0}" destId="{4B532DED-F9F0-7642-A92A-C47DE6F98E7F}" srcOrd="0" destOrd="0" presId="urn:microsoft.com/office/officeart/2005/8/layout/matrix2"/>
    <dgm:cxn modelId="{E3DBD688-A618-49B8-BFE5-139471A8F168}" type="presOf" srcId="{9BF0DEF6-4B7D-E546-8E23-F6DDF7D8C211}" destId="{D58083AA-5FCE-554E-AFC9-C4AB1821F39B}" srcOrd="0" destOrd="0" presId="urn:microsoft.com/office/officeart/2005/8/layout/matrix2"/>
    <dgm:cxn modelId="{9FD651B3-AEB6-3E47-87AB-4CC993F69689}" srcId="{638D665A-3F2C-2245-8C4D-395E2558BBC0}" destId="{F8ED6945-FE4E-6F48-8D63-44129EA0DAF9}" srcOrd="1" destOrd="0" parTransId="{E74524EA-7E83-FF4D-9E93-E6DC6E024790}" sibTransId="{12801C0D-178C-7349-B3C6-29ECDEFABC32}"/>
    <dgm:cxn modelId="{6D37DB2D-8C0E-5149-8C79-507FB231E081}" srcId="{638D665A-3F2C-2245-8C4D-395E2558BBC0}" destId="{5987472D-CEDA-744C-94A8-F370EE2A55AF}" srcOrd="3" destOrd="0" parTransId="{637356DB-0C9F-5544-82F7-D8241C418658}" sibTransId="{80DD900A-9A9A-C341-A092-A2CE25B20242}"/>
    <dgm:cxn modelId="{7E76779C-FF56-4296-8CA6-BA1AC1C4C949}" type="presOf" srcId="{5987472D-CEDA-744C-94A8-F370EE2A55AF}" destId="{25A7DA95-569F-2649-AAC2-313CB24645FE}" srcOrd="0" destOrd="0" presId="urn:microsoft.com/office/officeart/2005/8/layout/matrix2"/>
    <dgm:cxn modelId="{CCED4668-20F5-40B1-8F69-ACFDD21AC5F2}" type="presOf" srcId="{886676FB-DDBE-4748-95CB-584DD30474B5}" destId="{9774B024-15C3-7F4A-B9D4-06B520356365}" srcOrd="0" destOrd="0" presId="urn:microsoft.com/office/officeart/2005/8/layout/matrix2"/>
    <dgm:cxn modelId="{9232E8FF-1757-4B08-91A6-BB33A344435F}" type="presOf" srcId="{F8ED6945-FE4E-6F48-8D63-44129EA0DAF9}" destId="{28016741-159F-FE4F-BB58-63DAA65C773C}" srcOrd="0" destOrd="0" presId="urn:microsoft.com/office/officeart/2005/8/layout/matrix2"/>
    <dgm:cxn modelId="{71A58F1F-11DC-714B-A87A-A1A67EA66FAF}" srcId="{638D665A-3F2C-2245-8C4D-395E2558BBC0}" destId="{886676FB-DDBE-4748-95CB-584DD30474B5}" srcOrd="0" destOrd="0" parTransId="{99C4C187-2C1B-4043-A3F1-7002A2970064}" sibTransId="{293B6922-14F0-444F-908E-920C8CF972E1}"/>
    <dgm:cxn modelId="{DEC77F75-A573-7248-A002-6A28A00C2B20}" srcId="{638D665A-3F2C-2245-8C4D-395E2558BBC0}" destId="{9BF0DEF6-4B7D-E546-8E23-F6DDF7D8C211}" srcOrd="2" destOrd="0" parTransId="{59708042-49EB-6B4D-8AAE-B2A70E753DAE}" sibTransId="{FA5727CD-0459-B14F-996E-52D766A53E8C}"/>
    <dgm:cxn modelId="{33B30AB7-CB0F-42E6-89E1-A050F95D0C19}" type="presParOf" srcId="{4B532DED-F9F0-7642-A92A-C47DE6F98E7F}" destId="{5EB4771D-E917-494E-A114-050F69A7FD9F}" srcOrd="0" destOrd="0" presId="urn:microsoft.com/office/officeart/2005/8/layout/matrix2"/>
    <dgm:cxn modelId="{795B758A-E339-4498-8111-C1CD5972C81B}" type="presParOf" srcId="{4B532DED-F9F0-7642-A92A-C47DE6F98E7F}" destId="{9774B024-15C3-7F4A-B9D4-06B520356365}" srcOrd="1" destOrd="0" presId="urn:microsoft.com/office/officeart/2005/8/layout/matrix2"/>
    <dgm:cxn modelId="{5A4558A6-1E36-470C-B4D3-A13312FE8522}" type="presParOf" srcId="{4B532DED-F9F0-7642-A92A-C47DE6F98E7F}" destId="{28016741-159F-FE4F-BB58-63DAA65C773C}" srcOrd="2" destOrd="0" presId="urn:microsoft.com/office/officeart/2005/8/layout/matrix2"/>
    <dgm:cxn modelId="{758DB8D2-BB6E-4211-B0FE-C9B02A136518}" type="presParOf" srcId="{4B532DED-F9F0-7642-A92A-C47DE6F98E7F}" destId="{D58083AA-5FCE-554E-AFC9-C4AB1821F39B}" srcOrd="3" destOrd="0" presId="urn:microsoft.com/office/officeart/2005/8/layout/matrix2"/>
    <dgm:cxn modelId="{F3889842-F8C2-4164-9710-A655ECE7D23B}" type="presParOf" srcId="{4B532DED-F9F0-7642-A92A-C47DE6F98E7F}" destId="{25A7DA95-569F-2649-AAC2-313CB24645FE}"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B4771D-E917-494E-A114-050F69A7FD9F}">
      <dsp:nvSpPr>
        <dsp:cNvPr id="0" name=""/>
        <dsp:cNvSpPr/>
      </dsp:nvSpPr>
      <dsp:spPr>
        <a:xfrm>
          <a:off x="1407783" y="0"/>
          <a:ext cx="4995686" cy="4995686"/>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9774B024-15C3-7F4A-B9D4-06B520356365}">
      <dsp:nvSpPr>
        <dsp:cNvPr id="0" name=""/>
        <dsp:cNvSpPr/>
      </dsp:nvSpPr>
      <dsp:spPr>
        <a:xfrm>
          <a:off x="1719514" y="324719"/>
          <a:ext cx="1998274" cy="1998274"/>
        </a:xfrm>
        <a:prstGeom prst="roundRect">
          <a:avLst/>
        </a:prstGeom>
        <a:gradFill rotWithShape="0">
          <a:gsLst>
            <a:gs pos="0">
              <a:schemeClr val="accent2">
                <a:shade val="80000"/>
                <a:hueOff val="0"/>
                <a:satOff val="0"/>
                <a:lumOff val="0"/>
                <a:alphaOff val="0"/>
                <a:tint val="50000"/>
                <a:satMod val="300000"/>
              </a:schemeClr>
            </a:gs>
            <a:gs pos="35000">
              <a:schemeClr val="accent2">
                <a:shade val="80000"/>
                <a:hueOff val="0"/>
                <a:satOff val="0"/>
                <a:lumOff val="0"/>
                <a:alphaOff val="0"/>
                <a:tint val="37000"/>
                <a:satMod val="300000"/>
              </a:schemeClr>
            </a:gs>
            <a:gs pos="100000">
              <a:schemeClr val="accent2">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Process-Embedded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Design cannot be separated from manufacturing</a:t>
          </a:r>
          <a:endParaRPr lang="en-US" sz="1500" kern="1200" dirty="0">
            <a:latin typeface="Optima"/>
            <a:cs typeface="Optima"/>
          </a:endParaRPr>
        </a:p>
      </dsp:txBody>
      <dsp:txXfrm>
        <a:off x="1817062" y="422267"/>
        <a:ext cx="1803178" cy="1803178"/>
      </dsp:txXfrm>
    </dsp:sp>
    <dsp:sp modelId="{28016741-159F-FE4F-BB58-63DAA65C773C}">
      <dsp:nvSpPr>
        <dsp:cNvPr id="0" name=""/>
        <dsp:cNvSpPr/>
      </dsp:nvSpPr>
      <dsp:spPr>
        <a:xfrm>
          <a:off x="4067487" y="324719"/>
          <a:ext cx="1998274" cy="1998274"/>
        </a:xfrm>
        <a:prstGeom prst="roundRect">
          <a:avLst/>
        </a:prstGeom>
        <a:gradFill rotWithShape="0">
          <a:gsLst>
            <a:gs pos="0">
              <a:schemeClr val="accent2">
                <a:shade val="80000"/>
                <a:hueOff val="0"/>
                <a:satOff val="-3694"/>
                <a:lumOff val="9483"/>
                <a:alphaOff val="0"/>
                <a:tint val="50000"/>
                <a:satMod val="300000"/>
              </a:schemeClr>
            </a:gs>
            <a:gs pos="35000">
              <a:schemeClr val="accent2">
                <a:shade val="80000"/>
                <a:hueOff val="0"/>
                <a:satOff val="-3694"/>
                <a:lumOff val="9483"/>
                <a:alphaOff val="0"/>
                <a:tint val="37000"/>
                <a:satMod val="300000"/>
              </a:schemeClr>
            </a:gs>
            <a:gs pos="100000">
              <a:schemeClr val="accent2">
                <a:shade val="80000"/>
                <a:hueOff val="0"/>
                <a:satOff val="-3694"/>
                <a:lumOff val="948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Product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Outsourcing manufacturing makes sense</a:t>
          </a:r>
          <a:endParaRPr lang="en-US" sz="1500" kern="1200" dirty="0">
            <a:latin typeface="Optima"/>
            <a:cs typeface="Optima"/>
          </a:endParaRPr>
        </a:p>
      </dsp:txBody>
      <dsp:txXfrm>
        <a:off x="4165035" y="422267"/>
        <a:ext cx="1803178" cy="1803178"/>
      </dsp:txXfrm>
    </dsp:sp>
    <dsp:sp modelId="{D58083AA-5FCE-554E-AFC9-C4AB1821F39B}">
      <dsp:nvSpPr>
        <dsp:cNvPr id="0" name=""/>
        <dsp:cNvSpPr/>
      </dsp:nvSpPr>
      <dsp:spPr>
        <a:xfrm>
          <a:off x="1719514" y="2672692"/>
          <a:ext cx="1998274" cy="1998274"/>
        </a:xfrm>
        <a:prstGeom prst="roundRect">
          <a:avLst/>
        </a:prstGeom>
        <a:gradFill rotWithShape="0">
          <a:gsLst>
            <a:gs pos="0">
              <a:schemeClr val="accent2">
                <a:shade val="80000"/>
                <a:hueOff val="0"/>
                <a:satOff val="-7387"/>
                <a:lumOff val="18966"/>
                <a:alphaOff val="0"/>
                <a:tint val="50000"/>
                <a:satMod val="300000"/>
              </a:schemeClr>
            </a:gs>
            <a:gs pos="35000">
              <a:schemeClr val="accent2">
                <a:shade val="80000"/>
                <a:hueOff val="0"/>
                <a:satOff val="-7387"/>
                <a:lumOff val="18966"/>
                <a:alphaOff val="0"/>
                <a:tint val="37000"/>
                <a:satMod val="300000"/>
              </a:schemeClr>
            </a:gs>
            <a:gs pos="100000">
              <a:schemeClr val="accent2">
                <a:shade val="80000"/>
                <a:hueOff val="0"/>
                <a:satOff val="-7387"/>
                <a:lumOff val="1896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Process-Driven Innovation </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The risk of separating design and manufacturing is enormous</a:t>
          </a:r>
          <a:endParaRPr lang="en-US" sz="1500" kern="1200" dirty="0">
            <a:latin typeface="Optima"/>
            <a:cs typeface="Optima"/>
          </a:endParaRPr>
        </a:p>
      </dsp:txBody>
      <dsp:txXfrm>
        <a:off x="1817062" y="2770240"/>
        <a:ext cx="1803178" cy="1803178"/>
      </dsp:txXfrm>
    </dsp:sp>
    <dsp:sp modelId="{25A7DA95-569F-2649-AAC2-313CB24645FE}">
      <dsp:nvSpPr>
        <dsp:cNvPr id="0" name=""/>
        <dsp:cNvSpPr/>
      </dsp:nvSpPr>
      <dsp:spPr>
        <a:xfrm>
          <a:off x="4067487" y="2672692"/>
          <a:ext cx="1998274" cy="1998274"/>
        </a:xfrm>
        <a:prstGeom prst="roundRect">
          <a:avLst/>
        </a:prstGeom>
        <a:gradFill rotWithShape="0">
          <a:gsLst>
            <a:gs pos="0">
              <a:schemeClr val="accent2">
                <a:shade val="80000"/>
                <a:hueOff val="0"/>
                <a:satOff val="-11081"/>
                <a:lumOff val="28449"/>
                <a:alphaOff val="0"/>
                <a:tint val="50000"/>
                <a:satMod val="300000"/>
              </a:schemeClr>
            </a:gs>
            <a:gs pos="35000">
              <a:schemeClr val="accent2">
                <a:shade val="80000"/>
                <a:hueOff val="0"/>
                <a:satOff val="-11081"/>
                <a:lumOff val="28449"/>
                <a:alphaOff val="0"/>
                <a:tint val="37000"/>
                <a:satMod val="300000"/>
              </a:schemeClr>
            </a:gs>
            <a:gs pos="100000">
              <a:schemeClr val="accent2">
                <a:shade val="80000"/>
                <a:hueOff val="0"/>
                <a:satOff val="-11081"/>
                <a:lumOff val="2844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Process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Location design near manufacturing is not critical</a:t>
          </a:r>
          <a:endParaRPr lang="en-US" sz="1500" kern="1200" dirty="0">
            <a:latin typeface="Optima"/>
            <a:cs typeface="Optima"/>
          </a:endParaRPr>
        </a:p>
      </dsp:txBody>
      <dsp:txXfrm>
        <a:off x="4165035" y="2770240"/>
        <a:ext cx="1803178" cy="1803178"/>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endParaRPr lang="en-US" dirty="0"/>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900"/>
            </a:lvl1pPr>
          </a:lstStyle>
          <a:p>
            <a:pPr>
              <a:defRPr/>
            </a:pPr>
            <a:fld id="{09E55941-01B7-A54D-90B3-8762B41F5FE2}" type="datetime1">
              <a:rPr lang="en-US" smtClean="0"/>
              <a:t>3/10/14</a:t>
            </a:fld>
            <a:endParaRPr lang="en-US"/>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smtClean="0"/>
              <a:t>Operations Strategy   © Van Mieghem</a:t>
            </a:r>
            <a:endParaRPr lang="en-US"/>
          </a:p>
        </p:txBody>
      </p:sp>
    </p:spTree>
    <p:extLst>
      <p:ext uri="{BB962C8B-B14F-4D97-AF65-F5344CB8AC3E}">
        <p14:creationId xmlns:p14="http://schemas.microsoft.com/office/powerpoint/2010/main" val="253215382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endParaRPr lang="en-US"/>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4B921685-E29F-C94D-8C17-24DE737D9A09}" type="datetime1">
              <a:rPr lang="en-US" smtClean="0"/>
              <a:t>3/10/14</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smtClean="0"/>
              <a:t>Operations Strategy   © Van Mieghem</a:t>
            </a:r>
            <a:endParaRPr lang="en-US"/>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627415561"/>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 Id="rId3" Type="http://schemas.openxmlformats.org/officeDocument/2006/relationships/hyperlink" Target="http://clicks.skem1.com/trkr/?c=40035&amp;g=1050&amp;p=aff6beed4c32f91c1294857eaa5d6fd6&amp;u=0f8cc20b3931b3d63b26f54c02b146bb&amp;q=&amp;t=1"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smtClean="0">
                <a:solidFill>
                  <a:prstClr val="black"/>
                </a:solidFill>
              </a:rPr>
              <a:t>Operations Strategy   © Van Mieghem</a:t>
            </a:r>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2014 Week 9A: March 4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9B: March 7 (1.5 </a:t>
            </a:r>
            <a:r>
              <a:rPr lang="en-US" dirty="0" err="1" smtClean="0"/>
              <a:t>hr</a:t>
            </a:r>
            <a:r>
              <a:rPr lang="en-US" dirty="0" smtClean="0"/>
              <a:t> day class):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r>
              <a:rPr lang="en-US" baseline="0" dirty="0" smtClean="0"/>
              <a:t>Acquisition &amp; Turnaround: MGP case</a:t>
            </a:r>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2014: 14.182 and 13.73 (so three teams this year across two sections beat the past!)</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 13.73</a:t>
            </a:r>
          </a:p>
          <a:p>
            <a:r>
              <a:rPr lang="en-US" baseline="0" dirty="0" smtClean="0"/>
              <a:t>2013: 14.155 and 13.256</a:t>
            </a:r>
          </a:p>
          <a:p>
            <a:r>
              <a:rPr lang="en-US" baseline="0" dirty="0" smtClean="0"/>
              <a:t>2012: 14.111 and 13.481</a:t>
            </a:r>
          </a:p>
          <a:p>
            <a:endParaRPr lang="en-US" baseline="0"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86"/>
            <a:r>
              <a:rPr lang="en-US" baseline="0" dirty="0" smtClean="0"/>
              <a:t>First good start is a deterministic analysis, which suggests:</a:t>
            </a:r>
          </a:p>
          <a:p>
            <a:pPr marL="218290" indent="-218290" defTabSz="914286">
              <a:buAutoNum type="arabicPeriod"/>
            </a:pPr>
            <a:r>
              <a:rPr lang="en-US" baseline="0" dirty="0" smtClean="0"/>
              <a:t>A dedicated network.</a:t>
            </a:r>
          </a:p>
          <a:p>
            <a:pPr marL="218290" indent="-218290" defTabSz="914286">
              <a:buAutoNum type="arabicPeriod"/>
            </a:pPr>
            <a:r>
              <a:rPr lang="en-US" baseline="0" dirty="0" smtClean="0"/>
              <a:t>Vietnam is worse to supply US, Brazil and R, but better for I C.</a:t>
            </a:r>
          </a:p>
          <a:p>
            <a:pPr marL="218290" indent="-218290" defTabSz="914286">
              <a:buAutoNum type="arabicPeriod"/>
            </a:pPr>
            <a:r>
              <a:rPr lang="en-US" baseline="0" dirty="0" smtClean="0"/>
              <a:t>Evaluation shows both are close.</a:t>
            </a:r>
          </a:p>
          <a:p>
            <a:pPr marL="218290" indent="-218290" defTabSz="914286">
              <a:buAutoNum type="arabicPeriod"/>
            </a:pPr>
            <a:r>
              <a:rPr lang="en-US" baseline="0" dirty="0" smtClean="0"/>
              <a:t>The top matrix also suggests which plants may supply which markets, if we add flexibility (or go with fewer plants):</a:t>
            </a:r>
          </a:p>
          <a:p>
            <a:pPr marL="675490" lvl="1" indent="-218290" defTabSz="914286">
              <a:buAutoNum type="arabicPeriod"/>
            </a:pPr>
            <a:r>
              <a:rPr lang="en-US" baseline="0" dirty="0" smtClean="0"/>
              <a:t>US best supplied from US, then C</a:t>
            </a:r>
          </a:p>
          <a:p>
            <a:pPr marL="675490" lvl="1" indent="-218290" defTabSz="914286">
              <a:buAutoNum type="arabicPeriod"/>
            </a:pPr>
            <a:r>
              <a:rPr lang="en-US" baseline="0" dirty="0" smtClean="0"/>
              <a:t>B best from B, then C</a:t>
            </a:r>
          </a:p>
          <a:p>
            <a:pPr marL="675490" lvl="1" indent="-218290" defTabSz="914286">
              <a:buAutoNum type="arabicPeriod"/>
            </a:pPr>
            <a:r>
              <a:rPr lang="en-US" baseline="0" dirty="0" smtClean="0"/>
              <a:t>R best from R then C</a:t>
            </a:r>
          </a:p>
          <a:p>
            <a:pPr marL="675490" lvl="1" indent="-218290" defTabSz="914286">
              <a:buAutoNum type="arabicPeriod"/>
            </a:pPr>
            <a:r>
              <a:rPr lang="en-US" baseline="0" dirty="0" smtClean="0"/>
              <a:t>I best from I then C</a:t>
            </a:r>
          </a:p>
          <a:p>
            <a:pPr marL="675490" lvl="1" indent="-218290" defTabSz="914286">
              <a:buAutoNum type="arabicPeriod"/>
            </a:pPr>
            <a:r>
              <a:rPr lang="en-US" baseline="0" dirty="0" smtClean="0"/>
              <a:t>C best from C then R = I.</a:t>
            </a:r>
          </a:p>
          <a:p>
            <a:pPr marL="675490" lvl="1" indent="-218290" defTabSz="914286">
              <a:buAutoNum type="arabicPeriod"/>
            </a:pPr>
            <a:r>
              <a:rPr lang="en-US" baseline="0" dirty="0" smtClean="0"/>
              <a:t>In other words: C is second best for all countries, so one plant in C supplying all is a candidate, as well as flexible routes given above.</a:t>
            </a:r>
          </a:p>
          <a:p>
            <a:pPr marL="457200" lvl="1" indent="0" defTabSz="914286">
              <a:buNone/>
            </a:pPr>
            <a:endParaRPr lang="en-US" baseline="0" dirty="0" smtClean="0"/>
          </a:p>
          <a:p>
            <a:pPr marL="218290" indent="-218290" defTabSz="914286">
              <a:buAutoNum type="arabicPeriod"/>
            </a:pPr>
            <a:endParaRPr lang="en-US" baseline="0" dirty="0" smtClean="0"/>
          </a:p>
          <a:p>
            <a:pPr marL="218290" indent="-218290" defTabSz="914286"/>
            <a:r>
              <a:rPr lang="en-US" baseline="0" dirty="0" smtClean="0"/>
              <a:t>What are we missing? </a:t>
            </a:r>
          </a:p>
          <a:p>
            <a:pPr marL="218290" indent="-218290" defTabSz="914286"/>
            <a:r>
              <a:rPr lang="en-US" baseline="0" dirty="0" smtClean="0"/>
              <a:t>1. volatility: Shortage costs &gt; invest in safety capacity</a:t>
            </a:r>
          </a:p>
          <a:p>
            <a:pPr marL="218290" indent="-218290" defTabSz="914286"/>
            <a:endParaRPr lang="en-US" baseline="0" dirty="0" smtClean="0"/>
          </a:p>
          <a:p>
            <a:pPr marL="218290" indent="-218290" defTabSz="914286"/>
            <a:r>
              <a:rPr lang="en-US" baseline="0" dirty="0" smtClean="0"/>
              <a:t>But the deterministic values do serve as an upper bound (because uncertainty only bring mismatches and losses) + gives a lot of insight into which networks become candidates.  </a:t>
            </a:r>
          </a:p>
          <a:p>
            <a:pPr marL="218290" indent="-218290" defTabSz="914286"/>
            <a:r>
              <a:rPr lang="en-US" baseline="0" dirty="0" smtClean="0"/>
              <a:t>THIS SHOULD ALWAYS BE YOUR FIRST STEP IN THE ANALYSIS.</a:t>
            </a:r>
          </a:p>
          <a:p>
            <a:pPr marL="218290" indent="-218290" defTabSz="914286"/>
            <a:endParaRPr lang="en-US" baseline="0" smtClean="0"/>
          </a:p>
          <a:p>
            <a:pPr marL="218290" indent="-218290" defTabSz="914286"/>
            <a:r>
              <a:rPr lang="en-US" baseline="0" smtClean="0"/>
              <a:t>Indeed</a:t>
            </a:r>
            <a:r>
              <a:rPr lang="en-US" baseline="0" dirty="0" smtClean="0"/>
              <a:t>, see next.</a:t>
            </a:r>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Everyone</a:t>
            </a:r>
            <a:r>
              <a:rPr lang="en-US" baseline="0" dirty="0" smtClean="0"/>
              <a:t> should have done this.  It also shows that you should not have suggested anything with a lower E(NPV) than $14M!</a:t>
            </a:r>
            <a:endParaRPr lang="en-US" dirty="0" smtClean="0"/>
          </a:p>
          <a:p>
            <a:endParaRPr lang="en-US" dirty="0" smtClean="0"/>
          </a:p>
          <a:p>
            <a:r>
              <a:rPr lang="en-US" sz="1000" kern="1200" dirty="0" smtClean="0">
                <a:solidFill>
                  <a:schemeClr val="tx1"/>
                </a:solidFill>
                <a:latin typeface="Times New Roman" pitchFamily="18" charset="0"/>
                <a:ea typeface="+mn-ea"/>
                <a:cs typeface="+mn-cs"/>
              </a:rPr>
              <a:t>Worthwhile to show in detail: </a:t>
            </a:r>
          </a:p>
          <a:p>
            <a:pPr lvl="0"/>
            <a:r>
              <a:rPr lang="en-US" sz="1000" kern="1200" dirty="0" smtClean="0">
                <a:solidFill>
                  <a:schemeClr val="tx1"/>
                </a:solidFill>
                <a:latin typeface="Times New Roman" pitchFamily="18" charset="0"/>
                <a:ea typeface="+mn-ea"/>
                <a:cs typeface="+mn-cs"/>
              </a:rPr>
              <a:t>Unit operating margin = price $2100 – production cost $100 – transportation cost $100 = $1900</a:t>
            </a:r>
          </a:p>
          <a:p>
            <a:pPr lvl="0"/>
            <a:r>
              <a:rPr lang="en-US" sz="1000" kern="1200" dirty="0" smtClean="0">
                <a:solidFill>
                  <a:schemeClr val="tx1"/>
                </a:solidFill>
                <a:latin typeface="Times New Roman" pitchFamily="18" charset="0"/>
                <a:ea typeface="+mn-ea"/>
                <a:cs typeface="+mn-cs"/>
              </a:rPr>
              <a:t>On a quarterly basis:</a:t>
            </a:r>
          </a:p>
          <a:p>
            <a:pPr lvl="1"/>
            <a:r>
              <a:rPr lang="en-US" sz="1000" kern="1200" dirty="0" smtClean="0">
                <a:solidFill>
                  <a:schemeClr val="tx1"/>
                </a:solidFill>
                <a:latin typeface="Times New Roman" pitchFamily="18" charset="0"/>
                <a:ea typeface="+mn-ea"/>
                <a:cs typeface="+mn-cs"/>
              </a:rPr>
              <a:t>Demand = normal(500, 60)</a:t>
            </a:r>
          </a:p>
          <a:p>
            <a:pPr lvl="1"/>
            <a:r>
              <a:rPr lang="en-US" sz="1000" kern="1200" dirty="0" smtClean="0">
                <a:solidFill>
                  <a:schemeClr val="tx1"/>
                </a:solidFill>
                <a:latin typeface="Times New Roman" pitchFamily="18" charset="0"/>
                <a:ea typeface="+mn-ea"/>
                <a:cs typeface="+mn-cs"/>
              </a:rPr>
              <a:t>Marginal capacity cost = $460/4 = $115</a:t>
            </a:r>
          </a:p>
          <a:p>
            <a:pPr lvl="0"/>
            <a:r>
              <a:rPr lang="en-US" sz="1000" kern="1200" dirty="0" smtClean="0">
                <a:solidFill>
                  <a:schemeClr val="tx1"/>
                </a:solidFill>
                <a:latin typeface="Times New Roman" pitchFamily="18" charset="0"/>
                <a:ea typeface="+mn-ea"/>
                <a:cs typeface="+mn-cs"/>
              </a:rPr>
              <a:t>Marginal analysis to invest in one additional unit of capacity:</a:t>
            </a:r>
          </a:p>
          <a:p>
            <a:pPr lvl="1"/>
            <a:r>
              <a:rPr lang="en-US" sz="1000" kern="1200" dirty="0" smtClean="0">
                <a:solidFill>
                  <a:schemeClr val="tx1"/>
                </a:solidFill>
                <a:latin typeface="Times New Roman" pitchFamily="18" charset="0"/>
                <a:ea typeface="+mn-ea"/>
                <a:cs typeface="+mn-cs"/>
              </a:rPr>
              <a:t>MC = $115</a:t>
            </a:r>
          </a:p>
          <a:p>
            <a:pPr lvl="1"/>
            <a:r>
              <a:rPr lang="en-US" sz="1000" kern="1200" dirty="0" smtClean="0">
                <a:solidFill>
                  <a:schemeClr val="tx1"/>
                </a:solidFill>
                <a:latin typeface="Times New Roman" pitchFamily="18" charset="0"/>
                <a:ea typeface="+mn-ea"/>
                <a:cs typeface="+mn-cs"/>
              </a:rPr>
              <a:t>MB = $1900*P(D&gt;K)</a:t>
            </a:r>
          </a:p>
          <a:p>
            <a:pPr lvl="1"/>
            <a:r>
              <a:rPr lang="en-US" sz="1000" kern="1200" dirty="0" smtClean="0">
                <a:solidFill>
                  <a:schemeClr val="tx1"/>
                </a:solidFill>
                <a:latin typeface="Times New Roman" pitchFamily="18" charset="0"/>
                <a:ea typeface="+mn-ea"/>
                <a:cs typeface="+mn-cs"/>
              </a:rPr>
              <a:t>Optimal shortage probability: P(D&gt;K) = $115/$1900 = 0.06</a:t>
            </a:r>
          </a:p>
          <a:p>
            <a:pPr lvl="1"/>
            <a:r>
              <a:rPr lang="en-US" sz="1000" kern="1200" dirty="0" smtClean="0">
                <a:solidFill>
                  <a:schemeClr val="tx1"/>
                </a:solidFill>
                <a:latin typeface="Times New Roman" pitchFamily="18" charset="0"/>
                <a:ea typeface="+mn-ea"/>
                <a:cs typeface="+mn-cs"/>
              </a:rPr>
              <a:t>Thus optimal service probability: P(D&lt;=K) = 1 – 0.06 = 0.94.  Thus z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a:t>
            </a:r>
          </a:p>
          <a:p>
            <a:pPr lvl="1"/>
            <a:r>
              <a:rPr lang="en-US" sz="1000" kern="1200" dirty="0" smtClean="0">
                <a:solidFill>
                  <a:schemeClr val="tx1"/>
                </a:solidFill>
                <a:latin typeface="Times New Roman" pitchFamily="18" charset="0"/>
                <a:ea typeface="+mn-ea"/>
                <a:cs typeface="+mn-cs"/>
              </a:rPr>
              <a:t>K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(.94,500,60) = 593</a:t>
            </a:r>
          </a:p>
          <a:p>
            <a:pPr lvl="1"/>
            <a:endParaRPr lang="en-US" sz="1000" kern="1200" dirty="0" smtClean="0">
              <a:solidFill>
                <a:schemeClr val="tx1"/>
              </a:solidFill>
              <a:latin typeface="Times New Roman" pitchFamily="18" charset="0"/>
              <a:ea typeface="+mn-ea"/>
              <a:cs typeface="+mn-cs"/>
            </a:endParaRPr>
          </a:p>
          <a:p>
            <a:endParaRPr lang="en-US" dirty="0" smtClean="0"/>
          </a:p>
          <a:p>
            <a:pPr defTabSz="914286"/>
            <a:r>
              <a:rPr lang="en-US" baseline="0" dirty="0" smtClean="0"/>
              <a:t>E(NPV) can be evaluated analytically: using the optimal newsboy with sales price p and inventory cost c:  V* = (p-c)mu – sigma * p*phi(z*), where phi(.) = standard normal density.</a:t>
            </a:r>
          </a:p>
          <a:p>
            <a:pPr defTabSz="914286"/>
            <a:r>
              <a:rPr lang="en-US" sz="1000" b="0" i="0" u="none" strike="noStrike" kern="1200" dirty="0" smtClean="0">
                <a:solidFill>
                  <a:schemeClr val="tx1"/>
                </a:solidFill>
                <a:latin typeface="Times New Roman" pitchFamily="18" charset="0"/>
                <a:ea typeface="+mn-ea"/>
                <a:cs typeface="+mn-cs"/>
              </a:rPr>
              <a:t>z = </a:t>
            </a:r>
            <a:r>
              <a:rPr lang="en-US" sz="1000" b="0" i="0" u="none" strike="noStrike" kern="1200" dirty="0" err="1" smtClean="0">
                <a:solidFill>
                  <a:schemeClr val="tx1"/>
                </a:solidFill>
                <a:latin typeface="Times New Roman" pitchFamily="18" charset="0"/>
                <a:ea typeface="+mn-ea"/>
                <a:cs typeface="+mn-cs"/>
              </a:rPr>
              <a:t>normsinv</a:t>
            </a:r>
            <a:r>
              <a:rPr lang="en-US" sz="1000" b="0" i="0" u="none" strike="noStrike" kern="1200" dirty="0" smtClean="0">
                <a:solidFill>
                  <a:schemeClr val="tx1"/>
                </a:solidFill>
                <a:latin typeface="Times New Roman" pitchFamily="18" charset="0"/>
                <a:ea typeface="+mn-ea"/>
                <a:cs typeface="+mn-cs"/>
              </a:rPr>
              <a:t>(.94) =</a:t>
            </a:r>
            <a:r>
              <a:rPr lang="en-US" dirty="0" smtClean="0"/>
              <a:t> 1.55</a:t>
            </a:r>
          </a:p>
          <a:p>
            <a:pPr defTabSz="914286"/>
            <a:r>
              <a:rPr lang="en-US" sz="1000" b="0" i="0" u="none" strike="noStrike" kern="1200" dirty="0" smtClean="0">
                <a:solidFill>
                  <a:schemeClr val="tx1"/>
                </a:solidFill>
                <a:latin typeface="Times New Roman" pitchFamily="18" charset="0"/>
                <a:ea typeface="+mn-ea"/>
                <a:cs typeface="+mn-cs"/>
              </a:rPr>
              <a:t>V* = (p-c)mu – sigma * p*phi(z*) =</a:t>
            </a:r>
            <a:r>
              <a:rPr lang="en-US" dirty="0" smtClean="0"/>
              <a:t> $</a:t>
            </a:r>
            <a:r>
              <a:rPr lang="en-US" sz="1000" b="0" i="0" u="none" strike="noStrike" kern="1200" dirty="0" smtClean="0">
                <a:solidFill>
                  <a:schemeClr val="tx1"/>
                </a:solidFill>
                <a:latin typeface="Times New Roman" pitchFamily="18" charset="0"/>
                <a:ea typeface="+mn-ea"/>
                <a:cs typeface="+mn-cs"/>
              </a:rPr>
              <a:t>878,826.8278</a:t>
            </a:r>
            <a:r>
              <a:rPr lang="en-US" dirty="0" smtClean="0"/>
              <a:t> </a:t>
            </a:r>
          </a:p>
          <a:p>
            <a:pPr defTabSz="914286"/>
            <a:r>
              <a:rPr lang="en-US" sz="1000" b="0" i="0" u="none" strike="noStrike" kern="1200" dirty="0" smtClean="0">
                <a:solidFill>
                  <a:schemeClr val="tx1"/>
                </a:solidFill>
                <a:latin typeface="Times New Roman" pitchFamily="18" charset="0"/>
                <a:ea typeface="+mn-ea"/>
                <a:cs typeface="+mn-cs"/>
              </a:rPr>
              <a:t>For 4 x 4 quarters:</a:t>
            </a:r>
            <a:r>
              <a:rPr lang="en-US" dirty="0" smtClean="0"/>
              <a:t> </a:t>
            </a:r>
            <a:r>
              <a:rPr lang="en-US" sz="1000" b="0" i="0" u="none" strike="noStrike" kern="1200" dirty="0" smtClean="0">
                <a:solidFill>
                  <a:schemeClr val="tx1"/>
                </a:solidFill>
                <a:latin typeface="Times New Roman" pitchFamily="18" charset="0"/>
                <a:ea typeface="+mn-ea"/>
                <a:cs typeface="+mn-cs"/>
              </a:rPr>
              <a:t> $  14,061,229.24 Subtract fixed capacity cost of 4x8000</a:t>
            </a:r>
            <a:r>
              <a:rPr lang="en-US" dirty="0" smtClean="0"/>
              <a:t> </a:t>
            </a:r>
            <a:r>
              <a:rPr lang="en-US" sz="1000" b="0" i="0" u="none" strike="noStrike" kern="1200" dirty="0" smtClean="0">
                <a:solidFill>
                  <a:schemeClr val="tx1"/>
                </a:solidFill>
                <a:latin typeface="Times New Roman" pitchFamily="18" charset="0"/>
                <a:ea typeface="+mn-ea"/>
                <a:cs typeface="+mn-cs"/>
              </a:rPr>
              <a:t> $        14,029,229 </a:t>
            </a:r>
            <a:endParaRPr lang="en-US" baseline="0" dirty="0" smtClean="0"/>
          </a:p>
          <a:p>
            <a:pPr defTabSz="914286"/>
            <a:endParaRPr lang="en-US" baseline="0" dirty="0" smtClean="0"/>
          </a:p>
          <a:p>
            <a:pPr defTabSz="914286"/>
            <a:endParaRPr lang="en-US" baseline="0" dirty="0" smtClean="0"/>
          </a:p>
          <a:p>
            <a:endParaRPr lang="en-US" baseline="0" dirty="0" smtClean="0"/>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448973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Ess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Capacities</a:t>
            </a:r>
            <a:r>
              <a:rPr lang="en-US" baseline="0" dirty="0" smtClean="0"/>
              <a:t> now serve two markets (hence would increase) but each market is now served by two capacities (hence capacities could decrease).</a:t>
            </a:r>
          </a:p>
          <a:p>
            <a:r>
              <a:rPr lang="en-US" baseline="0" dirty="0" smtClean="0"/>
              <a:t>It is not obvious (to me) which effect dominates.  </a:t>
            </a:r>
          </a:p>
          <a:p>
            <a:r>
              <a:rPr lang="en-US" baseline="0" dirty="0" smtClean="0"/>
              <a:t>It turns out: China capacity remains, the others decrease:</a:t>
            </a:r>
          </a:p>
          <a:p>
            <a:endParaRPr lang="en-US" baseline="0" dirty="0" smtClean="0"/>
          </a:p>
          <a:p>
            <a:r>
              <a:rPr lang="en-US" baseline="0" dirty="0" smtClean="0"/>
              <a:t>Compared to dedicated solution:</a:t>
            </a:r>
          </a:p>
          <a:p>
            <a:r>
              <a:rPr lang="en-US" dirty="0" err="1" smtClean="0"/>
              <a:t>CapEx</a:t>
            </a:r>
            <a:r>
              <a:rPr lang="en-US" dirty="0" smtClean="0"/>
              <a:t> decreases to </a:t>
            </a:r>
            <a:r>
              <a:rPr lang="en-US" sz="1000" dirty="0" smtClean="0"/>
              <a:t>$3240 K</a:t>
            </a:r>
            <a:r>
              <a:rPr lang="en-US" dirty="0" smtClean="0"/>
              <a:t>; </a:t>
            </a:r>
          </a:p>
          <a:p>
            <a:r>
              <a:rPr lang="en-US" dirty="0" smtClean="0"/>
              <a:t>Sales and operating profit increase to </a:t>
            </a:r>
            <a:r>
              <a:rPr lang="en-US" sz="1000" dirty="0" smtClean="0"/>
              <a:t>17530 K</a:t>
            </a:r>
            <a:r>
              <a:rPr lang="en-US" dirty="0" smtClean="0"/>
              <a:t>; </a:t>
            </a:r>
          </a:p>
          <a:p>
            <a:r>
              <a:rPr lang="en-US" dirty="0" smtClean="0"/>
              <a:t>so E(NPV) is up</a:t>
            </a:r>
            <a:r>
              <a:rPr lang="en-US" baseline="0" dirty="0" smtClean="0"/>
              <a:t> to </a:t>
            </a:r>
            <a:r>
              <a:rPr lang="en-US" sz="1000" dirty="0" smtClean="0"/>
              <a:t>$14290 K</a:t>
            </a:r>
            <a:r>
              <a:rPr lang="en-US" sz="1000" dirty="0" smtClean="0"/>
              <a:t>.</a:t>
            </a:r>
          </a:p>
          <a:p>
            <a:endParaRPr lang="en-US" sz="1000" dirty="0" smtClean="0"/>
          </a:p>
          <a:p>
            <a:endParaRPr lang="en-US" sz="1000" dirty="0" smtClean="0"/>
          </a:p>
          <a:p>
            <a:r>
              <a:rPr lang="en-US" sz="1000" dirty="0" smtClean="0"/>
              <a:t>Lu:</a:t>
            </a:r>
          </a:p>
          <a:p>
            <a:r>
              <a:rPr lang="en-US" sz="1000" kern="1200" dirty="0" smtClean="0">
                <a:solidFill>
                  <a:schemeClr val="tx1"/>
                </a:solidFill>
                <a:latin typeface="Times New Roman" pitchFamily="18" charset="0"/>
                <a:ea typeface="+mn-ea"/>
                <a:cs typeface="+mn-cs"/>
              </a:rPr>
              <a:t>I tried several configurations for chaining and chose the one that generates the highest. </a:t>
            </a:r>
          </a:p>
          <a:p>
            <a:r>
              <a:rPr lang="en-US" sz="1000" kern="1200" dirty="0" smtClean="0">
                <a:solidFill>
                  <a:schemeClr val="tx1"/>
                </a:solidFill>
                <a:latin typeface="Times New Roman" pitchFamily="18" charset="0"/>
                <a:ea typeface="+mn-ea"/>
                <a:cs typeface="+mn-cs"/>
              </a:rPr>
              <a:t>All but China's capacity decreases, so it seems that "being served by 2" decreases capacity. Possible explanation:</a:t>
            </a:r>
          </a:p>
          <a:p>
            <a:r>
              <a:rPr lang="en-US" sz="1000" kern="1200" smtClean="0">
                <a:solidFill>
                  <a:schemeClr val="tx1"/>
                </a:solidFill>
                <a:latin typeface="Times New Roman" pitchFamily="18" charset="0"/>
                <a:ea typeface="+mn-ea"/>
                <a:cs typeface="+mn-cs"/>
              </a:rPr>
              <a:t>Since only when there's excess capacity</a:t>
            </a:r>
            <a:r>
              <a:rPr lang="en-US" sz="1000" i="1" kern="1200" smtClean="0">
                <a:solidFill>
                  <a:schemeClr val="tx1"/>
                </a:solidFill>
                <a:latin typeface="Times New Roman" pitchFamily="18" charset="0"/>
                <a:ea typeface="+mn-ea"/>
                <a:cs typeface="+mn-cs"/>
              </a:rPr>
              <a:t> and </a:t>
            </a:r>
            <a:r>
              <a:rPr lang="en-US" sz="1000" i="0" kern="1200" smtClean="0">
                <a:solidFill>
                  <a:schemeClr val="tx1"/>
                </a:solidFill>
                <a:latin typeface="Times New Roman" pitchFamily="18" charset="0"/>
                <a:ea typeface="+mn-ea"/>
                <a:cs typeface="+mn-cs"/>
              </a:rPr>
              <a:t>excess demand in 2nd market, the country will serve the 2nd market, the optimality thus mainly depends on its own market: The optimal capacity won't increase too much due to serving 2 markets. </a:t>
            </a:r>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792888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9309F0-2EE6-4F27-AF71-A2CFE74BD601}"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920417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69309F0-2EE6-4F27-AF71-A2CFE74BD601}" type="slidenum">
              <a:rPr lang="en-US" smtClean="0">
                <a:solidFill>
                  <a:prstClr val="black"/>
                </a:solidFill>
                <a:latin typeface="Calibri"/>
              </a:rPr>
              <a:pPr/>
              <a:t>30</a:t>
            </a:fld>
            <a:endParaRPr lang="en-US">
              <a:solidFill>
                <a:prstClr val="black"/>
              </a:solidFill>
              <a:latin typeface="Calibri"/>
            </a:endParaRPr>
          </a:p>
        </p:txBody>
      </p:sp>
    </p:spTree>
    <p:extLst>
      <p:ext uri="{BB962C8B-B14F-4D97-AF65-F5344CB8AC3E}">
        <p14:creationId xmlns:p14="http://schemas.microsoft.com/office/powerpoint/2010/main" val="3324169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noChangeArrowheads="1"/>
          </p:cNvSpPr>
          <p:nvPr>
            <p:ph type="ftr" sz="quarter" idx="4"/>
          </p:nvPr>
        </p:nvSpPr>
        <p:spPr>
          <a:noFill/>
        </p:spPr>
        <p:txBody>
          <a:bodyPr/>
          <a:lstStyle/>
          <a:p>
            <a:pPr defTabSz="930397"/>
            <a:r>
              <a:rPr lang="en-US" smtClean="0">
                <a:solidFill>
                  <a:prstClr val="black"/>
                </a:solidFill>
              </a:rPr>
              <a:t>Operations Strategy   © Van Mieghem</a:t>
            </a:r>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2014 Week 9A: March 4 (1.5hr day class): </a:t>
            </a:r>
          </a:p>
          <a:p>
            <a:pPr marL="171450" indent="-171450">
              <a:buFont typeface="Arial"/>
              <a:buChar char="•"/>
              <a:defRPr/>
            </a:pPr>
            <a:r>
              <a:rPr lang="en-US" dirty="0" smtClean="0"/>
              <a:t>Negotiating: </a:t>
            </a:r>
            <a:r>
              <a:rPr lang="en-US" dirty="0" err="1" smtClean="0"/>
              <a:t>Neuvotella</a:t>
            </a:r>
            <a:endParaRPr lang="en-US" dirty="0" smtClean="0"/>
          </a:p>
          <a:p>
            <a:pPr marL="171450" indent="-171450">
              <a:buFont typeface="Arial"/>
              <a:buChar char="•"/>
              <a:defRPr/>
            </a:pPr>
            <a:endParaRPr lang="en-US" dirty="0" smtClean="0"/>
          </a:p>
          <a:p>
            <a:pPr>
              <a:defRPr/>
            </a:pPr>
            <a:r>
              <a:rPr lang="en-US" dirty="0" smtClean="0"/>
              <a:t>9B: March 7 (1.5 </a:t>
            </a:r>
            <a:r>
              <a:rPr lang="en-US" dirty="0" err="1" smtClean="0"/>
              <a:t>hr</a:t>
            </a:r>
            <a:r>
              <a:rPr lang="en-US" dirty="0" smtClean="0"/>
              <a:t> day class):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r>
              <a:rPr lang="en-US" baseline="0" dirty="0" smtClean="0"/>
              <a:t>Acquisition &amp; Turnaround: MGP case</a:t>
            </a:r>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a typeface="ＭＳ Ｐゴシック" charset="-128"/>
                <a:cs typeface="ＭＳ Ｐゴシック" charset="-128"/>
              </a:rPr>
              <a:t>Room G44 May 30</a:t>
            </a:r>
            <a:r>
              <a:rPr lang="en-US" b="1" baseline="30000" dirty="0">
                <a:ea typeface="ＭＳ Ｐゴシック" charset="-128"/>
                <a:cs typeface="ＭＳ Ｐゴシック" charset="-128"/>
              </a:rPr>
              <a:t>th</a:t>
            </a:r>
            <a:r>
              <a:rPr lang="en-US" b="1" dirty="0">
                <a:ea typeface="ＭＳ Ｐゴシック" charset="-128"/>
                <a:cs typeface="ＭＳ Ｐゴシック" charset="-128"/>
              </a:rPr>
              <a:t> 12:15~1:15</a:t>
            </a:r>
          </a:p>
          <a:p>
            <a:r>
              <a:rPr lang="en-US" b="1" dirty="0">
                <a:ea typeface="ＭＳ Ｐゴシック" charset="-128"/>
                <a:cs typeface="ＭＳ Ｐゴシック" charset="-128"/>
              </a:rPr>
              <a:t>G43 May 30</a:t>
            </a:r>
            <a:r>
              <a:rPr lang="en-US" b="1" baseline="30000" dirty="0">
                <a:ea typeface="ＭＳ Ｐゴシック" charset="-128"/>
                <a:cs typeface="ＭＳ Ｐゴシック" charset="-128"/>
              </a:rPr>
              <a:t>th</a:t>
            </a:r>
            <a:r>
              <a:rPr lang="en-US" b="1" dirty="0">
                <a:ea typeface="ＭＳ Ｐゴシック" charset="-128"/>
                <a:cs typeface="ＭＳ Ｐゴシック" charset="-128"/>
              </a:rPr>
              <a:t> 10:30~12:00     </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770970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63494" name="Rectangle 2"/>
          <p:cNvSpPr>
            <a:spLocks noGrp="1" noRot="1" noChangeAspect="1" noChangeArrowheads="1" noTextEdit="1"/>
          </p:cNvSpPr>
          <p:nvPr>
            <p:ph type="sldImg"/>
          </p:nvPr>
        </p:nvSpPr>
        <p:spPr>
          <a:xfrm>
            <a:off x="1262063" y="361950"/>
            <a:ext cx="4240212" cy="3179763"/>
          </a:xfrm>
          <a:ln/>
        </p:spPr>
      </p:sp>
      <p:sp>
        <p:nvSpPr>
          <p:cNvPr id="63495" name="Rectangle 3"/>
          <p:cNvSpPr>
            <a:spLocks noGrp="1" noChangeArrowheads="1"/>
          </p:cNvSpPr>
          <p:nvPr>
            <p:ph type="body" idx="1"/>
          </p:nvPr>
        </p:nvSpPr>
        <p:spPr>
          <a:noFill/>
          <a:ln/>
        </p:spPr>
        <p:txBody>
          <a:bodyPr/>
          <a:lstStyle/>
          <a:p>
            <a:pPr marL="189697" indent="-189697"/>
            <a:r>
              <a:rPr lang="en-US" dirty="0" smtClean="0"/>
              <a:t>To illustrate the importance of whether we can easily contract on detailed requirement, consider the impact of product design complexity.</a:t>
            </a:r>
          </a:p>
          <a:p>
            <a:pPr marL="189697" indent="-189697"/>
            <a:endParaRPr lang="en-US" dirty="0" smtClean="0"/>
          </a:p>
          <a:p>
            <a:pPr marL="189697" indent="-18969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47110" lvl="1" indent="-189697"/>
            <a:r>
              <a:rPr lang="en-US" i="1" dirty="0" smtClean="0"/>
              <a:t>Where do our cases fall?</a:t>
            </a:r>
          </a:p>
          <a:p>
            <a:pPr marL="647110" lvl="1" indent="-189697">
              <a:buFontTx/>
              <a:buAutoNum type="arabicPeriod"/>
            </a:pPr>
            <a:r>
              <a:rPr lang="en-US" dirty="0" smtClean="0"/>
              <a:t>Swatch, ACC (modular)</a:t>
            </a:r>
          </a:p>
          <a:p>
            <a:pPr marL="647110" lvl="1" indent="-189697">
              <a:buFontTx/>
              <a:buAutoNum type="arabicPeriod"/>
            </a:pPr>
            <a:r>
              <a:rPr lang="en-US" dirty="0" smtClean="0"/>
              <a:t>Harley (integral, to some extent b/c vibration, acoustics, look and feel are holistic)</a:t>
            </a:r>
          </a:p>
          <a:p>
            <a:pPr marL="647110" lvl="1" indent="-189697"/>
            <a:endParaRPr lang="en-US" dirty="0" smtClean="0"/>
          </a:p>
          <a:p>
            <a:pPr marL="189697" indent="-189697"/>
            <a:r>
              <a:rPr lang="en-US" dirty="0" smtClean="0"/>
              <a:t>Then, push the students a bit on Ford-Firestone before you show the quotes by saying the following: </a:t>
            </a:r>
          </a:p>
          <a:p>
            <a:pPr marL="647110" lvl="1" indent="-189697"/>
            <a:r>
              <a:rPr lang="en-US" i="1" dirty="0" smtClean="0"/>
              <a:t>How easy is it to outsource even a totally modular component like a tire</a:t>
            </a:r>
            <a:r>
              <a:rPr lang="en-US" dirty="0" smtClean="0"/>
              <a:t>? </a:t>
            </a:r>
          </a:p>
          <a:p>
            <a:pPr marL="647110" lvl="1" indent="-18969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89697" indent="-189697"/>
            <a:endParaRPr lang="en-US" dirty="0" smtClean="0"/>
          </a:p>
          <a:p>
            <a:pPr marL="189697" indent="-189697"/>
            <a:r>
              <a:rPr lang="en-US" dirty="0" smtClean="0"/>
              <a:t>Now show the quotes. The point is that the failure results from interactions between systems, and it is very difficult to write a contract to ensure that separate parties work to ensure cross-system coordination. </a:t>
            </a:r>
          </a:p>
          <a:p>
            <a:pPr marL="189697" indent="-189697"/>
            <a:endParaRPr lang="en-US" dirty="0" smtClean="0"/>
          </a:p>
          <a:p>
            <a:pPr marL="189697" indent="-189697"/>
            <a:r>
              <a:rPr lang="en-US" dirty="0" smtClean="0"/>
              <a:t>How to handle it? Now show the seat diagram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89697" indent="-189697"/>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89697" indent="-189697"/>
            <a:r>
              <a:rPr lang="en-US" dirty="0" smtClean="0"/>
              <a:t>The key issues are: </a:t>
            </a:r>
          </a:p>
          <a:p>
            <a:pPr marL="189697" indent="-189697">
              <a:buFontTx/>
              <a:buAutoNum type="arabicPeriod"/>
            </a:pPr>
            <a:r>
              <a:rPr lang="en-US" dirty="0" smtClean="0"/>
              <a:t>which party is better prepared to coordinate product development, </a:t>
            </a:r>
          </a:p>
          <a:p>
            <a:pPr marL="189697" indent="-189697">
              <a:buFontTx/>
              <a:buAutoNum type="arabicPeriod"/>
            </a:pPr>
            <a:r>
              <a:rPr lang="en-US" dirty="0" smtClean="0"/>
              <a:t>how do you write the contract, </a:t>
            </a:r>
          </a:p>
          <a:p>
            <a:pPr marL="189697" indent="-189697">
              <a:buFontTx/>
              <a:buAutoNum type="arabicPeriod"/>
            </a:pPr>
            <a:r>
              <a:rPr lang="en-US" dirty="0" smtClean="0"/>
              <a:t>should designs be changed to facilitate outsourcing? </a:t>
            </a:r>
          </a:p>
          <a:p>
            <a:pPr marL="189697" indent="-189697"/>
            <a:r>
              <a:rPr lang="en-US" dirty="0" smtClean="0"/>
              <a:t>I would let the students discuss the contracting and design issues here.</a:t>
            </a:r>
          </a:p>
          <a:p>
            <a:pPr marL="189697" indent="-189697"/>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a:t>
            </a:r>
          </a:p>
          <a:p>
            <a:endParaRPr lang="en-US" dirty="0" smtClean="0"/>
          </a:p>
          <a:p>
            <a:r>
              <a:rPr lang="en-US" dirty="0" smtClean="0"/>
              <a:t>Jan 2014:</a:t>
            </a:r>
          </a:p>
          <a:p>
            <a:r>
              <a:rPr lang="en-US" dirty="0" smtClean="0"/>
              <a:t>http://</a:t>
            </a:r>
            <a:r>
              <a:rPr lang="en-US" dirty="0" err="1" smtClean="0"/>
              <a:t>www.theverge.com</a:t>
            </a:r>
            <a:r>
              <a:rPr lang="en-US" dirty="0" smtClean="0"/>
              <a:t>/2014/1/29/5359068/google-keeping-motorola-advanced-technology-group-project-ara-phone</a:t>
            </a:r>
          </a:p>
          <a:p>
            <a:endParaRPr lang="en-US" dirty="0" smtClean="0"/>
          </a:p>
          <a:p>
            <a:r>
              <a:rPr lang="en-US" dirty="0" smtClean="0"/>
              <a:t>Google/</a:t>
            </a:r>
            <a:r>
              <a:rPr lang="en-US" dirty="0" err="1" smtClean="0"/>
              <a:t>Motoral’s</a:t>
            </a:r>
            <a:r>
              <a:rPr lang="en-US" smtClean="0"/>
              <a:t> Project </a:t>
            </a:r>
            <a:r>
              <a:rPr lang="en-US" dirty="0" err="1" smtClean="0"/>
              <a:t>Ara</a:t>
            </a:r>
            <a:r>
              <a:rPr lang="en-US" dirty="0" smtClean="0"/>
              <a:t> modular phone.</a:t>
            </a:r>
          </a:p>
          <a:p>
            <a:endParaRPr lang="en-US" dirty="0" smtClean="0"/>
          </a:p>
          <a:p>
            <a:r>
              <a:rPr lang="en-US" dirty="0" smtClean="0"/>
              <a:t>Feb 27,</a:t>
            </a:r>
            <a:r>
              <a:rPr lang="en-US" baseline="0" dirty="0" smtClean="0"/>
              <a:t> 2014:</a:t>
            </a:r>
          </a:p>
          <a:p>
            <a:r>
              <a:rPr lang="en-US" sz="1000" b="1" kern="1200" dirty="0" smtClean="0">
                <a:solidFill>
                  <a:schemeClr val="tx1"/>
                </a:solidFill>
                <a:latin typeface="Times New Roman" pitchFamily="18" charset="0"/>
                <a:ea typeface="+mn-ea"/>
                <a:cs typeface="+mn-cs"/>
                <a:hlinkClick r:id="rId3"/>
              </a:rPr>
              <a:t>CHEAP SMARTS</a:t>
            </a:r>
          </a:p>
          <a:p>
            <a:r>
              <a:rPr lang="en-US" sz="1000" b="0" kern="1200" dirty="0" smtClean="0">
                <a:solidFill>
                  <a:schemeClr val="tx1"/>
                </a:solidFill>
                <a:latin typeface="Times New Roman" pitchFamily="18" charset="0"/>
                <a:ea typeface="+mn-ea"/>
                <a:cs typeface="+mn-cs"/>
              </a:rPr>
              <a:t>Firefox Aims to Get the World Online With Low-Cost Smartphone</a:t>
            </a:r>
          </a:p>
          <a:p>
            <a:r>
              <a:rPr lang="en-US" sz="1000" b="0" kern="1200" dirty="0" smtClean="0">
                <a:solidFill>
                  <a:schemeClr val="tx1"/>
                </a:solidFill>
                <a:latin typeface="Times New Roman" pitchFamily="18" charset="0"/>
                <a:ea typeface="+mn-ea"/>
                <a:cs typeface="+mn-cs"/>
              </a:rPr>
              <a:t>Spending hundreds of dollars on cell phones may soon be as dated as Internet Explorer if Mozilla gets its way. The firm that gave us Firefox - the free web browser that took the world by storm a decade ago - has developed a smartphone that costs just $25. It is aiming to meet Internet demand in the developing world. The Firefox OS is made of cheap components, but it has a web browser, calling and texting capabilities, a camera and room for apps, just like the iPhone but at a fraction of the cost. 	</a:t>
            </a:r>
            <a:r>
              <a:rPr lang="en-US" sz="1000" kern="1200" dirty="0" smtClean="0">
                <a:solidFill>
                  <a:schemeClr val="tx1"/>
                </a:solidFill>
                <a:latin typeface="Times New Roman" pitchFamily="18" charset="0"/>
                <a:ea typeface="+mn-ea"/>
                <a:cs typeface="+mn-cs"/>
              </a:rPr>
              <a:t>Source: Wired</a:t>
            </a:r>
          </a:p>
          <a:p>
            <a:endParaRPr lang="en-US" sz="1000" b="0" kern="1200" dirty="0" smtClean="0">
              <a:solidFill>
                <a:schemeClr val="tx1"/>
              </a:solidFill>
              <a:latin typeface="Times New Roman" pitchFamily="18" charset="0"/>
              <a:ea typeface="+mn-ea"/>
              <a:cs typeface="+mn-cs"/>
            </a:endParaRPr>
          </a:p>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040756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3351873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p>
          <a:p>
            <a:r>
              <a:rPr lang="en-US" baseline="0" dirty="0" smtClean="0"/>
              <a:t>Over the years, the highest and lowest E(NPV) have been:</a:t>
            </a:r>
          </a:p>
          <a:p>
            <a:r>
              <a:rPr lang="en-US" baseline="0" dirty="0" smtClean="0"/>
              <a:t>2014: 14.182 and</a:t>
            </a:r>
          </a:p>
          <a:p>
            <a:r>
              <a:rPr lang="en-US" baseline="0" dirty="0" smtClean="0"/>
              <a:t>2013: 14.155 and 13.256</a:t>
            </a:r>
          </a:p>
          <a:p>
            <a:r>
              <a:rPr lang="en-US" baseline="0" dirty="0" smtClean="0"/>
              <a:t>2012: 14.111 and 13.481</a:t>
            </a:r>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237294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53771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to remind everyone how it works…</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183273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back, and reconstruct up to the prices up to 2011</a:t>
            </a:r>
            <a:r>
              <a:rPr lang="en-US" baseline="0" dirty="0" smtClean="0"/>
              <a:t> + then project 2012-2014:</a:t>
            </a:r>
          </a:p>
          <a:p>
            <a:endParaRPr lang="en-US" baseline="0" dirty="0" smtClean="0"/>
          </a:p>
          <a:p>
            <a:pPr marL="171450" indent="-171450">
              <a:buFontTx/>
              <a:buChar char="-"/>
            </a:pPr>
            <a:r>
              <a:rPr lang="en-US" baseline="0" dirty="0" smtClean="0"/>
              <a:t>What was their Margin? &gt; Point: there were no losses in the past; it’s not about recouping.</a:t>
            </a:r>
          </a:p>
          <a:p>
            <a:pPr marL="171450" indent="-171450">
              <a:buFontTx/>
              <a:buChar char="-"/>
            </a:pPr>
            <a:r>
              <a:rPr lang="en-US" baseline="0" dirty="0" smtClean="0"/>
              <a:t>If we accept the wholesale price increase, what will be their margin?</a:t>
            </a:r>
          </a:p>
          <a:p>
            <a:pPr marL="171450" indent="-171450">
              <a:buFontTx/>
              <a:buChar char="-"/>
            </a:pPr>
            <a:endParaRPr lang="en-US" baseline="0" dirty="0" smtClean="0"/>
          </a:p>
          <a:p>
            <a:pPr marL="0" indent="0">
              <a:buFontTx/>
              <a:buNone/>
            </a:pPr>
            <a:r>
              <a:rPr lang="en-US" baseline="0" dirty="0" smtClean="0"/>
              <a:t>(The only lines that really matter are red and green; the black is what claimed.)</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2467039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spend most of the time on this slide.</a:t>
            </a:r>
          </a:p>
          <a:p>
            <a:endParaRPr lang="en-US" baseline="0" dirty="0" smtClean="0"/>
          </a:p>
          <a:p>
            <a:r>
              <a:rPr lang="en-US" baseline="0" dirty="0" smtClean="0"/>
              <a:t>This is to try to establish:</a:t>
            </a:r>
          </a:p>
          <a:p>
            <a:pPr marL="228600" indent="-228600">
              <a:buAutoNum type="arabicPeriod"/>
            </a:pPr>
            <a:r>
              <a:rPr lang="en-US" baseline="0" dirty="0" smtClean="0"/>
              <a:t>You want to understand your BATNA and the other side’s BATNA.</a:t>
            </a:r>
          </a:p>
          <a:p>
            <a:pPr marL="228600" indent="-228600">
              <a:buAutoNum type="arabicPeriod"/>
            </a:pPr>
            <a:r>
              <a:rPr lang="en-US" baseline="0" dirty="0" smtClean="0"/>
              <a:t>This slide also tries to answer: If the only leverage you have “I don’t extend the contract for one year” (if that is your BATNA) and what if you extend to 3 years (another BATNA).</a:t>
            </a:r>
          </a:p>
          <a:p>
            <a:pPr marL="228600" indent="-228600">
              <a:buAutoNum type="arabicPeriod"/>
            </a:pPr>
            <a:endParaRPr lang="en-US" baseline="0" dirty="0" smtClean="0"/>
          </a:p>
          <a:p>
            <a:pPr marL="0" indent="0">
              <a:buNone/>
            </a:pPr>
            <a:r>
              <a:rPr lang="en-US" baseline="0" dirty="0" smtClean="0"/>
              <a:t>In a sense, there are two reservation levels: yours and theirs.</a:t>
            </a:r>
          </a:p>
          <a:p>
            <a:pPr marL="0" indent="0">
              <a:buNone/>
            </a:pPr>
            <a:endParaRPr lang="en-US" baseline="0" dirty="0" smtClean="0"/>
          </a:p>
          <a:p>
            <a:pPr marL="0" indent="0">
              <a:buNone/>
            </a:pPr>
            <a:r>
              <a:rPr lang="en-US" baseline="0" dirty="0" smtClean="0"/>
              <a:t>If you take actual prices now and only go for one year (2012), then T is guaranteed $1.6M and N looses $.6M (and would then go out of business).</a:t>
            </a:r>
          </a:p>
          <a:p>
            <a:pPr marL="0" indent="0">
              <a:buNone/>
            </a:pPr>
            <a:r>
              <a:rPr lang="en-US" baseline="0" dirty="0" smtClean="0"/>
              <a:t>If you extend contract for 3 years, the total pie goes up by a factor of 3 and the markup that T needs to make same $1.6M is 16% = this is </a:t>
            </a:r>
            <a:r>
              <a:rPr lang="en-US" baseline="0" dirty="0" err="1" smtClean="0"/>
              <a:t>Trate’s</a:t>
            </a:r>
            <a:r>
              <a:rPr lang="en-US" baseline="0" dirty="0" smtClean="0"/>
              <a:t> reservation value.  So they should never agree to anything below that.</a:t>
            </a:r>
          </a:p>
          <a:p>
            <a:pPr marL="0" indent="0">
              <a:buNone/>
            </a:pPr>
            <a:endParaRPr lang="en-US" baseline="0" dirty="0" smtClean="0"/>
          </a:p>
          <a:p>
            <a:pPr marL="0" indent="0">
              <a:buNone/>
            </a:pPr>
            <a:endParaRPr lang="en-US" baseline="0" dirty="0" smtClean="0"/>
          </a:p>
          <a:p>
            <a:pPr marL="0" indent="0">
              <a:buNone/>
            </a:pPr>
            <a:r>
              <a:rPr lang="en-US" baseline="0" dirty="0" smtClean="0"/>
              <a:t>For </a:t>
            </a:r>
            <a:r>
              <a:rPr lang="en-US" baseline="0" dirty="0" err="1" smtClean="0"/>
              <a:t>Neuvotella</a:t>
            </a:r>
            <a:r>
              <a:rPr lang="en-US" baseline="0" dirty="0" smtClean="0"/>
              <a:t>, the numbers were such that if they accept anything above 30% they would loose on every product.  So they should not agree to anything above 30%.</a:t>
            </a:r>
          </a:p>
          <a:p>
            <a:pPr marL="0" indent="0">
              <a:buNone/>
            </a:pPr>
            <a:endParaRPr lang="en-US" baseline="0" dirty="0" smtClean="0"/>
          </a:p>
          <a:p>
            <a:pPr marL="0" indent="0">
              <a:buNone/>
            </a:pPr>
            <a:r>
              <a:rPr lang="en-US" baseline="0" dirty="0" smtClean="0"/>
              <a:t>So, the negotiation zone is 16% (markup above should cost! Not above previous prices!!!) to 30%.</a:t>
            </a:r>
          </a:p>
          <a:p>
            <a:pPr marL="0" indent="0">
              <a:buNone/>
            </a:pPr>
            <a:endParaRPr lang="en-US" baseline="0" dirty="0" smtClean="0"/>
          </a:p>
          <a:p>
            <a:pPr marL="0" indent="0">
              <a:buNone/>
            </a:pPr>
            <a:r>
              <a:rPr lang="en-US" baseline="0" dirty="0" smtClean="0"/>
              <a:t>So </a:t>
            </a:r>
            <a:r>
              <a:rPr lang="en-US" baseline="0" dirty="0" err="1" smtClean="0"/>
              <a:t>Neuvotella’s</a:t>
            </a:r>
            <a:r>
              <a:rPr lang="en-US" baseline="0" dirty="0" smtClean="0"/>
              <a:t> task is to change the negotiation away from increase from last price, to increase above should-cost!!!!!!!!!</a:t>
            </a:r>
          </a:p>
          <a:p>
            <a:pPr marL="0" indent="0">
              <a:buNone/>
            </a:pPr>
            <a:endParaRPr lang="en-US" baseline="0" dirty="0" smtClean="0"/>
          </a:p>
          <a:p>
            <a:pPr marL="0" indent="0">
              <a:buNone/>
            </a:pPr>
            <a:endParaRPr lang="en-US" baseline="0" dirty="0" smtClean="0"/>
          </a:p>
          <a:p>
            <a:pPr marL="0" indent="0">
              <a:buNone/>
            </a:pPr>
            <a:r>
              <a:rPr lang="en-US" baseline="0" dirty="0" smtClean="0"/>
              <a:t>Then discuss the actual division of surplus: why?  Typical factors:</a:t>
            </a:r>
          </a:p>
          <a:p>
            <a:pPr marL="228600" indent="-228600">
              <a:buAutoNum type="arabicPeriod"/>
            </a:pPr>
            <a:r>
              <a:rPr lang="en-US" baseline="0" dirty="0" smtClean="0"/>
              <a:t>Preparation</a:t>
            </a:r>
          </a:p>
          <a:p>
            <a:pPr marL="228600" indent="-228600">
              <a:buAutoNum type="arabicPeriod"/>
            </a:pPr>
            <a:r>
              <a:rPr lang="en-US" baseline="0" dirty="0" smtClean="0"/>
              <a:t>Nash Bargaining solution: </a:t>
            </a:r>
          </a:p>
          <a:p>
            <a:pPr marL="685800" lvl="1" indent="-228600">
              <a:buAutoNum type="arabicPeriod"/>
            </a:pPr>
            <a:r>
              <a:rPr lang="en-US" baseline="0" dirty="0" smtClean="0"/>
              <a:t>You are guaranteed to get $1.6, and could get up to $3.1.  So there is $1.5M to divide.</a:t>
            </a:r>
          </a:p>
          <a:p>
            <a:pPr marL="685800" lvl="1" indent="-228600">
              <a:buAutoNum type="arabicPeriod"/>
            </a:pPr>
            <a:r>
              <a:rPr lang="en-US" baseline="0" dirty="0" smtClean="0"/>
              <a:t>The division depends on the Nash bargaining power of each party’s.</a:t>
            </a:r>
          </a:p>
          <a:p>
            <a:pPr marL="685800" lvl="1" indent="-228600">
              <a:buAutoNum type="arabicPeriod"/>
            </a:pPr>
            <a:r>
              <a:rPr lang="en-US" baseline="0" dirty="0" smtClean="0"/>
              <a:t>We can use this to elicit each party’s bargaining power (theta) &gt; this is driven by attitude and preparation.</a:t>
            </a:r>
          </a:p>
          <a:p>
            <a:pPr marL="457200" lvl="1" indent="0">
              <a:buNone/>
            </a:pPr>
            <a:endParaRPr lang="en-US" baseline="0" dirty="0" smtClean="0"/>
          </a:p>
          <a:p>
            <a:pPr marL="628650" lvl="1" indent="-171450">
              <a:buFont typeface="Wingdings" charset="0"/>
              <a:buChar char="Ø"/>
            </a:pPr>
            <a:r>
              <a:rPr lang="en-US" baseline="0" dirty="0" smtClean="0"/>
              <a:t>Can you find this back in </a:t>
            </a:r>
            <a:r>
              <a:rPr lang="en-US" baseline="0" dirty="0" err="1" smtClean="0"/>
              <a:t>SimClass</a:t>
            </a:r>
            <a:r>
              <a:rPr lang="en-US" baseline="0" dirty="0" smtClean="0"/>
              <a:t> data?</a:t>
            </a:r>
          </a:p>
          <a:p>
            <a:pPr marL="628650" lvl="1" indent="-171450">
              <a:buFont typeface="Wingdings" charset="0"/>
              <a:buChar char="Ø"/>
            </a:pPr>
            <a:r>
              <a:rPr lang="en-US" baseline="0" dirty="0" smtClean="0"/>
              <a:t>Look at teams with worst and best </a:t>
            </a:r>
            <a:r>
              <a:rPr lang="en-US" baseline="0" dirty="0" err="1" smtClean="0"/>
              <a:t>Neuvotella</a:t>
            </a:r>
            <a:r>
              <a:rPr lang="en-US" baseline="0" dirty="0" smtClean="0"/>
              <a:t> (ex post negotiation), then go back to verify whether the best team also had the lowest acceptable price increase (in-advance).  This was the case for </a:t>
            </a:r>
            <a:r>
              <a:rPr lang="en-US" baseline="0" dirty="0" err="1" smtClean="0"/>
              <a:t>Margareth</a:t>
            </a:r>
            <a:r>
              <a:rPr lang="en-US" baseline="0" dirty="0" smtClean="0"/>
              <a:t>.</a:t>
            </a:r>
          </a:p>
          <a:p>
            <a:pPr marL="628650" lvl="1" indent="-171450">
              <a:buFont typeface="Wingdings" charset="0"/>
              <a:buChar char="Ø"/>
            </a:pPr>
            <a:endParaRPr lang="en-US" baseline="0" dirty="0" smtClean="0"/>
          </a:p>
          <a:p>
            <a:pPr marL="0" indent="0">
              <a:buNone/>
            </a:pP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extLst>
      <p:ext uri="{BB962C8B-B14F-4D97-AF65-F5344CB8AC3E}">
        <p14:creationId xmlns:p14="http://schemas.microsoft.com/office/powerpoint/2010/main" val="433041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6"/>
          <p:cNvSpPr>
            <a:spLocks noGrp="1" noChangeArrowheads="1"/>
          </p:cNvSpPr>
          <p:nvPr>
            <p:ph type="ftr" sz="quarter" idx="4"/>
          </p:nvPr>
        </p:nvSpPr>
        <p:spPr>
          <a:noFill/>
        </p:spPr>
        <p:txBody>
          <a:bodyPr/>
          <a:lstStyle/>
          <a:p>
            <a:pPr defTabSz="942364"/>
            <a:r>
              <a:rPr lang="en-US" smtClean="0"/>
              <a:t>Operations Strategy   © Van Mieghem</a:t>
            </a:r>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6" name="Footer Placeholder 5"/>
          <p:cNvSpPr>
            <a:spLocks noGrp="1"/>
          </p:cNvSpPr>
          <p:nvPr>
            <p:ph type="ftr" sz="quarter" idx="12"/>
          </p:nvPr>
        </p:nvSpPr>
        <p:spPr/>
        <p:txBody>
          <a:bodyPr/>
          <a:lstStyle/>
          <a:p>
            <a:pPr>
              <a:defRPr/>
            </a:pPr>
            <a:r>
              <a:rPr lang="en-US" smtClean="0"/>
              <a:t>Operations Strategy   © Van Mieghem</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ctrTitle"/>
          </p:nvPr>
        </p:nvSpPr>
        <p:spPr>
          <a:xfrm>
            <a:off x="762000" y="685800"/>
            <a:ext cx="7772400" cy="1470025"/>
          </a:xfrm>
        </p:spPr>
        <p:txBody>
          <a:bodyPr/>
          <a:lstStyle>
            <a:lvl1pPr>
              <a:defRPr b="1">
                <a:solidFill>
                  <a:schemeClr val="bg1"/>
                </a:solidFill>
                <a:effectLst>
                  <a:outerShdw blurRad="50800" dist="38100" dir="2700000" algn="tl" rotWithShape="0">
                    <a:prstClr val="black">
                      <a:alpha val="40000"/>
                    </a:prstClr>
                  </a:outerShdw>
                  <a:reflection blurRad="6350" stA="55000" endA="3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3886200" y="3200400"/>
            <a:ext cx="5257800" cy="990600"/>
          </a:xfrm>
        </p:spPr>
        <p:txBody>
          <a:bodyPr anchor="ctr" anchorCtr="0"/>
          <a:lstStyle>
            <a:lvl1pPr marL="0" indent="0" algn="ctr">
              <a:buNone/>
              <a:defRPr b="0">
                <a:solidFill>
                  <a:schemeClr val="bg1"/>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C3DC652-7573-4E67-B1EE-16AC4FA843A7}"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59752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sp>
        <p:nvSpPr>
          <p:cNvPr id="9" name="Rectangle 8"/>
          <p:cNvSpPr/>
          <p:nvPr/>
        </p:nvSpPr>
        <p:spPr>
          <a:xfrm>
            <a:off x="15876" y="635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2050" name="Picture 2"/>
          <p:cNvPicPr>
            <a:picLocks noChangeAspect="1" noChangeArrowheads="1"/>
          </p:cNvPicPr>
          <p:nvPr/>
        </p:nvPicPr>
        <p:blipFill>
          <a:blip r:embed="rId2"/>
          <a:srcRect/>
          <a:stretch>
            <a:fillRect/>
          </a:stretch>
        </p:blipFill>
        <p:spPr bwMode="auto">
          <a:xfrm>
            <a:off x="-228600" y="-6350"/>
            <a:ext cx="9388476" cy="6870700"/>
          </a:xfrm>
          <a:prstGeom prst="rect">
            <a:avLst/>
          </a:prstGeom>
          <a:noFill/>
          <a:ln w="9525">
            <a:noFill/>
            <a:miter lim="800000"/>
            <a:headEnd/>
            <a:tailEnd/>
          </a:ln>
          <a:effectLst/>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E221AD-095E-4257-8236-D5E0E98C2BFC}"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50114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1_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1026" name="Picture 2"/>
          <p:cNvPicPr>
            <a:picLocks noChangeAspect="1" noChangeArrowheads="1"/>
          </p:cNvPicPr>
          <p:nvPr/>
        </p:nvPicPr>
        <p:blipFill>
          <a:blip r:embed="rId2"/>
          <a:srcRect l="2472"/>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a:xfrm>
            <a:off x="1066800" y="228600"/>
            <a:ext cx="7620000"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4AC23C-1A4F-4C35-9576-21BFC3837C5A}"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530643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9DD243-3F8B-4FD6-BDC5-6A758E208049}"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614128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3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9" name="Picture 8" descr="PPP_SGLOB_TLE_Western_Hemishpere.png"/>
          <p:cNvPicPr>
            <a:picLocks noChangeAspect="1"/>
          </p:cNvPicPr>
          <p:nvPr userDrawn="1"/>
        </p:nvPicPr>
        <p:blipFill>
          <a:blip r:embed="rId2"/>
          <a:stretch>
            <a:fillRect/>
          </a:stretch>
        </p:blipFill>
        <p:spPr>
          <a:xfrm>
            <a:off x="0" y="0"/>
            <a:ext cx="9143999" cy="6858000"/>
          </a:xfrm>
          <a:prstGeom prst="rect">
            <a:avLst/>
          </a:prstGeom>
          <a:noFill/>
          <a:ln>
            <a:noFill/>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75CBB-FD7A-40DE-B753-A587ED22B2CE}"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951581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11D3E4-C517-4DA5-94AD-F6BE3F6BCF8B}"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799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3CBEF57-EFB4-44FD-A067-72409AD275EC}"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313339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A7E216-0217-48BC-BF29-8B6C38C1D677}"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395902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9EB9A2-C193-4F80-A090-2E1252B6377E}"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423080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7F894-B096-4FC7-B758-F9DD826BB8B1}"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501663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FB8950-62DD-4A0A-9345-317135491E5C}"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022257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8CFAD1-D747-4BEC-A52E-6F247A21BFB9}"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907100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380C19-9757-4A61-8FBF-2939D90A9827}"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386352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4098" name="Picture 2"/>
          <p:cNvPicPr>
            <a:picLocks noChangeAspect="1" noChangeArrowheads="1"/>
          </p:cNvPicPr>
          <p:nvPr/>
        </p:nvPicPr>
        <p:blipFill>
          <a:blip r:embed="rId2"/>
          <a:srcRect/>
          <a:stretch>
            <a:fillRect/>
          </a:stretch>
        </p:blipFill>
        <p:spPr bwMode="auto">
          <a:xfrm>
            <a:off x="-9525" y="-6350"/>
            <a:ext cx="9163050" cy="6870700"/>
          </a:xfrm>
          <a:prstGeom prst="rect">
            <a:avLst/>
          </a:prstGeom>
          <a:noFill/>
          <a:ln w="9525">
            <a:noFill/>
            <a:miter lim="800000"/>
            <a:headEnd/>
            <a:tailEnd/>
          </a:ln>
          <a:effectLst/>
        </p:spPr>
      </p:pic>
      <p:sp>
        <p:nvSpPr>
          <p:cNvPr id="2" name="Vertical Title 1"/>
          <p:cNvSpPr>
            <a:spLocks noGrp="1"/>
          </p:cNvSpPr>
          <p:nvPr>
            <p:ph type="title" orient="vert"/>
          </p:nvPr>
        </p:nvSpPr>
        <p:spPr>
          <a:xfrm>
            <a:off x="7315200" y="274638"/>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274638"/>
            <a:ext cx="7010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69958-C799-4DE3-A6EC-407FFCB5D4DF}" type="datetime1">
              <a:rPr lang="en-US" smtClean="0">
                <a:solidFill>
                  <a:prstClr val="black">
                    <a:tint val="75000"/>
                  </a:prstClr>
                </a:solidFill>
                <a:latin typeface="Calibri"/>
              </a:rPr>
              <a:pPr/>
              <a:t>3/10/14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91701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slideLayout" Target="../slideLayouts/slideLayout31.xml"/><Relationship Id="rId13" Type="http://schemas.openxmlformats.org/officeDocument/2006/relationships/slideLayout" Target="../slideLayouts/slideLayout32.xml"/><Relationship Id="rId14" Type="http://schemas.openxmlformats.org/officeDocument/2006/relationships/slideLayout" Target="../slideLayouts/slideLayout33.xml"/><Relationship Id="rId15" Type="http://schemas.openxmlformats.org/officeDocument/2006/relationships/theme" Target="../theme/theme2.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slideLayout" Target="../slideLayouts/slideLayout46.xml"/><Relationship Id="rId14" Type="http://schemas.openxmlformats.org/officeDocument/2006/relationships/slideLayout" Target="../slideLayouts/slideLayout47.xml"/><Relationship Id="rId15" Type="http://schemas.openxmlformats.org/officeDocument/2006/relationships/theme" Target="../theme/theme3.xml"/><Relationship Id="rId16" Type="http://schemas.openxmlformats.org/officeDocument/2006/relationships/image" Target="../media/image1.pn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latin typeface="Calibri"/>
            </a:endParaRPr>
          </a:p>
        </p:txBody>
      </p:sp>
      <p:pic>
        <p:nvPicPr>
          <p:cNvPr id="9" name="Picture 8" descr="Microsoft_2007__TXT_02.png"/>
          <p:cNvPicPr>
            <a:picLocks noChangeAspect="1"/>
          </p:cNvPicPr>
          <p:nvPr/>
        </p:nvPicPr>
        <p:blipFill>
          <a:blip r:embed="rId16"/>
          <a:stretch>
            <a:fillRect/>
          </a:stretch>
        </p:blipFill>
        <p:spPr>
          <a:xfrm>
            <a:off x="0" y="0"/>
            <a:ext cx="9143999" cy="6858000"/>
          </a:xfrm>
          <a:prstGeom prst="rect">
            <a:avLst/>
          </a:prstGeom>
        </p:spPr>
      </p:pic>
      <p:sp>
        <p:nvSpPr>
          <p:cNvPr id="2" name="Title Placeholder 1"/>
          <p:cNvSpPr>
            <a:spLocks noGrp="1"/>
          </p:cNvSpPr>
          <p:nvPr>
            <p:ph type="title"/>
          </p:nvPr>
        </p:nvSpPr>
        <p:spPr>
          <a:xfrm>
            <a:off x="457200" y="2286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76400"/>
            <a:ext cx="8229600" cy="4449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294D2C83-3C34-4C58-B563-B44E551B9651}" type="datetime1">
              <a:rPr lang="en-US" smtClean="0">
                <a:solidFill>
                  <a:prstClr val="black">
                    <a:tint val="75000"/>
                  </a:prstClr>
                </a:solidFill>
                <a:latin typeface="Calibri"/>
              </a:rPr>
              <a:pPr fontAlgn="auto">
                <a:spcBef>
                  <a:spcPts val="0"/>
                </a:spcBef>
                <a:spcAft>
                  <a:spcPts val="0"/>
                </a:spcAft>
              </a:pPr>
              <a:t>3/10/14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E1A953FE-008D-4B84-AA16-12880D631E95}"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15435203"/>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 id="2147484039" r:id="rId14"/>
  </p:sldLayoutIdLst>
  <p:hf hdr="0" ftr="0" dt="0"/>
  <p:txStyles>
    <p:titleStyle>
      <a:lvl1pPr algn="ctr" defTabSz="914400" rtl="0" eaLnBrk="1" latinLnBrk="0" hangingPunct="1">
        <a:spcBef>
          <a:spcPct val="0"/>
        </a:spcBef>
        <a:buNone/>
        <a:defRPr lang="en-US" sz="4400" b="1" kern="1200" smtClean="0">
          <a:solidFill>
            <a:schemeClr val="bg1"/>
          </a:solidFill>
          <a:effectLst>
            <a:outerShdw blurRad="50800" dist="38100" dir="2700000" algn="tl" rotWithShape="0">
              <a:prstClr val="black">
                <a:alpha val="40000"/>
              </a:prstClr>
            </a:outerShdw>
            <a:reflection blurRad="6350" stA="55000" endA="300" endPos="45500" dir="5400000" sy="-100000" algn="bl" rotWithShape="0"/>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chart" Target="../charts/char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chart" Target="../charts/char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4.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4" Type="http://schemas.openxmlformats.org/officeDocument/2006/relationships/image" Target="../media/image17.emf"/><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8.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voltaicsystems.com/blog/what-and-why-voltaic-insources/" TargetMode="External"/><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voltaicsystems.com/blog/wp-content/uploads/2012/02/03.jpg"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adafruit.com/"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emf"/><Relationship Id="rId3" Type="http://schemas.openxmlformats.org/officeDocument/2006/relationships/image" Target="../media/image26.emf"/></Relationships>
</file>

<file path=ppt/slides/_rels/slide69.xml.rels><?xml version="1.0" encoding="UTF-8" standalone="yes"?>
<Relationships xmlns="http://schemas.openxmlformats.org/package/2006/relationships"><Relationship Id="rId3" Type="http://schemas.openxmlformats.org/officeDocument/2006/relationships/image" Target="../media/image28.emf"/><Relationship Id="rId4" Type="http://schemas.openxmlformats.org/officeDocument/2006/relationships/image" Target="../media/image29.emf"/><Relationship Id="rId1" Type="http://schemas.openxmlformats.org/officeDocument/2006/relationships/slideLayout" Target="../slideLayouts/slideLayout6.xml"/><Relationship Id="rId2" Type="http://schemas.openxmlformats.org/officeDocument/2006/relationships/image" Target="../media/image27.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emf"/><Relationship Id="rId3" Type="http://schemas.openxmlformats.org/officeDocument/2006/relationships/image" Target="../media/image31.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chart" Target="../charts/char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chart" Target="../charts/char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chart" Target="../charts/char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2.pn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 </a:t>
            </a:r>
            <a:r>
              <a:rPr lang="en-US" i="1" dirty="0" err="1" smtClean="0">
                <a:solidFill>
                  <a:schemeClr val="bg1"/>
                </a:solidFill>
              </a:rPr>
              <a:t>GenPower</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Negotiating &amp; Contracting: </a:t>
            </a:r>
            <a:r>
              <a:rPr lang="en-US" i="1" dirty="0" err="1" smtClean="0">
                <a:solidFill>
                  <a:schemeClr val="bg1"/>
                </a:solidFill>
              </a:rPr>
              <a:t>Neuvotella</a:t>
            </a:r>
            <a:r>
              <a:rPr lang="en-US" i="1" dirty="0" smtClean="0">
                <a:solidFill>
                  <a:schemeClr val="bg1"/>
                </a:solidFill>
              </a:rPr>
              <a:t>-Trade</a:t>
            </a:r>
            <a:endParaRPr lang="en-US" i="1"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ulti-sourcing: </a:t>
            </a:r>
            <a:r>
              <a:rPr lang="en-US" i="1" dirty="0" smtClean="0">
                <a:solidFill>
                  <a:schemeClr val="bg1"/>
                </a:solidFill>
              </a:rPr>
              <a:t>Mexico-China</a:t>
            </a:r>
            <a:endParaRPr lang="en-US" dirty="0" smtClean="0">
              <a:solidFill>
                <a:schemeClr val="bg1"/>
              </a:solidFill>
            </a:endParaRPr>
          </a:p>
          <a:p>
            <a:pPr marL="0" indent="0" eaLnBrk="1" hangingPunct="1">
              <a:buClr>
                <a:srgbClr val="FF3300"/>
              </a:buClr>
              <a:buNone/>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bwMode="auto">
          <a:xfrm>
            <a:off x="4660900" y="45720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6" name="Oval 5"/>
          <p:cNvSpPr/>
          <p:nvPr/>
        </p:nvSpPr>
        <p:spPr bwMode="auto">
          <a:xfrm>
            <a:off x="8001000" y="3213100"/>
            <a:ext cx="1270000" cy="406400"/>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Long Term Contract and Supply Chain Surplus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7639435"/>
              </p:ext>
            </p:extLst>
          </p:nvPr>
        </p:nvGraphicFramePr>
        <p:xfrm>
          <a:off x="144078" y="1296800"/>
          <a:ext cx="8662986" cy="4630443"/>
        </p:xfrm>
        <a:graphic>
          <a:graphicData uri="http://schemas.openxmlformats.org/drawingml/2006/table">
            <a:tbl>
              <a:tblPr/>
              <a:tblGrid>
                <a:gridCol w="1843087"/>
                <a:gridCol w="1968500"/>
                <a:gridCol w="1524000"/>
                <a:gridCol w="1333500"/>
                <a:gridCol w="961578"/>
                <a:gridCol w="1032321"/>
              </a:tblGrid>
              <a:tr h="332736">
                <a:tc>
                  <a:txBody>
                    <a:bodyPr/>
                    <a:lstStyle/>
                    <a:p>
                      <a:pPr algn="l" fontAlgn="b"/>
                      <a:endParaRPr lang="en-US" sz="1400" b="0" i="0" u="none" strike="noStrike" dirty="0">
                        <a:solidFill>
                          <a:srgbClr val="000000"/>
                        </a:solidFill>
                        <a:effectLst/>
                        <a:latin typeface="Calibri"/>
                      </a:endParaRPr>
                    </a:p>
                  </a:txBody>
                  <a:tcPr marL="0" marR="0" marT="0" marB="0">
                    <a:lnL>
                      <a:noFill/>
                    </a:lnL>
                    <a:lnR w="12700" cap="flat" cmpd="sng" algn="ctr">
                      <a:solidFill>
                        <a:srgbClr val="FFFFF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ctr" fontAlgn="ctr"/>
                      <a:r>
                        <a:rPr lang="en-US" sz="1400" b="1" i="0" u="none" strike="noStrike" dirty="0">
                          <a:solidFill>
                            <a:srgbClr val="FFFFFF"/>
                          </a:solidFill>
                          <a:effectLst/>
                          <a:latin typeface="Calibri"/>
                        </a:rPr>
                        <a:t>Mark </a:t>
                      </a:r>
                      <a:r>
                        <a:rPr lang="en-US" sz="1400" b="1" i="0" u="none" strike="noStrike" dirty="0" smtClean="0">
                          <a:solidFill>
                            <a:srgbClr val="FFFFFF"/>
                          </a:solidFill>
                          <a:effectLst/>
                          <a:latin typeface="Calibri"/>
                        </a:rPr>
                        <a:t>– Up</a:t>
                      </a:r>
                    </a:p>
                    <a:p>
                      <a:pPr algn="ctr" fontAlgn="ctr"/>
                      <a:r>
                        <a:rPr lang="en-US" sz="1400" b="1" i="0" u="none" strike="noStrike" dirty="0" smtClean="0">
                          <a:solidFill>
                            <a:srgbClr val="FFFFFF"/>
                          </a:solidFill>
                          <a:effectLst/>
                          <a:latin typeface="Calibri"/>
                        </a:rPr>
                        <a:t>(above should-cost)</a:t>
                      </a:r>
                      <a:endParaRPr lang="en-US" sz="1400" b="1" i="0" u="none" strike="noStrike" dirty="0">
                        <a:solidFill>
                          <a:srgbClr val="FFFFFF"/>
                        </a:solidFill>
                        <a:effectLst/>
                        <a:latin typeface="Calibri"/>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3399"/>
                    </a:solidFill>
                  </a:tcPr>
                </a:tc>
                <a:tc>
                  <a:txBody>
                    <a:bodyPr/>
                    <a:lstStyle/>
                    <a:p>
                      <a:pPr algn="ctr" fontAlgn="ctr"/>
                      <a:r>
                        <a:rPr lang="en-US" sz="1400" b="1" i="0" u="none" strike="noStrike">
                          <a:solidFill>
                            <a:srgbClr val="FFFFFF"/>
                          </a:solidFill>
                          <a:effectLst/>
                          <a:latin typeface="Calibri"/>
                        </a:rPr>
                        <a:t>2012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FFFFFF"/>
                          </a:solidFill>
                          <a:effectLst/>
                          <a:latin typeface="Calibri"/>
                        </a:rPr>
                        <a:t>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1A0C7"/>
                    </a:solidFill>
                  </a:tcPr>
                </a:tc>
                <a:tc>
                  <a:txBody>
                    <a:bodyPr/>
                    <a:lstStyle/>
                    <a:p>
                      <a:pPr algn="ctr" fontAlgn="ctr"/>
                      <a:r>
                        <a:rPr lang="en-US" sz="1400" b="1" i="0" u="none" strike="noStrike">
                          <a:solidFill>
                            <a:srgbClr val="000000"/>
                          </a:solidFill>
                          <a:effectLst/>
                          <a:latin typeface="Calibri"/>
                        </a:rPr>
                        <a:t>Total Over 2012-2014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FF0000"/>
                    </a:solidFill>
                  </a:tcPr>
                </a:tc>
              </a:tr>
              <a:tr h="295765">
                <a:tc>
                  <a:txBody>
                    <a:bodyPr/>
                    <a:lstStyle/>
                    <a:p>
                      <a:pPr algn="ctr" fontAlgn="b"/>
                      <a:r>
                        <a:rPr lang="en-US" sz="1400" b="1" i="0" u="none" strike="noStrike" dirty="0" err="1">
                          <a:solidFill>
                            <a:srgbClr val="000000"/>
                          </a:solidFill>
                          <a:effectLst/>
                          <a:latin typeface="Calibri"/>
                        </a:rPr>
                        <a:t>Neuvotella</a:t>
                      </a:r>
                      <a:r>
                        <a:rPr lang="en-US" sz="1400" b="1" i="0" u="none" strike="noStrike" dirty="0">
                          <a:solidFill>
                            <a:srgbClr val="000000"/>
                          </a:solidFill>
                          <a:effectLst/>
                          <a:latin typeface="Calibri"/>
                        </a:rPr>
                        <a:t> Actual Spend (initial </a:t>
                      </a:r>
                      <a:r>
                        <a:rPr lang="en-US" sz="1400" b="1" i="0" u="none" strike="noStrike" dirty="0" smtClean="0">
                          <a:solidFill>
                            <a:srgbClr val="000000"/>
                          </a:solidFill>
                          <a:effectLst/>
                          <a:latin typeface="Calibri"/>
                        </a:rPr>
                        <a:t>suggested </a:t>
                      </a:r>
                      <a:r>
                        <a:rPr lang="en-US" sz="1400" b="1" i="0" u="none" strike="noStrike" dirty="0">
                          <a:solidFill>
                            <a:srgbClr val="000000"/>
                          </a:solidFill>
                          <a:effectLst/>
                          <a:latin typeface="Calibri"/>
                        </a:rPr>
                        <a:t>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$5,137,427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$5,384,485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$5,079,723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$15,601,635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4">
                  <a:txBody>
                    <a:bodyPr/>
                    <a:lstStyle/>
                    <a:p>
                      <a:pPr algn="ctr" fontAlgn="ctr"/>
                      <a:r>
                        <a:rPr lang="en-US" sz="1400" b="1" i="0" u="none" strike="noStrike" dirty="0">
                          <a:solidFill>
                            <a:srgbClr val="000000"/>
                          </a:solidFill>
                          <a:effectLst/>
                          <a:latin typeface="Calibri"/>
                        </a:rPr>
                        <a:t>TRATE Net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Calibri"/>
                        </a:rPr>
                        <a:t> $346,270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$362,922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$342,381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$1,051,573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r" fontAlgn="b"/>
                      <a:r>
                        <a:rPr lang="en-US" sz="1400" b="1" i="0" u="none" strike="noStrike" dirty="0">
                          <a:solidFill>
                            <a:srgbClr val="000000"/>
                          </a:solidFill>
                          <a:effectLst/>
                          <a:latin typeface="Calibri"/>
                        </a:rPr>
                        <a:t> $554,032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$580,676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$547,809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$1,682,517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r" fontAlgn="b"/>
                      <a:r>
                        <a:rPr lang="en-US" sz="1400" b="0" i="0" u="none" strike="noStrike">
                          <a:solidFill>
                            <a:srgbClr val="000000"/>
                          </a:solidFill>
                          <a:effectLst/>
                          <a:latin typeface="Arial"/>
                        </a:rPr>
                        <a:t> $1,674,726 </a:t>
                      </a:r>
                    </a:p>
                  </a:txBody>
                  <a:tcPr marL="0" marR="0" marT="0"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Arial"/>
                        </a:rPr>
                        <a:t> $-   </a:t>
                      </a:r>
                    </a:p>
                  </a:txBody>
                  <a:tcPr marL="0" marR="0" marT="0" marB="0" anchor="b">
                    <a:lnL>
                      <a:noFill/>
                    </a:lnL>
                    <a:lnR>
                      <a:noFill/>
                    </a:lnR>
                    <a:lnT w="6350" cap="flat" cmpd="sng" algn="ctr">
                      <a:solidFill>
                        <a:srgbClr val="BFBFBF"/>
                      </a:solidFill>
                      <a:prstDash val="solid"/>
                      <a:round/>
                      <a:headEnd type="none" w="med" len="med"/>
                      <a:tailEnd type="none" w="med" len="med"/>
                    </a:lnT>
                    <a:lnB>
                      <a:noFill/>
                    </a:lnB>
                  </a:tcPr>
                </a:tc>
                <a:tc>
                  <a:txBody>
                    <a:bodyPr/>
                    <a:lstStyle/>
                    <a:p>
                      <a:pPr algn="r" fontAlgn="b"/>
                      <a:r>
                        <a:rPr lang="en-US" sz="1400" b="0" i="0" u="none" strike="noStrike">
                          <a:solidFill>
                            <a:srgbClr val="000000"/>
                          </a:solidFill>
                          <a:effectLst/>
                          <a:latin typeface="Calibri"/>
                        </a:rPr>
                        <a:t> $1,674,726 </a:t>
                      </a:r>
                    </a:p>
                  </a:txBody>
                  <a:tcPr marL="0" marR="0" marT="0" marB="0" anchor="b">
                    <a:lnL>
                      <a:noFill/>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a:noFill/>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FBFBF"/>
                    </a:solidFill>
                  </a:tcPr>
                </a:tc>
                <a:tc>
                  <a:txBody>
                    <a:bodyPr/>
                    <a:lstStyle/>
                    <a:p>
                      <a:pPr algn="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Neuvotella Profit</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0" i="0" u="none" strike="noStrike">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a:solidFill>
                            <a:srgbClr val="000000"/>
                          </a:solidFill>
                          <a:effectLst/>
                          <a:latin typeface="Calibri"/>
                        </a:rPr>
                        <a:t> $692,540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$725,844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$684,762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a:solidFill>
                            <a:srgbClr val="000000"/>
                          </a:solidFill>
                          <a:effectLst/>
                          <a:latin typeface="Calibri"/>
                        </a:rPr>
                        <a:t> $2,103,146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EEECE1"/>
                    </a:solidFill>
                  </a:tcPr>
                </a:tc>
                <a:tc>
                  <a:txBody>
                    <a:bodyPr/>
                    <a:lstStyle/>
                    <a:p>
                      <a:pPr algn="ctr" fontAlgn="b"/>
                      <a:r>
                        <a:rPr lang="en-US" sz="1400" b="1" i="0" u="none" strike="noStrike" dirty="0">
                          <a:solidFill>
                            <a:srgbClr val="000000"/>
                          </a:solidFill>
                          <a:effectLst/>
                          <a:latin typeface="Calibri"/>
                        </a:rPr>
                        <a:t>16%</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1" i="0" u="none" strike="noStrike">
                          <a:solidFill>
                            <a:srgbClr val="000000"/>
                          </a:solidFill>
                          <a:effectLst/>
                          <a:latin typeface="Calibri"/>
                        </a:rPr>
                        <a:t> $484,778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$508,091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$479,333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1" i="0" u="none" strike="noStrike" dirty="0">
                          <a:solidFill>
                            <a:srgbClr val="000000"/>
                          </a:solidFill>
                          <a:effectLst/>
                          <a:latin typeface="Calibri"/>
                        </a:rPr>
                        <a:t> $1,472,202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a:txBody>
                    <a:bodyPr/>
                    <a:lstStyle/>
                    <a:p>
                      <a:pPr algn="ctr" fontAlgn="ctr"/>
                      <a:r>
                        <a:rPr lang="en-US" sz="1400" b="1" i="0" u="none" strike="noStrike">
                          <a:solidFill>
                            <a:srgbClr val="000000"/>
                          </a:solidFill>
                          <a:effectLst/>
                          <a:latin typeface="Calibri"/>
                        </a:rPr>
                        <a:t> </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dirty="0">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a:noFill/>
                    </a:lnB>
                    <a:solidFill>
                      <a:srgbClr val="BFBFBF"/>
                    </a:solidFill>
                  </a:tcPr>
                </a:tc>
                <a:tc>
                  <a:txBody>
                    <a:bodyPr/>
                    <a:lstStyle/>
                    <a:p>
                      <a:pPr algn="r" fontAlgn="b"/>
                      <a:r>
                        <a:rPr lang="en-US" sz="1400" b="0" i="0" u="none" strike="noStrike" dirty="0">
                          <a:solidFill>
                            <a:srgbClr val="000000"/>
                          </a:solidFill>
                          <a:effectLst/>
                          <a:latin typeface="Calibri"/>
                        </a:rPr>
                        <a:t> $(635,915)</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a:rPr>
                        <a:t>   </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a:t>
                      </a:r>
                      <a:r>
                        <a:rPr lang="en-US" sz="1400" b="0" i="0" u="none" strike="noStrike" dirty="0" smtClean="0">
                          <a:solidFill>
                            <a:srgbClr val="000000"/>
                          </a:solidFill>
                          <a:effectLst/>
                          <a:latin typeface="Calibri"/>
                        </a:rPr>
                        <a:t>$ (635,915)</a:t>
                      </a:r>
                      <a:endParaRPr lang="en-US" sz="1400" b="0" i="0" u="none" strike="noStrike" dirty="0">
                        <a:solidFill>
                          <a:srgbClr val="000000"/>
                        </a:solidFill>
                        <a:effectLst/>
                        <a:latin typeface="Calibri"/>
                      </a:endParaRP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rowSpan="3">
                  <a:txBody>
                    <a:bodyPr/>
                    <a:lstStyle/>
                    <a:p>
                      <a:pPr algn="ctr" fontAlgn="ctr"/>
                      <a:r>
                        <a:rPr lang="en-US" sz="1400" b="1" i="0" u="none" strike="noStrike">
                          <a:solidFill>
                            <a:srgbClr val="000000"/>
                          </a:solidFill>
                          <a:effectLst/>
                          <a:latin typeface="Calibri"/>
                        </a:rPr>
                        <a:t>Supply Chain Surplus</a:t>
                      </a:r>
                    </a:p>
                  </a:txBody>
                  <a:tcPr marL="0" marR="0" marT="0"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EEECE1"/>
                    </a:solidFill>
                  </a:tcPr>
                </a:tc>
                <a:tc>
                  <a:txBody>
                    <a:bodyPr/>
                    <a:lstStyle/>
                    <a:p>
                      <a:pPr algn="ctr" fontAlgn="b"/>
                      <a:r>
                        <a:rPr lang="en-US" sz="1400" b="0" i="0" u="none" strike="noStrike">
                          <a:solidFill>
                            <a:srgbClr val="000000"/>
                          </a:solidFill>
                          <a:effectLst/>
                          <a:latin typeface="Calibri"/>
                        </a:rPr>
                        <a:t>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a:noFill/>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dirty="0">
                          <a:solidFill>
                            <a:srgbClr val="000000"/>
                          </a:solidFill>
                          <a:effectLst/>
                          <a:latin typeface="Calibri"/>
                        </a:rPr>
                        <a:t>10%</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$1,088,767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$1,027,142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$3,154,719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r h="343364">
                <a:tc vMerge="1">
                  <a:txBody>
                    <a:bodyPr/>
                    <a:lstStyle/>
                    <a:p>
                      <a:endParaRPr lang="en-US"/>
                    </a:p>
                  </a:txBody>
                  <a:tcPr/>
                </a:tc>
                <a:tc>
                  <a:txBody>
                    <a:bodyPr/>
                    <a:lstStyle/>
                    <a:p>
                      <a:pPr algn="ctr" fontAlgn="b"/>
                      <a:r>
                        <a:rPr lang="en-US" sz="1400" b="0" i="0" u="none" strike="noStrike">
                          <a:solidFill>
                            <a:srgbClr val="000000"/>
                          </a:solidFill>
                          <a:effectLst/>
                          <a:latin typeface="Calibri"/>
                        </a:rPr>
                        <a:t>Initial Suggested Price</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400" b="0" i="0" u="none" strike="noStrike">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a:rPr>
                        <a:t> $-   </a:t>
                      </a:r>
                    </a:p>
                  </a:txBody>
                  <a:tcPr marL="0" marR="0" marT="0"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a:rPr>
                        <a:t> $1,038,810 </a:t>
                      </a:r>
                    </a:p>
                  </a:txBody>
                  <a:tcPr marL="0" marR="0" marT="0" marB="0" anchor="b">
                    <a:lnL w="6350" cap="flat" cmpd="sng" algn="ctr">
                      <a:solidFill>
                        <a:srgbClr val="BFBFBF"/>
                      </a:solidFill>
                      <a:prstDash val="solid"/>
                      <a:round/>
                      <a:headEnd type="none" w="med" len="med"/>
                      <a:tailEnd type="none" w="med" len="med"/>
                    </a:lnL>
                    <a:lnR>
                      <a:noFill/>
                    </a:lnR>
                    <a:lnT>
                      <a:noFill/>
                    </a:lnT>
                    <a:lnB>
                      <a:noFill/>
                    </a:lnB>
                  </a:tcPr>
                </a:tc>
              </a:tr>
            </a:tbl>
          </a:graphicData>
        </a:graphic>
      </p:graphicFrame>
    </p:spTree>
    <p:extLst>
      <p:ext uri="{BB962C8B-B14F-4D97-AF65-F5344CB8AC3E}">
        <p14:creationId xmlns:p14="http://schemas.microsoft.com/office/powerpoint/2010/main" val="281129386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dirty="0" smtClean="0">
                <a:latin typeface="Albertus Extra Bold"/>
              </a:rPr>
              <a:t>Negotiating &amp; Balanced Sourcing</a:t>
            </a:r>
            <a:r>
              <a:rPr lang="en-US" dirty="0" smtClean="0"/>
              <a:t/>
            </a:r>
            <a:br>
              <a:rPr lang="en-US" dirty="0" smtClean="0"/>
            </a:br>
            <a:r>
              <a:rPr lang="en-US" dirty="0"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8 at 11.23.2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9363"/>
            <a:ext cx="9144000" cy="2466474"/>
          </a:xfrm>
          <a:prstGeom prst="rect">
            <a:avLst/>
          </a:prstGeom>
        </p:spPr>
      </p:pic>
    </p:spTree>
    <p:extLst>
      <p:ext uri="{BB962C8B-B14F-4D97-AF65-F5344CB8AC3E}">
        <p14:creationId xmlns:p14="http://schemas.microsoft.com/office/powerpoint/2010/main" val="240692462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Integrative Case:</a:t>
            </a:r>
            <a:br>
              <a:rPr lang="en-US" dirty="0" smtClean="0"/>
            </a:br>
            <a:r>
              <a:rPr lang="en-US" dirty="0" smtClean="0"/>
              <a:t>Stage I</a:t>
            </a:r>
            <a:endParaRPr lang="en-US" dirty="0"/>
          </a:p>
        </p:txBody>
      </p:sp>
    </p:spTree>
    <p:extLst>
      <p:ext uri="{BB962C8B-B14F-4D97-AF65-F5344CB8AC3E}">
        <p14:creationId xmlns:p14="http://schemas.microsoft.com/office/powerpoint/2010/main" val="151355437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490571003"/>
              </p:ext>
            </p:extLst>
          </p:nvPr>
        </p:nvGraphicFramePr>
        <p:xfrm>
          <a:off x="642257" y="1138156"/>
          <a:ext cx="7859485" cy="52500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850719520"/>
              </p:ext>
            </p:extLst>
          </p:nvPr>
        </p:nvGraphicFramePr>
        <p:xfrm>
          <a:off x="844550" y="1073684"/>
          <a:ext cx="7561625" cy="557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69190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8"/>
          <p:cNvPicPr>
            <a:picLocks noChangeAspect="1"/>
          </p:cNvPicPr>
          <p:nvPr/>
        </p:nvPicPr>
        <p:blipFill>
          <a:blip r:embed="rId3"/>
          <a:stretch>
            <a:fillRect/>
          </a:stretch>
        </p:blipFill>
        <p:spPr>
          <a:xfrm>
            <a:off x="0" y="-13362"/>
            <a:ext cx="9163314" cy="601598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6"/>
          <p:cNvPicPr>
            <a:picLocks noChangeAspect="1"/>
          </p:cNvPicPr>
          <p:nvPr/>
        </p:nvPicPr>
        <p:blipFill>
          <a:blip r:embed="rId3"/>
          <a:stretch>
            <a:fillRect/>
          </a:stretch>
        </p:blipFill>
        <p:spPr>
          <a:xfrm>
            <a:off x="-1" y="0"/>
            <a:ext cx="8365973" cy="6858000"/>
          </a:xfrm>
          <a:prstGeom prst="rect">
            <a:avLst/>
          </a:prstGeom>
        </p:spPr>
      </p:pic>
    </p:spTree>
    <p:extLst>
      <p:ext uri="{BB962C8B-B14F-4D97-AF65-F5344CB8AC3E}">
        <p14:creationId xmlns:p14="http://schemas.microsoft.com/office/powerpoint/2010/main" val="217120937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0. Deterministic analysis</a:t>
            </a:r>
            <a:endParaRPr lang="en-US" dirty="0"/>
          </a:p>
        </p:txBody>
      </p:sp>
      <p:pic>
        <p:nvPicPr>
          <p:cNvPr id="5" name="Picture 4"/>
          <p:cNvPicPr>
            <a:picLocks noChangeAspect="1"/>
          </p:cNvPicPr>
          <p:nvPr/>
        </p:nvPicPr>
        <p:blipFill>
          <a:blip r:embed="rId3"/>
          <a:stretch>
            <a:fillRect/>
          </a:stretch>
        </p:blipFill>
        <p:spPr>
          <a:xfrm>
            <a:off x="419100" y="1030840"/>
            <a:ext cx="8293100" cy="2336800"/>
          </a:xfrm>
          <a:prstGeom prst="rect">
            <a:avLst/>
          </a:prstGeom>
        </p:spPr>
      </p:pic>
      <p:pic>
        <p:nvPicPr>
          <p:cNvPr id="6" name="Picture 5"/>
          <p:cNvPicPr>
            <a:picLocks noChangeAspect="1"/>
          </p:cNvPicPr>
          <p:nvPr/>
        </p:nvPicPr>
        <p:blipFill>
          <a:blip r:embed="rId4"/>
          <a:stretch>
            <a:fillRect/>
          </a:stretch>
        </p:blipFill>
        <p:spPr>
          <a:xfrm>
            <a:off x="419100" y="3647020"/>
            <a:ext cx="8293100" cy="2870200"/>
          </a:xfrm>
          <a:prstGeom prst="rect">
            <a:avLst/>
          </a:prstGeom>
        </p:spPr>
      </p:pic>
    </p:spTree>
    <p:extLst>
      <p:ext uri="{BB962C8B-B14F-4D97-AF65-F5344CB8AC3E}">
        <p14:creationId xmlns:p14="http://schemas.microsoft.com/office/powerpoint/2010/main" val="140593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1. Global standard from Vietnam</a:t>
            </a:r>
            <a:endParaRPr lang="en-US" dirty="0"/>
          </a:p>
        </p:txBody>
      </p:sp>
      <p:sp>
        <p:nvSpPr>
          <p:cNvPr id="3" name="Rectangle 2"/>
          <p:cNvSpPr/>
          <p:nvPr/>
        </p:nvSpPr>
        <p:spPr bwMode="auto">
          <a:xfrm>
            <a:off x="719651"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V</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16" name="Oval 15"/>
          <p:cNvSpPr/>
          <p:nvPr/>
        </p:nvSpPr>
        <p:spPr bwMode="auto">
          <a:xfrm>
            <a:off x="5997221" y="1241780"/>
            <a:ext cx="1029221" cy="1168539"/>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chemeClr val="bg1"/>
                </a:solidFill>
                <a:effectLst/>
                <a:latin typeface="Times New Roman" pitchFamily="18" charset="0"/>
              </a:rPr>
              <a:t>G</a:t>
            </a:r>
          </a:p>
        </p:txBody>
      </p:sp>
      <p:cxnSp>
        <p:nvCxnSpPr>
          <p:cNvPr id="27" name="Straight Arrow Connector 26"/>
          <p:cNvCxnSpPr/>
          <p:nvPr/>
        </p:nvCxnSpPr>
        <p:spPr bwMode="auto">
          <a:xfrm>
            <a:off x="1854502" y="1723636"/>
            <a:ext cx="3925004" cy="195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296349" y="3358467"/>
            <a:ext cx="2941723" cy="1938992"/>
          </a:xfrm>
          <a:prstGeom prst="rect">
            <a:avLst/>
          </a:prstGeom>
          <a:noFill/>
        </p:spPr>
        <p:txBody>
          <a:bodyPr wrap="none" rtlCol="0">
            <a:spAutoFit/>
          </a:bodyPr>
          <a:lstStyle/>
          <a:p>
            <a:r>
              <a:rPr lang="en-US" dirty="0" smtClean="0">
                <a:latin typeface="Optima"/>
                <a:cs typeface="Optima"/>
              </a:rPr>
              <a:t>E(NPV) = </a:t>
            </a:r>
            <a:r>
              <a:rPr lang="en-US" dirty="0" smtClean="0"/>
              <a:t> </a:t>
            </a:r>
            <a:r>
              <a:rPr lang="en-US" dirty="0"/>
              <a:t>$</a:t>
            </a:r>
            <a:r>
              <a:rPr lang="en-US" dirty="0">
                <a:latin typeface="Optima"/>
                <a:cs typeface="Optima"/>
              </a:rPr>
              <a:t>14,029K</a:t>
            </a:r>
            <a:r>
              <a:rPr lang="en-US" dirty="0"/>
              <a:t> </a:t>
            </a:r>
            <a:endParaRPr lang="en-US" dirty="0">
              <a:latin typeface="Optima"/>
              <a:cs typeface="Optima"/>
            </a:endParaRPr>
          </a:p>
          <a:p>
            <a:endParaRPr lang="en-US" b="0" dirty="0" smtClean="0">
              <a:latin typeface="Optima"/>
              <a:cs typeface="Optima"/>
            </a:endParaRPr>
          </a:p>
          <a:p>
            <a:endParaRPr lang="en-US" dirty="0">
              <a:latin typeface="Optima"/>
              <a:cs typeface="Optima"/>
            </a:endParaRPr>
          </a:p>
          <a:p>
            <a:r>
              <a:rPr lang="en-US" b="0" dirty="0" smtClean="0">
                <a:latin typeface="Optima"/>
                <a:cs typeface="Optima"/>
              </a:rPr>
              <a:t>Simple Newsvendor</a:t>
            </a:r>
          </a:p>
          <a:p>
            <a:r>
              <a:rPr lang="en-US" b="0" dirty="0" smtClean="0">
                <a:latin typeface="Optima"/>
                <a:cs typeface="Optima"/>
              </a:rPr>
              <a:t>SL = 94%</a:t>
            </a:r>
          </a:p>
        </p:txBody>
      </p:sp>
      <p:sp>
        <p:nvSpPr>
          <p:cNvPr id="6" name="TextBox 5"/>
          <p:cNvSpPr txBox="1"/>
          <p:nvPr/>
        </p:nvSpPr>
        <p:spPr>
          <a:xfrm>
            <a:off x="228600" y="2439292"/>
            <a:ext cx="2743209" cy="830997"/>
          </a:xfrm>
          <a:prstGeom prst="rect">
            <a:avLst/>
          </a:prstGeom>
          <a:noFill/>
        </p:spPr>
        <p:txBody>
          <a:bodyPr wrap="none" rtlCol="0">
            <a:spAutoFit/>
          </a:bodyPr>
          <a:lstStyle/>
          <a:p>
            <a:r>
              <a:rPr lang="en-US" dirty="0" smtClean="0"/>
              <a:t>Capacity = 593 units</a:t>
            </a:r>
          </a:p>
          <a:p>
            <a:r>
              <a:rPr lang="en-US" dirty="0" err="1" smtClean="0"/>
              <a:t>CapEx</a:t>
            </a:r>
            <a:r>
              <a:rPr lang="en-US" dirty="0" smtClean="0"/>
              <a:t> = $1,123K</a:t>
            </a:r>
            <a:endParaRPr lang="en-US" dirty="0"/>
          </a:p>
        </p:txBody>
      </p:sp>
      <p:sp>
        <p:nvSpPr>
          <p:cNvPr id="9" name="TextBox 8"/>
          <p:cNvSpPr txBox="1"/>
          <p:nvPr/>
        </p:nvSpPr>
        <p:spPr>
          <a:xfrm>
            <a:off x="4320579" y="2429213"/>
            <a:ext cx="4811684" cy="830997"/>
          </a:xfrm>
          <a:prstGeom prst="rect">
            <a:avLst/>
          </a:prstGeom>
          <a:noFill/>
        </p:spPr>
        <p:txBody>
          <a:bodyPr wrap="none" rtlCol="0">
            <a:spAutoFit/>
          </a:bodyPr>
          <a:lstStyle/>
          <a:p>
            <a:endParaRPr lang="en-US" dirty="0" smtClean="0"/>
          </a:p>
          <a:p>
            <a:r>
              <a:rPr lang="en-US" dirty="0" smtClean="0"/>
              <a:t>E( PV(Operating Profit)) = $15,152K</a:t>
            </a:r>
            <a:endParaRPr lang="en-US" dirty="0"/>
          </a:p>
        </p:txBody>
      </p:sp>
    </p:spTree>
    <p:extLst>
      <p:ext uri="{BB962C8B-B14F-4D97-AF65-F5344CB8AC3E}">
        <p14:creationId xmlns:p14="http://schemas.microsoft.com/office/powerpoint/2010/main" val="60025379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Case: </a:t>
            </a:r>
            <a:r>
              <a:rPr lang="en-US" dirty="0" err="1" smtClean="0"/>
              <a:t>Neuvotella-Trate</a:t>
            </a:r>
            <a:endParaRPr lang="en-US" dirty="0"/>
          </a:p>
        </p:txBody>
      </p:sp>
      <p:sp>
        <p:nvSpPr>
          <p:cNvPr id="3" name="Text Placeholder 2"/>
          <p:cNvSpPr>
            <a:spLocks noGrp="1"/>
          </p:cNvSpPr>
          <p:nvPr>
            <p:ph type="body" sz="half" idx="1"/>
          </p:nvPr>
        </p:nvSpPr>
        <p:spPr>
          <a:xfrm>
            <a:off x="455612" y="1114425"/>
            <a:ext cx="8574087" cy="5273675"/>
          </a:xfrm>
        </p:spPr>
        <p:txBody>
          <a:bodyPr/>
          <a:lstStyle/>
          <a:p>
            <a:pPr marL="0" indent="0">
              <a:buNone/>
            </a:pPr>
            <a:r>
              <a:rPr lang="en-US" b="1" dirty="0" smtClean="0"/>
              <a:t>20min	</a:t>
            </a:r>
            <a:r>
              <a:rPr lang="en-US" dirty="0" smtClean="0"/>
              <a:t>Receive role &amp; additional info &gt; Brainstorm </a:t>
            </a:r>
          </a:p>
          <a:p>
            <a:pPr marL="0" indent="0">
              <a:buNone/>
            </a:pPr>
            <a:r>
              <a:rPr lang="en-US" dirty="0"/>
              <a:t>	S</a:t>
            </a:r>
            <a:r>
              <a:rPr lang="en-US" dirty="0" smtClean="0"/>
              <a:t>ubmit answers to Pre-Negotiation questions</a:t>
            </a:r>
          </a:p>
          <a:p>
            <a:pPr marL="0" indent="0">
              <a:buNone/>
            </a:pPr>
            <a:r>
              <a:rPr lang="en-US" b="1" dirty="0" smtClean="0"/>
              <a:t>20min	</a:t>
            </a:r>
            <a:r>
              <a:rPr lang="en-US" dirty="0" smtClean="0"/>
              <a:t>Negotiation</a:t>
            </a:r>
          </a:p>
          <a:p>
            <a:pPr marL="0" indent="0">
              <a:buNone/>
            </a:pPr>
            <a:r>
              <a:rPr lang="en-US" b="1" dirty="0" smtClean="0"/>
              <a:t>15min	</a:t>
            </a:r>
            <a:r>
              <a:rPr lang="en-US" dirty="0" smtClean="0"/>
              <a:t>Submit </a:t>
            </a:r>
            <a:r>
              <a:rPr lang="en-US" dirty="0"/>
              <a:t>answer to Post-Negotiation questions.</a:t>
            </a:r>
          </a:p>
          <a:p>
            <a:pPr marL="0" indent="0">
              <a:buNone/>
            </a:pPr>
            <a:r>
              <a:rPr lang="en-US" b="1" dirty="0" smtClean="0"/>
              <a:t>30min	</a:t>
            </a:r>
            <a:r>
              <a:rPr lang="en-US" dirty="0" smtClean="0"/>
              <a:t>Debrief</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dirty="0" smtClean="0"/>
              <a:t> </a:t>
            </a:r>
          </a:p>
          <a:p>
            <a:pPr marL="0" indent="0">
              <a:buNone/>
            </a:pPr>
            <a:endParaRPr lang="en-US" dirty="0" smtClean="0"/>
          </a:p>
        </p:txBody>
      </p:sp>
    </p:spTree>
    <p:extLst>
      <p:ext uri="{BB962C8B-B14F-4D97-AF65-F5344CB8AC3E}">
        <p14:creationId xmlns:p14="http://schemas.microsoft.com/office/powerpoint/2010/main" val="25806142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Newsvendor Review:</a:t>
            </a:r>
            <a:br>
              <a:rPr lang="en-US" dirty="0" smtClean="0"/>
            </a:br>
            <a:r>
              <a:rPr lang="en-US" dirty="0" smtClean="0"/>
              <a:t>	1. Global standard from Vietnam</a:t>
            </a:r>
            <a:endParaRPr lang="en-US" dirty="0"/>
          </a:p>
        </p:txBody>
      </p:sp>
      <p:sp>
        <p:nvSpPr>
          <p:cNvPr id="3" name="Content Placeholder 2"/>
          <p:cNvSpPr>
            <a:spLocks noGrp="1"/>
          </p:cNvSpPr>
          <p:nvPr>
            <p:ph idx="1"/>
          </p:nvPr>
        </p:nvSpPr>
        <p:spPr>
          <a:xfrm>
            <a:off x="455613" y="1008409"/>
            <a:ext cx="8229600" cy="5453063"/>
          </a:xfrm>
        </p:spPr>
        <p:txBody>
          <a:bodyPr/>
          <a:lstStyle/>
          <a:p>
            <a:pPr lvl="0"/>
            <a:r>
              <a:rPr lang="en-US" sz="1800" dirty="0" smtClean="0"/>
              <a:t>Unit operating margin </a:t>
            </a:r>
            <a:r>
              <a:rPr lang="en-US" sz="1800" i="1" dirty="0" smtClean="0"/>
              <a:t>m </a:t>
            </a:r>
            <a:r>
              <a:rPr lang="en-US" sz="1800" dirty="0" smtClean="0"/>
              <a:t> = price $2100 – production cost $100 – transportation cost $100 = $1900</a:t>
            </a:r>
          </a:p>
          <a:p>
            <a:pPr lvl="0"/>
            <a:r>
              <a:rPr lang="en-US" sz="1800" dirty="0" smtClean="0"/>
              <a:t>On a quarterly basis:</a:t>
            </a:r>
          </a:p>
          <a:p>
            <a:pPr lvl="1"/>
            <a:r>
              <a:rPr lang="en-US" sz="1600" dirty="0" smtClean="0"/>
              <a:t>Demand = normal(mu = 500, sigma = 60)</a:t>
            </a:r>
          </a:p>
          <a:p>
            <a:pPr lvl="1"/>
            <a:r>
              <a:rPr lang="en-US" sz="1600" dirty="0" smtClean="0"/>
              <a:t>Marginal capacity cost </a:t>
            </a:r>
            <a:r>
              <a:rPr lang="en-US" sz="1600" i="1" dirty="0" smtClean="0"/>
              <a:t>c </a:t>
            </a:r>
            <a:r>
              <a:rPr lang="en-US" sz="1600" dirty="0" smtClean="0"/>
              <a:t>= $460/4 = $115</a:t>
            </a:r>
          </a:p>
          <a:p>
            <a:pPr lvl="0"/>
            <a:r>
              <a:rPr lang="en-US" sz="1800" dirty="0" smtClean="0"/>
              <a:t>Marginal analysis to invest in one additional unit of capacity:</a:t>
            </a:r>
          </a:p>
          <a:p>
            <a:pPr lvl="1"/>
            <a:r>
              <a:rPr lang="en-US" sz="1600" dirty="0" smtClean="0"/>
              <a:t>MC = $115</a:t>
            </a:r>
          </a:p>
          <a:p>
            <a:pPr lvl="1"/>
            <a:r>
              <a:rPr lang="en-US" sz="1600" dirty="0" smtClean="0"/>
              <a:t>MB = $1900*P(D&gt;K)</a:t>
            </a:r>
          </a:p>
          <a:p>
            <a:pPr lvl="1"/>
            <a:r>
              <a:rPr lang="en-US" sz="1600" dirty="0" smtClean="0"/>
              <a:t>Optimal shortage probability: P(D&gt;K) = $115/$1900 = 0.06</a:t>
            </a:r>
          </a:p>
          <a:p>
            <a:pPr lvl="1"/>
            <a:r>
              <a:rPr lang="en-US" sz="1600" dirty="0" smtClean="0"/>
              <a:t>Thus optimal service probability: P(D&lt;=K) = 1 – 0.06 = 0.94</a:t>
            </a:r>
          </a:p>
          <a:p>
            <a:pPr lvl="1"/>
            <a:r>
              <a:rPr lang="en-US" sz="1600" dirty="0" smtClean="0"/>
              <a:t>K = </a:t>
            </a:r>
            <a:r>
              <a:rPr lang="en-US" sz="1600" dirty="0" err="1" smtClean="0"/>
              <a:t>normsinv</a:t>
            </a:r>
            <a:r>
              <a:rPr lang="en-US" sz="1600" dirty="0" smtClean="0"/>
              <a:t>(.94,500,60) = 593</a:t>
            </a:r>
          </a:p>
          <a:p>
            <a:pPr lvl="0"/>
            <a:r>
              <a:rPr lang="en-US" sz="1800" dirty="0" smtClean="0"/>
              <a:t>The E(NPV) can be calculated using the formula for expected shortages (appendix in my book), which can be shown to simplify for optimal capacity to:</a:t>
            </a:r>
          </a:p>
          <a:p>
            <a:pPr lvl="1"/>
            <a:r>
              <a:rPr lang="en-US" sz="1600" dirty="0" smtClean="0"/>
              <a:t>Per quarter: V* = (m-c)mu – sigma * m*phi(z*) where z* = </a:t>
            </a:r>
            <a:r>
              <a:rPr lang="en-US" sz="1600" dirty="0" err="1" smtClean="0"/>
              <a:t>normsinv</a:t>
            </a:r>
            <a:r>
              <a:rPr lang="en-US" sz="1600" dirty="0" smtClean="0"/>
              <a:t>(.94) and phi(.) standard normal probability density function.</a:t>
            </a:r>
            <a:endParaRPr lang="en-US" sz="2000" dirty="0" smtClean="0"/>
          </a:p>
          <a:p>
            <a:pPr lvl="1">
              <a:buNone/>
            </a:pPr>
            <a:r>
              <a:rPr lang="en-US" sz="1600" dirty="0" smtClean="0"/>
              <a:t>	= (1900-115)*500 - 60*1900*NORMDIST(</a:t>
            </a:r>
            <a:r>
              <a:rPr lang="en-US" sz="1600" dirty="0" err="1" smtClean="0"/>
              <a:t>normsinv</a:t>
            </a:r>
            <a:r>
              <a:rPr lang="en-US" sz="1600" dirty="0" smtClean="0"/>
              <a:t>(.94),0,1,0)</a:t>
            </a:r>
            <a:endParaRPr lang="en-US" sz="2000" dirty="0" smtClean="0"/>
          </a:p>
          <a:p>
            <a:pPr lvl="1">
              <a:buNone/>
            </a:pPr>
            <a:r>
              <a:rPr lang="en-US" sz="1200" dirty="0" smtClean="0"/>
              <a:t>	=</a:t>
            </a:r>
            <a:r>
              <a:rPr lang="en-US" sz="1600" dirty="0" smtClean="0"/>
              <a:t>$878,826.8</a:t>
            </a:r>
          </a:p>
          <a:p>
            <a:pPr lvl="1"/>
            <a:r>
              <a:rPr lang="en-US" sz="1600" dirty="0" smtClean="0"/>
              <a:t>Over 4 years = 4 x 4 x $878,826.8 = $  14,061,229.24</a:t>
            </a:r>
          </a:p>
          <a:p>
            <a:pPr lvl="1"/>
            <a:r>
              <a:rPr lang="en-US" sz="1600" dirty="0" smtClean="0"/>
              <a:t>Subtract fixed capacity cost of 4x$8000 to arrive at $ 14,029,229</a:t>
            </a:r>
          </a:p>
          <a:p>
            <a:endParaRPr lang="en-US" sz="1800" dirty="0" smtClean="0"/>
          </a:p>
          <a:p>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 Capacity configuration</a:t>
            </a:r>
            <a:br>
              <a:rPr lang="en-US" dirty="0" smtClean="0"/>
            </a:br>
            <a:r>
              <a:rPr lang="en-US" dirty="0" smtClean="0"/>
              <a:t>	2. Local specialization – natural hedging</a:t>
            </a:r>
            <a:endParaRPr lang="en-US" dirty="0"/>
          </a:p>
        </p:txBody>
      </p:sp>
      <p:cxnSp>
        <p:nvCxnSpPr>
          <p:cNvPr id="27" name="Straight Arrow Connector 26"/>
          <p:cNvCxnSpPr/>
          <p:nvPr/>
        </p:nvCxnSpPr>
        <p:spPr bwMode="auto">
          <a:xfrm>
            <a:off x="1729604" y="15914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726781" y="344424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723961" y="251784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723959" y="43706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709847" y="52970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699493" y="12115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699493" y="21173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699493" y="30231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699493" y="39289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699493" y="48347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6219569" y="12314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6219569" y="21527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6219569" y="3067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6219569" y="3981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6219569" y="49234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18" name="TextBox 17"/>
          <p:cNvSpPr txBox="1"/>
          <p:nvPr/>
        </p:nvSpPr>
        <p:spPr>
          <a:xfrm>
            <a:off x="0" y="5716654"/>
            <a:ext cx="3731030" cy="338554"/>
          </a:xfrm>
          <a:prstGeom prst="rect">
            <a:avLst/>
          </a:prstGeom>
          <a:noFill/>
        </p:spPr>
        <p:txBody>
          <a:bodyPr wrap="square" rtlCol="0">
            <a:spAutoFit/>
          </a:bodyPr>
          <a:lstStyle/>
          <a:p>
            <a:r>
              <a:rPr lang="en-US" sz="1600" dirty="0" err="1" smtClean="0"/>
              <a:t>CapEx</a:t>
            </a:r>
            <a:r>
              <a:rPr lang="en-US" sz="1600" dirty="0" smtClean="0"/>
              <a:t> = $3,425K over 4 years</a:t>
            </a:r>
            <a:endParaRPr lang="en-US" sz="1600" dirty="0"/>
          </a:p>
        </p:txBody>
      </p:sp>
      <p:sp>
        <p:nvSpPr>
          <p:cNvPr id="19" name="TextBox 18"/>
          <p:cNvSpPr txBox="1"/>
          <p:nvPr/>
        </p:nvSpPr>
        <p:spPr>
          <a:xfrm>
            <a:off x="4665193" y="5710258"/>
            <a:ext cx="4478807" cy="338554"/>
          </a:xfrm>
          <a:prstGeom prst="rect">
            <a:avLst/>
          </a:prstGeom>
          <a:noFill/>
        </p:spPr>
        <p:txBody>
          <a:bodyPr wrap="square" rtlCol="0">
            <a:spAutoFit/>
          </a:bodyPr>
          <a:lstStyle/>
          <a:p>
            <a:r>
              <a:rPr lang="en-US" sz="1600" dirty="0"/>
              <a:t>E( PV(Operating Profit)) = </a:t>
            </a:r>
            <a:r>
              <a:rPr lang="en-US" sz="1600" dirty="0" smtClean="0"/>
              <a:t>17,441K</a:t>
            </a:r>
            <a:endParaRPr lang="en-US" sz="1600" dirty="0"/>
          </a:p>
        </p:txBody>
      </p:sp>
      <p:sp>
        <p:nvSpPr>
          <p:cNvPr id="20" name="TextBox 19"/>
          <p:cNvSpPr txBox="1"/>
          <p:nvPr/>
        </p:nvSpPr>
        <p:spPr>
          <a:xfrm>
            <a:off x="4665193" y="6140551"/>
            <a:ext cx="4478807" cy="338554"/>
          </a:xfrm>
          <a:prstGeom prst="rect">
            <a:avLst/>
          </a:prstGeom>
          <a:noFill/>
        </p:spPr>
        <p:txBody>
          <a:bodyPr wrap="square" rtlCol="0">
            <a:spAutoFit/>
          </a:bodyPr>
          <a:lstStyle/>
          <a:p>
            <a:r>
              <a:rPr lang="en-US" sz="1600" dirty="0" smtClean="0"/>
              <a:t>E( NPV) = 14,016K</a:t>
            </a:r>
            <a:endParaRPr lang="en-US" sz="1600" dirty="0"/>
          </a:p>
        </p:txBody>
      </p:sp>
      <p:sp>
        <p:nvSpPr>
          <p:cNvPr id="22" name="TextBox 21"/>
          <p:cNvSpPr txBox="1"/>
          <p:nvPr/>
        </p:nvSpPr>
        <p:spPr>
          <a:xfrm>
            <a:off x="1579763" y="1169042"/>
            <a:ext cx="1132316" cy="400110"/>
          </a:xfrm>
          <a:prstGeom prst="rect">
            <a:avLst/>
          </a:prstGeom>
          <a:noFill/>
        </p:spPr>
        <p:txBody>
          <a:bodyPr wrap="none" rtlCol="0">
            <a:spAutoFit/>
          </a:bodyPr>
          <a:lstStyle/>
          <a:p>
            <a:r>
              <a:rPr lang="en-US" sz="2000" dirty="0" smtClean="0"/>
              <a:t>224 units</a:t>
            </a:r>
          </a:p>
        </p:txBody>
      </p:sp>
      <p:sp>
        <p:nvSpPr>
          <p:cNvPr id="23" name="TextBox 22"/>
          <p:cNvSpPr txBox="1"/>
          <p:nvPr/>
        </p:nvSpPr>
        <p:spPr>
          <a:xfrm>
            <a:off x="1624069" y="2105214"/>
            <a:ext cx="1132316" cy="400110"/>
          </a:xfrm>
          <a:prstGeom prst="rect">
            <a:avLst/>
          </a:prstGeom>
          <a:noFill/>
        </p:spPr>
        <p:txBody>
          <a:bodyPr wrap="none" rtlCol="0">
            <a:spAutoFit/>
          </a:bodyPr>
          <a:lstStyle/>
          <a:p>
            <a:r>
              <a:rPr lang="en-US" sz="2000" dirty="0" smtClean="0"/>
              <a:t>122 units</a:t>
            </a:r>
          </a:p>
        </p:txBody>
      </p:sp>
      <p:sp>
        <p:nvSpPr>
          <p:cNvPr id="24" name="TextBox 23"/>
          <p:cNvSpPr txBox="1"/>
          <p:nvPr/>
        </p:nvSpPr>
        <p:spPr>
          <a:xfrm>
            <a:off x="1668375" y="2960305"/>
            <a:ext cx="1004076" cy="400110"/>
          </a:xfrm>
          <a:prstGeom prst="rect">
            <a:avLst/>
          </a:prstGeom>
          <a:noFill/>
        </p:spPr>
        <p:txBody>
          <a:bodyPr wrap="none" rtlCol="0">
            <a:spAutoFit/>
          </a:bodyPr>
          <a:lstStyle/>
          <a:p>
            <a:r>
              <a:rPr lang="en-US" sz="2000" dirty="0" smtClean="0"/>
              <a:t>73 units</a:t>
            </a:r>
          </a:p>
        </p:txBody>
      </p:sp>
      <p:sp>
        <p:nvSpPr>
          <p:cNvPr id="25" name="TextBox 24"/>
          <p:cNvSpPr txBox="1"/>
          <p:nvPr/>
        </p:nvSpPr>
        <p:spPr>
          <a:xfrm>
            <a:off x="1685659" y="3950530"/>
            <a:ext cx="1004076" cy="400110"/>
          </a:xfrm>
          <a:prstGeom prst="rect">
            <a:avLst/>
          </a:prstGeom>
          <a:noFill/>
        </p:spPr>
        <p:txBody>
          <a:bodyPr wrap="none" rtlCol="0">
            <a:spAutoFit/>
          </a:bodyPr>
          <a:lstStyle/>
          <a:p>
            <a:r>
              <a:rPr lang="en-US" sz="2000" dirty="0" smtClean="0"/>
              <a:t>77 units</a:t>
            </a:r>
          </a:p>
        </p:txBody>
      </p:sp>
      <p:sp>
        <p:nvSpPr>
          <p:cNvPr id="26" name="TextBox 25"/>
          <p:cNvSpPr txBox="1"/>
          <p:nvPr/>
        </p:nvSpPr>
        <p:spPr>
          <a:xfrm>
            <a:off x="1685659" y="4869434"/>
            <a:ext cx="1132316" cy="400110"/>
          </a:xfrm>
          <a:prstGeom prst="rect">
            <a:avLst/>
          </a:prstGeom>
          <a:noFill/>
        </p:spPr>
        <p:txBody>
          <a:bodyPr wrap="none" rtlCol="0">
            <a:spAutoFit/>
          </a:bodyPr>
          <a:lstStyle/>
          <a:p>
            <a:r>
              <a:rPr lang="en-US" sz="2000" dirty="0" smtClean="0"/>
              <a:t>129 units</a:t>
            </a:r>
          </a:p>
        </p:txBody>
      </p:sp>
    </p:spTree>
    <p:extLst>
      <p:ext uri="{BB962C8B-B14F-4D97-AF65-F5344CB8AC3E}">
        <p14:creationId xmlns:p14="http://schemas.microsoft.com/office/powerpoint/2010/main" val="42142026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2. Local specialization</a:t>
            </a:r>
            <a:endParaRPr lang="en-US" dirty="0"/>
          </a:p>
        </p:txBody>
      </p:sp>
      <p:sp>
        <p:nvSpPr>
          <p:cNvPr id="32" name="TextBox 31"/>
          <p:cNvSpPr txBox="1"/>
          <p:nvPr/>
        </p:nvSpPr>
        <p:spPr>
          <a:xfrm>
            <a:off x="352778" y="1721556"/>
            <a:ext cx="5470095" cy="1569660"/>
          </a:xfrm>
          <a:prstGeom prst="rect">
            <a:avLst/>
          </a:prstGeom>
          <a:noFill/>
        </p:spPr>
        <p:txBody>
          <a:bodyPr wrap="none" rtlCol="0">
            <a:spAutoFit/>
          </a:bodyPr>
          <a:lstStyle/>
          <a:p>
            <a:r>
              <a:rPr lang="en-US" b="0" dirty="0" smtClean="0">
                <a:latin typeface="Optima"/>
                <a:cs typeface="Optima"/>
              </a:rPr>
              <a:t>USA</a:t>
            </a:r>
          </a:p>
          <a:p>
            <a:r>
              <a:rPr lang="en-US" b="0" dirty="0" smtClean="0">
                <a:latin typeface="Optima"/>
                <a:cs typeface="Optima"/>
              </a:rPr>
              <a:t>Simple Newsvendor</a:t>
            </a:r>
          </a:p>
          <a:p>
            <a:r>
              <a:rPr lang="en-US" b="0" dirty="0" smtClean="0">
                <a:latin typeface="Optima"/>
                <a:cs typeface="Optima"/>
              </a:rPr>
              <a:t>SL: 89%</a:t>
            </a:r>
          </a:p>
          <a:p>
            <a:r>
              <a:rPr lang="en-US" b="0" dirty="0" smtClean="0">
                <a:latin typeface="Optima"/>
                <a:cs typeface="Optima"/>
              </a:rPr>
              <a:t>Optimal Capacity: 224 </a:t>
            </a:r>
            <a:r>
              <a:rPr lang="en-US" b="0" dirty="0">
                <a:latin typeface="Optima"/>
                <a:cs typeface="Optima"/>
              </a:rPr>
              <a:t>units per quarter</a:t>
            </a:r>
            <a:endParaRPr lang="en-US" b="0" dirty="0" smtClean="0">
              <a:latin typeface="Optima"/>
              <a:cs typeface="Optima"/>
            </a:endParaRPr>
          </a:p>
        </p:txBody>
      </p:sp>
      <p:sp>
        <p:nvSpPr>
          <p:cNvPr id="33" name="TextBox 32"/>
          <p:cNvSpPr txBox="1"/>
          <p:nvPr/>
        </p:nvSpPr>
        <p:spPr>
          <a:xfrm>
            <a:off x="462825" y="3680181"/>
            <a:ext cx="8454559" cy="2677656"/>
          </a:xfrm>
          <a:prstGeom prst="rect">
            <a:avLst/>
          </a:prstGeom>
          <a:noFill/>
        </p:spPr>
        <p:txBody>
          <a:bodyPr wrap="none" rtlCol="0">
            <a:spAutoFit/>
          </a:bodyPr>
          <a:lstStyle/>
          <a:p>
            <a:r>
              <a:rPr lang="en-US" b="0" dirty="0" smtClean="0">
                <a:latin typeface="Optima"/>
                <a:cs typeface="Optima"/>
              </a:rPr>
              <a:t>What about China?</a:t>
            </a:r>
          </a:p>
          <a:p>
            <a:r>
              <a:rPr lang="en-US" b="0" dirty="0" smtClean="0">
                <a:latin typeface="Optima"/>
                <a:cs typeface="Optima"/>
              </a:rPr>
              <a:t>Newsvendor, but not simple</a:t>
            </a:r>
          </a:p>
          <a:p>
            <a:r>
              <a:rPr lang="en-US" b="0" dirty="0" smtClean="0">
                <a:latin typeface="Optima"/>
                <a:cs typeface="Optima"/>
              </a:rPr>
              <a:t>Need to use a similar logic to “Seagate” (marginal increases)</a:t>
            </a:r>
          </a:p>
          <a:p>
            <a:r>
              <a:rPr lang="en-US" b="0" dirty="0" smtClean="0">
                <a:latin typeface="Optima"/>
                <a:cs typeface="Optima"/>
              </a:rPr>
              <a:t>Optimal Capacity:  129 units per quarter</a:t>
            </a:r>
          </a:p>
          <a:p>
            <a:endParaRPr lang="en-US" b="0" dirty="0">
              <a:latin typeface="Optima"/>
              <a:cs typeface="Optima"/>
            </a:endParaRPr>
          </a:p>
          <a:p>
            <a:r>
              <a:rPr lang="en-US" b="0" dirty="0">
                <a:latin typeface="Optima"/>
                <a:cs typeface="Optima"/>
              </a:rPr>
              <a:t>Expected </a:t>
            </a:r>
            <a:r>
              <a:rPr lang="en-US" b="0" dirty="0" smtClean="0">
                <a:latin typeface="Optima"/>
                <a:cs typeface="Optima"/>
              </a:rPr>
              <a:t>NPV of dedicated solution: </a:t>
            </a:r>
            <a:r>
              <a:rPr lang="en-US" b="0" dirty="0" smtClean="0"/>
              <a:t> </a:t>
            </a:r>
            <a:r>
              <a:rPr lang="en-US" b="0" dirty="0" smtClean="0">
                <a:latin typeface="Optima"/>
                <a:cs typeface="Optima"/>
              </a:rPr>
              <a:t>$14,016K </a:t>
            </a:r>
            <a:endParaRPr lang="en-US" b="0" dirty="0">
              <a:latin typeface="Optima"/>
              <a:cs typeface="Optima"/>
            </a:endParaRPr>
          </a:p>
          <a:p>
            <a:r>
              <a:rPr lang="en-US" b="0" dirty="0" smtClean="0">
                <a:latin typeface="Optima"/>
                <a:cs typeface="Optima"/>
              </a:rPr>
              <a:t>(lower than, but very close to, Global Standard) </a:t>
            </a:r>
          </a:p>
        </p:txBody>
      </p:sp>
    </p:spTree>
    <p:extLst>
      <p:ext uri="{BB962C8B-B14F-4D97-AF65-F5344CB8AC3E}">
        <p14:creationId xmlns:p14="http://schemas.microsoft.com/office/powerpoint/2010/main" val="4681182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3. One plant in China</a:t>
            </a:r>
            <a:endParaRPr lang="en-US" dirty="0"/>
          </a:p>
        </p:txBody>
      </p:sp>
      <p:cxnSp>
        <p:nvCxnSpPr>
          <p:cNvPr id="26" name="Straight Arrow Connector 25"/>
          <p:cNvCxnSpPr/>
          <p:nvPr/>
        </p:nvCxnSpPr>
        <p:spPr bwMode="auto">
          <a:xfrm flipV="1">
            <a:off x="1368778" y="1665111"/>
            <a:ext cx="4360333" cy="371122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bwMode="auto">
          <a:xfrm flipV="1">
            <a:off x="1298222" y="2723444"/>
            <a:ext cx="4445000" cy="280811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flipV="1">
            <a:off x="1340556" y="3626555"/>
            <a:ext cx="4430889" cy="18626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flipV="1">
            <a:off x="1397000" y="4642555"/>
            <a:ext cx="4459111" cy="9595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467555" y="561622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0" name="Rectangle 2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2" name="Rectangle 31"/>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Oval 35"/>
          <p:cNvSpPr/>
          <p:nvPr/>
        </p:nvSpPr>
        <p:spPr bwMode="auto">
          <a:xfrm>
            <a:off x="58164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37" name="Oval 36"/>
          <p:cNvSpPr/>
          <p:nvPr/>
        </p:nvSpPr>
        <p:spPr bwMode="auto">
          <a:xfrm>
            <a:off x="58164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8" name="Oval 37"/>
          <p:cNvSpPr/>
          <p:nvPr/>
        </p:nvSpPr>
        <p:spPr bwMode="auto">
          <a:xfrm>
            <a:off x="58164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9" name="Oval 38"/>
          <p:cNvSpPr/>
          <p:nvPr/>
        </p:nvSpPr>
        <p:spPr bwMode="auto">
          <a:xfrm>
            <a:off x="58164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0" name="Oval 39"/>
          <p:cNvSpPr/>
          <p:nvPr/>
        </p:nvSpPr>
        <p:spPr bwMode="auto">
          <a:xfrm>
            <a:off x="58164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10404259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4. Fully Flexible Network</a:t>
            </a:r>
            <a:endParaRPr lang="en-US" dirty="0"/>
          </a:p>
        </p:txBody>
      </p:sp>
      <p:cxnSp>
        <p:nvCxnSpPr>
          <p:cNvPr id="27" name="Straight Arrow Connector 26"/>
          <p:cNvCxnSpPr/>
          <p:nvPr/>
        </p:nvCxnSpPr>
        <p:spPr bwMode="auto">
          <a:xfrm>
            <a:off x="1326444"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3" name="Straight Arrow Connector 42"/>
          <p:cNvCxnSpPr/>
          <p:nvPr/>
        </p:nvCxnSpPr>
        <p:spPr bwMode="auto">
          <a:xfrm>
            <a:off x="1440744" y="1803400"/>
            <a:ext cx="4610101" cy="86783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4" name="Straight Arrow Connector 43"/>
          <p:cNvCxnSpPr/>
          <p:nvPr/>
        </p:nvCxnSpPr>
        <p:spPr bwMode="auto">
          <a:xfrm>
            <a:off x="1631244" y="1955800"/>
            <a:ext cx="4363157" cy="16891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5" name="Straight Arrow Connector 44"/>
          <p:cNvCxnSpPr/>
          <p:nvPr/>
        </p:nvCxnSpPr>
        <p:spPr bwMode="auto">
          <a:xfrm>
            <a:off x="1783644" y="2108200"/>
            <a:ext cx="4267202" cy="24962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6" name="Straight Arrow Connector 45"/>
          <p:cNvCxnSpPr/>
          <p:nvPr/>
        </p:nvCxnSpPr>
        <p:spPr bwMode="auto">
          <a:xfrm>
            <a:off x="1504244" y="1816100"/>
            <a:ext cx="4553656" cy="39497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p:nvPr/>
        </p:nvCxnSpPr>
        <p:spPr bwMode="auto">
          <a:xfrm>
            <a:off x="1364544" y="25527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a:off x="1516944" y="2705100"/>
            <a:ext cx="4477457" cy="9398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bwMode="auto">
          <a:xfrm>
            <a:off x="1428044" y="2882900"/>
            <a:ext cx="4566356" cy="15875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a:off x="1415344" y="3594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bwMode="auto">
          <a:xfrm>
            <a:off x="1402644" y="2844800"/>
            <a:ext cx="4706056" cy="2628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bwMode="auto">
          <a:xfrm flipV="1">
            <a:off x="1301044" y="1816100"/>
            <a:ext cx="4553656" cy="990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p:nvPr/>
        </p:nvCxnSpPr>
        <p:spPr bwMode="auto">
          <a:xfrm flipV="1">
            <a:off x="1567744" y="2057400"/>
            <a:ext cx="4388556" cy="1689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p:nvPr/>
        </p:nvCxnSpPr>
        <p:spPr bwMode="auto">
          <a:xfrm flipV="1">
            <a:off x="1720144" y="2794000"/>
            <a:ext cx="4223456" cy="1104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4" name="Straight Arrow Connector 63"/>
          <p:cNvCxnSpPr/>
          <p:nvPr/>
        </p:nvCxnSpPr>
        <p:spPr bwMode="auto">
          <a:xfrm>
            <a:off x="1529644" y="3860800"/>
            <a:ext cx="4521202" cy="7436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Straight Arrow Connector 64"/>
          <p:cNvCxnSpPr/>
          <p:nvPr/>
        </p:nvCxnSpPr>
        <p:spPr bwMode="auto">
          <a:xfrm>
            <a:off x="1529644" y="3937000"/>
            <a:ext cx="4426656" cy="1549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0" name="Straight Arrow Connector 69"/>
          <p:cNvCxnSpPr/>
          <p:nvPr/>
        </p:nvCxnSpPr>
        <p:spPr bwMode="auto">
          <a:xfrm>
            <a:off x="1567744" y="3746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p:nvPr/>
        </p:nvCxnSpPr>
        <p:spPr bwMode="auto">
          <a:xfrm>
            <a:off x="1478844" y="4610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p:nvPr/>
        </p:nvCxnSpPr>
        <p:spPr bwMode="auto">
          <a:xfrm flipV="1">
            <a:off x="1631244" y="1854200"/>
            <a:ext cx="4248856" cy="2908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bwMode="auto">
          <a:xfrm flipV="1">
            <a:off x="1783644" y="2755900"/>
            <a:ext cx="4159956" cy="2159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bwMode="auto">
          <a:xfrm flipV="1">
            <a:off x="1936044" y="3771900"/>
            <a:ext cx="3994856" cy="1295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bwMode="auto">
          <a:xfrm>
            <a:off x="1562100" y="4762500"/>
            <a:ext cx="4381500" cy="914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bwMode="auto">
          <a:xfrm>
            <a:off x="1631244" y="4762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2" name="Straight Arrow Connector 81"/>
          <p:cNvCxnSpPr/>
          <p:nvPr/>
        </p:nvCxnSpPr>
        <p:spPr bwMode="auto">
          <a:xfrm>
            <a:off x="1478844" y="5626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3" name="Straight Arrow Connector 82"/>
          <p:cNvCxnSpPr/>
          <p:nvPr/>
        </p:nvCxnSpPr>
        <p:spPr bwMode="auto">
          <a:xfrm flipV="1">
            <a:off x="1466144" y="2671233"/>
            <a:ext cx="4584701" cy="29802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4" name="Straight Arrow Connector 83"/>
          <p:cNvCxnSpPr/>
          <p:nvPr/>
        </p:nvCxnSpPr>
        <p:spPr bwMode="auto">
          <a:xfrm flipV="1">
            <a:off x="1504244" y="3644902"/>
            <a:ext cx="4490157" cy="21208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5" name="Straight Arrow Connector 84"/>
          <p:cNvCxnSpPr/>
          <p:nvPr/>
        </p:nvCxnSpPr>
        <p:spPr bwMode="auto">
          <a:xfrm flipV="1">
            <a:off x="1555044" y="4724400"/>
            <a:ext cx="4413956" cy="1117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7" name="Straight Arrow Connector 86"/>
          <p:cNvCxnSpPr/>
          <p:nvPr/>
        </p:nvCxnSpPr>
        <p:spPr bwMode="auto">
          <a:xfrm flipV="1">
            <a:off x="1618544" y="1917700"/>
            <a:ext cx="4388556" cy="3543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0" name="Rectangle 4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8" name="Rectangle 57"/>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9" name="Rectangle 58"/>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0" name="Oval 59"/>
          <p:cNvSpPr/>
          <p:nvPr/>
        </p:nvSpPr>
        <p:spPr bwMode="auto">
          <a:xfrm>
            <a:off x="62839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1" name="Oval 60"/>
          <p:cNvSpPr/>
          <p:nvPr/>
        </p:nvSpPr>
        <p:spPr bwMode="auto">
          <a:xfrm>
            <a:off x="62839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6" name="Oval 65"/>
          <p:cNvSpPr/>
          <p:nvPr/>
        </p:nvSpPr>
        <p:spPr bwMode="auto">
          <a:xfrm>
            <a:off x="62839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7" name="Oval 66"/>
          <p:cNvSpPr/>
          <p:nvPr/>
        </p:nvSpPr>
        <p:spPr bwMode="auto">
          <a:xfrm>
            <a:off x="62839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8" name="Oval 67"/>
          <p:cNvSpPr/>
          <p:nvPr/>
        </p:nvSpPr>
        <p:spPr bwMode="auto">
          <a:xfrm>
            <a:off x="62839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300060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5. Chained Flexible Network</a:t>
            </a:r>
            <a:endParaRPr lang="en-US" dirty="0"/>
          </a:p>
        </p:txBody>
      </p:sp>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bwMode="auto">
          <a:xfrm>
            <a:off x="2353695" y="1501000"/>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66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pic>
        <p:nvPicPr>
          <p:cNvPr id="3" name="Picture 2"/>
          <p:cNvPicPr>
            <a:picLocks noChangeAspect="1"/>
          </p:cNvPicPr>
          <p:nvPr/>
        </p:nvPicPr>
        <p:blipFill>
          <a:blip r:embed="rId3"/>
          <a:stretch>
            <a:fillRect/>
          </a:stretch>
        </p:blipFill>
        <p:spPr>
          <a:xfrm>
            <a:off x="899890" y="5564111"/>
            <a:ext cx="7150100" cy="1079500"/>
          </a:xfrm>
          <a:prstGeom prst="rect">
            <a:avLst/>
          </a:prstGeom>
        </p:spPr>
      </p:pic>
      <p:sp>
        <p:nvSpPr>
          <p:cNvPr id="54" name="TextBox 53"/>
          <p:cNvSpPr txBox="1"/>
          <p:nvPr/>
        </p:nvSpPr>
        <p:spPr>
          <a:xfrm>
            <a:off x="2300099" y="922591"/>
            <a:ext cx="1196436" cy="400110"/>
          </a:xfrm>
          <a:prstGeom prst="rect">
            <a:avLst/>
          </a:prstGeom>
          <a:noFill/>
        </p:spPr>
        <p:txBody>
          <a:bodyPr wrap="none" rtlCol="0">
            <a:spAutoFit/>
          </a:bodyPr>
          <a:lstStyle/>
          <a:p>
            <a:r>
              <a:rPr lang="en-US" sz="2000" dirty="0" smtClean="0"/>
              <a:t> 198 units</a:t>
            </a:r>
          </a:p>
        </p:txBody>
      </p:sp>
      <p:sp>
        <p:nvSpPr>
          <p:cNvPr id="57" name="TextBox 56"/>
          <p:cNvSpPr txBox="1"/>
          <p:nvPr/>
        </p:nvSpPr>
        <p:spPr>
          <a:xfrm>
            <a:off x="2319806" y="1947051"/>
            <a:ext cx="1196436" cy="400110"/>
          </a:xfrm>
          <a:prstGeom prst="rect">
            <a:avLst/>
          </a:prstGeom>
          <a:noFill/>
        </p:spPr>
        <p:txBody>
          <a:bodyPr wrap="none" rtlCol="0">
            <a:spAutoFit/>
          </a:bodyPr>
          <a:lstStyle/>
          <a:p>
            <a:r>
              <a:rPr lang="en-US" sz="2000" dirty="0" smtClean="0"/>
              <a:t> 108 units</a:t>
            </a:r>
          </a:p>
        </p:txBody>
      </p:sp>
      <p:sp>
        <p:nvSpPr>
          <p:cNvPr id="58" name="TextBox 57"/>
          <p:cNvSpPr txBox="1"/>
          <p:nvPr/>
        </p:nvSpPr>
        <p:spPr>
          <a:xfrm>
            <a:off x="2338762" y="2970775"/>
            <a:ext cx="1068196" cy="400110"/>
          </a:xfrm>
          <a:prstGeom prst="rect">
            <a:avLst/>
          </a:prstGeom>
          <a:noFill/>
        </p:spPr>
        <p:txBody>
          <a:bodyPr wrap="none" rtlCol="0">
            <a:spAutoFit/>
          </a:bodyPr>
          <a:lstStyle/>
          <a:p>
            <a:r>
              <a:rPr lang="en-US" sz="2000" dirty="0" smtClean="0"/>
              <a:t> 64 units</a:t>
            </a:r>
          </a:p>
        </p:txBody>
      </p:sp>
      <p:sp>
        <p:nvSpPr>
          <p:cNvPr id="59" name="TextBox 58"/>
          <p:cNvSpPr txBox="1"/>
          <p:nvPr/>
        </p:nvSpPr>
        <p:spPr>
          <a:xfrm>
            <a:off x="2320557" y="3786700"/>
            <a:ext cx="1068196" cy="400110"/>
          </a:xfrm>
          <a:prstGeom prst="rect">
            <a:avLst/>
          </a:prstGeom>
          <a:noFill/>
        </p:spPr>
        <p:txBody>
          <a:bodyPr wrap="none" rtlCol="0">
            <a:spAutoFit/>
          </a:bodyPr>
          <a:lstStyle/>
          <a:p>
            <a:r>
              <a:rPr lang="en-US" sz="2000" dirty="0" smtClean="0"/>
              <a:t> 67 units</a:t>
            </a:r>
          </a:p>
        </p:txBody>
      </p:sp>
      <p:sp>
        <p:nvSpPr>
          <p:cNvPr id="60" name="TextBox 59"/>
          <p:cNvSpPr txBox="1"/>
          <p:nvPr/>
        </p:nvSpPr>
        <p:spPr>
          <a:xfrm>
            <a:off x="2339512" y="5075833"/>
            <a:ext cx="1196436" cy="400110"/>
          </a:xfrm>
          <a:prstGeom prst="rect">
            <a:avLst/>
          </a:prstGeom>
          <a:noFill/>
        </p:spPr>
        <p:txBody>
          <a:bodyPr wrap="none" rtlCol="0">
            <a:spAutoFit/>
          </a:bodyPr>
          <a:lstStyle/>
          <a:p>
            <a:r>
              <a:rPr lang="en-US" sz="2000" dirty="0" smtClean="0"/>
              <a:t> 129 units</a:t>
            </a:r>
          </a:p>
        </p:txBody>
      </p:sp>
    </p:spTree>
    <p:extLst>
      <p:ext uri="{BB962C8B-B14F-4D97-AF65-F5344CB8AC3E}">
        <p14:creationId xmlns:p14="http://schemas.microsoft.com/office/powerpoint/2010/main" val="4681182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Strategy Comparison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04095468"/>
              </p:ext>
            </p:extLst>
          </p:nvPr>
        </p:nvGraphicFramePr>
        <p:xfrm>
          <a:off x="455612" y="1777994"/>
          <a:ext cx="8180389" cy="3879246"/>
        </p:xfrm>
        <a:graphic>
          <a:graphicData uri="http://schemas.openxmlformats.org/drawingml/2006/table">
            <a:tbl>
              <a:tblPr/>
              <a:tblGrid>
                <a:gridCol w="2844500"/>
                <a:gridCol w="2334452"/>
                <a:gridCol w="3001437"/>
              </a:tblGrid>
              <a:tr h="502613">
                <a:tc>
                  <a:txBody>
                    <a:bodyPr/>
                    <a:lstStyle/>
                    <a:p>
                      <a:pPr algn="ctr" fontAlgn="b"/>
                      <a:r>
                        <a:rPr lang="en-US" sz="1600" b="0" i="0" u="none" strike="noStrike" dirty="0" smtClean="0">
                          <a:solidFill>
                            <a:srgbClr val="FFFFFF"/>
                          </a:solidFill>
                          <a:effectLst/>
                          <a:latin typeface="Optima"/>
                          <a:cs typeface="Optima"/>
                        </a:rPr>
                        <a:t>Strategy</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E(NPV)</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a:t>
                      </a:r>
                      <a:r>
                        <a:rPr lang="en-US" sz="1600" b="0" i="0" u="none" strike="noStrike" baseline="0" dirty="0" smtClean="0">
                          <a:solidFill>
                            <a:srgbClr val="FFFFFF"/>
                          </a:solidFill>
                          <a:effectLst/>
                          <a:latin typeface="Optima"/>
                          <a:cs typeface="Optima"/>
                        </a:rPr>
                        <a:t> below Best Solution</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r>
              <a:tr h="259741">
                <a:tc>
                  <a:txBody>
                    <a:bodyPr/>
                    <a:lstStyle/>
                    <a:p>
                      <a:pPr algn="l" fontAlgn="b"/>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solidFill>
                      <a:srgbClr val="CCFF66"/>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14,290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r>
              <a:tr h="259741">
                <a:tc>
                  <a:txBody>
                    <a:bodyPr/>
                    <a:lstStyle/>
                    <a:p>
                      <a:pPr algn="l" fontAlgn="b"/>
                      <a:r>
                        <a:rPr lang="en-US" sz="1600" b="0" i="0" u="none" strike="noStrike" dirty="0">
                          <a:solidFill>
                            <a:srgbClr val="000000"/>
                          </a:solidFill>
                          <a:effectLst/>
                          <a:latin typeface="Optima"/>
                          <a:cs typeface="Optima"/>
                        </a:rPr>
                        <a:t>Dedicated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14,016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1.94%</a:t>
                      </a:r>
                    </a:p>
                  </a:txBody>
                  <a:tcPr marL="9951" marR="9951" marT="9951" marB="0" anchor="b">
                    <a:lnL>
                      <a:noFill/>
                    </a:lnL>
                    <a:lnR>
                      <a:noFill/>
                    </a:lnR>
                    <a:lnT>
                      <a:noFill/>
                    </a:lnT>
                    <a:lnB>
                      <a:noFill/>
                    </a:lnB>
                    <a:solidFill>
                      <a:srgbClr val="FFFF00"/>
                    </a:solidFill>
                  </a:tcPr>
                </a:tc>
              </a:tr>
              <a:tr h="259741">
                <a:tc>
                  <a:txBody>
                    <a:bodyPr/>
                    <a:lstStyle/>
                    <a:p>
                      <a:pPr algn="l" fontAlgn="b"/>
                      <a:r>
                        <a:rPr lang="en-US" sz="1600" b="0" i="0" u="none" strike="noStrike" dirty="0">
                          <a:solidFill>
                            <a:srgbClr val="000000"/>
                          </a:solidFill>
                          <a:effectLst/>
                          <a:latin typeface="Optima"/>
                          <a:cs typeface="Optima"/>
                        </a:rPr>
                        <a:t>Full China</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13,933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2.56%</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Fully</a:t>
                      </a:r>
                      <a:r>
                        <a:rPr lang="en-US" sz="1600" b="0" i="0" u="none" strike="noStrike" baseline="0" dirty="0" smtClean="0">
                          <a:solidFill>
                            <a:srgbClr val="000000"/>
                          </a:solidFill>
                          <a:effectLst/>
                          <a:latin typeface="Optima"/>
                          <a:cs typeface="Optima"/>
                        </a:rPr>
                        <a:t> Flexible</a:t>
                      </a:r>
                      <a:r>
                        <a:rPr lang="en-US" sz="1600" b="0" i="0" u="none" strike="noStrike" dirty="0" smtClean="0">
                          <a:solidFill>
                            <a:srgbClr val="000000"/>
                          </a:solidFill>
                          <a:effectLst/>
                          <a:latin typeface="Optima"/>
                          <a:cs typeface="Optima"/>
                        </a:rPr>
                        <a:t> </a:t>
                      </a:r>
                      <a:r>
                        <a:rPr lang="en-US" sz="1600" b="0" i="0" u="none" strike="noStrike" dirty="0">
                          <a:solidFill>
                            <a:srgbClr val="000000"/>
                          </a:solidFill>
                          <a:effectLst/>
                          <a:latin typeface="Optima"/>
                          <a:cs typeface="Optima"/>
                        </a:rPr>
                        <a:t>network</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12,537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13.98%</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dedicated</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14,003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2.05%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a:t>
                      </a:r>
                      <a:r>
                        <a:rPr lang="en-US" sz="1600" b="0" i="0" u="none" strike="noStrike" dirty="0" smtClean="0">
                          <a:solidFill>
                            <a:srgbClr val="000000"/>
                          </a:solidFill>
                          <a:effectLst/>
                          <a:latin typeface="Optima"/>
                          <a:cs typeface="Optima"/>
                        </a:rPr>
                        <a:t>China + </a:t>
                      </a:r>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13,966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2.32%</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US</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14,094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1.39%</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(Leading)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13,556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5.41%</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(average)</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13,386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6.75%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Global </a:t>
                      </a:r>
                      <a:r>
                        <a:rPr lang="en-US" sz="1600" b="0" i="0" u="none" strike="noStrike" dirty="0" smtClean="0">
                          <a:solidFill>
                            <a:srgbClr val="000000"/>
                          </a:solidFill>
                          <a:effectLst/>
                          <a:latin typeface="Optima"/>
                          <a:cs typeface="Optima"/>
                        </a:rPr>
                        <a:t>Standard</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a:t>
                      </a:r>
                      <a:r>
                        <a:rPr lang="en-US" sz="1600" b="0" i="0" u="none" strike="noStrike" dirty="0" smtClean="0">
                          <a:solidFill>
                            <a:srgbClr val="000000"/>
                          </a:solidFill>
                          <a:effectLst/>
                          <a:latin typeface="Optima"/>
                          <a:cs typeface="Optima"/>
                        </a:rPr>
                        <a:t>14,029 </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1.86%</a:t>
                      </a:r>
                    </a:p>
                  </a:txBody>
                  <a:tcPr marL="9951" marR="9951" marT="9951" marB="0" anchor="b">
                    <a:lnL>
                      <a:noFill/>
                    </a:lnL>
                    <a:lnR>
                      <a:noFill/>
                    </a:lnR>
                    <a:lnT>
                      <a:noFill/>
                    </a:lnT>
                    <a:lnB>
                      <a:noFill/>
                    </a:lnB>
                    <a:solidFill>
                      <a:srgbClr val="FFFF00"/>
                    </a:solidFill>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bl>
          </a:graphicData>
        </a:graphic>
      </p:graphicFrame>
    </p:spTree>
    <p:extLst>
      <p:ext uri="{BB962C8B-B14F-4D97-AF65-F5344CB8AC3E}">
        <p14:creationId xmlns:p14="http://schemas.microsoft.com/office/powerpoint/2010/main" val="417706867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Points</a:t>
            </a:r>
            <a:endParaRPr lang="en-US" dirty="0"/>
          </a:p>
        </p:txBody>
      </p:sp>
      <p:sp>
        <p:nvSpPr>
          <p:cNvPr id="3" name="TextBox 2"/>
          <p:cNvSpPr txBox="1"/>
          <p:nvPr/>
        </p:nvSpPr>
        <p:spPr>
          <a:xfrm>
            <a:off x="482600" y="1358900"/>
            <a:ext cx="8242561" cy="4524315"/>
          </a:xfrm>
          <a:prstGeom prst="rect">
            <a:avLst/>
          </a:prstGeom>
          <a:noFill/>
        </p:spPr>
        <p:txBody>
          <a:bodyPr wrap="none" rtlCol="0">
            <a:spAutoFit/>
          </a:bodyPr>
          <a:lstStyle/>
          <a:p>
            <a:pPr marL="342900" indent="-342900">
              <a:buFont typeface="Arial"/>
              <a:buChar char="•"/>
            </a:pPr>
            <a:r>
              <a:rPr lang="en-US" b="0" dirty="0" smtClean="0">
                <a:latin typeface="Optima"/>
                <a:cs typeface="Optima"/>
              </a:rPr>
              <a:t>System design: the value of partial flexibility</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The value of simple benchmarks</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Identifying key tradeoffs: Fixed costs vs. Variable costs</a:t>
            </a:r>
          </a:p>
          <a:p>
            <a:pPr marL="1714500" lvl="3" indent="-342900">
              <a:buFont typeface="Arial"/>
              <a:buChar char="•"/>
            </a:pPr>
            <a:r>
              <a:rPr lang="en-US" b="0" dirty="0" smtClean="0">
                <a:latin typeface="Optima"/>
                <a:cs typeface="Optima"/>
              </a:rPr>
              <a:t>Fixed costs: reduce number of plants</a:t>
            </a:r>
          </a:p>
          <a:p>
            <a:pPr marL="1714500" lvl="3" indent="-342900">
              <a:buFont typeface="Arial"/>
              <a:buChar char="•"/>
            </a:pPr>
            <a:r>
              <a:rPr lang="en-US" b="0" dirty="0" smtClean="0">
                <a:latin typeface="Optima"/>
                <a:cs typeface="Optima"/>
              </a:rPr>
              <a:t>Fixed flexible costs: Increase number of plants</a:t>
            </a:r>
          </a:p>
          <a:p>
            <a:pPr lvl="3"/>
            <a:r>
              <a:rPr lang="en-US" b="0" dirty="0">
                <a:latin typeface="Optima"/>
                <a:cs typeface="Optima"/>
              </a:rPr>
              <a:t>	</a:t>
            </a:r>
            <a:r>
              <a:rPr lang="en-US" b="0" dirty="0" smtClean="0">
                <a:latin typeface="Optima"/>
                <a:cs typeface="Optima"/>
              </a:rPr>
              <a:t>		         Limit the level of flexibility.</a:t>
            </a:r>
          </a:p>
          <a:p>
            <a:pPr marL="1714500" lvl="3" indent="-342900">
              <a:buFont typeface="Arial"/>
              <a:buChar char="•"/>
            </a:pPr>
            <a:r>
              <a:rPr lang="en-US" b="0" dirty="0" smtClean="0">
                <a:latin typeface="Optima"/>
                <a:cs typeface="Optima"/>
              </a:rPr>
              <a:t>Variable transportation cost: Increase footprint </a:t>
            </a:r>
          </a:p>
          <a:p>
            <a:pPr lvl="3"/>
            <a:r>
              <a:rPr lang="en-US" b="0" dirty="0">
                <a:latin typeface="Optima"/>
                <a:cs typeface="Optima"/>
              </a:rPr>
              <a:t>	</a:t>
            </a:r>
            <a:r>
              <a:rPr lang="en-US" b="0" dirty="0" smtClean="0">
                <a:latin typeface="Optima"/>
                <a:cs typeface="Optima"/>
              </a:rPr>
              <a:t>	to minimize transportation</a:t>
            </a:r>
          </a:p>
          <a:p>
            <a:pPr lvl="3"/>
            <a:endParaRPr lang="en-US" b="0" dirty="0" smtClean="0">
              <a:latin typeface="Optima"/>
              <a:cs typeface="Optima"/>
            </a:endParaRPr>
          </a:p>
          <a:p>
            <a:pPr marL="342900" indent="-342900">
              <a:buFont typeface="Arial"/>
              <a:buChar char="•"/>
            </a:pPr>
            <a:r>
              <a:rPr lang="en-US" b="0" dirty="0" smtClean="0">
                <a:latin typeface="Optima"/>
                <a:cs typeface="Optima"/>
              </a:rPr>
              <a:t>Competitive Strategy </a:t>
            </a:r>
            <a:r>
              <a:rPr lang="en-US" b="0" dirty="0" err="1" smtClean="0">
                <a:latin typeface="Optima"/>
                <a:cs typeface="Optima"/>
              </a:rPr>
              <a:t>vs</a:t>
            </a:r>
            <a:r>
              <a:rPr lang="en-US" b="0" dirty="0" smtClean="0">
                <a:latin typeface="Optima"/>
                <a:cs typeface="Optima"/>
              </a:rPr>
              <a:t> Operations Strategy </a:t>
            </a:r>
            <a:endParaRPr lang="en-US" b="0" dirty="0">
              <a:latin typeface="Optima"/>
              <a:cs typeface="Optima"/>
            </a:endParaRPr>
          </a:p>
        </p:txBody>
      </p:sp>
    </p:spTree>
    <p:extLst>
      <p:ext uri="{BB962C8B-B14F-4D97-AF65-F5344CB8AC3E}">
        <p14:creationId xmlns:p14="http://schemas.microsoft.com/office/powerpoint/2010/main" val="9403340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ACQUISITIONS&amp;OPERATIONS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1438726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Environmental issues</a:t>
            </a:r>
          </a:p>
          <a:p>
            <a:r>
              <a:rPr lang="en-US" dirty="0" smtClean="0"/>
              <a:t>There are no legal notices from the </a:t>
            </a:r>
            <a:r>
              <a:rPr lang="en-US" dirty="0" err="1" smtClean="0"/>
              <a:t>Federal,state</a:t>
            </a:r>
            <a:r>
              <a:rPr lang="en-US" dirty="0" smtClean="0"/>
              <a:t> or the city</a:t>
            </a:r>
          </a:p>
          <a:p>
            <a:r>
              <a:rPr lang="en-US" dirty="0" smtClean="0"/>
              <a:t>The residents around the city are lobbying to stop the production of product A</a:t>
            </a:r>
          </a:p>
          <a:p>
            <a:r>
              <a:rPr lang="en-US" dirty="0" smtClean="0"/>
              <a:t>There are also some negative publicity in the media</a:t>
            </a:r>
          </a:p>
          <a:p>
            <a:r>
              <a:rPr lang="en-US" dirty="0" smtClean="0"/>
              <a:t>Can we contain the production to not to contaminate the environment?</a:t>
            </a: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29</a:t>
            </a:fld>
            <a:endParaRPr lang="en-US">
              <a:solidFill>
                <a:prstClr val="black">
                  <a:tint val="75000"/>
                </a:prstClr>
              </a:solidFill>
              <a:latin typeface="Calibri"/>
            </a:endParaRPr>
          </a:p>
        </p:txBody>
      </p:sp>
    </p:spTree>
    <p:extLst>
      <p:ext uri="{BB962C8B-B14F-4D97-AF65-F5344CB8AC3E}">
        <p14:creationId xmlns:p14="http://schemas.microsoft.com/office/powerpoint/2010/main" val="170154534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8 at 9.33.1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9900"/>
            <a:ext cx="9144000" cy="5200747"/>
          </a:xfrm>
          <a:prstGeom prst="rect">
            <a:avLst/>
          </a:prstGeom>
        </p:spPr>
      </p:pic>
    </p:spTree>
    <p:extLst>
      <p:ext uri="{BB962C8B-B14F-4D97-AF65-F5344CB8AC3E}">
        <p14:creationId xmlns:p14="http://schemas.microsoft.com/office/powerpoint/2010/main" val="206848016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a:t>
            </a:r>
          </a:p>
        </p:txBody>
      </p:sp>
      <p:sp>
        <p:nvSpPr>
          <p:cNvPr id="3" name="Content Placeholder 2"/>
          <p:cNvSpPr>
            <a:spLocks noGrp="1"/>
          </p:cNvSpPr>
          <p:nvPr>
            <p:ph idx="1"/>
          </p:nvPr>
        </p:nvSpPr>
        <p:spPr/>
        <p:txBody>
          <a:bodyPr/>
          <a:lstStyle/>
          <a:p>
            <a:pPr marL="0" indent="0">
              <a:buNone/>
            </a:pPr>
            <a:r>
              <a:rPr lang="en-US" dirty="0"/>
              <a:t>Environmental </a:t>
            </a:r>
            <a:r>
              <a:rPr lang="en-US" dirty="0" smtClean="0"/>
              <a:t>issues</a:t>
            </a:r>
          </a:p>
          <a:p>
            <a:r>
              <a:rPr lang="en-US" dirty="0" smtClean="0"/>
              <a:t>Can we improve the HVAC system to avoid emission of the powder?</a:t>
            </a:r>
          </a:p>
          <a:p>
            <a:r>
              <a:rPr lang="en-US" dirty="0" smtClean="0"/>
              <a:t>Can we collect the waste and manage them through an external agency? </a:t>
            </a:r>
          </a:p>
          <a:p>
            <a:r>
              <a:rPr lang="en-US" dirty="0" smtClean="0"/>
              <a:t>How can we communicate to the public that this product is not actually a concern of pollution?</a:t>
            </a:r>
          </a:p>
          <a:p>
            <a:endParaRPr lang="en-US" dirty="0"/>
          </a:p>
          <a:p>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30</a:t>
            </a:fld>
            <a:endParaRPr lang="en-US">
              <a:solidFill>
                <a:prstClr val="black">
                  <a:tint val="75000"/>
                </a:prstClr>
              </a:solidFill>
              <a:latin typeface="Calibri"/>
            </a:endParaRPr>
          </a:p>
        </p:txBody>
      </p:sp>
    </p:spTree>
    <p:extLst>
      <p:ext uri="{BB962C8B-B14F-4D97-AF65-F5344CB8AC3E}">
        <p14:creationId xmlns:p14="http://schemas.microsoft.com/office/powerpoint/2010/main" val="6886053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a:t>
            </a:r>
          </a:p>
        </p:txBody>
      </p:sp>
      <p:sp>
        <p:nvSpPr>
          <p:cNvPr id="3" name="Content Placeholder 2"/>
          <p:cNvSpPr>
            <a:spLocks noGrp="1"/>
          </p:cNvSpPr>
          <p:nvPr>
            <p:ph idx="1"/>
          </p:nvPr>
        </p:nvSpPr>
        <p:spPr/>
        <p:txBody>
          <a:bodyPr/>
          <a:lstStyle/>
          <a:p>
            <a:pPr marL="0" indent="0">
              <a:buNone/>
            </a:pPr>
            <a:r>
              <a:rPr lang="en-US" dirty="0" smtClean="0"/>
              <a:t> Financial loss</a:t>
            </a:r>
          </a:p>
          <a:p>
            <a:r>
              <a:rPr lang="en-US" dirty="0" smtClean="0"/>
              <a:t>The company was bought for $200M during 2003</a:t>
            </a:r>
          </a:p>
          <a:p>
            <a:r>
              <a:rPr lang="en-US" dirty="0" smtClean="0"/>
              <a:t>Company was doing good until 2005</a:t>
            </a:r>
          </a:p>
          <a:p>
            <a:r>
              <a:rPr lang="en-US" dirty="0" smtClean="0"/>
              <a:t>Valuation of FDA approved products</a:t>
            </a:r>
          </a:p>
          <a:p>
            <a:r>
              <a:rPr lang="en-US" dirty="0" smtClean="0"/>
              <a:t>Is there opportunities to reduce cost and turn around?</a:t>
            </a: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31</a:t>
            </a:fld>
            <a:endParaRPr lang="en-US">
              <a:solidFill>
                <a:prstClr val="black">
                  <a:tint val="75000"/>
                </a:prstClr>
              </a:solidFill>
              <a:latin typeface="Calibri"/>
            </a:endParaRPr>
          </a:p>
        </p:txBody>
      </p:sp>
    </p:spTree>
    <p:extLst>
      <p:ext uri="{BB962C8B-B14F-4D97-AF65-F5344CB8AC3E}">
        <p14:creationId xmlns:p14="http://schemas.microsoft.com/office/powerpoint/2010/main" val="404974584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a:t>
            </a:r>
          </a:p>
        </p:txBody>
      </p:sp>
      <p:sp>
        <p:nvSpPr>
          <p:cNvPr id="3" name="Content Placeholder 2"/>
          <p:cNvSpPr>
            <a:spLocks noGrp="1"/>
          </p:cNvSpPr>
          <p:nvPr>
            <p:ph idx="1"/>
          </p:nvPr>
        </p:nvSpPr>
        <p:spPr/>
        <p:txBody>
          <a:bodyPr/>
          <a:lstStyle/>
          <a:p>
            <a:pPr marL="0" indent="0">
              <a:buNone/>
            </a:pPr>
            <a:r>
              <a:rPr lang="en-US" dirty="0" smtClean="0"/>
              <a:t> FDA  Issues</a:t>
            </a:r>
          </a:p>
          <a:p>
            <a:r>
              <a:rPr lang="en-US" dirty="0" smtClean="0"/>
              <a:t>What are the types of observations?</a:t>
            </a:r>
          </a:p>
          <a:p>
            <a:r>
              <a:rPr lang="en-US" dirty="0" smtClean="0"/>
              <a:t>Are they easier to fix?</a:t>
            </a:r>
          </a:p>
          <a:p>
            <a:r>
              <a:rPr lang="en-US" dirty="0" smtClean="0"/>
              <a:t>Our experience in FDA compliance. </a:t>
            </a: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32</a:t>
            </a:fld>
            <a:endParaRPr lang="en-US">
              <a:solidFill>
                <a:prstClr val="black">
                  <a:tint val="75000"/>
                </a:prstClr>
              </a:solidFill>
              <a:latin typeface="Calibri"/>
            </a:endParaRPr>
          </a:p>
        </p:txBody>
      </p:sp>
    </p:spTree>
    <p:extLst>
      <p:ext uri="{BB962C8B-B14F-4D97-AF65-F5344CB8AC3E}">
        <p14:creationId xmlns:p14="http://schemas.microsoft.com/office/powerpoint/2010/main" val="395084800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a:t>
            </a:r>
          </a:p>
        </p:txBody>
      </p:sp>
      <p:sp>
        <p:nvSpPr>
          <p:cNvPr id="3" name="Content Placeholder 2"/>
          <p:cNvSpPr>
            <a:spLocks noGrp="1"/>
          </p:cNvSpPr>
          <p:nvPr>
            <p:ph idx="1"/>
          </p:nvPr>
        </p:nvSpPr>
        <p:spPr/>
        <p:txBody>
          <a:bodyPr/>
          <a:lstStyle/>
          <a:p>
            <a:pPr marL="0" indent="0">
              <a:buNone/>
            </a:pPr>
            <a:r>
              <a:rPr lang="en-US" dirty="0" smtClean="0"/>
              <a:t>Incompetent Management Team</a:t>
            </a:r>
          </a:p>
          <a:p>
            <a:r>
              <a:rPr lang="en-US" dirty="0" smtClean="0"/>
              <a:t>What can we do with the existing team?</a:t>
            </a:r>
          </a:p>
          <a:p>
            <a:r>
              <a:rPr lang="en-US" dirty="0" smtClean="0"/>
              <a:t>How to re-organize?</a:t>
            </a:r>
          </a:p>
          <a:p>
            <a:r>
              <a:rPr lang="en-US" dirty="0" smtClean="0"/>
              <a:t>Cost of severance package Vs retaining the existing team?</a:t>
            </a:r>
          </a:p>
          <a:p>
            <a:r>
              <a:rPr lang="en-US" dirty="0" smtClean="0"/>
              <a:t>Can we transfer an expert from India?</a:t>
            </a:r>
          </a:p>
          <a:p>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33</a:t>
            </a:fld>
            <a:endParaRPr lang="en-US">
              <a:solidFill>
                <a:prstClr val="black">
                  <a:tint val="75000"/>
                </a:prstClr>
              </a:solidFill>
              <a:latin typeface="Calibri"/>
            </a:endParaRPr>
          </a:p>
        </p:txBody>
      </p:sp>
    </p:spTree>
    <p:extLst>
      <p:ext uri="{BB962C8B-B14F-4D97-AF65-F5344CB8AC3E}">
        <p14:creationId xmlns:p14="http://schemas.microsoft.com/office/powerpoint/2010/main" val="21931964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a:t>
            </a:r>
          </a:p>
        </p:txBody>
      </p:sp>
      <p:sp>
        <p:nvSpPr>
          <p:cNvPr id="3" name="Content Placeholder 2"/>
          <p:cNvSpPr>
            <a:spLocks noGrp="1"/>
          </p:cNvSpPr>
          <p:nvPr>
            <p:ph idx="1"/>
          </p:nvPr>
        </p:nvSpPr>
        <p:spPr/>
        <p:txBody>
          <a:bodyPr>
            <a:normAutofit/>
          </a:bodyPr>
          <a:lstStyle/>
          <a:p>
            <a:pPr marL="0" indent="0">
              <a:buNone/>
            </a:pPr>
            <a:r>
              <a:rPr lang="en-US" dirty="0" smtClean="0"/>
              <a:t>Product Portfolio</a:t>
            </a:r>
          </a:p>
          <a:p>
            <a:r>
              <a:rPr lang="en-US" dirty="0" smtClean="0"/>
              <a:t>What is the potential for the sales growth from the current products?</a:t>
            </a:r>
          </a:p>
          <a:p>
            <a:r>
              <a:rPr lang="en-US" dirty="0" smtClean="0"/>
              <a:t>What are the products under FDA approval/ R&amp;D?</a:t>
            </a:r>
          </a:p>
          <a:p>
            <a:r>
              <a:rPr lang="en-US" dirty="0" smtClean="0"/>
              <a:t>Can this product family bring value to our current portfolio?</a:t>
            </a:r>
          </a:p>
          <a:p>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34</a:t>
            </a:fld>
            <a:endParaRPr lang="en-US">
              <a:solidFill>
                <a:prstClr val="black">
                  <a:tint val="75000"/>
                </a:prstClr>
              </a:solidFill>
              <a:latin typeface="Calibri"/>
            </a:endParaRPr>
          </a:p>
        </p:txBody>
      </p:sp>
    </p:spTree>
    <p:extLst>
      <p:ext uri="{BB962C8B-B14F-4D97-AF65-F5344CB8AC3E}">
        <p14:creationId xmlns:p14="http://schemas.microsoft.com/office/powerpoint/2010/main" val="397776255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Initiatives to turn around the business</a:t>
            </a:r>
            <a:endParaRPr lang="en-US" dirty="0"/>
          </a:p>
        </p:txBody>
      </p:sp>
      <p:sp>
        <p:nvSpPr>
          <p:cNvPr id="3" name="Content Placeholder 2"/>
          <p:cNvSpPr>
            <a:spLocks noGrp="1"/>
          </p:cNvSpPr>
          <p:nvPr>
            <p:ph idx="1"/>
          </p:nvPr>
        </p:nvSpPr>
        <p:spPr/>
        <p:txBody>
          <a:bodyPr/>
          <a:lstStyle/>
          <a:p>
            <a:r>
              <a:rPr lang="en-US" dirty="0" smtClean="0"/>
              <a:t>Reorganization of the management team</a:t>
            </a:r>
          </a:p>
          <a:p>
            <a:r>
              <a:rPr lang="en-US" dirty="0" smtClean="0"/>
              <a:t>Restructuring of the Quality function</a:t>
            </a:r>
          </a:p>
          <a:p>
            <a:r>
              <a:rPr lang="en-US" dirty="0" smtClean="0"/>
              <a:t>Wind up the R&amp;D center</a:t>
            </a:r>
          </a:p>
          <a:p>
            <a:r>
              <a:rPr lang="en-US" dirty="0" smtClean="0"/>
              <a:t>Downsize the regulatory department</a:t>
            </a:r>
          </a:p>
          <a:p>
            <a:r>
              <a:rPr lang="en-US" dirty="0" smtClean="0"/>
              <a:t>Downsize the marketing and other administrative staffs</a:t>
            </a:r>
          </a:p>
          <a:p>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35</a:t>
            </a:fld>
            <a:endParaRPr lang="en-US">
              <a:solidFill>
                <a:prstClr val="black">
                  <a:tint val="75000"/>
                </a:prstClr>
              </a:solidFill>
              <a:latin typeface="Calibri"/>
            </a:endParaRPr>
          </a:p>
        </p:txBody>
      </p:sp>
    </p:spTree>
    <p:extLst>
      <p:ext uri="{BB962C8B-B14F-4D97-AF65-F5344CB8AC3E}">
        <p14:creationId xmlns:p14="http://schemas.microsoft.com/office/powerpoint/2010/main" val="173877919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Initiatives to turn around the business</a:t>
            </a:r>
            <a:endParaRPr lang="en-US" dirty="0"/>
          </a:p>
        </p:txBody>
      </p:sp>
      <p:sp>
        <p:nvSpPr>
          <p:cNvPr id="3" name="Content Placeholder 2"/>
          <p:cNvSpPr>
            <a:spLocks noGrp="1"/>
          </p:cNvSpPr>
          <p:nvPr>
            <p:ph idx="1"/>
          </p:nvPr>
        </p:nvSpPr>
        <p:spPr/>
        <p:txBody>
          <a:bodyPr/>
          <a:lstStyle/>
          <a:p>
            <a:r>
              <a:rPr lang="en-US" dirty="0" smtClean="0"/>
              <a:t>Revive Product A</a:t>
            </a:r>
          </a:p>
          <a:p>
            <a:r>
              <a:rPr lang="en-US" dirty="0" smtClean="0"/>
              <a:t>Identify the opportunities from other products that are under development and those under FDA review</a:t>
            </a:r>
          </a:p>
          <a:p>
            <a:r>
              <a:rPr lang="en-US" dirty="0" smtClean="0"/>
              <a:t>Review the pricing of the products and look at the opportunities to improve the price</a:t>
            </a:r>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36</a:t>
            </a:fld>
            <a:endParaRPr lang="en-US">
              <a:solidFill>
                <a:prstClr val="black">
                  <a:tint val="75000"/>
                </a:prstClr>
              </a:solidFill>
              <a:latin typeface="Calibri"/>
            </a:endParaRPr>
          </a:p>
        </p:txBody>
      </p:sp>
    </p:spTree>
    <p:extLst>
      <p:ext uri="{BB962C8B-B14F-4D97-AF65-F5344CB8AC3E}">
        <p14:creationId xmlns:p14="http://schemas.microsoft.com/office/powerpoint/2010/main" val="409760257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Initiatives to turn around the business</a:t>
            </a:r>
            <a:endParaRPr lang="en-US" dirty="0"/>
          </a:p>
        </p:txBody>
      </p:sp>
      <p:sp>
        <p:nvSpPr>
          <p:cNvPr id="3" name="Content Placeholder 2"/>
          <p:cNvSpPr>
            <a:spLocks noGrp="1"/>
          </p:cNvSpPr>
          <p:nvPr>
            <p:ph idx="1"/>
          </p:nvPr>
        </p:nvSpPr>
        <p:spPr/>
        <p:txBody>
          <a:bodyPr/>
          <a:lstStyle/>
          <a:p>
            <a:r>
              <a:rPr lang="en-US" dirty="0" smtClean="0"/>
              <a:t>Improve the manufacturing efficiency</a:t>
            </a:r>
          </a:p>
          <a:p>
            <a:pPr marL="0" indent="0">
              <a:buNone/>
            </a:pPr>
            <a:r>
              <a:rPr lang="en-US" dirty="0"/>
              <a:t> </a:t>
            </a:r>
            <a:r>
              <a:rPr lang="en-US" dirty="0" smtClean="0"/>
              <a:t>   Improve OEE</a:t>
            </a:r>
          </a:p>
          <a:p>
            <a:pPr marL="0" indent="0">
              <a:buNone/>
            </a:pPr>
            <a:r>
              <a:rPr lang="en-US" dirty="0"/>
              <a:t> </a:t>
            </a:r>
            <a:r>
              <a:rPr lang="en-US" dirty="0" smtClean="0"/>
              <a:t>   Improve preventive maintenance</a:t>
            </a:r>
          </a:p>
          <a:p>
            <a:pPr marL="0" indent="0">
              <a:buNone/>
            </a:pPr>
            <a:r>
              <a:rPr lang="en-US" dirty="0"/>
              <a:t> </a:t>
            </a:r>
            <a:r>
              <a:rPr lang="en-US" dirty="0" smtClean="0"/>
              <a:t>   Improve set up time and change over time</a:t>
            </a:r>
          </a:p>
          <a:p>
            <a:pPr marL="0" indent="0">
              <a:buNone/>
            </a:pPr>
            <a:r>
              <a:rPr lang="en-US" dirty="0"/>
              <a:t> </a:t>
            </a:r>
            <a:r>
              <a:rPr lang="en-US" dirty="0" smtClean="0"/>
              <a:t>   Monitor and reduce equipment breakdowns </a:t>
            </a:r>
          </a:p>
          <a:p>
            <a:r>
              <a:rPr lang="en-US" dirty="0" smtClean="0"/>
              <a:t>Negotiate the price of starting materials </a:t>
            </a:r>
          </a:p>
          <a:p>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37</a:t>
            </a:fld>
            <a:endParaRPr lang="en-US">
              <a:solidFill>
                <a:prstClr val="black">
                  <a:tint val="75000"/>
                </a:prstClr>
              </a:solidFill>
              <a:latin typeface="Calibri"/>
            </a:endParaRPr>
          </a:p>
        </p:txBody>
      </p:sp>
    </p:spTree>
    <p:extLst>
      <p:ext uri="{BB962C8B-B14F-4D97-AF65-F5344CB8AC3E}">
        <p14:creationId xmlns:p14="http://schemas.microsoft.com/office/powerpoint/2010/main" val="78536042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Initiatives to turn around the business</a:t>
            </a:r>
            <a:endParaRPr lang="en-US" dirty="0"/>
          </a:p>
        </p:txBody>
      </p:sp>
      <p:sp>
        <p:nvSpPr>
          <p:cNvPr id="3" name="Content Placeholder 2"/>
          <p:cNvSpPr>
            <a:spLocks noGrp="1"/>
          </p:cNvSpPr>
          <p:nvPr>
            <p:ph idx="1"/>
          </p:nvPr>
        </p:nvSpPr>
        <p:spPr/>
        <p:txBody>
          <a:bodyPr>
            <a:normAutofit/>
          </a:bodyPr>
          <a:lstStyle/>
          <a:p>
            <a:r>
              <a:rPr lang="en-US" dirty="0" smtClean="0"/>
              <a:t> Improve the batch yield</a:t>
            </a:r>
          </a:p>
          <a:p>
            <a:r>
              <a:rPr lang="en-US" dirty="0"/>
              <a:t> </a:t>
            </a:r>
            <a:r>
              <a:rPr lang="en-US" dirty="0" smtClean="0"/>
              <a:t>Reduce the wastage of packaging components</a:t>
            </a:r>
          </a:p>
          <a:p>
            <a:r>
              <a:rPr lang="en-US" dirty="0" smtClean="0"/>
              <a:t>Reengineer the products to reduce the cost</a:t>
            </a:r>
          </a:p>
          <a:p>
            <a:r>
              <a:rPr lang="en-US" dirty="0" smtClean="0"/>
              <a:t>Reduce the inventory</a:t>
            </a:r>
          </a:p>
          <a:p>
            <a:r>
              <a:rPr lang="en-US" dirty="0" smtClean="0"/>
              <a:t>Improve the supply chain and customer service</a:t>
            </a:r>
          </a:p>
          <a:p>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38</a:t>
            </a:fld>
            <a:endParaRPr lang="en-US">
              <a:solidFill>
                <a:prstClr val="black">
                  <a:tint val="75000"/>
                </a:prstClr>
              </a:solidFill>
              <a:latin typeface="Calibri"/>
            </a:endParaRPr>
          </a:p>
        </p:txBody>
      </p:sp>
    </p:spTree>
    <p:extLst>
      <p:ext uri="{BB962C8B-B14F-4D97-AF65-F5344CB8AC3E}">
        <p14:creationId xmlns:p14="http://schemas.microsoft.com/office/powerpoint/2010/main" val="327361629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Initiatives to turn around the business</a:t>
            </a:r>
            <a:endParaRPr lang="en-US" dirty="0"/>
          </a:p>
        </p:txBody>
      </p:sp>
      <p:sp>
        <p:nvSpPr>
          <p:cNvPr id="3" name="Content Placeholder 2"/>
          <p:cNvSpPr>
            <a:spLocks noGrp="1"/>
          </p:cNvSpPr>
          <p:nvPr>
            <p:ph idx="1"/>
          </p:nvPr>
        </p:nvSpPr>
        <p:spPr/>
        <p:txBody>
          <a:bodyPr>
            <a:normAutofit/>
          </a:bodyPr>
          <a:lstStyle/>
          <a:p>
            <a:r>
              <a:rPr lang="en-US" dirty="0" smtClean="0"/>
              <a:t>Training </a:t>
            </a:r>
          </a:p>
          <a:p>
            <a:r>
              <a:rPr lang="en-US" dirty="0" smtClean="0"/>
              <a:t>Multitasking</a:t>
            </a:r>
          </a:p>
          <a:p>
            <a:r>
              <a:rPr lang="en-US" dirty="0" smtClean="0"/>
              <a:t>Six </a:t>
            </a:r>
            <a:r>
              <a:rPr lang="en-US" smtClean="0"/>
              <a:t>Sigma concepts</a:t>
            </a:r>
            <a:endParaRPr lang="en-US" dirty="0" smtClean="0"/>
          </a:p>
          <a:p>
            <a:endParaRPr lang="en-US" dirty="0"/>
          </a:p>
        </p:txBody>
      </p:sp>
      <p:sp>
        <p:nvSpPr>
          <p:cNvPr id="4" name="Slide Number Placeholder 3"/>
          <p:cNvSpPr>
            <a:spLocks noGrp="1"/>
          </p:cNvSpPr>
          <p:nvPr>
            <p:ph type="sldNum" sz="quarter" idx="12"/>
          </p:nvPr>
        </p:nvSpPr>
        <p:spPr/>
        <p:txBody>
          <a:bodyPr/>
          <a:lstStyle/>
          <a:p>
            <a:fld id="{E1A953FE-008D-4B84-AA16-12880D631E95}" type="slidenum">
              <a:rPr lang="en-US" smtClean="0">
                <a:solidFill>
                  <a:prstClr val="black">
                    <a:tint val="75000"/>
                  </a:prstClr>
                </a:solidFill>
                <a:latin typeface="Calibri"/>
              </a:rPr>
              <a:pPr/>
              <a:t>39</a:t>
            </a:fld>
            <a:endParaRPr lang="en-US">
              <a:solidFill>
                <a:prstClr val="black">
                  <a:tint val="75000"/>
                </a:prstClr>
              </a:solidFill>
              <a:latin typeface="Calibri"/>
            </a:endParaRPr>
          </a:p>
        </p:txBody>
      </p:sp>
    </p:spTree>
    <p:extLst>
      <p:ext uri="{BB962C8B-B14F-4D97-AF65-F5344CB8AC3E}">
        <p14:creationId xmlns:p14="http://schemas.microsoft.com/office/powerpoint/2010/main" val="136327175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37.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2600"/>
            <a:ext cx="5370826" cy="6210300"/>
          </a:xfrm>
          <a:prstGeom prst="rect">
            <a:avLst/>
          </a:prstGeom>
        </p:spPr>
      </p:pic>
    </p:spTree>
    <p:extLst>
      <p:ext uri="{BB962C8B-B14F-4D97-AF65-F5344CB8AC3E}">
        <p14:creationId xmlns:p14="http://schemas.microsoft.com/office/powerpoint/2010/main" val="369420782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Operations Turnover and Valuation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Production:</a:t>
            </a:r>
          </a:p>
          <a:p>
            <a:pPr lvl="1"/>
            <a:r>
              <a:rPr lang="en-US" dirty="0" smtClean="0"/>
              <a:t>Calculate the current OEE based on observations</a:t>
            </a:r>
          </a:p>
          <a:p>
            <a:pPr lvl="1"/>
            <a:r>
              <a:rPr lang="en-US" dirty="0" smtClean="0"/>
              <a:t>Construct an operations turnover plan to improve OEE  and calculate the corresponding OEE.</a:t>
            </a:r>
          </a:p>
          <a:p>
            <a:pPr lvl="1"/>
            <a:endParaRPr lang="en-US" dirty="0"/>
          </a:p>
          <a:p>
            <a:r>
              <a:rPr lang="en-US" dirty="0" smtClean="0"/>
              <a:t>Cost:</a:t>
            </a:r>
          </a:p>
          <a:p>
            <a:pPr lvl="1"/>
            <a:r>
              <a:rPr lang="en-US" dirty="0" smtClean="0"/>
              <a:t>Save employment cost by repositioning teams</a:t>
            </a:r>
          </a:p>
          <a:p>
            <a:pPr lvl="1"/>
            <a:r>
              <a:rPr lang="en-US" dirty="0" smtClean="0"/>
              <a:t>Save sourcing cost by sourcing from different sellers</a:t>
            </a:r>
          </a:p>
          <a:p>
            <a:endParaRPr lang="en-US" dirty="0" smtClean="0"/>
          </a:p>
          <a:p>
            <a:r>
              <a:rPr lang="en-US" dirty="0" smtClean="0"/>
              <a:t>Demand:</a:t>
            </a:r>
          </a:p>
          <a:p>
            <a:pPr lvl="1"/>
            <a:r>
              <a:rPr lang="en-US" dirty="0" smtClean="0"/>
              <a:t>Estimate the future demand based on experts’ projections. Adjust production to match the future demand.</a:t>
            </a:r>
          </a:p>
          <a:p>
            <a:pPr marL="0" indent="0">
              <a:buNone/>
            </a:pPr>
            <a:endParaRPr lang="en-US" dirty="0" smtClean="0"/>
          </a:p>
          <a:p>
            <a:r>
              <a:rPr lang="en-US" dirty="0" smtClean="0"/>
              <a:t>Valuation:</a:t>
            </a:r>
          </a:p>
          <a:p>
            <a:pPr lvl="1"/>
            <a:r>
              <a:rPr lang="en-US" dirty="0" smtClean="0"/>
              <a:t>Calculate the weighted average cost of capital for the buyer.</a:t>
            </a:r>
          </a:p>
          <a:p>
            <a:pPr lvl="1"/>
            <a:r>
              <a:rPr lang="en-US" dirty="0" smtClean="0"/>
              <a:t>Estimate the expected growth rate of the company.</a:t>
            </a:r>
          </a:p>
          <a:p>
            <a:pPr lvl="1"/>
            <a:r>
              <a:rPr lang="en-US" dirty="0" smtClean="0"/>
              <a:t>Combing with production, cost, and demand information, estimate the net present value of the firm.</a:t>
            </a:r>
            <a:endParaRPr lang="en-US" dirty="0"/>
          </a:p>
          <a:p>
            <a:endParaRPr lang="en-US" dirty="0"/>
          </a:p>
        </p:txBody>
      </p:sp>
    </p:spTree>
    <p:extLst>
      <p:ext uri="{BB962C8B-B14F-4D97-AF65-F5344CB8AC3E}">
        <p14:creationId xmlns:p14="http://schemas.microsoft.com/office/powerpoint/2010/main" val="245582852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OEE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924969775"/>
              </p:ext>
            </p:extLst>
          </p:nvPr>
        </p:nvGraphicFramePr>
        <p:xfrm>
          <a:off x="735725" y="1542001"/>
          <a:ext cx="7800019" cy="4525968"/>
        </p:xfrm>
        <a:graphic>
          <a:graphicData uri="http://schemas.openxmlformats.org/drawingml/2006/table">
            <a:tbl>
              <a:tblPr/>
              <a:tblGrid>
                <a:gridCol w="1692354"/>
                <a:gridCol w="2581925"/>
                <a:gridCol w="705148"/>
                <a:gridCol w="705148"/>
                <a:gridCol w="705148"/>
                <a:gridCol w="705148"/>
                <a:gridCol w="705148"/>
              </a:tblGrid>
              <a:tr h="206120">
                <a:tc gridSpan="7">
                  <a:txBody>
                    <a:bodyPr/>
                    <a:lstStyle/>
                    <a:p>
                      <a:pPr algn="l" fontAlgn="b"/>
                      <a:r>
                        <a:rPr lang="en-US" sz="1200" b="1" i="0" u="none" strike="noStrike">
                          <a:solidFill>
                            <a:srgbClr val="000000"/>
                          </a:solidFill>
                          <a:effectLst/>
                          <a:latin typeface="Calibri"/>
                        </a:rPr>
                        <a:t>Shift Information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7066">
                <a:tc gridSpan="2">
                  <a:txBody>
                    <a:bodyPr/>
                    <a:lstStyle/>
                    <a:p>
                      <a:pPr algn="ctr" fontAlgn="b"/>
                      <a:r>
                        <a:rPr lang="en-US" sz="1000" b="0" i="0" u="none" strike="noStrike" dirty="0">
                          <a:solidFill>
                            <a:srgbClr val="000000"/>
                          </a:solidFill>
                          <a:effectLst/>
                          <a:latin typeface="Calibri"/>
                        </a:rPr>
                        <a:t>Shift Length in Hours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8</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Total Shift Minutes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480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ctr" fontAlgn="b"/>
                      <a:r>
                        <a:rPr lang="en-US" sz="1000" b="0" i="0" u="none" strike="noStrike">
                          <a:solidFill>
                            <a:srgbClr val="000000"/>
                          </a:solidFill>
                          <a:effectLst/>
                          <a:latin typeface="Calibri"/>
                        </a:rPr>
                        <a:t>Break Minutes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15</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algn="ctr"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dirty="0">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ctr" fontAlgn="b"/>
                      <a:r>
                        <a:rPr lang="en-US" sz="1000" b="0" i="0" u="none" strike="noStrike" dirty="0">
                          <a:solidFill>
                            <a:srgbClr val="000000"/>
                          </a:solidFill>
                          <a:effectLst/>
                          <a:latin typeface="Calibri"/>
                        </a:rPr>
                        <a:t>Unplanned Down Time Minutes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dirty="0">
                          <a:solidFill>
                            <a:srgbClr val="000000"/>
                          </a:solidFill>
                          <a:effectLst/>
                          <a:latin typeface="Calibri"/>
                        </a:rPr>
                        <a:t>60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dirty="0">
                          <a:solidFill>
                            <a:srgbClr val="000000"/>
                          </a:solidFill>
                          <a:effectLst/>
                          <a:latin typeface="Calibri"/>
                        </a:rPr>
                        <a:t>Break + Lunch + Other</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dirty="0">
                          <a:solidFill>
                            <a:srgbClr val="000000"/>
                          </a:solidFill>
                          <a:effectLst/>
                          <a:latin typeface="Calibri"/>
                        </a:rPr>
                        <a:t>75</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dirty="0">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73575">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dirty="0">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dirty="0">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6120">
                <a:tc gridSpan="7">
                  <a:txBody>
                    <a:bodyPr/>
                    <a:lstStyle/>
                    <a:p>
                      <a:pPr algn="l" fontAlgn="b"/>
                      <a:r>
                        <a:rPr lang="en-US" sz="1200" b="1" i="0" u="none" strike="noStrike" dirty="0">
                          <a:solidFill>
                            <a:srgbClr val="000000"/>
                          </a:solidFill>
                          <a:effectLst/>
                          <a:latin typeface="Calibri"/>
                        </a:rPr>
                        <a:t>Production Output Information</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7066">
                <a:tc gridSpan="2">
                  <a:txBody>
                    <a:bodyPr/>
                    <a:lstStyle/>
                    <a:p>
                      <a:pPr algn="l" fontAlgn="b"/>
                      <a:r>
                        <a:rPr lang="en-US" sz="1000" b="0" i="0" u="none" strike="noStrike">
                          <a:solidFill>
                            <a:srgbClr val="000000"/>
                          </a:solidFill>
                          <a:effectLst/>
                          <a:latin typeface="Calibri"/>
                        </a:rPr>
                        <a:t>Ideal Run Rate (Line 1)</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120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Ideal Run Rate (Line 2-7)</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60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Actual Run Rate (Line 1)</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60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Ideal Run Rate (Line 2-7)</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40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Rejected Pieces per Shift</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gridSpan="2">
                  <a:txBody>
                    <a:bodyPr/>
                    <a:lstStyle/>
                    <a:p>
                      <a:pPr algn="ctr" fontAlgn="b"/>
                      <a:r>
                        <a:rPr lang="en-US" sz="1000" b="0" i="0" u="none" strike="noStrike">
                          <a:solidFill>
                            <a:srgbClr val="000000"/>
                          </a:solidFill>
                          <a:effectLst/>
                          <a:latin typeface="Calibri"/>
                        </a:rPr>
                        <a:t>Bottles per day</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73575">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6120">
                <a:tc gridSpan="7">
                  <a:txBody>
                    <a:bodyPr/>
                    <a:lstStyle/>
                    <a:p>
                      <a:pPr algn="l" fontAlgn="b"/>
                      <a:r>
                        <a:rPr lang="en-US" sz="1200" b="1" i="0" u="none" strike="noStrike">
                          <a:solidFill>
                            <a:srgbClr val="000000"/>
                          </a:solidFill>
                          <a:effectLst/>
                          <a:latin typeface="Calibri"/>
                        </a:rPr>
                        <a:t>Calculated Variables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7066">
                <a:tc gridSpan="2">
                  <a:txBody>
                    <a:bodyPr/>
                    <a:lstStyle/>
                    <a:p>
                      <a:pPr algn="l" fontAlgn="b"/>
                      <a:r>
                        <a:rPr lang="en-US" sz="1000" b="0" i="0" u="none" strike="noStrike">
                          <a:solidFill>
                            <a:srgbClr val="000000"/>
                          </a:solidFill>
                          <a:effectLst/>
                          <a:latin typeface="Calibri"/>
                        </a:rPr>
                        <a:t>Planned Production Time = Shift minutes - Break  + lunch + Other minutes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465</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Actual Run Time = Planned Production Time - Unplanned down time</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405</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gridSpan="2">
                  <a:txBody>
                    <a:bodyPr/>
                    <a:lstStyle/>
                    <a:p>
                      <a:pPr algn="l" fontAlgn="b"/>
                      <a:r>
                        <a:rPr lang="en-US" sz="1000" b="0" i="0" u="none" strike="noStrike">
                          <a:solidFill>
                            <a:srgbClr val="000000"/>
                          </a:solidFill>
                          <a:effectLst/>
                          <a:latin typeface="Calibri"/>
                        </a:rPr>
                        <a:t>Good Pieces Produced = Actual Pieces - Rejected Pieces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40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73575">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6120">
                <a:tc gridSpan="7">
                  <a:txBody>
                    <a:bodyPr/>
                    <a:lstStyle/>
                    <a:p>
                      <a:pPr algn="l" fontAlgn="b"/>
                      <a:r>
                        <a:rPr lang="en-US" sz="1200" b="1" i="0" u="none" strike="noStrike">
                          <a:solidFill>
                            <a:srgbClr val="000000"/>
                          </a:solidFill>
                          <a:effectLst/>
                          <a:latin typeface="Calibri"/>
                        </a:rPr>
                        <a:t>OEE Factor Calculations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7066">
                <a:tc>
                  <a:txBody>
                    <a:bodyPr/>
                    <a:lstStyle/>
                    <a:p>
                      <a:pPr algn="l" fontAlgn="b"/>
                      <a:r>
                        <a:rPr lang="en-US" sz="1000" b="0" i="0" u="none" strike="noStrike">
                          <a:solidFill>
                            <a:srgbClr val="000000"/>
                          </a:solidFill>
                          <a:effectLst/>
                          <a:latin typeface="Calibri"/>
                        </a:rPr>
                        <a:t>Availability</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Actual Run Time/Planned Production Time</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87.10%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Performance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(Actual Run Rate)/Ideal Run Rate</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62.50%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Quality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Good Pieces/Actual Pieces</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100.00%</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67066">
                <a:tc>
                  <a:txBody>
                    <a:bodyPr/>
                    <a:lstStyle/>
                    <a:p>
                      <a:pPr algn="l" fontAlgn="b"/>
                      <a:r>
                        <a:rPr lang="en-US" sz="1000" b="0" i="0" u="none" strike="noStrike">
                          <a:solidFill>
                            <a:srgbClr val="000000"/>
                          </a:solidFill>
                          <a:effectLst/>
                          <a:latin typeface="Calibri"/>
                        </a:rPr>
                        <a:t>OEE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Availability x Performance x Quality</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1000" b="0" i="0" u="none" strike="noStrike">
                        <a:solidFill>
                          <a:srgbClr val="000000"/>
                        </a:solidFill>
                        <a:effectLst/>
                        <a:latin typeface="Calibri"/>
                      </a:endParaRP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000" b="0" i="0" u="none" strike="noStrike">
                          <a:solidFill>
                            <a:srgbClr val="000000"/>
                          </a:solidFill>
                          <a:effectLst/>
                          <a:latin typeface="Calibri"/>
                        </a:rPr>
                        <a:t>54.44%</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73575">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000" b="0" i="0" u="none" strike="noStrike" dirty="0">
                          <a:solidFill>
                            <a:srgbClr val="000000"/>
                          </a:solidFill>
                          <a:effectLst/>
                          <a:latin typeface="Calibri"/>
                        </a:rPr>
                        <a:t> </a:t>
                      </a:r>
                    </a:p>
                  </a:txBody>
                  <a:tcPr marL="10848" marR="10848" marT="10848"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1851392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OEE</a:t>
            </a:r>
            <a:endParaRPr lang="en-US" dirty="0"/>
          </a:p>
        </p:txBody>
      </p:sp>
      <p:pic>
        <p:nvPicPr>
          <p:cNvPr id="5" name="Content Placeholder 4" descr="1.png"/>
          <p:cNvPicPr>
            <a:picLocks noGrp="1" noChangeAspect="1"/>
          </p:cNvPicPr>
          <p:nvPr>
            <p:ph idx="1"/>
          </p:nvPr>
        </p:nvPicPr>
        <p:blipFill>
          <a:blip r:embed="rId2">
            <a:extLst>
              <a:ext uri="{28A0092B-C50C-407E-A947-70E740481C1C}">
                <a14:useLocalDpi xmlns:a14="http://schemas.microsoft.com/office/drawing/2010/main" val="0"/>
              </a:ext>
            </a:extLst>
          </a:blip>
          <a:srcRect l="-7414" r="-7414"/>
          <a:stretch>
            <a:fillRect/>
          </a:stretch>
        </p:blipFill>
        <p:spPr/>
      </p:pic>
    </p:spTree>
    <p:extLst>
      <p:ext uri="{BB962C8B-B14F-4D97-AF65-F5344CB8AC3E}">
        <p14:creationId xmlns:p14="http://schemas.microsoft.com/office/powerpoint/2010/main" val="209074997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OEE after Operations Change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73095242"/>
              </p:ext>
            </p:extLst>
          </p:nvPr>
        </p:nvGraphicFramePr>
        <p:xfrm>
          <a:off x="455613" y="1114425"/>
          <a:ext cx="8228944" cy="5063206"/>
        </p:xfrm>
        <a:graphic>
          <a:graphicData uri="http://schemas.openxmlformats.org/drawingml/2006/table">
            <a:tbl>
              <a:tblPr/>
              <a:tblGrid>
                <a:gridCol w="1785418"/>
                <a:gridCol w="2723906"/>
                <a:gridCol w="743924"/>
                <a:gridCol w="743924"/>
                <a:gridCol w="743924"/>
                <a:gridCol w="743924"/>
                <a:gridCol w="743924"/>
              </a:tblGrid>
              <a:tr h="171301">
                <a:tc gridSpan="7">
                  <a:txBody>
                    <a:bodyPr/>
                    <a:lstStyle/>
                    <a:p>
                      <a:pPr algn="l" fontAlgn="b"/>
                      <a:r>
                        <a:rPr lang="en-US" sz="1000" b="0" i="0" u="none" strike="noStrike">
                          <a:solidFill>
                            <a:srgbClr val="0000D4"/>
                          </a:solidFill>
                          <a:effectLst/>
                          <a:latin typeface="Calibri"/>
                        </a:rPr>
                        <a:t>Red numbers are the changed performance</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301">
                <a:tc gridSpan="7">
                  <a:txBody>
                    <a:bodyPr/>
                    <a:lstStyle/>
                    <a:p>
                      <a:pPr algn="l" fontAlgn="b"/>
                      <a:r>
                        <a:rPr lang="en-US" sz="1000" b="1" i="0" u="none" strike="noStrike">
                          <a:solidFill>
                            <a:srgbClr val="000000"/>
                          </a:solidFill>
                          <a:effectLst/>
                          <a:latin typeface="Calibri"/>
                        </a:rPr>
                        <a:t>Operational changes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gridSpan="7">
                  <a:txBody>
                    <a:bodyPr/>
                    <a:lstStyle/>
                    <a:p>
                      <a:pPr algn="l" fontAlgn="b"/>
                      <a:r>
                        <a:rPr lang="en-US" sz="1000" b="0" i="0" u="none" strike="noStrike">
                          <a:solidFill>
                            <a:srgbClr val="FF0000"/>
                          </a:solidFill>
                          <a:effectLst/>
                          <a:latin typeface="Calibri"/>
                        </a:rPr>
                        <a:t>Assigning staff arrive before 7am to set up the production</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gridSpan="7">
                  <a:txBody>
                    <a:bodyPr/>
                    <a:lstStyle/>
                    <a:p>
                      <a:pPr algn="l" fontAlgn="b"/>
                      <a:r>
                        <a:rPr lang="en-US" sz="1000" b="0" i="0" u="none" strike="noStrike">
                          <a:solidFill>
                            <a:srgbClr val="FF0000"/>
                          </a:solidFill>
                          <a:effectLst/>
                          <a:latin typeface="Calibri"/>
                        </a:rPr>
                        <a:t>Run Line 1 near its full capacity</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4254">
                <a:tc gridSpan="7">
                  <a:txBody>
                    <a:bodyPr/>
                    <a:lstStyle/>
                    <a:p>
                      <a:pPr algn="l" fontAlgn="b"/>
                      <a:r>
                        <a:rPr lang="en-US" sz="1000" b="0" i="0" u="none" strike="noStrike" dirty="0">
                          <a:solidFill>
                            <a:srgbClr val="FF0000"/>
                          </a:solidFill>
                          <a:effectLst/>
                          <a:latin typeface="Calibri"/>
                        </a:rPr>
                        <a:t>Validate Other 6 lines to full capacity</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301">
                <a:tc gridSpan="7">
                  <a:txBody>
                    <a:bodyPr/>
                    <a:lstStyle/>
                    <a:p>
                      <a:pPr algn="l" fontAlgn="b"/>
                      <a:r>
                        <a:rPr lang="en-US" sz="1000" b="1" i="0" u="none" strike="noStrike">
                          <a:solidFill>
                            <a:srgbClr val="000000"/>
                          </a:solidFill>
                          <a:effectLst/>
                          <a:latin typeface="Calibri"/>
                        </a:rPr>
                        <a:t>Shift Information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gridSpan="2">
                  <a:txBody>
                    <a:bodyPr/>
                    <a:lstStyle/>
                    <a:p>
                      <a:pPr algn="ctr" fontAlgn="b"/>
                      <a:r>
                        <a:rPr lang="en-US" sz="1000" b="0" i="0" u="none" strike="noStrike">
                          <a:solidFill>
                            <a:srgbClr val="000000"/>
                          </a:solidFill>
                          <a:effectLst/>
                          <a:latin typeface="Calibri"/>
                        </a:rPr>
                        <a:t>Shift Length in Hours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8</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9CCFF"/>
                    </a:solidFill>
                  </a:tcPr>
                </a:tc>
                <a:tc gridSpan="2">
                  <a:txBody>
                    <a:bodyPr/>
                    <a:lstStyle/>
                    <a:p>
                      <a:pPr algn="ctr" fontAlgn="b"/>
                      <a:r>
                        <a:rPr lang="en-US" sz="1000" b="0" i="0" u="none" strike="noStrike" dirty="0">
                          <a:solidFill>
                            <a:srgbClr val="000000"/>
                          </a:solidFill>
                          <a:effectLst/>
                          <a:latin typeface="Calibri"/>
                        </a:rPr>
                        <a:t>Total Shift Minutes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480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ctr" fontAlgn="b"/>
                      <a:r>
                        <a:rPr lang="en-US" sz="1000" b="0" i="0" u="none" strike="noStrike">
                          <a:solidFill>
                            <a:srgbClr val="000000"/>
                          </a:solidFill>
                          <a:effectLst/>
                          <a:latin typeface="Calibri"/>
                        </a:rPr>
                        <a:t>Break Minutes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15</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9CCFF"/>
                    </a:solidFill>
                  </a:tcPr>
                </a:tc>
                <a:tc>
                  <a:txBody>
                    <a:bodyPr/>
                    <a:lstStyle/>
                    <a:p>
                      <a:pPr algn="ctr"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ctr" fontAlgn="b"/>
                      <a:r>
                        <a:rPr lang="en-US" sz="1000" b="0" i="0" u="none" strike="noStrike">
                          <a:solidFill>
                            <a:srgbClr val="000000"/>
                          </a:solidFill>
                          <a:effectLst/>
                          <a:latin typeface="Calibri"/>
                        </a:rPr>
                        <a:t>Unplanned Down Time Minutes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0000"/>
                    </a:solidFill>
                  </a:tcPr>
                </a:tc>
                <a:tc gridSpan="2">
                  <a:txBody>
                    <a:bodyPr/>
                    <a:lstStyle/>
                    <a:p>
                      <a:pPr algn="ctr" fontAlgn="b"/>
                      <a:r>
                        <a:rPr lang="en-US" sz="1000" b="0" i="0" u="none" strike="noStrike" dirty="0">
                          <a:solidFill>
                            <a:srgbClr val="000000"/>
                          </a:solidFill>
                          <a:effectLst/>
                          <a:latin typeface="Calibri"/>
                        </a:rPr>
                        <a:t>Break + Lunch + Other</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15</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4425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71301">
                <a:tc gridSpan="7">
                  <a:txBody>
                    <a:bodyPr/>
                    <a:lstStyle/>
                    <a:p>
                      <a:pPr algn="l" fontAlgn="b"/>
                      <a:r>
                        <a:rPr lang="en-US" sz="1000" b="1" i="0" u="none" strike="noStrike">
                          <a:solidFill>
                            <a:srgbClr val="000000"/>
                          </a:solidFill>
                          <a:effectLst/>
                          <a:latin typeface="Calibri"/>
                        </a:rPr>
                        <a:t>Production Output Information</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gridSpan="2">
                  <a:txBody>
                    <a:bodyPr/>
                    <a:lstStyle/>
                    <a:p>
                      <a:pPr algn="l" fontAlgn="b"/>
                      <a:r>
                        <a:rPr lang="en-US" sz="1000" b="0" i="0" u="none" strike="noStrike">
                          <a:solidFill>
                            <a:srgbClr val="000000"/>
                          </a:solidFill>
                          <a:effectLst/>
                          <a:latin typeface="Calibri"/>
                        </a:rPr>
                        <a:t>Ideal Run Rate (Line 1)</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120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a:solidFill>
                            <a:srgbClr val="000000"/>
                          </a:solidFill>
                          <a:effectLst/>
                          <a:latin typeface="Calibri"/>
                        </a:rPr>
                        <a:t>Ideal Run Rate (Line 2-7)</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60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9CCFF"/>
                    </a:solidFill>
                  </a:tcPr>
                </a:tc>
                <a:tc gridSpan="2">
                  <a:txBody>
                    <a:bodyPr/>
                    <a:lstStyle/>
                    <a:p>
                      <a:pPr algn="ctr" fontAlgn="b"/>
                      <a:r>
                        <a:rPr lang="en-US" sz="1000" b="0" i="0" u="none" strike="noStrike">
                          <a:solidFill>
                            <a:srgbClr val="000000"/>
                          </a:solidFill>
                          <a:effectLst/>
                          <a:latin typeface="Calibri"/>
                        </a:rPr>
                        <a:t>Bottles per Minute (BPM)</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dirty="0">
                          <a:solidFill>
                            <a:srgbClr val="000000"/>
                          </a:solidFill>
                          <a:effectLst/>
                          <a:latin typeface="Calibri"/>
                        </a:rPr>
                        <a:t>Actual Run Rate (Line 1)</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110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0000"/>
                    </a:solidFill>
                  </a:tcPr>
                </a:tc>
                <a:tc gridSpan="2">
                  <a:txBody>
                    <a:bodyPr/>
                    <a:lstStyle/>
                    <a:p>
                      <a:pPr algn="ctr" fontAlgn="b"/>
                      <a:r>
                        <a:rPr lang="en-US" sz="1000" b="0" i="0" u="none" strike="noStrike">
                          <a:solidFill>
                            <a:srgbClr val="000000"/>
                          </a:solidFill>
                          <a:effectLst/>
                          <a:latin typeface="Calibri"/>
                        </a:rPr>
                        <a:t>Bottles per Minute (BPM)</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a:solidFill>
                            <a:srgbClr val="000000"/>
                          </a:solidFill>
                          <a:effectLst/>
                          <a:latin typeface="Calibri"/>
                        </a:rPr>
                        <a:t>Ideal Run Rate (Line 2-7)</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50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0000"/>
                    </a:solidFill>
                  </a:tcPr>
                </a:tc>
                <a:tc gridSpan="2">
                  <a:txBody>
                    <a:bodyPr/>
                    <a:lstStyle/>
                    <a:p>
                      <a:pPr algn="ctr" fontAlgn="b"/>
                      <a:r>
                        <a:rPr lang="en-US" sz="1000" b="0" i="0" u="none" strike="noStrike">
                          <a:solidFill>
                            <a:srgbClr val="000000"/>
                          </a:solidFill>
                          <a:effectLst/>
                          <a:latin typeface="Calibri"/>
                        </a:rPr>
                        <a:t>Bottles per Minute (BPM)</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a:solidFill>
                            <a:srgbClr val="000000"/>
                          </a:solidFill>
                          <a:effectLst/>
                          <a:latin typeface="Calibri"/>
                        </a:rPr>
                        <a:t>Rejected Pieces per Shift</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r" fontAlgn="b"/>
                      <a:r>
                        <a:rPr lang="en-US" sz="1000" b="0" i="0" u="none" strike="noStrike">
                          <a:solidFill>
                            <a:srgbClr val="000000"/>
                          </a:solidFill>
                          <a:effectLst/>
                          <a:latin typeface="Calibri"/>
                        </a:rPr>
                        <a:t>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9CCFF"/>
                    </a:solidFill>
                  </a:tcPr>
                </a:tc>
                <a:tc gridSpan="2">
                  <a:txBody>
                    <a:bodyPr/>
                    <a:lstStyle/>
                    <a:p>
                      <a:pPr algn="ctr" fontAlgn="b"/>
                      <a:r>
                        <a:rPr lang="en-US" sz="1000" b="0" i="0" u="none" strike="noStrike">
                          <a:solidFill>
                            <a:srgbClr val="000000"/>
                          </a:solidFill>
                          <a:effectLst/>
                          <a:latin typeface="Calibri"/>
                        </a:rPr>
                        <a:t>Bottles per day</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4425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71301">
                <a:tc gridSpan="7">
                  <a:txBody>
                    <a:bodyPr/>
                    <a:lstStyle/>
                    <a:p>
                      <a:pPr algn="l" fontAlgn="b"/>
                      <a:r>
                        <a:rPr lang="en-US" sz="1000" b="1" i="0" u="none" strike="noStrike">
                          <a:solidFill>
                            <a:srgbClr val="000000"/>
                          </a:solidFill>
                          <a:effectLst/>
                          <a:latin typeface="Calibri"/>
                        </a:rPr>
                        <a:t>Calculated Variables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gridSpan="2">
                  <a:txBody>
                    <a:bodyPr/>
                    <a:lstStyle/>
                    <a:p>
                      <a:pPr algn="l" fontAlgn="b"/>
                      <a:r>
                        <a:rPr lang="en-US" sz="1000" b="0" i="0" u="none" strike="noStrike">
                          <a:solidFill>
                            <a:srgbClr val="000000"/>
                          </a:solidFill>
                          <a:effectLst/>
                          <a:latin typeface="Calibri"/>
                        </a:rPr>
                        <a:t>Planned Production Time = Shift minutes - Break  + lunch + Other minutes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465</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a:solidFill>
                            <a:srgbClr val="000000"/>
                          </a:solidFill>
                          <a:effectLst/>
                          <a:latin typeface="Calibri"/>
                        </a:rPr>
                        <a:t>Actual Run Time = Planned Production Time - Unplanned down time</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465</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gridSpan="2">
                  <a:txBody>
                    <a:bodyPr/>
                    <a:lstStyle/>
                    <a:p>
                      <a:pPr algn="l" fontAlgn="b"/>
                      <a:r>
                        <a:rPr lang="en-US" sz="1000" b="0" i="0" u="none" strike="noStrike">
                          <a:solidFill>
                            <a:srgbClr val="000000"/>
                          </a:solidFill>
                          <a:effectLst/>
                          <a:latin typeface="Calibri"/>
                        </a:rPr>
                        <a:t>Good Pieces Produced = Actual Pieces - Rejected Pieces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50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4425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71301">
                <a:tc gridSpan="7">
                  <a:txBody>
                    <a:bodyPr/>
                    <a:lstStyle/>
                    <a:p>
                      <a:pPr algn="l" fontAlgn="b"/>
                      <a:r>
                        <a:rPr lang="en-US" sz="1000" b="1" i="0" u="none" strike="noStrike">
                          <a:solidFill>
                            <a:srgbClr val="000000"/>
                          </a:solidFill>
                          <a:effectLst/>
                          <a:latin typeface="Calibri"/>
                        </a:rPr>
                        <a:t>OEE Factor Calculations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8844">
                <a:tc>
                  <a:txBody>
                    <a:bodyPr/>
                    <a:lstStyle/>
                    <a:p>
                      <a:pPr algn="l" fontAlgn="b"/>
                      <a:r>
                        <a:rPr lang="en-US" sz="1000" b="0" i="0" u="none" strike="noStrike">
                          <a:solidFill>
                            <a:srgbClr val="000000"/>
                          </a:solidFill>
                          <a:effectLst/>
                          <a:latin typeface="Calibri"/>
                        </a:rPr>
                        <a:t>Availability</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Actual Run Time/Planned Production Time</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100.00%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Performance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(Actual Run Rate)/Ideal Run Rate</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85.42%</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Quality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Good Pieces/Actual Pieces</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100.00%</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38844">
                <a:tc>
                  <a:txBody>
                    <a:bodyPr/>
                    <a:lstStyle/>
                    <a:p>
                      <a:pPr algn="l" fontAlgn="b"/>
                      <a:r>
                        <a:rPr lang="en-US" sz="1000" b="0" i="0" u="none" strike="noStrike">
                          <a:solidFill>
                            <a:srgbClr val="000000"/>
                          </a:solidFill>
                          <a:effectLst/>
                          <a:latin typeface="Calibri"/>
                        </a:rPr>
                        <a:t>OEE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Availability x Performance x Quality</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000" b="0" i="0" u="none" strike="noStrike">
                        <a:solidFill>
                          <a:srgbClr val="000000"/>
                        </a:solidFill>
                        <a:effectLst/>
                        <a:latin typeface="Calibri"/>
                      </a:endParaRP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000" b="0" i="0" u="none" strike="noStrike">
                          <a:solidFill>
                            <a:srgbClr val="000000"/>
                          </a:solidFill>
                          <a:effectLst/>
                          <a:latin typeface="Calibri"/>
                        </a:rPr>
                        <a:t>85.42%</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CFFCC"/>
                    </a:solidFill>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44254">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Calibri"/>
                        </a:rPr>
                        <a:t> </a:t>
                      </a:r>
                    </a:p>
                  </a:txBody>
                  <a:tcPr marL="8722" marR="8722" marT="9016"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8989363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OEE after Operations Change</a:t>
            </a:r>
            <a:endParaRPr lang="en-US" dirty="0"/>
          </a:p>
        </p:txBody>
      </p:sp>
      <p:pic>
        <p:nvPicPr>
          <p:cNvPr id="5" name="Content Placeholder 4" descr="2.png"/>
          <p:cNvPicPr>
            <a:picLocks noGrp="1" noChangeAspect="1"/>
          </p:cNvPicPr>
          <p:nvPr>
            <p:ph idx="1"/>
          </p:nvPr>
        </p:nvPicPr>
        <p:blipFill>
          <a:blip r:embed="rId2">
            <a:extLst>
              <a:ext uri="{28A0092B-C50C-407E-A947-70E740481C1C}">
                <a14:useLocalDpi xmlns:a14="http://schemas.microsoft.com/office/drawing/2010/main" val="0"/>
              </a:ext>
            </a:extLst>
          </a:blip>
          <a:srcRect l="-7414" r="-7414"/>
          <a:stretch>
            <a:fillRect/>
          </a:stretch>
        </p:blipFill>
        <p:spPr/>
      </p:pic>
    </p:spTree>
    <p:extLst>
      <p:ext uri="{BB962C8B-B14F-4D97-AF65-F5344CB8AC3E}">
        <p14:creationId xmlns:p14="http://schemas.microsoft.com/office/powerpoint/2010/main" val="41465055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Demand and Cost</a:t>
            </a:r>
            <a:endParaRPr lang="en-US" dirty="0"/>
          </a:p>
        </p:txBody>
      </p:sp>
      <p:sp>
        <p:nvSpPr>
          <p:cNvPr id="3" name="Content Placeholder 2"/>
          <p:cNvSpPr>
            <a:spLocks noGrp="1"/>
          </p:cNvSpPr>
          <p:nvPr>
            <p:ph idx="1"/>
          </p:nvPr>
        </p:nvSpPr>
        <p:spPr/>
        <p:txBody>
          <a:bodyPr>
            <a:normAutofit/>
          </a:bodyPr>
          <a:lstStyle/>
          <a:p>
            <a:r>
              <a:rPr lang="en-US" dirty="0" smtClean="0"/>
              <a:t>Demand:</a:t>
            </a:r>
          </a:p>
          <a:p>
            <a:pPr lvl="1"/>
            <a:r>
              <a:rPr lang="en-US" dirty="0" smtClean="0"/>
              <a:t>Based on consulting studies, we think the yearly growth rate of the generics market for our product is about 5%.</a:t>
            </a:r>
          </a:p>
          <a:p>
            <a:endParaRPr lang="en-US" dirty="0"/>
          </a:p>
          <a:p>
            <a:r>
              <a:rPr lang="en-US" dirty="0" smtClean="0"/>
              <a:t>Cost:</a:t>
            </a:r>
          </a:p>
          <a:p>
            <a:pPr lvl="1"/>
            <a:r>
              <a:rPr lang="en-US" dirty="0" smtClean="0"/>
              <a:t>We suggest employing duo sourcing to reduce the material cost. We think the reduction in material cost is between 5% to 30%.</a:t>
            </a:r>
            <a:endParaRPr lang="en-US" dirty="0"/>
          </a:p>
        </p:txBody>
      </p:sp>
    </p:spTree>
    <p:extLst>
      <p:ext uri="{BB962C8B-B14F-4D97-AF65-F5344CB8AC3E}">
        <p14:creationId xmlns:p14="http://schemas.microsoft.com/office/powerpoint/2010/main" val="256536536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 Simulation</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628153815"/>
              </p:ext>
            </p:extLst>
          </p:nvPr>
        </p:nvGraphicFramePr>
        <p:xfrm>
          <a:off x="327155" y="1126310"/>
          <a:ext cx="8578590" cy="5355502"/>
        </p:xfrm>
        <a:graphic>
          <a:graphicData uri="http://schemas.openxmlformats.org/drawingml/2006/table">
            <a:tbl>
              <a:tblPr/>
              <a:tblGrid>
                <a:gridCol w="2852104"/>
                <a:gridCol w="657321"/>
                <a:gridCol w="615425"/>
                <a:gridCol w="890748"/>
                <a:gridCol w="890748"/>
                <a:gridCol w="890748"/>
                <a:gridCol w="890748"/>
                <a:gridCol w="890748"/>
              </a:tblGrid>
              <a:tr h="157786">
                <a:tc gridSpan="8">
                  <a:txBody>
                    <a:bodyPr/>
                    <a:lstStyle/>
                    <a:p>
                      <a:pPr algn="ctr" fontAlgn="b"/>
                      <a:r>
                        <a:rPr lang="en-US" sz="1000" b="1" i="0" u="none" strike="noStrike" dirty="0">
                          <a:solidFill>
                            <a:srgbClr val="000000"/>
                          </a:solidFill>
                          <a:effectLst/>
                          <a:latin typeface="Calibri"/>
                        </a:rPr>
                        <a:t>Baseline Cash Flow</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701">
                <a:tc>
                  <a:txBody>
                    <a:bodyPr/>
                    <a:lstStyle/>
                    <a:p>
                      <a:pPr algn="l" fontAlgn="b"/>
                      <a:r>
                        <a:rPr lang="en-US" sz="1000" b="0" i="0" u="none" strike="noStrike" dirty="0">
                          <a:solidFill>
                            <a:srgbClr val="000000"/>
                          </a:solidFill>
                          <a:effectLst/>
                          <a:latin typeface="Calibri"/>
                        </a:rPr>
                        <a:t>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dirty="0">
                          <a:solidFill>
                            <a:srgbClr val="000000"/>
                          </a:solidFill>
                          <a:effectLst/>
                          <a:latin typeface="Calibri"/>
                        </a:rPr>
                        <a:t>  Sales from other products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$22.67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$23.80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$24.99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$26.24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$27.56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$28.93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$30.38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dirty="0">
                          <a:solidFill>
                            <a:srgbClr val="000000"/>
                          </a:solidFill>
                          <a:effectLst/>
                          <a:latin typeface="Calibri"/>
                        </a:rPr>
                        <a:t>  Sales from product X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$50.67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$53.20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$55.86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$58.66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$61.59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$64.67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$67.90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1" i="0" u="none" strike="noStrike" dirty="0">
                          <a:solidFill>
                            <a:srgbClr val="000000"/>
                          </a:solidFill>
                          <a:effectLst/>
                          <a:latin typeface="Calibri"/>
                        </a:rPr>
                        <a:t>  Total Sales Revenue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$73.33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$77.00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$80.85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$84.89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$89.13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$93.59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$98.27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dirty="0">
                          <a:solidFill>
                            <a:srgbClr val="000000"/>
                          </a:solidFill>
                          <a:effectLst/>
                          <a:latin typeface="Calibri"/>
                        </a:rPr>
                        <a:t>  Material Cost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$(21.73)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$(22.82)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$(23.96)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$(25.16)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$(26.41)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$(27.73)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$(29.12)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Labor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$(2.87)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$(3.16)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$(3.48)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$(3.66)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dirty="0">
                          <a:solidFill>
                            <a:srgbClr val="000000"/>
                          </a:solidFill>
                          <a:effectLst/>
                          <a:latin typeface="Times New Roman"/>
                        </a:rPr>
                        <a:t>  Overheads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$(16.80)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$(17.64)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$(18.52)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$(19.45)</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$(20.42)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$(21.44)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$(22.51)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Depreciation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$(1.81)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$(1.90)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$(2.00)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$(2.10)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$(2.20)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$(2.31)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$(2.43)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Material variance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$(5.41)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$(5.68)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$(5.96)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$(6.26)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$(6.58)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$(6.90)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$(7.25)</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1" i="0" u="none" strike="noStrike">
                          <a:solidFill>
                            <a:srgbClr val="000000"/>
                          </a:solidFill>
                          <a:effectLst/>
                          <a:latin typeface="Times New Roman"/>
                        </a:rPr>
                        <a:t>  Total COGS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$(48.49)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$(50.91)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$(53.46)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$(56.13)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$(58.94)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$(61.89)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$(64.98)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1" i="0" u="none" strike="noStrike">
                          <a:solidFill>
                            <a:srgbClr val="000000"/>
                          </a:solidFill>
                          <a:effectLst/>
                          <a:latin typeface="Times New Roman"/>
                        </a:rPr>
                        <a:t>  Gross Margin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$24.84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$26.08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$27.39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$28.76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$30.19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$31.70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$33.29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R&amp;D Expense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$(7.11)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$(7.47)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$(7.84)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$(8.23)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$(8.64)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$(9.07)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$(9.53)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262976">
                <a:tc>
                  <a:txBody>
                    <a:bodyPr/>
                    <a:lstStyle/>
                    <a:p>
                      <a:pPr algn="l" fontAlgn="ctr"/>
                      <a:r>
                        <a:rPr lang="en-US" sz="1000" b="0" i="0" u="none" strike="noStrike">
                          <a:solidFill>
                            <a:srgbClr val="000000"/>
                          </a:solidFill>
                          <a:effectLst/>
                          <a:latin typeface="Times New Roman"/>
                        </a:rPr>
                        <a:t>  Supply Chain, Marketing, and Regulatory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$(27.91)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$(29.31)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$(30.77)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$(32.31)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$(33.92)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$(35.62)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$(37.40)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Restructuring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EBIT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$(13.49)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$(10.69)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$(11.22)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$(11.78)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$(12.37)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$(12.99)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$(13.64)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7786">
                <a:tc gridSpan="8">
                  <a:txBody>
                    <a:bodyPr/>
                    <a:lstStyle/>
                    <a:p>
                      <a:pPr algn="ctr" fontAlgn="b"/>
                      <a:r>
                        <a:rPr lang="en-US" sz="1000" b="1" i="0" u="none" strike="noStrike" dirty="0">
                          <a:solidFill>
                            <a:srgbClr val="000000"/>
                          </a:solidFill>
                          <a:effectLst/>
                          <a:latin typeface="Calibri"/>
                        </a:rPr>
                        <a:t>Improved Cash Flow</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701">
                <a:tc>
                  <a:txBody>
                    <a:bodyPr/>
                    <a:lstStyle/>
                    <a:p>
                      <a:pPr algn="l" fontAlgn="b"/>
                      <a:r>
                        <a:rPr lang="en-US" sz="1000" b="0" i="0" u="none" strike="noStrike">
                          <a:solidFill>
                            <a:srgbClr val="000000"/>
                          </a:solidFill>
                          <a:effectLst/>
                          <a:latin typeface="Calibri"/>
                        </a:rPr>
                        <a:t>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2009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2013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dirty="0">
                          <a:solidFill>
                            <a:srgbClr val="000000"/>
                          </a:solidFill>
                          <a:effectLst/>
                          <a:latin typeface="Calibri"/>
                        </a:rPr>
                        <a:t>  Sales from other products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$22.67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$37.35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$39.22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$41.18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$43.24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$45.40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$47.67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a:solidFill>
                            <a:srgbClr val="000000"/>
                          </a:solidFill>
                          <a:effectLst/>
                          <a:latin typeface="Calibri"/>
                        </a:rPr>
                        <a:t>  Sales from product X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$50.67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$83.48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$87.66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$92.04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$96.64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$101.47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$106.55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1" i="0" u="none" strike="noStrike">
                          <a:solidFill>
                            <a:srgbClr val="000000"/>
                          </a:solidFill>
                          <a:effectLst/>
                          <a:latin typeface="Calibri"/>
                        </a:rPr>
                        <a:t>  Total Sales Revenue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$73.33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$120.82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$126.86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$133.20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$139.86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$146.85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$154.20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b"/>
                      <a:r>
                        <a:rPr lang="en-US" sz="1000" b="0" i="0" u="none" strike="noStrike">
                          <a:solidFill>
                            <a:srgbClr val="000000"/>
                          </a:solidFill>
                          <a:effectLst/>
                          <a:latin typeface="Calibri"/>
                        </a:rPr>
                        <a:t>  Material Cost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$(21.73)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$(35.80)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$(37.59)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$(39.47)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$(41.45)</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$(43.52)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$(45.69)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Labor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$(2.87)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$(3.16)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$(3.48)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$(3.66)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Overheads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$(16.80)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$(27.68)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$(29.06)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$(30.52)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$(32.04)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$(33.64)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$(35.33)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Depreciation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$(1.81)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$(2.98)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$(3.13)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$(3.29)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$(3.45)</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$(3.62)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$(3.81)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Material variance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$(5.41)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$(8.91)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$(9.36)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$(9.83)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$(10.32)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$(10.83)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$(11.38)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1" i="0" u="none" strike="noStrike" dirty="0">
                          <a:solidFill>
                            <a:srgbClr val="000000"/>
                          </a:solidFill>
                          <a:effectLst/>
                          <a:latin typeface="Times New Roman"/>
                        </a:rPr>
                        <a:t>  Total COGS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$(48.49)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$(79.89)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$(83.89)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$(88.08)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$(92.48)</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$(97.11)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$(101.96)</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1" i="0" u="none" strike="noStrike">
                          <a:solidFill>
                            <a:srgbClr val="000000"/>
                          </a:solidFill>
                          <a:effectLst/>
                          <a:latin typeface="Times New Roman"/>
                        </a:rPr>
                        <a:t>  Gross Margin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$24.84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$40.93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$42.97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$45.12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$47.38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$49.75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$52.23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R&amp;D Expense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$(7.11)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$(7.47)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$(7.84)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$(8.23)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$(8.64)</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$(9.07)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$(9.53)</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262976">
                <a:tc>
                  <a:txBody>
                    <a:bodyPr/>
                    <a:lstStyle/>
                    <a:p>
                      <a:pPr algn="l" fontAlgn="ctr"/>
                      <a:r>
                        <a:rPr lang="en-US" sz="1000" b="0" i="0" u="none" strike="noStrike">
                          <a:solidFill>
                            <a:srgbClr val="000000"/>
                          </a:solidFill>
                          <a:effectLst/>
                          <a:latin typeface="Times New Roman"/>
                        </a:rPr>
                        <a:t>  Supply Chain, Marketing, and Regulatory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$(27.91)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$(29.31)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$(30.77)</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$(32.31)</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$(33.92)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$(35.62)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$(37.40)</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a:solidFill>
                            <a:srgbClr val="000000"/>
                          </a:solidFill>
                          <a:effectLst/>
                          <a:latin typeface="Times New Roman"/>
                        </a:rPr>
                        <a:t>  Restructuring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$(3.32)</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r h="152701">
                <a:tc>
                  <a:txBody>
                    <a:bodyPr/>
                    <a:lstStyle/>
                    <a:p>
                      <a:pPr algn="l" fontAlgn="ctr"/>
                      <a:r>
                        <a:rPr lang="en-US" sz="1000" b="0" i="0" u="none" strike="noStrike" dirty="0">
                          <a:solidFill>
                            <a:srgbClr val="000000"/>
                          </a:solidFill>
                          <a:effectLst/>
                          <a:latin typeface="Times New Roman"/>
                        </a:rPr>
                        <a:t> EBIT </a:t>
                      </a:r>
                    </a:p>
                  </a:txBody>
                  <a:tcPr marL="8585" marR="8585" marT="85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$(13.49)</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$4.16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$4.36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$4.58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$4.81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a:solidFill>
                            <a:srgbClr val="000000"/>
                          </a:solidFill>
                          <a:effectLst/>
                          <a:latin typeface="Calibri"/>
                        </a:rPr>
                        <a:t> $5.05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c>
                  <a:txBody>
                    <a:bodyPr/>
                    <a:lstStyle/>
                    <a:p>
                      <a:pPr algn="r" fontAlgn="b"/>
                      <a:r>
                        <a:rPr lang="en-US" sz="1000" b="0" i="0" u="none" strike="noStrike" dirty="0">
                          <a:solidFill>
                            <a:srgbClr val="000000"/>
                          </a:solidFill>
                          <a:effectLst/>
                          <a:latin typeface="Calibri"/>
                        </a:rPr>
                        <a:t> $5.30 </a:t>
                      </a:r>
                    </a:p>
                  </a:txBody>
                  <a:tcPr marL="8585" marR="8585" marT="85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98A"/>
                    </a:solidFill>
                  </a:tcPr>
                </a:tc>
              </a:tr>
            </a:tbl>
          </a:graphicData>
        </a:graphic>
      </p:graphicFrame>
    </p:spTree>
    <p:extLst>
      <p:ext uri="{BB962C8B-B14F-4D97-AF65-F5344CB8AC3E}">
        <p14:creationId xmlns:p14="http://schemas.microsoft.com/office/powerpoint/2010/main" val="235176854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Valuation Simulation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17631252"/>
              </p:ext>
            </p:extLst>
          </p:nvPr>
        </p:nvGraphicFramePr>
        <p:xfrm>
          <a:off x="544386" y="2046457"/>
          <a:ext cx="3432961" cy="3367533"/>
        </p:xfrm>
        <a:graphic>
          <a:graphicData uri="http://schemas.openxmlformats.org/drawingml/2006/table">
            <a:tbl>
              <a:tblPr/>
              <a:tblGrid>
                <a:gridCol w="2487442"/>
                <a:gridCol w="945519"/>
              </a:tblGrid>
              <a:tr h="295110">
                <a:tc gridSpan="2">
                  <a:txBody>
                    <a:bodyPr/>
                    <a:lstStyle/>
                    <a:p>
                      <a:pPr algn="l" fontAlgn="b"/>
                      <a:r>
                        <a:rPr lang="en-US" sz="1400" b="1" i="0" u="none" strike="noStrike">
                          <a:solidFill>
                            <a:srgbClr val="000000"/>
                          </a:solidFill>
                          <a:effectLst/>
                          <a:latin typeface="Calibri"/>
                        </a:rPr>
                        <a:t>Parameters</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r>
              <a:tr h="252483">
                <a:tc>
                  <a:txBody>
                    <a:bodyPr/>
                    <a:lstStyle/>
                    <a:p>
                      <a:pPr algn="l" fontAlgn="b"/>
                      <a:r>
                        <a:rPr lang="en-US" sz="1200" b="1" i="0" u="none" strike="noStrike">
                          <a:solidFill>
                            <a:srgbClr val="000000"/>
                          </a:solidFill>
                          <a:effectLst/>
                          <a:latin typeface="Calibri"/>
                        </a:rPr>
                        <a:t>Demand Increase Factor</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5%</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dirty="0">
                          <a:solidFill>
                            <a:srgbClr val="000000"/>
                          </a:solidFill>
                          <a:effectLst/>
                          <a:latin typeface="Calibri"/>
                        </a:rPr>
                        <a:t>Weighted Average Cost of Capital</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10%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 </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a:rPr>
                        <a:t> </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Corporate Tax Rate</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25%</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Expected growth rate</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5%</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 </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r>
                        <a:rPr lang="en-US" sz="1200" b="0" i="0" u="none" strike="noStrike">
                          <a:solidFill>
                            <a:srgbClr val="000000"/>
                          </a:solidFill>
                          <a:effectLst/>
                          <a:latin typeface="Calibri"/>
                        </a:rPr>
                        <a:t> </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OEE Original</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54.44%</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OEE After improvement</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Calibri"/>
                        </a:rPr>
                        <a:t>85.42%</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endParaRPr lang="en-US" sz="1200" b="1" i="0" u="none" strike="noStrike">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95110">
                <a:tc gridSpan="2">
                  <a:txBody>
                    <a:bodyPr/>
                    <a:lstStyle/>
                    <a:p>
                      <a:pPr algn="l" fontAlgn="b"/>
                      <a:r>
                        <a:rPr lang="en-US" sz="1400" b="1" i="0" u="none" strike="noStrike">
                          <a:solidFill>
                            <a:srgbClr val="000000"/>
                          </a:solidFill>
                          <a:effectLst/>
                          <a:latin typeface="Calibri"/>
                        </a:rPr>
                        <a:t>Result</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r>
              <a:tr h="252483">
                <a:tc>
                  <a:txBody>
                    <a:bodyPr/>
                    <a:lstStyle/>
                    <a:p>
                      <a:pPr algn="l" fontAlgn="b"/>
                      <a:r>
                        <a:rPr lang="en-US" sz="1200" b="1" i="0" u="none" strike="noStrike">
                          <a:solidFill>
                            <a:srgbClr val="000000"/>
                          </a:solidFill>
                          <a:effectLst/>
                          <a:latin typeface="Calibri"/>
                        </a:rPr>
                        <a:t>Baseline Net Present Value</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dirty="0">
                          <a:solidFill>
                            <a:srgbClr val="FF0000"/>
                          </a:solidFill>
                          <a:effectLst/>
                          <a:latin typeface="Calibri"/>
                        </a:rPr>
                        <a:t> $(325.44)</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52483">
                <a:tc>
                  <a:txBody>
                    <a:bodyPr/>
                    <a:lstStyle/>
                    <a:p>
                      <a:pPr algn="l" fontAlgn="b"/>
                      <a:r>
                        <a:rPr lang="en-US" sz="1200" b="1" i="0" u="none" strike="noStrike">
                          <a:solidFill>
                            <a:srgbClr val="000000"/>
                          </a:solidFill>
                          <a:effectLst/>
                          <a:latin typeface="Calibri"/>
                        </a:rPr>
                        <a:t>Improved Net Present Value</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fontAlgn="b"/>
                      <a:r>
                        <a:rPr lang="en-US" sz="1200" b="0" i="0" u="none" strike="noStrike" dirty="0">
                          <a:solidFill>
                            <a:srgbClr val="008000"/>
                          </a:solidFill>
                          <a:effectLst/>
                          <a:latin typeface="Calibri"/>
                        </a:rPr>
                        <a:t> $109.48 </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pic>
        <p:nvPicPr>
          <p:cNvPr id="3" name="Picture 2" descr="3.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1637" y="1829709"/>
            <a:ext cx="4069126" cy="4048683"/>
          </a:xfrm>
          <a:prstGeom prst="rect">
            <a:avLst/>
          </a:prstGeom>
        </p:spPr>
      </p:pic>
      <p:sp>
        <p:nvSpPr>
          <p:cNvPr id="5" name="TextBox 4"/>
          <p:cNvSpPr txBox="1"/>
          <p:nvPr/>
        </p:nvSpPr>
        <p:spPr>
          <a:xfrm>
            <a:off x="5093466" y="4820058"/>
            <a:ext cx="1433818" cy="276999"/>
          </a:xfrm>
          <a:prstGeom prst="rect">
            <a:avLst/>
          </a:prstGeom>
          <a:noFill/>
        </p:spPr>
        <p:txBody>
          <a:bodyPr wrap="square" rtlCol="0">
            <a:spAutoFit/>
          </a:bodyPr>
          <a:lstStyle/>
          <a:p>
            <a:r>
              <a:rPr lang="en-US" sz="1200" dirty="0" smtClean="0">
                <a:solidFill>
                  <a:srgbClr val="FF0000"/>
                </a:solidFill>
              </a:rPr>
              <a:t>Baseline Case</a:t>
            </a:r>
            <a:endParaRPr lang="en-US" sz="1200" dirty="0">
              <a:solidFill>
                <a:srgbClr val="FF0000"/>
              </a:solidFill>
            </a:endParaRPr>
          </a:p>
        </p:txBody>
      </p:sp>
      <p:sp>
        <p:nvSpPr>
          <p:cNvPr id="6" name="TextBox 5"/>
          <p:cNvSpPr txBox="1"/>
          <p:nvPr/>
        </p:nvSpPr>
        <p:spPr>
          <a:xfrm>
            <a:off x="5962775" y="4112221"/>
            <a:ext cx="1433818" cy="461665"/>
          </a:xfrm>
          <a:prstGeom prst="rect">
            <a:avLst/>
          </a:prstGeom>
          <a:noFill/>
        </p:spPr>
        <p:txBody>
          <a:bodyPr wrap="square" rtlCol="0">
            <a:spAutoFit/>
          </a:bodyPr>
          <a:lstStyle/>
          <a:p>
            <a:r>
              <a:rPr lang="en-US" sz="1200" dirty="0" smtClean="0">
                <a:solidFill>
                  <a:srgbClr val="FF0000"/>
                </a:solidFill>
              </a:rPr>
              <a:t>Save the setup time from 8am to 9am</a:t>
            </a:r>
            <a:endParaRPr lang="en-US" sz="1200" dirty="0">
              <a:solidFill>
                <a:srgbClr val="FF0000"/>
              </a:solidFill>
            </a:endParaRPr>
          </a:p>
        </p:txBody>
      </p:sp>
      <p:sp>
        <p:nvSpPr>
          <p:cNvPr id="7" name="TextBox 6"/>
          <p:cNvSpPr txBox="1"/>
          <p:nvPr/>
        </p:nvSpPr>
        <p:spPr>
          <a:xfrm>
            <a:off x="6527284" y="3483722"/>
            <a:ext cx="1433818" cy="461665"/>
          </a:xfrm>
          <a:prstGeom prst="rect">
            <a:avLst/>
          </a:prstGeom>
          <a:noFill/>
        </p:spPr>
        <p:txBody>
          <a:bodyPr wrap="square" rtlCol="0">
            <a:spAutoFit/>
          </a:bodyPr>
          <a:lstStyle/>
          <a:p>
            <a:r>
              <a:rPr lang="en-US" sz="1200" dirty="0" smtClean="0">
                <a:solidFill>
                  <a:srgbClr val="FF0000"/>
                </a:solidFill>
              </a:rPr>
              <a:t>Run Line 1 at 80% of full capacity</a:t>
            </a:r>
            <a:endParaRPr lang="en-US" sz="1200" dirty="0">
              <a:solidFill>
                <a:srgbClr val="FF0000"/>
              </a:solidFill>
            </a:endParaRPr>
          </a:p>
        </p:txBody>
      </p:sp>
      <p:sp>
        <p:nvSpPr>
          <p:cNvPr id="8" name="TextBox 7"/>
          <p:cNvSpPr txBox="1"/>
          <p:nvPr/>
        </p:nvSpPr>
        <p:spPr>
          <a:xfrm>
            <a:off x="6527284" y="2437111"/>
            <a:ext cx="1433818" cy="646331"/>
          </a:xfrm>
          <a:prstGeom prst="rect">
            <a:avLst/>
          </a:prstGeom>
          <a:noFill/>
        </p:spPr>
        <p:txBody>
          <a:bodyPr wrap="square" rtlCol="0">
            <a:spAutoFit/>
          </a:bodyPr>
          <a:lstStyle/>
          <a:p>
            <a:r>
              <a:rPr lang="en-US" sz="1200" dirty="0" smtClean="0">
                <a:solidFill>
                  <a:srgbClr val="FF0000"/>
                </a:solidFill>
              </a:rPr>
              <a:t>Validate other lines and run them at 80% of full capacity</a:t>
            </a:r>
            <a:endParaRPr lang="en-US" sz="1200" dirty="0">
              <a:solidFill>
                <a:srgbClr val="FF0000"/>
              </a:solidFill>
            </a:endParaRPr>
          </a:p>
        </p:txBody>
      </p:sp>
    </p:spTree>
    <p:extLst>
      <p:ext uri="{BB962C8B-B14F-4D97-AF65-F5344CB8AC3E}">
        <p14:creationId xmlns:p14="http://schemas.microsoft.com/office/powerpoint/2010/main" val="244919321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 </a:t>
            </a:r>
            <a:r>
              <a:rPr lang="en-US" i="1" dirty="0" err="1" smtClean="0">
                <a:solidFill>
                  <a:schemeClr val="bg1"/>
                </a:solidFill>
              </a:rPr>
              <a:t>GenPower</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Negotiating &amp; Contracting: </a:t>
            </a:r>
            <a:r>
              <a:rPr lang="en-US" i="1" dirty="0" err="1" smtClean="0">
                <a:solidFill>
                  <a:schemeClr val="bg1"/>
                </a:solidFill>
              </a:rPr>
              <a:t>Neuvotella</a:t>
            </a:r>
            <a:r>
              <a:rPr lang="en-US" i="1" dirty="0" smtClean="0">
                <a:solidFill>
                  <a:schemeClr val="bg1"/>
                </a:solidFill>
              </a:rPr>
              <a:t>-Trade</a:t>
            </a:r>
            <a:endParaRPr lang="en-US" i="1" dirty="0">
              <a:solidFill>
                <a:schemeClr val="bg1"/>
              </a:solidFill>
            </a:endParaRP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ulti-sourcing: </a:t>
            </a:r>
            <a:r>
              <a:rPr lang="en-US" i="1" dirty="0" smtClean="0">
                <a:solidFill>
                  <a:schemeClr val="bg1"/>
                </a:solidFill>
              </a:rPr>
              <a:t>Mexico-China</a:t>
            </a:r>
            <a:endParaRPr lang="en-US" dirty="0" smtClean="0">
              <a:solidFill>
                <a:schemeClr val="bg1"/>
              </a:solidFill>
            </a:endParaRPr>
          </a:p>
          <a:p>
            <a:pPr marL="0" indent="0" eaLnBrk="1" hangingPunct="1">
              <a:buClr>
                <a:srgbClr val="FF3300"/>
              </a:buClr>
              <a:buNone/>
            </a:pPr>
            <a:endParaRPr lang="en-US" dirty="0" smtClean="0">
              <a:solidFill>
                <a:schemeClr val="bg1"/>
              </a:solidFill>
            </a:endParaRPr>
          </a:p>
        </p:txBody>
      </p:sp>
    </p:spTree>
    <p:extLst>
      <p:ext uri="{BB962C8B-B14F-4D97-AF65-F5344CB8AC3E}">
        <p14:creationId xmlns:p14="http://schemas.microsoft.com/office/powerpoint/2010/main" val="358187815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Arguments for Selling </a:t>
            </a:r>
            <a:r>
              <a:rPr lang="en-US" dirty="0" smtClean="0"/>
              <a:t>Wichita</a:t>
            </a:r>
            <a:endParaRPr lang="en-US" dirty="0"/>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8015013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4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5606"/>
            <a:ext cx="9144000" cy="4612389"/>
          </a:xfrm>
          <a:prstGeom prst="rect">
            <a:avLst/>
          </a:prstGeom>
        </p:spPr>
      </p:pic>
    </p:spTree>
    <p:extLst>
      <p:ext uri="{BB962C8B-B14F-4D97-AF65-F5344CB8AC3E}">
        <p14:creationId xmlns:p14="http://schemas.microsoft.com/office/powerpoint/2010/main" val="410284638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Arguments Against Selling Wichita</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92941186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extLst>
      <p:ext uri="{BB962C8B-B14F-4D97-AF65-F5344CB8AC3E}">
        <p14:creationId xmlns:p14="http://schemas.microsoft.com/office/powerpoint/2010/main" val="3886192561"/>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54750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 Firestone 1.5B, Nasser was removed as CEO</a:t>
            </a: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US" dirty="0" smtClean="0">
                <a:latin typeface="Optima"/>
                <a:cs typeface="Optima"/>
              </a:rPr>
              <a:t>Interdependent vs. Modular Architectures</a:t>
            </a:r>
            <a:endParaRPr lang="en-US" dirty="0"/>
          </a:p>
        </p:txBody>
      </p:sp>
      <p:sp>
        <p:nvSpPr>
          <p:cNvPr id="28" name="Content Placeholder 27"/>
          <p:cNvSpPr>
            <a:spLocks noGrp="1"/>
          </p:cNvSpPr>
          <p:nvPr>
            <p:ph idx="4294967295"/>
          </p:nvPr>
        </p:nvSpPr>
        <p:spPr>
          <a:xfrm>
            <a:off x="0" y="5867400"/>
            <a:ext cx="8229600" cy="762000"/>
          </a:xfrm>
        </p:spPr>
        <p:txBody>
          <a:bodyPr/>
          <a:lstStyle/>
          <a:p>
            <a:r>
              <a:rPr lang="en-US" dirty="0" smtClean="0"/>
              <a:t>Is the 737 competing on the basis of modular configurability?</a:t>
            </a:r>
            <a:endParaRPr lang="en-US" dirty="0"/>
          </a:p>
        </p:txBody>
      </p:sp>
      <p:grpSp>
        <p:nvGrpSpPr>
          <p:cNvPr id="2" name="Group 4"/>
          <p:cNvGrpSpPr/>
          <p:nvPr/>
        </p:nvGrpSpPr>
        <p:grpSpPr>
          <a:xfrm>
            <a:off x="381000" y="1523999"/>
            <a:ext cx="7467600" cy="3886203"/>
            <a:chOff x="811045" y="2862299"/>
            <a:chExt cx="7516475" cy="2483422"/>
          </a:xfrm>
        </p:grpSpPr>
        <p:grpSp>
          <p:nvGrpSpPr>
            <p:cNvPr id="3" name="Group 42"/>
            <p:cNvGrpSpPr>
              <a:grpSpLocks/>
            </p:cNvGrpSpPr>
            <p:nvPr/>
          </p:nvGrpSpPr>
          <p:grpSpPr bwMode="auto">
            <a:xfrm>
              <a:off x="1941884" y="2862299"/>
              <a:ext cx="5618649" cy="2483422"/>
              <a:chOff x="1773238" y="2344584"/>
              <a:chExt cx="11107656" cy="4909128"/>
            </a:xfrm>
          </p:grpSpPr>
          <p:sp>
            <p:nvSpPr>
              <p:cNvPr id="11" name="Oval 10" descr="25%"/>
              <p:cNvSpPr>
                <a:spLocks noChangeArrowheads="1"/>
              </p:cNvSpPr>
              <p:nvPr/>
            </p:nvSpPr>
            <p:spPr bwMode="auto">
              <a:xfrm rot="19506229">
                <a:off x="3657601" y="5019675"/>
                <a:ext cx="4144963" cy="1098550"/>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endParaRPr lang="en-US" sz="1200" b="1" i="1" dirty="0">
                  <a:latin typeface="Optima"/>
                  <a:cs typeface="Optima"/>
                </a:endParaRPr>
              </a:p>
              <a:p>
                <a:pPr algn="ctr" defTabSz="1306513" eaLnBrk="0" hangingPunct="0">
                  <a:lnSpc>
                    <a:spcPct val="125000"/>
                  </a:lnSpc>
                </a:pPr>
                <a:r>
                  <a:rPr lang="en-US" sz="1200" b="1" i="1" dirty="0">
                    <a:latin typeface="Optima"/>
                    <a:cs typeface="Optima"/>
                  </a:rPr>
                  <a:t>Modular architectures</a:t>
                </a:r>
              </a:p>
            </p:txBody>
          </p:sp>
          <p:sp>
            <p:nvSpPr>
              <p:cNvPr id="12" name="Line 5"/>
              <p:cNvSpPr>
                <a:spLocks noChangeShapeType="1"/>
              </p:cNvSpPr>
              <p:nvPr/>
            </p:nvSpPr>
            <p:spPr bwMode="auto">
              <a:xfrm flipV="1">
                <a:off x="3827463" y="3609975"/>
                <a:ext cx="7315200" cy="3292475"/>
              </a:xfrm>
              <a:prstGeom prst="line">
                <a:avLst/>
              </a:prstGeom>
              <a:noFill/>
              <a:ln w="12700">
                <a:solidFill>
                  <a:srgbClr val="006600"/>
                </a:solidFill>
                <a:round/>
                <a:headEnd type="none" w="sm" len="sm"/>
                <a:tailEnd type="stealth" w="med" len="med"/>
              </a:ln>
            </p:spPr>
            <p:txBody>
              <a:bodyPr wrap="none" anchor="ctr"/>
              <a:lstStyle/>
              <a:p>
                <a:endParaRPr lang="en-US" sz="1400" dirty="0">
                  <a:latin typeface="Optima"/>
                  <a:cs typeface="Optima"/>
                </a:endParaRPr>
              </a:p>
            </p:txBody>
          </p:sp>
          <p:sp>
            <p:nvSpPr>
              <p:cNvPr id="25" name="Rectangle 7"/>
              <p:cNvSpPr>
                <a:spLocks noChangeArrowheads="1"/>
              </p:cNvSpPr>
              <p:nvPr/>
            </p:nvSpPr>
            <p:spPr bwMode="auto">
              <a:xfrm>
                <a:off x="8217463" y="5577147"/>
                <a:ext cx="4067329" cy="1311724"/>
              </a:xfrm>
              <a:prstGeom prst="rect">
                <a:avLst/>
              </a:prstGeom>
              <a:solidFill>
                <a:schemeClr val="bg1"/>
              </a:solidFill>
              <a:ln w="9525">
                <a:solidFill>
                  <a:srgbClr val="800000"/>
                </a:solidFill>
                <a:miter lim="800000"/>
                <a:headEnd/>
                <a:tailEnd/>
              </a:ln>
            </p:spPr>
            <p:txBody>
              <a:bodyPr wrap="none" lIns="130622" tIns="65311" rIns="130622" bIns="65311" anchor="ctr"/>
              <a:lstStyle/>
              <a:p>
                <a:pPr defTabSz="1306513" eaLnBrk="0" hangingPunct="0"/>
                <a:r>
                  <a:rPr lang="en-US" sz="1200" b="1" i="1" dirty="0">
                    <a:solidFill>
                      <a:srgbClr val="800000"/>
                    </a:solidFill>
                    <a:latin typeface="Optima"/>
                    <a:cs typeface="Optima"/>
                  </a:rPr>
                  <a:t>Compete by improving</a:t>
                </a:r>
              </a:p>
              <a:p>
                <a:pPr defTabSz="1306513" eaLnBrk="0" hangingPunct="0"/>
                <a:r>
                  <a:rPr lang="en-US" sz="1200" b="1" i="1" dirty="0">
                    <a:solidFill>
                      <a:srgbClr val="800000"/>
                    </a:solidFill>
                    <a:latin typeface="Optima"/>
                    <a:cs typeface="Optima"/>
                  </a:rPr>
                  <a:t>speed, responsiveness </a:t>
                </a:r>
                <a:br>
                  <a:rPr lang="en-US" sz="1200" b="1" i="1" dirty="0">
                    <a:solidFill>
                      <a:srgbClr val="800000"/>
                    </a:solidFill>
                    <a:latin typeface="Optima"/>
                    <a:cs typeface="Optima"/>
                  </a:rPr>
                </a:br>
                <a:r>
                  <a:rPr lang="en-US" sz="1200" b="1" i="1" dirty="0">
                    <a:solidFill>
                      <a:srgbClr val="800000"/>
                    </a:solidFill>
                    <a:latin typeface="Optima"/>
                    <a:cs typeface="Optima"/>
                  </a:rPr>
                  <a:t>and customization</a:t>
                </a:r>
              </a:p>
            </p:txBody>
          </p:sp>
          <p:sp>
            <p:nvSpPr>
              <p:cNvPr id="14" name="Rectangle 10"/>
              <p:cNvSpPr>
                <a:spLocks noChangeArrowheads="1"/>
              </p:cNvSpPr>
              <p:nvPr/>
            </p:nvSpPr>
            <p:spPr bwMode="auto">
              <a:xfrm rot="-5400000">
                <a:off x="950119" y="3325019"/>
                <a:ext cx="2011363" cy="365125"/>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a:latin typeface="Optima"/>
                    <a:cs typeface="Optima"/>
                  </a:rPr>
                  <a:t>Performance</a:t>
                </a:r>
              </a:p>
            </p:txBody>
          </p:sp>
          <p:sp>
            <p:nvSpPr>
              <p:cNvPr id="15" name="Oval 12" descr="25%"/>
              <p:cNvSpPr>
                <a:spLocks noChangeArrowheads="1"/>
              </p:cNvSpPr>
              <p:nvPr/>
            </p:nvSpPr>
            <p:spPr bwMode="auto">
              <a:xfrm rot="19552540">
                <a:off x="2519364" y="4114799"/>
                <a:ext cx="5649913" cy="1096962"/>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r>
                  <a:rPr lang="en-US" sz="1200" b="1" i="1" dirty="0">
                    <a:latin typeface="Optima"/>
                    <a:cs typeface="Optima"/>
                  </a:rPr>
                  <a:t>Interdependent, proprietary architectures</a:t>
                </a:r>
              </a:p>
            </p:txBody>
          </p:sp>
          <p:sp>
            <p:nvSpPr>
              <p:cNvPr id="16" name="Line 14"/>
              <p:cNvSpPr>
                <a:spLocks noChangeShapeType="1"/>
              </p:cNvSpPr>
              <p:nvPr/>
            </p:nvSpPr>
            <p:spPr bwMode="auto">
              <a:xfrm flipV="1">
                <a:off x="2365375" y="2878138"/>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7" name="Line 15"/>
              <p:cNvSpPr>
                <a:spLocks noChangeShapeType="1"/>
              </p:cNvSpPr>
              <p:nvPr/>
            </p:nvSpPr>
            <p:spPr bwMode="auto">
              <a:xfrm flipV="1">
                <a:off x="2487613" y="4524375"/>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8" name="Line 16"/>
              <p:cNvSpPr>
                <a:spLocks noChangeShapeType="1"/>
              </p:cNvSpPr>
              <p:nvPr/>
            </p:nvSpPr>
            <p:spPr bwMode="auto">
              <a:xfrm flipV="1">
                <a:off x="2365374" y="3702050"/>
                <a:ext cx="8877299"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9" name="Freeform 18"/>
              <p:cNvSpPr>
                <a:spLocks/>
              </p:cNvSpPr>
              <p:nvPr/>
            </p:nvSpPr>
            <p:spPr bwMode="auto">
              <a:xfrm>
                <a:off x="2266951" y="2440844"/>
                <a:ext cx="10613943" cy="4812868"/>
              </a:xfrm>
              <a:custGeom>
                <a:avLst/>
                <a:gdLst>
                  <a:gd name="T0" fmla="*/ 0 w 3793"/>
                  <a:gd name="T1" fmla="*/ 0 h 2305"/>
                  <a:gd name="T2" fmla="*/ 0 w 3793"/>
                  <a:gd name="T3" fmla="*/ 2147483647 h 2305"/>
                  <a:gd name="T4" fmla="*/ 2147483647 w 3793"/>
                  <a:gd name="T5" fmla="*/ 2147483647 h 2305"/>
                  <a:gd name="T6" fmla="*/ 0 60000 65536"/>
                  <a:gd name="T7" fmla="*/ 0 60000 65536"/>
                  <a:gd name="T8" fmla="*/ 0 60000 65536"/>
                  <a:gd name="T9" fmla="*/ 0 w 3793"/>
                  <a:gd name="T10" fmla="*/ 0 h 2305"/>
                  <a:gd name="T11" fmla="*/ 3793 w 3793"/>
                  <a:gd name="T12" fmla="*/ 2305 h 2305"/>
                </a:gdLst>
                <a:ahLst/>
                <a:cxnLst>
                  <a:cxn ang="T6">
                    <a:pos x="T0" y="T1"/>
                  </a:cxn>
                  <a:cxn ang="T7">
                    <a:pos x="T2" y="T3"/>
                  </a:cxn>
                  <a:cxn ang="T8">
                    <a:pos x="T4" y="T5"/>
                  </a:cxn>
                </a:cxnLst>
                <a:rect l="T9" t="T10" r="T11" b="T12"/>
                <a:pathLst>
                  <a:path w="3793" h="2305">
                    <a:moveTo>
                      <a:pt x="0" y="0"/>
                    </a:moveTo>
                    <a:lnTo>
                      <a:pt x="0" y="2304"/>
                    </a:lnTo>
                    <a:lnTo>
                      <a:pt x="3792" y="2304"/>
                    </a:lnTo>
                  </a:path>
                </a:pathLst>
              </a:custGeom>
              <a:noFill/>
              <a:ln w="12700" cap="rnd">
                <a:solidFill>
                  <a:schemeClr val="tx1"/>
                </a:solidFill>
                <a:round/>
                <a:headEnd type="none" w="sm" len="sm"/>
                <a:tailEnd type="none" w="sm" len="sm"/>
              </a:ln>
            </p:spPr>
            <p:txBody>
              <a:bodyPr/>
              <a:lstStyle/>
              <a:p>
                <a:pPr eaLnBrk="0" hangingPunct="0"/>
                <a:endParaRPr lang="en-US" sz="1400" dirty="0">
                  <a:latin typeface="Optima"/>
                  <a:cs typeface="Optima"/>
                </a:endParaRPr>
              </a:p>
            </p:txBody>
          </p:sp>
          <p:sp>
            <p:nvSpPr>
              <p:cNvPr id="20" name="Rectangle 19"/>
              <p:cNvSpPr>
                <a:spLocks noChangeArrowheads="1"/>
              </p:cNvSpPr>
              <p:nvPr/>
            </p:nvSpPr>
            <p:spPr bwMode="auto">
              <a:xfrm>
                <a:off x="3095643" y="2516452"/>
                <a:ext cx="3647939" cy="1287446"/>
              </a:xfrm>
              <a:prstGeom prst="rect">
                <a:avLst/>
              </a:prstGeom>
              <a:solidFill>
                <a:schemeClr val="bg1"/>
              </a:solidFill>
              <a:ln w="9525">
                <a:solidFill>
                  <a:srgbClr val="800000"/>
                </a:solidFill>
                <a:miter lim="800000"/>
                <a:headEnd/>
                <a:tailEnd/>
              </a:ln>
            </p:spPr>
            <p:txBody>
              <a:bodyPr wrap="none" lIns="130622" tIns="65311" rIns="130622" bIns="65311" anchor="ctr"/>
              <a:lstStyle/>
              <a:p>
                <a:pPr algn="ctr" defTabSz="1306513" eaLnBrk="0" hangingPunct="0"/>
                <a:r>
                  <a:rPr lang="en-US" sz="1200" b="1" i="1" dirty="0">
                    <a:solidFill>
                      <a:srgbClr val="800000"/>
                    </a:solidFill>
                    <a:latin typeface="Optima"/>
                    <a:cs typeface="Optima"/>
                  </a:rPr>
                  <a:t>Compete by improving</a:t>
                </a:r>
              </a:p>
              <a:p>
                <a:pPr algn="ctr" defTabSz="1306513" eaLnBrk="0" hangingPunct="0"/>
                <a:r>
                  <a:rPr lang="en-US" sz="1200" b="1" i="1" dirty="0">
                    <a:solidFill>
                      <a:srgbClr val="800000"/>
                    </a:solidFill>
                    <a:latin typeface="Optima"/>
                    <a:cs typeface="Optima"/>
                  </a:rPr>
                  <a:t>functionality &amp;</a:t>
                </a:r>
              </a:p>
              <a:p>
                <a:pPr algn="ctr" defTabSz="1306513" eaLnBrk="0" hangingPunct="0"/>
                <a:r>
                  <a:rPr lang="en-US" sz="1200" b="1" i="1" dirty="0">
                    <a:solidFill>
                      <a:srgbClr val="800000"/>
                    </a:solidFill>
                    <a:latin typeface="Optima"/>
                    <a:cs typeface="Optima"/>
                  </a:rPr>
                  <a:t>reliability</a:t>
                </a:r>
              </a:p>
            </p:txBody>
          </p:sp>
          <p:sp>
            <p:nvSpPr>
              <p:cNvPr id="23" name="Line 22"/>
              <p:cNvSpPr>
                <a:spLocks noChangeShapeType="1"/>
              </p:cNvSpPr>
              <p:nvPr/>
            </p:nvSpPr>
            <p:spPr bwMode="auto">
              <a:xfrm flipV="1">
                <a:off x="2487614" y="2344584"/>
                <a:ext cx="8573747" cy="3826029"/>
              </a:xfrm>
              <a:prstGeom prst="line">
                <a:avLst/>
              </a:prstGeom>
              <a:noFill/>
              <a:ln w="12700">
                <a:solidFill>
                  <a:srgbClr val="00279F"/>
                </a:solidFill>
                <a:round/>
                <a:headEnd type="none" w="sm" len="sm"/>
                <a:tailEnd type="stealth" w="med" len="med"/>
              </a:ln>
            </p:spPr>
            <p:txBody>
              <a:bodyPr wrap="none" anchor="ctr"/>
              <a:lstStyle/>
              <a:p>
                <a:endParaRPr lang="en-US" sz="1400" dirty="0">
                  <a:latin typeface="Optima"/>
                  <a:cs typeface="Optima"/>
                </a:endParaRPr>
              </a:p>
            </p:txBody>
          </p:sp>
        </p:grpSp>
        <p:sp>
          <p:nvSpPr>
            <p:cNvPr id="7" name="TextBox 6"/>
            <p:cNvSpPr txBox="1"/>
            <p:nvPr/>
          </p:nvSpPr>
          <p:spPr>
            <a:xfrm>
              <a:off x="811045" y="3844007"/>
              <a:ext cx="1029953" cy="767052"/>
            </a:xfrm>
            <a:prstGeom prst="rect">
              <a:avLst/>
            </a:prstGeom>
            <a:noFill/>
          </p:spPr>
          <p:txBody>
            <a:bodyPr wrap="square" rtlCol="0">
              <a:spAutoFit/>
            </a:bodyPr>
            <a:lstStyle/>
            <a:p>
              <a:r>
                <a:rPr lang="en-US" b="0" dirty="0" smtClean="0">
                  <a:latin typeface="Optima"/>
                  <a:cs typeface="Optima"/>
                </a:rPr>
                <a:t>Are we </a:t>
              </a:r>
            </a:p>
            <a:p>
              <a:r>
                <a:rPr lang="en-US" b="0" dirty="0" smtClean="0">
                  <a:latin typeface="Optima"/>
                  <a:cs typeface="Optima"/>
                </a:rPr>
                <a:t>here?</a:t>
              </a:r>
              <a:endParaRPr lang="en-US" b="0" dirty="0">
                <a:latin typeface="Optima"/>
                <a:cs typeface="Optima"/>
              </a:endParaRPr>
            </a:p>
          </p:txBody>
        </p:sp>
        <p:sp>
          <p:nvSpPr>
            <p:cNvPr id="8" name="TextBox 7"/>
            <p:cNvSpPr txBox="1"/>
            <p:nvPr/>
          </p:nvSpPr>
          <p:spPr>
            <a:xfrm>
              <a:off x="7100340" y="3884884"/>
              <a:ext cx="1227180" cy="531037"/>
            </a:xfrm>
            <a:prstGeom prst="rect">
              <a:avLst/>
            </a:prstGeom>
            <a:noFill/>
          </p:spPr>
          <p:txBody>
            <a:bodyPr wrap="square" rtlCol="0">
              <a:spAutoFit/>
            </a:bodyPr>
            <a:lstStyle/>
            <a:p>
              <a:r>
                <a:rPr lang="en-US" b="0" dirty="0" smtClean="0">
                  <a:latin typeface="Optima"/>
                  <a:cs typeface="Optima"/>
                </a:rPr>
                <a:t>Or here?</a:t>
              </a:r>
              <a:endParaRPr lang="en-US" b="0" dirty="0">
                <a:latin typeface="Optima"/>
                <a:cs typeface="Optima"/>
              </a:endParaRPr>
            </a:p>
          </p:txBody>
        </p:sp>
        <p:sp>
          <p:nvSpPr>
            <p:cNvPr id="9" name="Freeform 8"/>
            <p:cNvSpPr/>
            <p:nvPr/>
          </p:nvSpPr>
          <p:spPr>
            <a:xfrm>
              <a:off x="1925003" y="3760279"/>
              <a:ext cx="1503123" cy="288111"/>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grpSp>
      <p:sp>
        <p:nvSpPr>
          <p:cNvPr id="21" name="Freeform 20"/>
          <p:cNvSpPr/>
          <p:nvPr/>
        </p:nvSpPr>
        <p:spPr>
          <a:xfrm rot="12629146">
            <a:off x="5802340" y="3167042"/>
            <a:ext cx="1493349" cy="450853"/>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sp>
        <p:nvSpPr>
          <p:cNvPr id="22" name="Rectangle 10"/>
          <p:cNvSpPr>
            <a:spLocks noChangeArrowheads="1"/>
          </p:cNvSpPr>
          <p:nvPr/>
        </p:nvSpPr>
        <p:spPr bwMode="auto">
          <a:xfrm>
            <a:off x="6235708" y="5527915"/>
            <a:ext cx="1592251" cy="183492"/>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smtClean="0">
                <a:latin typeface="Optima"/>
                <a:cs typeface="Optima"/>
              </a:rPr>
              <a:t>Variety/ Responsiveness</a:t>
            </a:r>
            <a:endParaRPr lang="en-US" sz="1100" b="1" dirty="0">
              <a:latin typeface="Optima"/>
              <a:cs typeface="Optima"/>
            </a:endParaRPr>
          </a:p>
        </p:txBody>
      </p:sp>
    </p:spTree>
    <p:extLst>
      <p:ext uri="{BB962C8B-B14F-4D97-AF65-F5344CB8AC3E}">
        <p14:creationId xmlns:p14="http://schemas.microsoft.com/office/powerpoint/2010/main" val="409362682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ontent Placeholder 25"/>
          <p:cNvGraphicFramePr>
            <a:graphicFrameLocks noGrp="1"/>
          </p:cNvGraphicFramePr>
          <p:nvPr>
            <p:ph idx="1"/>
            <p:extLst>
              <p:ext uri="{D42A27DB-BD31-4B8C-83A1-F6EECF244321}">
                <p14:modId xmlns:p14="http://schemas.microsoft.com/office/powerpoint/2010/main" val="842324129"/>
              </p:ext>
            </p:extLst>
          </p:nvPr>
        </p:nvGraphicFramePr>
        <p:xfrm>
          <a:off x="766057" y="1523649"/>
          <a:ext cx="7785276" cy="4995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TextBox 26"/>
          <p:cNvSpPr txBox="1"/>
          <p:nvPr/>
        </p:nvSpPr>
        <p:spPr>
          <a:xfrm>
            <a:off x="7257160" y="3809999"/>
            <a:ext cx="1689285" cy="461665"/>
          </a:xfrm>
          <a:prstGeom prst="rect">
            <a:avLst/>
          </a:prstGeom>
          <a:noFill/>
        </p:spPr>
        <p:txBody>
          <a:bodyPr wrap="none" rtlCol="0">
            <a:spAutoFit/>
          </a:bodyPr>
          <a:lstStyle/>
          <a:p>
            <a:r>
              <a:rPr lang="en-US" b="0" dirty="0" smtClean="0">
                <a:latin typeface="Optima"/>
                <a:cs typeface="Optima"/>
              </a:rPr>
              <a:t>Modularity</a:t>
            </a:r>
            <a:endParaRPr lang="en-US" b="0" dirty="0">
              <a:latin typeface="Optima"/>
              <a:cs typeface="Optima"/>
            </a:endParaRPr>
          </a:p>
        </p:txBody>
      </p:sp>
      <p:sp>
        <p:nvSpPr>
          <p:cNvPr id="29" name="TextBox 28"/>
          <p:cNvSpPr txBox="1"/>
          <p:nvPr/>
        </p:nvSpPr>
        <p:spPr>
          <a:xfrm>
            <a:off x="3530415" y="1065389"/>
            <a:ext cx="2377574" cy="461665"/>
          </a:xfrm>
          <a:prstGeom prst="rect">
            <a:avLst/>
          </a:prstGeom>
          <a:noFill/>
        </p:spPr>
        <p:txBody>
          <a:bodyPr wrap="none" rtlCol="0">
            <a:spAutoFit/>
          </a:bodyPr>
          <a:lstStyle/>
          <a:p>
            <a:r>
              <a:rPr lang="en-US" b="0" dirty="0" smtClean="0">
                <a:latin typeface="Optima"/>
                <a:cs typeface="Optima"/>
              </a:rPr>
              <a:t>Process Maturity</a:t>
            </a:r>
            <a:endParaRPr lang="en-US" b="0" dirty="0">
              <a:latin typeface="Optima"/>
              <a:cs typeface="Optima"/>
            </a:endParaRPr>
          </a:p>
        </p:txBody>
      </p:sp>
      <p:sp>
        <p:nvSpPr>
          <p:cNvPr id="30" name="TextBox 29"/>
          <p:cNvSpPr txBox="1"/>
          <p:nvPr/>
        </p:nvSpPr>
        <p:spPr>
          <a:xfrm>
            <a:off x="2908115" y="61580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1" name="TextBox 30"/>
          <p:cNvSpPr txBox="1"/>
          <p:nvPr/>
        </p:nvSpPr>
        <p:spPr>
          <a:xfrm>
            <a:off x="1739715" y="50658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2" name="TextBox 31"/>
          <p:cNvSpPr txBox="1"/>
          <p:nvPr/>
        </p:nvSpPr>
        <p:spPr>
          <a:xfrm>
            <a:off x="5371915" y="61834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33" name="TextBox 32"/>
          <p:cNvSpPr txBox="1"/>
          <p:nvPr/>
        </p:nvSpPr>
        <p:spPr>
          <a:xfrm>
            <a:off x="1752415" y="24877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10" name="Title 9"/>
          <p:cNvSpPr>
            <a:spLocks noGrp="1"/>
          </p:cNvSpPr>
          <p:nvPr>
            <p:ph type="title"/>
          </p:nvPr>
        </p:nvSpPr>
        <p:spPr/>
        <p:txBody>
          <a:bodyPr/>
          <a:lstStyle/>
          <a:p>
            <a:r>
              <a:rPr lang="en-US" dirty="0" smtClean="0">
                <a:latin typeface="Optima"/>
                <a:cs typeface="Optima"/>
              </a:rPr>
              <a:t>The Modularity – Maturity Matrix</a:t>
            </a:r>
            <a:endParaRPr lang="en-US" dirty="0"/>
          </a:p>
        </p:txBody>
      </p:sp>
      <p:sp>
        <p:nvSpPr>
          <p:cNvPr id="11" name="TextBox 10"/>
          <p:cNvSpPr txBox="1"/>
          <p:nvPr/>
        </p:nvSpPr>
        <p:spPr>
          <a:xfrm>
            <a:off x="7123043" y="5903843"/>
            <a:ext cx="1784463" cy="646331"/>
          </a:xfrm>
          <a:prstGeom prst="rect">
            <a:avLst/>
          </a:prstGeom>
          <a:noFill/>
        </p:spPr>
        <p:txBody>
          <a:bodyPr wrap="none" rtlCol="0">
            <a:spAutoFit/>
          </a:bodyPr>
          <a:lstStyle/>
          <a:p>
            <a:pPr algn="r"/>
            <a:r>
              <a:rPr lang="en-US" sz="1200" dirty="0" smtClean="0"/>
              <a:t>Source: Pisano &amp; Shih,</a:t>
            </a:r>
          </a:p>
          <a:p>
            <a:pPr algn="r"/>
            <a:r>
              <a:rPr lang="en-US" sz="1200" dirty="0" smtClean="0"/>
              <a:t>Harvard Business Review</a:t>
            </a:r>
          </a:p>
          <a:p>
            <a:pPr algn="r"/>
            <a:r>
              <a:rPr lang="en-US" sz="1200" dirty="0" smtClean="0"/>
              <a:t>p. 4, March 2012</a:t>
            </a:r>
            <a:endParaRPr lang="en-US" sz="1200" dirty="0"/>
          </a:p>
        </p:txBody>
      </p:sp>
    </p:spTree>
    <p:extLst>
      <p:ext uri="{BB962C8B-B14F-4D97-AF65-F5344CB8AC3E}">
        <p14:creationId xmlns:p14="http://schemas.microsoft.com/office/powerpoint/2010/main" val="367590354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581400" y="1041400"/>
            <a:ext cx="2438400" cy="2057400"/>
          </a:xfrm>
          <a:prstGeom prst="rect">
            <a:avLst/>
          </a:prstGeom>
          <a:solidFill>
            <a:srgbClr val="CC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Oval 3"/>
          <p:cNvSpPr/>
          <p:nvPr/>
        </p:nvSpPr>
        <p:spPr>
          <a:xfrm>
            <a:off x="152400" y="1524000"/>
            <a:ext cx="2819400" cy="3124200"/>
          </a:xfrm>
          <a:prstGeom prst="ellipse">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Optima"/>
              <a:cs typeface="Optima"/>
            </a:endParaRPr>
          </a:p>
        </p:txBody>
      </p:sp>
      <p:sp>
        <p:nvSpPr>
          <p:cNvPr id="2" name="Title 1"/>
          <p:cNvSpPr>
            <a:spLocks noGrp="1"/>
          </p:cNvSpPr>
          <p:nvPr>
            <p:ph type="title"/>
          </p:nvPr>
        </p:nvSpPr>
        <p:spPr/>
        <p:txBody>
          <a:bodyPr/>
          <a:lstStyle/>
          <a:p>
            <a:r>
              <a:rPr lang="en-US" dirty="0" smtClean="0"/>
              <a:t>Operations as Link Between Finance and Strategy</a:t>
            </a:r>
            <a:endParaRPr lang="en-US" dirty="0"/>
          </a:p>
        </p:txBody>
      </p:sp>
      <p:sp>
        <p:nvSpPr>
          <p:cNvPr id="3" name="Content Placeholder 2"/>
          <p:cNvSpPr>
            <a:spLocks noGrp="1"/>
          </p:cNvSpPr>
          <p:nvPr>
            <p:ph idx="1"/>
          </p:nvPr>
        </p:nvSpPr>
        <p:spPr>
          <a:xfrm>
            <a:off x="457200" y="2133600"/>
            <a:ext cx="2362200" cy="1905000"/>
          </a:xfrm>
        </p:spPr>
        <p:txBody>
          <a:bodyPr/>
          <a:lstStyle/>
          <a:p>
            <a:pPr marL="0" indent="0">
              <a:buNone/>
            </a:pPr>
            <a:r>
              <a:rPr lang="en-US" sz="1800" i="1" dirty="0" smtClean="0"/>
              <a:t>Important ratios</a:t>
            </a:r>
          </a:p>
          <a:p>
            <a:r>
              <a:rPr lang="en-US" sz="1800" dirty="0" smtClean="0"/>
              <a:t>RONA</a:t>
            </a:r>
          </a:p>
          <a:p>
            <a:r>
              <a:rPr lang="en-US" sz="1800" dirty="0" smtClean="0"/>
              <a:t>EVA</a:t>
            </a:r>
          </a:p>
          <a:p>
            <a:r>
              <a:rPr lang="en-US" sz="1800" dirty="0" smtClean="0"/>
              <a:t>IRR</a:t>
            </a:r>
          </a:p>
          <a:p>
            <a:r>
              <a:rPr lang="en-US" sz="1800" dirty="0" smtClean="0"/>
              <a:t>Gross Margin %</a:t>
            </a:r>
            <a:endParaRPr lang="en-US" sz="1800" dirty="0"/>
          </a:p>
        </p:txBody>
      </p:sp>
      <p:cxnSp>
        <p:nvCxnSpPr>
          <p:cNvPr id="7" name="Straight Arrow Connector 6"/>
          <p:cNvCxnSpPr/>
          <p:nvPr/>
        </p:nvCxnSpPr>
        <p:spPr>
          <a:xfrm flipV="1">
            <a:off x="2209800" y="1371600"/>
            <a:ext cx="1295400" cy="12954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286000" y="2590800"/>
            <a:ext cx="11430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657600" y="1143000"/>
            <a:ext cx="2286000" cy="646331"/>
          </a:xfrm>
          <a:prstGeom prst="rect">
            <a:avLst/>
          </a:prstGeom>
          <a:noFill/>
        </p:spPr>
        <p:txBody>
          <a:bodyPr wrap="square" rtlCol="0">
            <a:spAutoFit/>
          </a:bodyPr>
          <a:lstStyle/>
          <a:p>
            <a:r>
              <a:rPr lang="en-US" sz="1800" dirty="0" smtClean="0">
                <a:latin typeface="Optima"/>
                <a:cs typeface="Optima"/>
              </a:rPr>
              <a:t>Outsource</a:t>
            </a:r>
          </a:p>
          <a:p>
            <a:r>
              <a:rPr lang="en-US" sz="1800" dirty="0" smtClean="0">
                <a:latin typeface="Optima"/>
                <a:cs typeface="Optima"/>
              </a:rPr>
              <a:t>Get assets off books</a:t>
            </a:r>
            <a:endParaRPr lang="en-US" sz="1800" dirty="0">
              <a:latin typeface="Optima"/>
              <a:cs typeface="Optima"/>
            </a:endParaRPr>
          </a:p>
        </p:txBody>
      </p:sp>
      <p:sp>
        <p:nvSpPr>
          <p:cNvPr id="12" name="TextBox 11"/>
          <p:cNvSpPr txBox="1"/>
          <p:nvPr/>
        </p:nvSpPr>
        <p:spPr>
          <a:xfrm>
            <a:off x="3733800" y="2133600"/>
            <a:ext cx="2209800" cy="646331"/>
          </a:xfrm>
          <a:prstGeom prst="rect">
            <a:avLst/>
          </a:prstGeom>
          <a:noFill/>
        </p:spPr>
        <p:txBody>
          <a:bodyPr wrap="square" rtlCol="0">
            <a:spAutoFit/>
          </a:bodyPr>
          <a:lstStyle/>
          <a:p>
            <a:r>
              <a:rPr lang="en-US" sz="1800" dirty="0" smtClean="0">
                <a:latin typeface="Optima"/>
                <a:cs typeface="Optima"/>
              </a:rPr>
              <a:t>Emphasis on short-term improvements</a:t>
            </a:r>
            <a:endParaRPr lang="en-US" sz="1800" dirty="0">
              <a:latin typeface="Optima"/>
              <a:cs typeface="Optima"/>
            </a:endParaRPr>
          </a:p>
        </p:txBody>
      </p:sp>
      <p:sp>
        <p:nvSpPr>
          <p:cNvPr id="13" name="TextBox 12"/>
          <p:cNvSpPr txBox="1"/>
          <p:nvPr/>
        </p:nvSpPr>
        <p:spPr>
          <a:xfrm>
            <a:off x="1143000" y="5346700"/>
            <a:ext cx="7086600" cy="923330"/>
          </a:xfrm>
          <a:prstGeom prst="rect">
            <a:avLst/>
          </a:prstGeom>
          <a:solidFill>
            <a:srgbClr val="FFFF00"/>
          </a:solidFill>
        </p:spPr>
        <p:txBody>
          <a:bodyPr wrap="square" rtlCol="0">
            <a:spAutoFit/>
          </a:bodyPr>
          <a:lstStyle/>
          <a:p>
            <a:r>
              <a:rPr lang="en-US" sz="1800" dirty="0" smtClean="0">
                <a:latin typeface="Optima"/>
                <a:cs typeface="Optima"/>
              </a:rPr>
              <a:t>Focusing exclusively on financial metrics can disrupt design </a:t>
            </a:r>
          </a:p>
          <a:p>
            <a:r>
              <a:rPr lang="en-US" sz="1800" dirty="0" smtClean="0">
                <a:latin typeface="Optima"/>
                <a:cs typeface="Optima"/>
              </a:rPr>
              <a:t>and manufacturing, causing significant deviations from the firm’s stated strategy.</a:t>
            </a:r>
            <a:endParaRPr lang="en-US" sz="1800" dirty="0">
              <a:latin typeface="Optima"/>
              <a:cs typeface="Optima"/>
            </a:endParaRPr>
          </a:p>
        </p:txBody>
      </p:sp>
      <p:sp>
        <p:nvSpPr>
          <p:cNvPr id="24" name="TextBox 23"/>
          <p:cNvSpPr txBox="1"/>
          <p:nvPr/>
        </p:nvSpPr>
        <p:spPr>
          <a:xfrm>
            <a:off x="6553200" y="1354665"/>
            <a:ext cx="2133600" cy="3693319"/>
          </a:xfrm>
          <a:prstGeom prst="rect">
            <a:avLst/>
          </a:prstGeom>
          <a:noFill/>
        </p:spPr>
        <p:txBody>
          <a:bodyPr wrap="square" rtlCol="0">
            <a:spAutoFit/>
          </a:bodyPr>
          <a:lstStyle/>
          <a:p>
            <a:r>
              <a:rPr lang="en-US" sz="1800" dirty="0" smtClean="0">
                <a:latin typeface="Optima"/>
                <a:cs typeface="Optima"/>
              </a:rPr>
              <a:t>Knowledge Transfer to Competition</a:t>
            </a:r>
          </a:p>
          <a:p>
            <a:endParaRPr lang="en-US" sz="1800" dirty="0">
              <a:latin typeface="Optima"/>
              <a:cs typeface="Optima"/>
            </a:endParaRPr>
          </a:p>
          <a:p>
            <a:r>
              <a:rPr lang="en-US" sz="1800" dirty="0" smtClean="0">
                <a:latin typeface="Optima"/>
                <a:cs typeface="Optima"/>
              </a:rPr>
              <a:t>Lower Barriers to Entry</a:t>
            </a:r>
          </a:p>
          <a:p>
            <a:endParaRPr lang="en-US" sz="1800" dirty="0">
              <a:latin typeface="Optima"/>
              <a:cs typeface="Optima"/>
            </a:endParaRPr>
          </a:p>
          <a:p>
            <a:r>
              <a:rPr lang="en-US" sz="1800" dirty="0" smtClean="0">
                <a:latin typeface="Optima"/>
                <a:cs typeface="Optima"/>
              </a:rPr>
              <a:t>Loss of control over quality/timing</a:t>
            </a:r>
          </a:p>
          <a:p>
            <a:endParaRPr lang="en-US" sz="1800" dirty="0">
              <a:latin typeface="Optima"/>
              <a:cs typeface="Optima"/>
            </a:endParaRPr>
          </a:p>
          <a:p>
            <a:r>
              <a:rPr lang="en-US" sz="1800" dirty="0" smtClean="0">
                <a:latin typeface="Optima"/>
                <a:cs typeface="Optima"/>
              </a:rPr>
              <a:t>Process and Product Engineers in Different Firm’s</a:t>
            </a:r>
          </a:p>
          <a:p>
            <a:endParaRPr lang="en-US" sz="1800" dirty="0">
              <a:latin typeface="Optima"/>
              <a:cs typeface="Optima"/>
            </a:endParaRPr>
          </a:p>
        </p:txBody>
      </p:sp>
      <p:cxnSp>
        <p:nvCxnSpPr>
          <p:cNvPr id="39" name="Straight Arrow Connector 38"/>
          <p:cNvCxnSpPr/>
          <p:nvPr/>
        </p:nvCxnSpPr>
        <p:spPr>
          <a:xfrm flipV="1">
            <a:off x="6096000" y="1676400"/>
            <a:ext cx="457200" cy="76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096000" y="2514600"/>
            <a:ext cx="457200" cy="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096000" y="2971800"/>
            <a:ext cx="4572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753100" y="3200400"/>
            <a:ext cx="800100" cy="1219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648200" y="3962400"/>
            <a:ext cx="1524000" cy="1200329"/>
          </a:xfrm>
          <a:prstGeom prst="rect">
            <a:avLst/>
          </a:prstGeom>
          <a:noFill/>
        </p:spPr>
        <p:txBody>
          <a:bodyPr wrap="square" rtlCol="0">
            <a:spAutoFit/>
          </a:bodyPr>
          <a:lstStyle/>
          <a:p>
            <a:r>
              <a:rPr lang="en-US" sz="1800" dirty="0">
                <a:latin typeface="Optima"/>
                <a:cs typeface="Optima"/>
              </a:rPr>
              <a:t>Reduced R&amp;D Investment</a:t>
            </a:r>
          </a:p>
          <a:p>
            <a:endParaRPr lang="en-US" sz="1800" dirty="0">
              <a:latin typeface="Optima"/>
              <a:cs typeface="Optima"/>
            </a:endParaRPr>
          </a:p>
        </p:txBody>
      </p:sp>
      <p:cxnSp>
        <p:nvCxnSpPr>
          <p:cNvPr id="54" name="Straight Arrow Connector 53"/>
          <p:cNvCxnSpPr/>
          <p:nvPr/>
        </p:nvCxnSpPr>
        <p:spPr>
          <a:xfrm>
            <a:off x="5105400" y="3200400"/>
            <a:ext cx="0" cy="6858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1107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3" grpId="0" uiExpand="1" build="p"/>
      <p:bldP spid="11" grpId="0"/>
      <p:bldP spid="12" grpId="0"/>
      <p:bldP spid="13" grpId="0" animBg="1"/>
      <p:bldP spid="24" grpId="0"/>
      <p:bldP spid="5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285750" lvl="0" indent="-285750">
              <a:spcBef>
                <a:spcPct val="0"/>
              </a:spcBef>
              <a:buSzTx/>
              <a:buFont typeface="Arial"/>
              <a:buChar char="•"/>
            </a:pPr>
            <a:r>
              <a:rPr lang="en-US" dirty="0" smtClean="0">
                <a:latin typeface="Optima"/>
                <a:cs typeface="Optima"/>
              </a:rPr>
              <a:t>Make or Buy Decision: Linking strategic, financial and operational factors</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Modular vs. Integral design: The impact of design on sourcing </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Process Maturity vs. Product Modularity</a:t>
            </a:r>
          </a:p>
          <a:p>
            <a:endParaRPr lang="en-US" dirty="0"/>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52702536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411324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1-18 at 9.50.4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1101"/>
            <a:ext cx="9144000" cy="4313499"/>
          </a:xfrm>
          <a:prstGeom prst="rect">
            <a:avLst/>
          </a:prstGeom>
        </p:spPr>
      </p:pic>
    </p:spTree>
    <p:extLst>
      <p:ext uri="{BB962C8B-B14F-4D97-AF65-F5344CB8AC3E}">
        <p14:creationId xmlns:p14="http://schemas.microsoft.com/office/powerpoint/2010/main" val="327158248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What</a:t>
            </a:r>
            <a:br>
              <a:rPr kumimoji="0" lang="en-US" sz="1800" b="1"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Why – Initial Rationale</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1 – Better Inventory Management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Optima"/>
              <a:cs typeface="Optima"/>
              <a:hlinkClick r:id="rId2"/>
            </a:endParaRPr>
          </a:p>
        </p:txBody>
      </p:sp>
    </p:spTree>
    <p:extLst>
      <p:ext uri="{BB962C8B-B14F-4D97-AF65-F5344CB8AC3E}">
        <p14:creationId xmlns:p14="http://schemas.microsoft.com/office/powerpoint/2010/main" val="274530918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34137"/>
            <a:ext cx="9144000" cy="5632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2 – More Quality Control</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1 – New Lines of Business in Components</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Optima"/>
                <a:cs typeface="Optima"/>
              </a:rPr>
              <a:t>ers</a:t>
            </a:r>
            <a:r>
              <a:rPr kumimoji="0" lang="en-US" sz="1800" b="0" i="0" u="none" strike="noStrike" cap="none" normalizeH="0" baseline="0" dirty="0" smtClean="0">
                <a:ln>
                  <a:noFill/>
                </a:ln>
                <a:solidFill>
                  <a:schemeClr val="tx1"/>
                </a:solidFill>
                <a:effectLst/>
                <a:latin typeface="Optima"/>
                <a:cs typeface="Optima"/>
              </a:rPr>
              <a:t> (thanks Phillip </a:t>
            </a:r>
            <a:r>
              <a:rPr kumimoji="0" lang="en-US" sz="1800" b="0" i="0" u="none" strike="noStrike" cap="none" normalizeH="0" baseline="0" dirty="0" err="1" smtClean="0">
                <a:ln>
                  <a:noFill/>
                </a:ln>
                <a:solidFill>
                  <a:schemeClr val="tx1"/>
                </a:solidFill>
                <a:effectLst/>
                <a:latin typeface="Optima"/>
                <a:cs typeface="Optima"/>
              </a:rPr>
              <a:t>Torrone</a:t>
            </a:r>
            <a:r>
              <a:rPr kumimoji="0" lang="en-US" sz="1800" b="0" i="0" u="none" strike="noStrike" cap="none" normalizeH="0" baseline="0" dirty="0" smtClean="0">
                <a:ln>
                  <a:noFill/>
                </a:ln>
                <a:solidFill>
                  <a:schemeClr val="tx1"/>
                </a:solidFill>
                <a:effectLst/>
                <a:latin typeface="Optima"/>
                <a:cs typeface="Optima"/>
              </a:rPr>
              <a:t> @ </a:t>
            </a:r>
            <a:r>
              <a:rPr kumimoji="0" lang="en-US" sz="1800" b="0" i="0" u="none" strike="noStrike" cap="none" normalizeH="0" baseline="0" dirty="0" err="1" smtClean="0">
                <a:ln>
                  <a:noFill/>
                </a:ln>
                <a:solidFill>
                  <a:schemeClr val="tx1"/>
                </a:solidFill>
                <a:effectLst/>
                <a:latin typeface="Optima"/>
                <a:cs typeface="Optima"/>
                <a:hlinkClick r:id="rId2"/>
              </a:rPr>
              <a:t>adafruit</a:t>
            </a:r>
            <a:r>
              <a:rPr kumimoji="0" lang="en-US" sz="1800" b="0" i="0" u="none" strike="noStrike" cap="none" normalizeH="0" baseline="0" dirty="0" smtClean="0">
                <a:ln>
                  <a:noFill/>
                </a:ln>
                <a:solidFill>
                  <a:schemeClr val="tx1"/>
                </a:solidFill>
                <a:effectLst/>
                <a:latin typeface="Optima"/>
                <a:cs typeface="Optima"/>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2 – A physical connection to our product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Optima"/>
                <a:cs typeface="Optima"/>
              </a:rPr>
              <a:t>I think the bottom line is that we didn’t intend to “</a:t>
            </a:r>
            <a:r>
              <a:rPr kumimoji="0" lang="en-US" sz="1800" b="0" i="0" u="none" strike="noStrike" cap="none" normalizeH="0" baseline="0" dirty="0" err="1" smtClean="0">
                <a:ln>
                  <a:noFill/>
                </a:ln>
                <a:solidFill>
                  <a:schemeClr val="tx1"/>
                </a:solidFill>
                <a:effectLst/>
                <a:latin typeface="Optima"/>
                <a:cs typeface="Optima"/>
              </a:rPr>
              <a:t>insource</a:t>
            </a:r>
            <a:r>
              <a:rPr kumimoji="0" lang="en-US" sz="1800" b="0" i="0" u="none" strike="noStrike" cap="none" normalizeH="0" baseline="0" dirty="0" smtClean="0">
                <a:ln>
                  <a:noFill/>
                </a:ln>
                <a:solidFill>
                  <a:schemeClr val="tx1"/>
                </a:solidFill>
                <a:effectLst/>
                <a:latin typeface="Optima"/>
                <a:cs typeface="Optima"/>
              </a:rPr>
              <a:t>” for noble reasons, but it makes a lot of economic and emotional sense for us to continue doing it.</a:t>
            </a:r>
          </a:p>
        </p:txBody>
      </p:sp>
    </p:spTree>
    <p:extLst>
      <p:ext uri="{BB962C8B-B14F-4D97-AF65-F5344CB8AC3E}">
        <p14:creationId xmlns:p14="http://schemas.microsoft.com/office/powerpoint/2010/main" val="412524808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7" name="Chart 6"/>
          <p:cNvGraphicFramePr>
            <a:graphicFrameLocks/>
          </p:cNvGraphicFramePr>
          <p:nvPr/>
        </p:nvGraphicFramePr>
        <p:xfrm>
          <a:off x="0" y="837053"/>
          <a:ext cx="9080046" cy="57843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251303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Boeing 737: </a:t>
            </a:r>
            <a:br>
              <a:rPr lang="en-US" dirty="0" smtClean="0"/>
            </a:br>
            <a:r>
              <a:rPr lang="en-US" dirty="0" smtClean="0"/>
              <a:t>The Wichita Decision</a:t>
            </a:r>
            <a:endParaRPr lang="en-US" dirty="0"/>
          </a:p>
        </p:txBody>
      </p:sp>
    </p:spTree>
    <p:extLst>
      <p:ext uri="{BB962C8B-B14F-4D97-AF65-F5344CB8AC3E}">
        <p14:creationId xmlns:p14="http://schemas.microsoft.com/office/powerpoint/2010/main" val="3963625703"/>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a:r>
              <a:rPr lang="en-US" dirty="0" smtClean="0"/>
              <a:t>Arguments for Selling Wichita</a:t>
            </a:r>
            <a:endParaRPr lang="en-US" dirty="0"/>
          </a:p>
        </p:txBody>
      </p:sp>
      <p:sp>
        <p:nvSpPr>
          <p:cNvPr id="9" name="Content Placeholder 8"/>
          <p:cNvSpPr>
            <a:spLocks noGrp="1"/>
          </p:cNvSpPr>
          <p:nvPr>
            <p:ph idx="1"/>
          </p:nvPr>
        </p:nvSpPr>
        <p:spPr>
          <a:xfrm>
            <a:off x="457200" y="1368778"/>
            <a:ext cx="8229600" cy="5032022"/>
          </a:xfrm>
        </p:spPr>
        <p:txBody>
          <a:bodyPr/>
          <a:lstStyle/>
          <a:p>
            <a:r>
              <a:rPr lang="en-US" sz="1600" dirty="0"/>
              <a:t>We have excess capacity </a:t>
            </a:r>
            <a:r>
              <a:rPr lang="en-US" sz="1600" dirty="0">
                <a:sym typeface="Wingdings" pitchFamily="2" charset="2"/>
              </a:rPr>
              <a:t> unused assets</a:t>
            </a:r>
          </a:p>
          <a:p>
            <a:pPr lvl="1"/>
            <a:r>
              <a:rPr lang="en-US" sz="1600" dirty="0">
                <a:sym typeface="Wingdings" pitchFamily="2" charset="2"/>
              </a:rPr>
              <a:t>An independent Wichita </a:t>
            </a:r>
            <a:r>
              <a:rPr lang="en-US" sz="1600" dirty="0" smtClean="0">
                <a:sym typeface="Wingdings" pitchFamily="2" charset="2"/>
              </a:rPr>
              <a:t>will </a:t>
            </a:r>
            <a:r>
              <a:rPr lang="en-US" sz="1600" dirty="0">
                <a:sym typeface="Wingdings" pitchFamily="2" charset="2"/>
              </a:rPr>
              <a:t>more efficient </a:t>
            </a:r>
            <a:r>
              <a:rPr lang="en-US" sz="1600" dirty="0" smtClean="0">
                <a:sym typeface="Wingdings" pitchFamily="2" charset="2"/>
              </a:rPr>
              <a:t>with additional work </a:t>
            </a:r>
            <a:r>
              <a:rPr lang="en-US" sz="1600" dirty="0">
                <a:sym typeface="Wingdings" pitchFamily="2" charset="2"/>
              </a:rPr>
              <a:t>from </a:t>
            </a:r>
            <a:r>
              <a:rPr lang="en-US" sz="1600" dirty="0" smtClean="0">
                <a:sym typeface="Wingdings" pitchFamily="2" charset="2"/>
              </a:rPr>
              <a:t>other aircraft manufacturers</a:t>
            </a:r>
            <a:endParaRPr lang="en-US" sz="1600" dirty="0">
              <a:sym typeface="Wingdings" pitchFamily="2" charset="2"/>
            </a:endParaRPr>
          </a:p>
          <a:p>
            <a:pPr lvl="1"/>
            <a:r>
              <a:rPr lang="en-US" sz="1600" dirty="0">
                <a:sym typeface="Wingdings" pitchFamily="2" charset="2"/>
              </a:rPr>
              <a:t>We will benefit </a:t>
            </a:r>
            <a:r>
              <a:rPr lang="en-US" sz="1600" dirty="0" smtClean="0">
                <a:sym typeface="Wingdings" pitchFamily="2" charset="2"/>
              </a:rPr>
              <a:t>by reducing fixed costs</a:t>
            </a:r>
          </a:p>
          <a:p>
            <a:pPr marL="457200" lvl="1" indent="0">
              <a:buNone/>
            </a:pPr>
            <a:endParaRPr lang="en-US" sz="1600" dirty="0"/>
          </a:p>
          <a:p>
            <a:r>
              <a:rPr lang="en-US" sz="1600" dirty="0"/>
              <a:t>The metrics force us to do it</a:t>
            </a:r>
          </a:p>
          <a:p>
            <a:pPr lvl="1"/>
            <a:r>
              <a:rPr lang="en-US" sz="1600" dirty="0" smtClean="0"/>
              <a:t>Return on Net Assets (RONA): Improve the financials by reducing fixed assets.</a:t>
            </a:r>
          </a:p>
          <a:p>
            <a:endParaRPr lang="en-US" sz="1600" dirty="0"/>
          </a:p>
          <a:p>
            <a:r>
              <a:rPr lang="en-US" sz="1600" dirty="0" smtClean="0"/>
              <a:t>737 is modular</a:t>
            </a:r>
          </a:p>
          <a:p>
            <a:pPr lvl="1"/>
            <a:r>
              <a:rPr lang="en-US" sz="1600" dirty="0" smtClean="0"/>
              <a:t>737 is a platform, the pieces are modular</a:t>
            </a:r>
          </a:p>
          <a:p>
            <a:pPr lvl="2"/>
            <a:r>
              <a:rPr lang="en-US" dirty="0" smtClean="0"/>
              <a:t>Design</a:t>
            </a:r>
          </a:p>
          <a:p>
            <a:pPr lvl="2"/>
            <a:r>
              <a:rPr lang="en-US" dirty="0" smtClean="0"/>
              <a:t>Manufacturing</a:t>
            </a:r>
            <a:endParaRPr lang="en-US" dirty="0" smtClean="0">
              <a:sym typeface="Wingdings" pitchFamily="2" charset="2"/>
            </a:endParaRPr>
          </a:p>
          <a:p>
            <a:pPr lvl="1"/>
            <a:endParaRPr lang="en-US" sz="1600" dirty="0"/>
          </a:p>
          <a:p>
            <a:r>
              <a:rPr lang="en-US" sz="1600" dirty="0" smtClean="0">
                <a:sym typeface="Wingdings" pitchFamily="2" charset="2"/>
              </a:rPr>
              <a:t>The industry is much bigger than Airbus + Boeing</a:t>
            </a:r>
          </a:p>
          <a:p>
            <a:pPr lvl="1"/>
            <a:r>
              <a:rPr lang="en-US" sz="1600" dirty="0" smtClean="0">
                <a:sym typeface="Wingdings" pitchFamily="2" charset="2"/>
              </a:rPr>
              <a:t>Emergence of new players (e.g., Canada, China) =&gt; It’s going to shift to a modular component model anyways</a:t>
            </a:r>
          </a:p>
          <a:p>
            <a:pPr lvl="1"/>
            <a:endParaRPr lang="en-US" sz="1600" dirty="0" smtClean="0">
              <a:sym typeface="Wingdings" pitchFamily="2" charset="2"/>
            </a:endParaRPr>
          </a:p>
        </p:txBody>
      </p:sp>
    </p:spTree>
    <p:extLst>
      <p:ext uri="{BB962C8B-B14F-4D97-AF65-F5344CB8AC3E}">
        <p14:creationId xmlns:p14="http://schemas.microsoft.com/office/powerpoint/2010/main" val="8015013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Arguments Against Selling Wichita   (Board this next to prev. slide)</a:t>
            </a:r>
            <a:endParaRPr lang="en-US" dirty="0"/>
          </a:p>
        </p:txBody>
      </p:sp>
      <p:sp>
        <p:nvSpPr>
          <p:cNvPr id="3" name="Content Placeholder 2"/>
          <p:cNvSpPr>
            <a:spLocks noGrp="1"/>
          </p:cNvSpPr>
          <p:nvPr>
            <p:ph idx="1"/>
          </p:nvPr>
        </p:nvSpPr>
        <p:spPr>
          <a:xfrm>
            <a:off x="457200" y="990600"/>
            <a:ext cx="8229600" cy="5135563"/>
          </a:xfrm>
        </p:spPr>
        <p:txBody>
          <a:bodyPr/>
          <a:lstStyle/>
          <a:p>
            <a:r>
              <a:rPr lang="en-US" dirty="0" smtClean="0"/>
              <a:t>This is the first step on a slippery slope toward becoming an assembler</a:t>
            </a:r>
            <a:endParaRPr lang="en-US" dirty="0"/>
          </a:p>
          <a:p>
            <a:endParaRPr lang="en-US" dirty="0"/>
          </a:p>
          <a:p>
            <a:r>
              <a:rPr lang="en-US" dirty="0" smtClean="0"/>
              <a:t>The metrics don’t tell the whole story</a:t>
            </a:r>
          </a:p>
          <a:p>
            <a:pPr lvl="1"/>
            <a:r>
              <a:rPr lang="en-US" dirty="0"/>
              <a:t>This is a </a:t>
            </a:r>
            <a:r>
              <a:rPr lang="en-US" u="sng" dirty="0"/>
              <a:t>big</a:t>
            </a:r>
            <a:r>
              <a:rPr lang="en-US" dirty="0"/>
              <a:t> </a:t>
            </a:r>
            <a:r>
              <a:rPr lang="en-US" dirty="0" smtClean="0"/>
              <a:t>strategy shift</a:t>
            </a:r>
          </a:p>
          <a:p>
            <a:pPr lvl="1"/>
            <a:r>
              <a:rPr lang="en-US" dirty="0" smtClean="0"/>
              <a:t>Operations implications</a:t>
            </a:r>
          </a:p>
          <a:p>
            <a:pPr lvl="1"/>
            <a:r>
              <a:rPr lang="en-US" dirty="0" smtClean="0"/>
              <a:t>Loss of competitive advantage on process design</a:t>
            </a:r>
            <a:endParaRPr lang="en-US" dirty="0"/>
          </a:p>
          <a:p>
            <a:endParaRPr lang="en-US" dirty="0" smtClean="0"/>
          </a:p>
          <a:p>
            <a:r>
              <a:rPr lang="en-US" dirty="0" smtClean="0"/>
              <a:t>What does the next design after the 737 look like?</a:t>
            </a:r>
          </a:p>
          <a:p>
            <a:pPr lvl="1"/>
            <a:r>
              <a:rPr lang="en-US" dirty="0" smtClean="0"/>
              <a:t>Will Boeing be limited by suppliers’ capabilities?</a:t>
            </a:r>
          </a:p>
          <a:p>
            <a:pPr lvl="1"/>
            <a:r>
              <a:rPr lang="en-US" dirty="0" smtClean="0"/>
              <a:t>Will design engineers suffer from loss of contact with process engineers</a:t>
            </a:r>
          </a:p>
          <a:p>
            <a:pPr marL="0" indent="0">
              <a:buNone/>
            </a:pPr>
            <a:endParaRPr lang="en-US" dirty="0"/>
          </a:p>
          <a:p>
            <a:r>
              <a:rPr lang="en-US" dirty="0" smtClean="0"/>
              <a:t>Who are tomorrow’s competitors?</a:t>
            </a:r>
          </a:p>
          <a:p>
            <a:pPr lvl="1"/>
            <a:r>
              <a:rPr lang="en-US" dirty="0" smtClean="0"/>
              <a:t>Impact on barriers to entry</a:t>
            </a:r>
          </a:p>
        </p:txBody>
      </p:sp>
    </p:spTree>
    <p:extLst>
      <p:ext uri="{BB962C8B-B14F-4D97-AF65-F5344CB8AC3E}">
        <p14:creationId xmlns:p14="http://schemas.microsoft.com/office/powerpoint/2010/main" val="9294118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Capstone</a:t>
            </a:r>
            <a:endParaRPr lang="en-US" dirty="0"/>
          </a:p>
        </p:txBody>
      </p:sp>
      <p:pic>
        <p:nvPicPr>
          <p:cNvPr id="59395" name="Picture 3"/>
          <p:cNvPicPr>
            <a:picLocks noChangeAspect="1" noChangeArrowheads="1"/>
          </p:cNvPicPr>
          <p:nvPr/>
        </p:nvPicPr>
        <p:blipFill>
          <a:blip r:embed="rId2" cstate="print"/>
          <a:srcRect l="21132" t="3409" r="13585" b="3409"/>
          <a:stretch>
            <a:fillRect/>
          </a:stretch>
        </p:blipFill>
        <p:spPr bwMode="auto">
          <a:xfrm>
            <a:off x="1125415" y="1201026"/>
            <a:ext cx="7350390" cy="4646684"/>
          </a:xfrm>
          <a:prstGeom prst="rect">
            <a:avLst/>
          </a:prstGeom>
          <a:noFill/>
          <a:ln w="9525">
            <a:noFill/>
            <a:miter lim="800000"/>
            <a:headEnd/>
            <a:tailEnd/>
          </a:ln>
          <a:effectLst/>
        </p:spPr>
      </p:pic>
      <p:sp>
        <p:nvSpPr>
          <p:cNvPr id="8" name="TextBox 7"/>
          <p:cNvSpPr txBox="1"/>
          <p:nvPr/>
        </p:nvSpPr>
        <p:spPr>
          <a:xfrm>
            <a:off x="3985846" y="5345722"/>
            <a:ext cx="1656862" cy="369332"/>
          </a:xfrm>
          <a:prstGeom prst="rect">
            <a:avLst/>
          </a:prstGeom>
          <a:solidFill>
            <a:schemeClr val="bg1"/>
          </a:solidFill>
        </p:spPr>
        <p:txBody>
          <a:bodyPr wrap="square" rtlCol="0">
            <a:spAutoFit/>
          </a:bodyPr>
          <a:lstStyle/>
          <a:p>
            <a:pPr algn="ctr"/>
            <a:r>
              <a:rPr lang="en-US" sz="1800" b="1" dirty="0" smtClean="0"/>
              <a:t>Bin = Up to</a:t>
            </a:r>
            <a:endParaRPr lang="en-US" sz="1800" b="1" dirty="0"/>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generating candidate solutions</a:t>
            </a:r>
            <a:br>
              <a:rPr lang="en-US" dirty="0" smtClean="0"/>
            </a:br>
            <a:r>
              <a:rPr lang="en-US" dirty="0" smtClean="0"/>
              <a:t>	Simplified deterministic system</a:t>
            </a:r>
            <a:endParaRPr lang="en-US" dirty="0"/>
          </a:p>
        </p:txBody>
      </p:sp>
      <p:pic>
        <p:nvPicPr>
          <p:cNvPr id="149506" name="Picture 2"/>
          <p:cNvPicPr>
            <a:picLocks noChangeAspect="1" noChangeArrowheads="1"/>
          </p:cNvPicPr>
          <p:nvPr/>
        </p:nvPicPr>
        <p:blipFill>
          <a:blip r:embed="rId2" cstate="print"/>
          <a:srcRect/>
          <a:stretch>
            <a:fillRect/>
          </a:stretch>
        </p:blipFill>
        <p:spPr bwMode="auto">
          <a:xfrm>
            <a:off x="633697" y="2497912"/>
            <a:ext cx="7153275" cy="1152525"/>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616330" y="4059910"/>
          <a:ext cx="5727698" cy="2259330"/>
        </p:xfrm>
        <a:graphic>
          <a:graphicData uri="http://schemas.openxmlformats.org/drawingml/2006/table">
            <a:tbl>
              <a:tblPr/>
              <a:tblGrid>
                <a:gridCol w="3310679"/>
                <a:gridCol w="801433"/>
                <a:gridCol w="775990"/>
                <a:gridCol w="839596"/>
              </a:tblGrid>
              <a:tr h="190500">
                <a:tc gridSpan="2">
                  <a:txBody>
                    <a:bodyPr/>
                    <a:lstStyle/>
                    <a:p>
                      <a:pPr algn="l" fontAlgn="b"/>
                      <a:r>
                        <a:rPr lang="en-US" sz="1100" b="0" i="0" u="none" strike="noStrike" dirty="0">
                          <a:solidFill>
                            <a:srgbClr val="FF0000"/>
                          </a:solidFill>
                          <a:latin typeface="Calibri"/>
                        </a:rPr>
                        <a:t>Candidate 0. 3 plants: R (for R), I (for I) and C (for US, B, C)</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4">
                  <a:txBody>
                    <a:bodyPr/>
                    <a:lstStyle/>
                    <a:p>
                      <a:pPr algn="l" fontAlgn="b"/>
                      <a:r>
                        <a:rPr lang="en-US" sz="1100" b="0" i="0" u="none" strike="noStrike">
                          <a:solidFill>
                            <a:srgbClr val="000000"/>
                          </a:solidFill>
                          <a:latin typeface="Calibri"/>
                        </a:rPr>
                        <a:t>(Note that the flex cost is less than the fixed cost, so better to increase flex than add a new location)</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4">
                  <a:txBody>
                    <a:bodyPr/>
                    <a:lstStyle/>
                    <a:p>
                      <a:pPr algn="l" fontAlgn="b"/>
                      <a:r>
                        <a:rPr lang="en-US" sz="1100" b="0" i="0" u="none" strike="noStrike">
                          <a:solidFill>
                            <a:srgbClr val="000000"/>
                          </a:solidFill>
                          <a:latin typeface="Calibri"/>
                        </a:rPr>
                        <a:t>But fixed costs are $35k ($10k in US), and serving Russia and india from two locations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2">
                  <a:txBody>
                    <a:bodyPr/>
                    <a:lstStyle/>
                    <a:p>
                      <a:pPr algn="l" fontAlgn="b"/>
                      <a:r>
                        <a:rPr lang="en-US" sz="1100" b="0" i="0" u="none" strike="noStrike">
                          <a:solidFill>
                            <a:srgbClr val="000000"/>
                          </a:solidFill>
                          <a:latin typeface="Calibri"/>
                        </a:rPr>
                        <a:t>would yield at most ($1030+$430=$1460)x(50+66) - 2x35k =</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10,117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dirty="0">
                          <a:solidFill>
                            <a:srgbClr val="000000"/>
                          </a:solidFill>
                          <a:latin typeface="Calibri"/>
                        </a:rPr>
                        <a:t>versus from </a:t>
                      </a:r>
                      <a:r>
                        <a:rPr lang="en-US" sz="1100" b="0" i="0" u="none" strike="noStrike" dirty="0" err="1">
                          <a:solidFill>
                            <a:srgbClr val="000000"/>
                          </a:solidFill>
                          <a:latin typeface="Calibri"/>
                        </a:rPr>
                        <a:t>Rus</a:t>
                      </a:r>
                      <a:r>
                        <a:rPr lang="en-US" sz="1100" b="0" i="0" u="none" strike="noStrike" dirty="0">
                          <a:solidFill>
                            <a:srgbClr val="000000"/>
                          </a:solidFill>
                          <a:latin typeface="Calibri"/>
                        </a:rPr>
                        <a:t> gives ($1030+$260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23,803.00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000000"/>
                          </a:solidFill>
                          <a:latin typeface="Calibri"/>
                        </a:rPr>
                        <a:t>versus from I gives ( 860+430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26,616.50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200025">
                <a:tc gridSpan="2">
                  <a:txBody>
                    <a:bodyPr/>
                    <a:lstStyle/>
                    <a:p>
                      <a:pPr algn="l" fontAlgn="b"/>
                      <a:r>
                        <a:rPr lang="en-US" sz="1100" b="0" i="0" u="none" strike="noStrike">
                          <a:solidFill>
                            <a:srgbClr val="000000"/>
                          </a:solidFill>
                          <a:latin typeface="Calibri"/>
                        </a:rPr>
                        <a:t>versus both from China gives ($980+380 = 1360)x(50+66) -2x30k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14,289.00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FF0000"/>
                          </a:solidFill>
                          <a:latin typeface="Calibri"/>
                        </a:rPr>
                        <a:t>Candidate 1: China (for US, B, C) and India (for R, I)</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But note that fixed cost in US is low: is it better to serve US from US?</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Relative to candidate 1, marginal profit is 1570*200-10k - (1730*200-30k)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(12,000)</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3">
                  <a:txBody>
                    <a:bodyPr/>
                    <a:lstStyle/>
                    <a:p>
                      <a:pPr algn="l" fontAlgn="b"/>
                      <a:r>
                        <a:rPr lang="en-US" sz="1100" b="0" i="0" u="none" strike="noStrike">
                          <a:solidFill>
                            <a:srgbClr val="000000"/>
                          </a:solidFill>
                          <a:latin typeface="Calibri"/>
                        </a:rPr>
                        <a:t>No: we loose op profit of 160x200 = 32k and only gain 20k in fixed cost</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dirty="0">
                        <a:solidFill>
                          <a:srgbClr val="000000"/>
                        </a:solidFill>
                        <a:latin typeface="Calibri"/>
                      </a:endParaRPr>
                    </a:p>
                  </a:txBody>
                  <a:tcPr marL="9525" marR="9525" marT="9525" marB="0" anchor="b">
                    <a:lnL>
                      <a:noFill/>
                    </a:lnL>
                    <a:lnR>
                      <a:noFill/>
                    </a:lnR>
                    <a:lnT>
                      <a:noFill/>
                    </a:lnT>
                    <a:lnB>
                      <a:noFill/>
                    </a:lnB>
                  </a:tcPr>
                </a:tc>
              </a:tr>
            </a:tbl>
          </a:graphicData>
        </a:graphic>
      </p:graphicFrame>
      <p:pic>
        <p:nvPicPr>
          <p:cNvPr id="149507" name="Picture 3"/>
          <p:cNvPicPr>
            <a:picLocks noChangeAspect="1" noChangeArrowheads="1"/>
          </p:cNvPicPr>
          <p:nvPr/>
        </p:nvPicPr>
        <p:blipFill>
          <a:blip r:embed="rId3" cstate="print"/>
          <a:srcRect/>
          <a:stretch>
            <a:fillRect/>
          </a:stretch>
        </p:blipFill>
        <p:spPr bwMode="auto">
          <a:xfrm>
            <a:off x="645924" y="1064883"/>
            <a:ext cx="3457575" cy="115252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simplified stochastic system</a:t>
            </a:r>
            <a:br>
              <a:rPr lang="en-US" dirty="0" smtClean="0"/>
            </a:br>
            <a:r>
              <a:rPr lang="en-US" dirty="0" smtClean="0"/>
              <a:t>	Dedicated solution</a:t>
            </a:r>
            <a:endParaRPr lang="en-US" dirty="0"/>
          </a:p>
        </p:txBody>
      </p:sp>
      <p:pic>
        <p:nvPicPr>
          <p:cNvPr id="175107" name="Picture 3"/>
          <p:cNvPicPr>
            <a:picLocks noChangeAspect="1" noChangeArrowheads="1"/>
          </p:cNvPicPr>
          <p:nvPr/>
        </p:nvPicPr>
        <p:blipFill>
          <a:blip r:embed="rId2" cstate="print"/>
          <a:srcRect/>
          <a:stretch>
            <a:fillRect/>
          </a:stretch>
        </p:blipFill>
        <p:spPr bwMode="auto">
          <a:xfrm>
            <a:off x="615713" y="1146769"/>
            <a:ext cx="6534150" cy="1152525"/>
          </a:xfrm>
          <a:prstGeom prst="rect">
            <a:avLst/>
          </a:prstGeom>
          <a:noFill/>
          <a:ln w="9525">
            <a:noFill/>
            <a:miter lim="800000"/>
            <a:headEnd/>
            <a:tailEnd/>
          </a:ln>
          <a:effectLst/>
        </p:spPr>
      </p:pic>
      <p:pic>
        <p:nvPicPr>
          <p:cNvPr id="175109" name="Picture 5"/>
          <p:cNvPicPr>
            <a:picLocks noChangeAspect="1" noChangeArrowheads="1"/>
          </p:cNvPicPr>
          <p:nvPr/>
        </p:nvPicPr>
        <p:blipFill>
          <a:blip r:embed="rId3" cstate="print"/>
          <a:srcRect/>
          <a:stretch>
            <a:fillRect/>
          </a:stretch>
        </p:blipFill>
        <p:spPr bwMode="auto">
          <a:xfrm>
            <a:off x="615713" y="2654846"/>
            <a:ext cx="6534150" cy="1152525"/>
          </a:xfrm>
          <a:prstGeom prst="rect">
            <a:avLst/>
          </a:prstGeom>
          <a:noFill/>
          <a:ln w="9525">
            <a:noFill/>
            <a:miter lim="800000"/>
            <a:headEnd/>
            <a:tailEnd/>
          </a:ln>
          <a:effectLst/>
        </p:spPr>
      </p:pic>
      <p:pic>
        <p:nvPicPr>
          <p:cNvPr id="175110" name="Picture 6"/>
          <p:cNvPicPr>
            <a:picLocks noChangeAspect="1" noChangeArrowheads="1"/>
          </p:cNvPicPr>
          <p:nvPr/>
        </p:nvPicPr>
        <p:blipFill>
          <a:blip r:embed="rId4" cstate="print"/>
          <a:srcRect/>
          <a:stretch>
            <a:fillRect/>
          </a:stretch>
        </p:blipFill>
        <p:spPr bwMode="auto">
          <a:xfrm>
            <a:off x="615713" y="4218368"/>
            <a:ext cx="6534150" cy="172402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1-18 at 9.55.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3438"/>
            <a:ext cx="9144000" cy="2245324"/>
          </a:xfrm>
          <a:prstGeom prst="rect">
            <a:avLst/>
          </a:prstGeom>
        </p:spPr>
      </p:pic>
    </p:spTree>
    <p:extLst>
      <p:ext uri="{BB962C8B-B14F-4D97-AF65-F5344CB8AC3E}">
        <p14:creationId xmlns:p14="http://schemas.microsoft.com/office/powerpoint/2010/main" val="3393367243"/>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a:t>
            </a:r>
            <a:br>
              <a:rPr lang="en-US" dirty="0" smtClean="0"/>
            </a:br>
            <a:endParaRPr lang="en-US" dirty="0"/>
          </a:p>
        </p:txBody>
      </p:sp>
      <p:pic>
        <p:nvPicPr>
          <p:cNvPr id="60419" name="Picture 3"/>
          <p:cNvPicPr>
            <a:picLocks noChangeAspect="1" noChangeArrowheads="1"/>
          </p:cNvPicPr>
          <p:nvPr/>
        </p:nvPicPr>
        <p:blipFill>
          <a:blip r:embed="rId2" cstate="print"/>
          <a:srcRect/>
          <a:stretch>
            <a:fillRect/>
          </a:stretch>
        </p:blipFill>
        <p:spPr bwMode="auto">
          <a:xfrm>
            <a:off x="0" y="535538"/>
            <a:ext cx="9144000" cy="3454726"/>
          </a:xfrm>
          <a:prstGeom prst="rect">
            <a:avLst/>
          </a:prstGeom>
          <a:noFill/>
          <a:ln w="9525">
            <a:noFill/>
            <a:miter lim="800000"/>
            <a:headEnd/>
            <a:tailEnd/>
          </a:ln>
          <a:effectLst/>
        </p:spPr>
      </p:pic>
      <p:pic>
        <p:nvPicPr>
          <p:cNvPr id="60420" name="Picture 4"/>
          <p:cNvPicPr>
            <a:picLocks noChangeAspect="1" noChangeArrowheads="1"/>
          </p:cNvPicPr>
          <p:nvPr/>
        </p:nvPicPr>
        <p:blipFill>
          <a:blip r:embed="rId3" cstate="print"/>
          <a:srcRect/>
          <a:stretch>
            <a:fillRect/>
          </a:stretch>
        </p:blipFill>
        <p:spPr bwMode="auto">
          <a:xfrm>
            <a:off x="636998" y="4574307"/>
            <a:ext cx="8054939" cy="1454466"/>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077042758"/>
              </p:ext>
            </p:extLst>
          </p:nvPr>
        </p:nvGraphicFramePr>
        <p:xfrm>
          <a:off x="577779" y="1369408"/>
          <a:ext cx="7618632" cy="47885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251303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2012: Closer Look…</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4021973549"/>
              </p:ext>
            </p:extLst>
          </p:nvPr>
        </p:nvGraphicFramePr>
        <p:xfrm>
          <a:off x="355600" y="1225550"/>
          <a:ext cx="8496300" cy="50609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6279148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2013: And the current situation is …</a:t>
            </a:r>
            <a:endParaRPr lang="en-US" dirty="0"/>
          </a:p>
        </p:txBody>
      </p:sp>
      <p:graphicFrame>
        <p:nvGraphicFramePr>
          <p:cNvPr id="5" name="Chart 4"/>
          <p:cNvGraphicFramePr>
            <a:graphicFrameLocks/>
          </p:cNvGraphicFramePr>
          <p:nvPr/>
        </p:nvGraphicFramePr>
        <p:xfrm>
          <a:off x="-1" y="1186542"/>
          <a:ext cx="9144001" cy="48387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09850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2013</a:t>
            </a:r>
            <a:endParaRPr lang="en-US" dirty="0"/>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403270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Neuvotella-TRate</a:t>
            </a:r>
            <a:endParaRPr lang="en-US" dirty="0"/>
          </a:p>
        </p:txBody>
      </p:sp>
    </p:spTree>
    <p:extLst>
      <p:ext uri="{BB962C8B-B14F-4D97-AF65-F5344CB8AC3E}">
        <p14:creationId xmlns:p14="http://schemas.microsoft.com/office/powerpoint/2010/main" val="396362570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dirty="0" smtClean="0"/>
              <a:t>Starting from Dedicated</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graphicFrame>
        <p:nvGraphicFramePr>
          <p:cNvPr id="5" name="Table 4"/>
          <p:cNvGraphicFramePr>
            <a:graphicFrameLocks noGrp="1"/>
          </p:cNvGraphicFramePr>
          <p:nvPr>
            <p:extLst>
              <p:ext uri="{D42A27DB-BD31-4B8C-83A1-F6EECF244321}">
                <p14:modId xmlns:p14="http://schemas.microsoft.com/office/powerpoint/2010/main" val="996546191"/>
              </p:ext>
            </p:extLst>
          </p:nvPr>
        </p:nvGraphicFramePr>
        <p:xfrm>
          <a:off x="1424969" y="5478665"/>
          <a:ext cx="6411779" cy="1379334"/>
        </p:xfrm>
        <a:graphic>
          <a:graphicData uri="http://schemas.openxmlformats.org/drawingml/2006/table">
            <a:tbl>
              <a:tblPr/>
              <a:tblGrid>
                <a:gridCol w="2394944"/>
                <a:gridCol w="803367"/>
                <a:gridCol w="803367"/>
                <a:gridCol w="803367"/>
                <a:gridCol w="803367"/>
                <a:gridCol w="803367"/>
              </a:tblGrid>
              <a:tr h="229889">
                <a:tc>
                  <a:txBody>
                    <a:bodyPr/>
                    <a:lstStyle/>
                    <a:p>
                      <a:pPr algn="l" fontAlgn="b"/>
                      <a:r>
                        <a:rPr lang="en-US" sz="1100" b="0" i="0" u="none" strike="noStrike">
                          <a:solidFill>
                            <a:srgbClr val="4F6228"/>
                          </a:solidFill>
                          <a:effectLst/>
                          <a:latin typeface="Calibri"/>
                        </a:rPr>
                        <a:t>margin of Market \ served from:</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l" fontAlgn="b"/>
                      <a:r>
                        <a:rPr lang="en-US" sz="1100" b="0" i="0" u="none" strike="noStrike">
                          <a:solidFill>
                            <a:srgbClr val="000000"/>
                          </a:solidFill>
                          <a:effectLst/>
                          <a:latin typeface="Calibri"/>
                        </a:rPr>
                        <a:t>China</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US</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$2,870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$2,705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$2,710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$2,730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Brazil</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$2,125</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Russia</a:t>
                      </a:r>
                    </a:p>
                  </a:txBody>
                  <a:tcPr marL="12700" marR="12700" marT="12700" marB="0" anchor="b">
                    <a:lnL>
                      <a:noFill/>
                    </a:lnL>
                    <a:lnR>
                      <a:noFill/>
                    </a:lnR>
                    <a:lnT>
                      <a:noFill/>
                    </a:lnT>
                    <a:lnB>
                      <a:noFill/>
                    </a:lnB>
                  </a:tcPr>
                </a:tc>
                <a:tc>
                  <a:txBody>
                    <a:bodyPr/>
                    <a:lstStyle/>
                    <a:p>
                      <a:pPr algn="r" fontAlgn="b"/>
                      <a:r>
                        <a:rPr lang="en-US" sz="1100" b="1" i="0" u="none" strike="noStrike">
                          <a:solidFill>
                            <a:srgbClr val="008000"/>
                          </a:solidFill>
                          <a:effectLst/>
                          <a:latin typeface="Calibri"/>
                        </a:rPr>
                        <a:t>$1,950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$1,955</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$2,130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$1,960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$1,980</a:t>
                      </a:r>
                    </a:p>
                  </a:txBody>
                  <a:tcPr marL="12700" marR="12700" marT="12700" marB="0" anchor="b">
                    <a:lnL>
                      <a:noFill/>
                    </a:lnL>
                    <a:lnR>
                      <a:noFill/>
                    </a:lnR>
                    <a:lnT>
                      <a:noFill/>
                    </a:lnT>
                    <a:lnB>
                      <a:noFill/>
                    </a:lnB>
                  </a:tcPr>
                </a:tc>
              </a:tr>
              <a:tr h="229889">
                <a:tc>
                  <a:txBody>
                    <a:bodyPr/>
                    <a:lstStyle/>
                    <a:p>
                      <a:pPr algn="l" fontAlgn="b"/>
                      <a:r>
                        <a:rPr lang="en-US" sz="1100" b="0" i="0" u="none" strike="noStrike">
                          <a:solidFill>
                            <a:srgbClr val="000000"/>
                          </a:solidFill>
                          <a:effectLst/>
                          <a:latin typeface="Calibri"/>
                        </a:rPr>
                        <a:t>India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$1,355</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$1,360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$1,530</a:t>
                      </a:r>
                    </a:p>
                  </a:txBody>
                  <a:tcPr marL="12700" marR="12700" marT="12700" marB="0" anchor="b">
                    <a:lnL>
                      <a:noFill/>
                    </a:lnL>
                    <a:lnR>
                      <a:noFill/>
                    </a:lnR>
                    <a:lnT>
                      <a:noFill/>
                    </a:lnT>
                    <a:lnB>
                      <a:noFill/>
                    </a:lnB>
                    <a:solidFill>
                      <a:srgbClr val="95B3D7"/>
                    </a:solidFill>
                  </a:tcPr>
                </a:tc>
                <a:tc>
                  <a:txBody>
                    <a:bodyPr/>
                    <a:lstStyle/>
                    <a:p>
                      <a:pPr algn="r" fontAlgn="b"/>
                      <a:r>
                        <a:rPr lang="en-US" sz="1100" b="0" i="0" u="none" strike="noStrike">
                          <a:solidFill>
                            <a:srgbClr val="000000"/>
                          </a:solidFill>
                          <a:effectLst/>
                          <a:latin typeface="Calibri"/>
                        </a:rPr>
                        <a:t>$1,380</a:t>
                      </a:r>
                    </a:p>
                  </a:txBody>
                  <a:tcPr marL="12700" marR="12700" marT="12700" marB="0" anchor="b">
                    <a:lnL>
                      <a:noFill/>
                    </a:lnL>
                    <a:lnR>
                      <a:noFill/>
                    </a:lnR>
                    <a:lnT>
                      <a:noFill/>
                    </a:lnT>
                    <a:lnB>
                      <a:noFill/>
                    </a:lnB>
                  </a:tcPr>
                </a:tc>
              </a:tr>
              <a:tr h="229889">
                <a:tc>
                  <a:txBody>
                    <a:bodyPr/>
                    <a:lstStyle/>
                    <a:p>
                      <a:pPr algn="l" fontAlgn="b"/>
                      <a:r>
                        <a:rPr lang="en-US" sz="1100" b="0" i="0" u="none" strike="noStrike" dirty="0">
                          <a:solidFill>
                            <a:srgbClr val="000000"/>
                          </a:solidFill>
                          <a:effectLst/>
                          <a:latin typeface="Calibri"/>
                        </a:rPr>
                        <a:t>China</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$1,200</a:t>
                      </a:r>
                    </a:p>
                  </a:txBody>
                  <a:tcPr marL="12700" marR="12700" marT="12700" marB="0" anchor="b">
                    <a:lnL>
                      <a:noFill/>
                    </a:lnL>
                    <a:lnR>
                      <a:noFill/>
                    </a:lnR>
                    <a:lnT>
                      <a:noFill/>
                    </a:lnT>
                    <a:lnB>
                      <a:noFill/>
                    </a:lnB>
                  </a:tcPr>
                </a:tc>
                <a:tc>
                  <a:txBody>
                    <a:bodyPr/>
                    <a:lstStyle/>
                    <a:p>
                      <a:pPr algn="r" fontAlgn="b"/>
                      <a:r>
                        <a:rPr lang="en-US" sz="1100" b="0" i="0" u="none" strike="noStrike">
                          <a:solidFill>
                            <a:srgbClr val="000000"/>
                          </a:solidFill>
                          <a:effectLst/>
                          <a:latin typeface="Calibri"/>
                        </a:rPr>
                        <a:t>$1,205</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1" i="0" u="none" strike="noStrike">
                          <a:solidFill>
                            <a:srgbClr val="FF0000"/>
                          </a:solidFill>
                          <a:effectLst/>
                          <a:latin typeface="Calibri"/>
                        </a:rPr>
                        <a:t>$1,210</a:t>
                      </a:r>
                    </a:p>
                  </a:txBody>
                  <a:tcPr marL="12700" marR="12700" marT="12700" marB="0" anchor="b">
                    <a:lnL>
                      <a:noFill/>
                    </a:lnL>
                    <a:lnR>
                      <a:noFill/>
                    </a:lnR>
                    <a:lnT>
                      <a:noFill/>
                    </a:lnT>
                    <a:lnB>
                      <a:noFill/>
                    </a:lnB>
                  </a:tcPr>
                </a:tc>
                <a:tc>
                  <a:txBody>
                    <a:bodyPr/>
                    <a:lstStyle/>
                    <a:p>
                      <a:pPr algn="r" fontAlgn="b"/>
                      <a:r>
                        <a:rPr lang="en-US" sz="1100" b="0" i="0" u="none" strike="noStrike" dirty="0">
                          <a:solidFill>
                            <a:srgbClr val="000000"/>
                          </a:solidFill>
                          <a:effectLst/>
                          <a:latin typeface="Calibri"/>
                        </a:rPr>
                        <a:t>$1,400</a:t>
                      </a:r>
                    </a:p>
                  </a:txBody>
                  <a:tcPr marL="12700" marR="12700" marT="12700" marB="0" anchor="b">
                    <a:lnL>
                      <a:noFill/>
                    </a:lnL>
                    <a:lnR>
                      <a:noFill/>
                    </a:lnR>
                    <a:lnT>
                      <a:noFill/>
                    </a:lnT>
                    <a:lnB>
                      <a:noFill/>
                    </a:lnB>
                    <a:solidFill>
                      <a:srgbClr val="95B3D7"/>
                    </a:solidFill>
                  </a:tcPr>
                </a:tc>
              </a:tr>
            </a:tbl>
          </a:graphicData>
        </a:graphic>
      </p:graphicFrame>
      <p:grpSp>
        <p:nvGrpSpPr>
          <p:cNvPr id="3" name="Group 2"/>
          <p:cNvGrpSpPr/>
          <p:nvPr/>
        </p:nvGrpSpPr>
        <p:grpSpPr>
          <a:xfrm>
            <a:off x="2026743" y="5648560"/>
            <a:ext cx="1724317" cy="369332"/>
            <a:chOff x="2026743" y="5648560"/>
            <a:chExt cx="1724317" cy="369332"/>
          </a:xfrm>
        </p:grpSpPr>
        <p:cxnSp>
          <p:nvCxnSpPr>
            <p:cNvPr id="26" name="Straight Arrow Connector 25"/>
            <p:cNvCxnSpPr>
              <a:stCxn id="10" idx="3"/>
            </p:cNvCxnSpPr>
            <p:nvPr/>
          </p:nvCxnSpPr>
          <p:spPr bwMode="auto">
            <a:xfrm>
              <a:off x="3198859" y="5833226"/>
              <a:ext cx="552201" cy="6143"/>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 name="TextBox 9"/>
            <p:cNvSpPr txBox="1"/>
            <p:nvPr/>
          </p:nvSpPr>
          <p:spPr>
            <a:xfrm>
              <a:off x="2026743" y="5648560"/>
              <a:ext cx="1172116" cy="369332"/>
            </a:xfrm>
            <a:prstGeom prst="rect">
              <a:avLst/>
            </a:prstGeom>
            <a:noFill/>
          </p:spPr>
          <p:txBody>
            <a:bodyPr wrap="none" rtlCol="0">
              <a:spAutoFit/>
            </a:bodyPr>
            <a:lstStyle/>
            <a:p>
              <a:r>
                <a:rPr lang="en-US" sz="1800" b="1" dirty="0" smtClean="0">
                  <a:solidFill>
                    <a:schemeClr val="accent6">
                      <a:lumMod val="60000"/>
                      <a:lumOff val="40000"/>
                    </a:schemeClr>
                  </a:solidFill>
                </a:rPr>
                <a:t>Dedicated</a:t>
              </a:r>
              <a:endParaRPr lang="en-US" sz="1800" b="1" dirty="0">
                <a:solidFill>
                  <a:schemeClr val="accent6">
                    <a:lumMod val="60000"/>
                    <a:lumOff val="40000"/>
                  </a:schemeClr>
                </a:solidFill>
              </a:endParaRPr>
            </a:p>
          </p:txBody>
        </p:sp>
      </p:grpSp>
      <p:grpSp>
        <p:nvGrpSpPr>
          <p:cNvPr id="4" name="Group 3"/>
          <p:cNvGrpSpPr/>
          <p:nvPr/>
        </p:nvGrpSpPr>
        <p:grpSpPr>
          <a:xfrm>
            <a:off x="2044027" y="5882040"/>
            <a:ext cx="1697293" cy="369332"/>
            <a:chOff x="2044027" y="5882040"/>
            <a:chExt cx="1697293" cy="369332"/>
          </a:xfrm>
        </p:grpSpPr>
        <p:cxnSp>
          <p:nvCxnSpPr>
            <p:cNvPr id="47" name="Straight Arrow Connector 46"/>
            <p:cNvCxnSpPr/>
            <p:nvPr/>
          </p:nvCxnSpPr>
          <p:spPr bwMode="auto">
            <a:xfrm>
              <a:off x="3189119" y="6066705"/>
              <a:ext cx="552201" cy="614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48" name="TextBox 47"/>
            <p:cNvSpPr txBox="1"/>
            <p:nvPr/>
          </p:nvSpPr>
          <p:spPr>
            <a:xfrm>
              <a:off x="2044027" y="5882040"/>
              <a:ext cx="954107" cy="369332"/>
            </a:xfrm>
            <a:prstGeom prst="rect">
              <a:avLst/>
            </a:prstGeom>
            <a:noFill/>
          </p:spPr>
          <p:txBody>
            <a:bodyPr wrap="none" rtlCol="0">
              <a:spAutoFit/>
            </a:bodyPr>
            <a:lstStyle/>
            <a:p>
              <a:r>
                <a:rPr lang="en-US" sz="1800" b="1" dirty="0" smtClean="0">
                  <a:solidFill>
                    <a:srgbClr val="FF0000"/>
                  </a:solidFill>
                </a:rPr>
                <a:t>2</a:t>
              </a:r>
              <a:r>
                <a:rPr lang="en-US" sz="1800" b="1" baseline="30000" dirty="0" smtClean="0">
                  <a:solidFill>
                    <a:srgbClr val="FF0000"/>
                  </a:solidFill>
                </a:rPr>
                <a:t>nd</a:t>
              </a:r>
              <a:r>
                <a:rPr lang="en-US" sz="1800" b="1" dirty="0" smtClean="0">
                  <a:solidFill>
                    <a:srgbClr val="FF0000"/>
                  </a:solidFill>
                </a:rPr>
                <a:t> Best</a:t>
              </a:r>
              <a:endParaRPr lang="en-US" sz="1800" b="1" dirty="0">
                <a:solidFill>
                  <a:srgbClr val="FF0000"/>
                </a:solidFill>
              </a:endParaRPr>
            </a:p>
          </p:txBody>
        </p:sp>
      </p:grpSp>
      <p:sp>
        <p:nvSpPr>
          <p:cNvPr id="49" name="TextBox 48"/>
          <p:cNvSpPr txBox="1"/>
          <p:nvPr/>
        </p:nvSpPr>
        <p:spPr>
          <a:xfrm>
            <a:off x="1756516" y="6145594"/>
            <a:ext cx="3080653" cy="276999"/>
          </a:xfrm>
          <a:prstGeom prst="rect">
            <a:avLst/>
          </a:prstGeom>
          <a:noFill/>
        </p:spPr>
        <p:txBody>
          <a:bodyPr wrap="square" rtlCol="0">
            <a:spAutoFit/>
          </a:bodyPr>
          <a:lstStyle/>
          <a:p>
            <a:r>
              <a:rPr lang="en-US" sz="1200" dirty="0" smtClean="0">
                <a:solidFill>
                  <a:srgbClr val="008000"/>
                </a:solidFill>
              </a:rPr>
              <a:t>Brazil has larger market than Russia </a:t>
            </a:r>
          </a:p>
        </p:txBody>
      </p:sp>
      <p:cxnSp>
        <p:nvCxnSpPr>
          <p:cNvPr id="50" name="Straight Arrow Connector 49"/>
          <p:cNvCxnSpPr/>
          <p:nvPr/>
        </p:nvCxnSpPr>
        <p:spPr bwMode="auto">
          <a:xfrm>
            <a:off x="4645102" y="6417233"/>
            <a:ext cx="418248" cy="8554"/>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a:off x="5447134" y="6601060"/>
            <a:ext cx="418248" cy="8553"/>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3" name="Straight Arrow Connector 52"/>
          <p:cNvCxnSpPr/>
          <p:nvPr/>
        </p:nvCxnSpPr>
        <p:spPr bwMode="auto">
          <a:xfrm flipV="1">
            <a:off x="7084616" y="5874306"/>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4" name="Straight Arrow Connector 53"/>
          <p:cNvCxnSpPr/>
          <p:nvPr/>
        </p:nvCxnSpPr>
        <p:spPr bwMode="auto">
          <a:xfrm flipV="1">
            <a:off x="6267894" y="6778727"/>
            <a:ext cx="368121" cy="8158"/>
          </a:xfrm>
          <a:prstGeom prst="straightConnector1">
            <a:avLst/>
          </a:prstGeom>
          <a:ln>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5833183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r>
              <a:rPr lang="en-US" dirty="0"/>
              <a:t> </a:t>
            </a:r>
            <a:r>
              <a:rPr lang="en-US" smtClean="0"/>
              <a:t>Capacity configuration</a:t>
            </a:r>
            <a:r>
              <a:rPr lang="en-US" dirty="0" smtClean="0"/>
              <a:t/>
            </a:r>
            <a:br>
              <a:rPr lang="en-US" dirty="0" smtClean="0"/>
            </a:br>
            <a:r>
              <a:rPr lang="en-US" dirty="0" smtClean="0"/>
              <a:t>	5. Chained Flexible Network</a:t>
            </a:r>
            <a:endParaRPr lang="en-US" dirty="0"/>
          </a:p>
        </p:txBody>
      </p:sp>
      <p:cxnSp>
        <p:nvCxnSpPr>
          <p:cNvPr id="32" name="Straight Arrow Connector 31"/>
          <p:cNvCxnSpPr/>
          <p:nvPr/>
        </p:nvCxnSpPr>
        <p:spPr bwMode="auto">
          <a:xfrm>
            <a:off x="2353695" y="1501000"/>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2350873" y="257062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2393206" y="3459622"/>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2393206" y="4362733"/>
            <a:ext cx="4349044" cy="722489"/>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2379095" y="1489711"/>
            <a:ext cx="4365978" cy="3663244"/>
          </a:xfrm>
          <a:prstGeom prst="straightConnector1">
            <a:avLst/>
          </a:prstGeom>
          <a:ln>
            <a:solidFill>
              <a:srgbClr val="FF0000"/>
            </a:solidFill>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4" name="Group 13"/>
          <p:cNvGrpSpPr/>
          <p:nvPr/>
        </p:nvGrpSpPr>
        <p:grpSpPr>
          <a:xfrm>
            <a:off x="1354628" y="1009932"/>
            <a:ext cx="6300455" cy="4462830"/>
            <a:chOff x="1354628" y="1009932"/>
            <a:chExt cx="6300455" cy="4462830"/>
          </a:xfrm>
        </p:grpSpPr>
        <p:cxnSp>
          <p:nvCxnSpPr>
            <p:cNvPr id="27" name="Straight Arrow Connector 26"/>
            <p:cNvCxnSpPr/>
            <p:nvPr/>
          </p:nvCxnSpPr>
          <p:spPr bwMode="auto">
            <a:xfrm>
              <a:off x="2384739" y="13486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2381916" y="33636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2379096" y="2373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2379094" y="42075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2364982" y="50541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grpSp>
          <p:nvGrpSpPr>
            <p:cNvPr id="13" name="Group 12"/>
            <p:cNvGrpSpPr/>
            <p:nvPr/>
          </p:nvGrpSpPr>
          <p:grpSpPr>
            <a:xfrm>
              <a:off x="1354628" y="1009932"/>
              <a:ext cx="6300455" cy="4462830"/>
              <a:chOff x="1354628" y="1009932"/>
              <a:chExt cx="6300455" cy="4462830"/>
            </a:xfrm>
          </p:grpSpPr>
          <p:sp>
            <p:nvSpPr>
              <p:cNvPr id="33" name="Rectangle 32"/>
              <p:cNvSpPr/>
              <p:nvPr/>
            </p:nvSpPr>
            <p:spPr bwMode="auto">
              <a:xfrm>
                <a:off x="1354628" y="10099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1354628" y="19157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1354628" y="28215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1354628" y="37273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1354628" y="46331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6874704" y="10298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6874704" y="19511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6874704" y="2865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6874704" y="3779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6874704" y="47218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grpSp>
      </p:grpSp>
      <p:sp>
        <p:nvSpPr>
          <p:cNvPr id="52" name="TextBox 51"/>
          <p:cNvSpPr txBox="1"/>
          <p:nvPr/>
        </p:nvSpPr>
        <p:spPr>
          <a:xfrm>
            <a:off x="2300099" y="922591"/>
            <a:ext cx="1196436" cy="400110"/>
          </a:xfrm>
          <a:prstGeom prst="rect">
            <a:avLst/>
          </a:prstGeom>
          <a:noFill/>
        </p:spPr>
        <p:txBody>
          <a:bodyPr wrap="none" rtlCol="0">
            <a:spAutoFit/>
          </a:bodyPr>
          <a:lstStyle/>
          <a:p>
            <a:r>
              <a:rPr lang="en-US" sz="2000" dirty="0" smtClean="0"/>
              <a:t> 198 units</a:t>
            </a:r>
          </a:p>
        </p:txBody>
      </p:sp>
      <p:sp>
        <p:nvSpPr>
          <p:cNvPr id="55" name="TextBox 54"/>
          <p:cNvSpPr txBox="1"/>
          <p:nvPr/>
        </p:nvSpPr>
        <p:spPr>
          <a:xfrm>
            <a:off x="0" y="5601199"/>
            <a:ext cx="3731030" cy="338554"/>
          </a:xfrm>
          <a:prstGeom prst="rect">
            <a:avLst/>
          </a:prstGeom>
          <a:noFill/>
        </p:spPr>
        <p:txBody>
          <a:bodyPr wrap="square" rtlCol="0">
            <a:spAutoFit/>
          </a:bodyPr>
          <a:lstStyle/>
          <a:p>
            <a:r>
              <a:rPr lang="en-US" sz="1600" dirty="0" err="1" smtClean="0"/>
              <a:t>CapEx</a:t>
            </a:r>
            <a:r>
              <a:rPr lang="en-US" sz="1600" dirty="0" smtClean="0"/>
              <a:t> = $3240 K over 4 years</a:t>
            </a:r>
            <a:endParaRPr lang="en-US" sz="1600" dirty="0"/>
          </a:p>
        </p:txBody>
      </p:sp>
      <p:sp>
        <p:nvSpPr>
          <p:cNvPr id="56" name="TextBox 55"/>
          <p:cNvSpPr txBox="1"/>
          <p:nvPr/>
        </p:nvSpPr>
        <p:spPr>
          <a:xfrm>
            <a:off x="4942284" y="5571712"/>
            <a:ext cx="4478807" cy="338554"/>
          </a:xfrm>
          <a:prstGeom prst="rect">
            <a:avLst/>
          </a:prstGeom>
          <a:noFill/>
        </p:spPr>
        <p:txBody>
          <a:bodyPr wrap="square" rtlCol="0">
            <a:spAutoFit/>
          </a:bodyPr>
          <a:lstStyle/>
          <a:p>
            <a:r>
              <a:rPr lang="en-US" sz="1600" dirty="0" smtClean="0"/>
              <a:t>Expected Operating Profit </a:t>
            </a:r>
            <a:r>
              <a:rPr lang="en-US" sz="1600" smtClean="0"/>
              <a:t>= 17530 </a:t>
            </a:r>
            <a:r>
              <a:rPr lang="en-US" sz="1600" dirty="0" smtClean="0"/>
              <a:t>K over 4 years</a:t>
            </a:r>
            <a:endParaRPr lang="en-US" sz="1600" dirty="0"/>
          </a:p>
        </p:txBody>
      </p:sp>
      <p:sp>
        <p:nvSpPr>
          <p:cNvPr id="57" name="TextBox 56"/>
          <p:cNvSpPr txBox="1"/>
          <p:nvPr/>
        </p:nvSpPr>
        <p:spPr>
          <a:xfrm>
            <a:off x="4965375" y="6163642"/>
            <a:ext cx="4478807" cy="338554"/>
          </a:xfrm>
          <a:prstGeom prst="rect">
            <a:avLst/>
          </a:prstGeom>
          <a:noFill/>
        </p:spPr>
        <p:txBody>
          <a:bodyPr wrap="square" rtlCol="0">
            <a:spAutoFit/>
          </a:bodyPr>
          <a:lstStyle/>
          <a:p>
            <a:r>
              <a:rPr lang="en-US" sz="1600" dirty="0" smtClean="0"/>
              <a:t>Expected NPV = $14290 K over 4 years</a:t>
            </a:r>
            <a:endParaRPr lang="en-US" sz="1600" dirty="0"/>
          </a:p>
        </p:txBody>
      </p:sp>
      <p:sp>
        <p:nvSpPr>
          <p:cNvPr id="58" name="TextBox 57"/>
          <p:cNvSpPr txBox="1"/>
          <p:nvPr/>
        </p:nvSpPr>
        <p:spPr>
          <a:xfrm>
            <a:off x="2319806" y="1947051"/>
            <a:ext cx="1196436" cy="400110"/>
          </a:xfrm>
          <a:prstGeom prst="rect">
            <a:avLst/>
          </a:prstGeom>
          <a:noFill/>
        </p:spPr>
        <p:txBody>
          <a:bodyPr wrap="none" rtlCol="0">
            <a:spAutoFit/>
          </a:bodyPr>
          <a:lstStyle/>
          <a:p>
            <a:r>
              <a:rPr lang="en-US" sz="2000" dirty="0" smtClean="0"/>
              <a:t> 108 units</a:t>
            </a:r>
          </a:p>
        </p:txBody>
      </p:sp>
      <p:sp>
        <p:nvSpPr>
          <p:cNvPr id="59" name="TextBox 58"/>
          <p:cNvSpPr txBox="1"/>
          <p:nvPr/>
        </p:nvSpPr>
        <p:spPr>
          <a:xfrm>
            <a:off x="2338762" y="2970775"/>
            <a:ext cx="1068196" cy="400110"/>
          </a:xfrm>
          <a:prstGeom prst="rect">
            <a:avLst/>
          </a:prstGeom>
          <a:noFill/>
        </p:spPr>
        <p:txBody>
          <a:bodyPr wrap="none" rtlCol="0">
            <a:spAutoFit/>
          </a:bodyPr>
          <a:lstStyle/>
          <a:p>
            <a:r>
              <a:rPr lang="en-US" sz="2000" dirty="0" smtClean="0"/>
              <a:t> 64 units</a:t>
            </a:r>
          </a:p>
        </p:txBody>
      </p:sp>
      <p:sp>
        <p:nvSpPr>
          <p:cNvPr id="60" name="TextBox 59"/>
          <p:cNvSpPr txBox="1"/>
          <p:nvPr/>
        </p:nvSpPr>
        <p:spPr>
          <a:xfrm>
            <a:off x="2320557" y="3786700"/>
            <a:ext cx="1068196" cy="400110"/>
          </a:xfrm>
          <a:prstGeom prst="rect">
            <a:avLst/>
          </a:prstGeom>
          <a:noFill/>
        </p:spPr>
        <p:txBody>
          <a:bodyPr wrap="none" rtlCol="0">
            <a:spAutoFit/>
          </a:bodyPr>
          <a:lstStyle/>
          <a:p>
            <a:r>
              <a:rPr lang="en-US" sz="2000" dirty="0" smtClean="0"/>
              <a:t> 67 units</a:t>
            </a:r>
          </a:p>
        </p:txBody>
      </p:sp>
      <p:sp>
        <p:nvSpPr>
          <p:cNvPr id="61" name="TextBox 60"/>
          <p:cNvSpPr txBox="1"/>
          <p:nvPr/>
        </p:nvSpPr>
        <p:spPr>
          <a:xfrm>
            <a:off x="2339512" y="5075833"/>
            <a:ext cx="1196436" cy="400110"/>
          </a:xfrm>
          <a:prstGeom prst="rect">
            <a:avLst/>
          </a:prstGeom>
          <a:noFill/>
        </p:spPr>
        <p:txBody>
          <a:bodyPr wrap="none" rtlCol="0">
            <a:spAutoFit/>
          </a:bodyPr>
          <a:lstStyle/>
          <a:p>
            <a:r>
              <a:rPr lang="en-US" sz="2000" dirty="0" smtClean="0"/>
              <a:t> 129 units</a:t>
            </a:r>
          </a:p>
        </p:txBody>
      </p:sp>
      <p:sp>
        <p:nvSpPr>
          <p:cNvPr id="49" name="TextBox 48"/>
          <p:cNvSpPr txBox="1"/>
          <p:nvPr/>
        </p:nvSpPr>
        <p:spPr>
          <a:xfrm>
            <a:off x="2678546" y="5559635"/>
            <a:ext cx="2364508" cy="351637"/>
          </a:xfrm>
          <a:prstGeom prst="rect">
            <a:avLst/>
          </a:prstGeom>
          <a:noFill/>
        </p:spPr>
        <p:txBody>
          <a:bodyPr wrap="square" rtlCol="0">
            <a:spAutoFit/>
          </a:bodyPr>
          <a:lstStyle/>
          <a:p>
            <a:r>
              <a:rPr lang="en-US" sz="1600" i="1" dirty="0" smtClean="0">
                <a:solidFill>
                  <a:srgbClr val="FF0000"/>
                </a:solidFill>
              </a:rPr>
              <a:t>Comparing to Dedicated: </a:t>
            </a:r>
            <a:endParaRPr lang="en-US" sz="1600" i="1" dirty="0">
              <a:solidFill>
                <a:srgbClr val="FF0000"/>
              </a:solidFill>
            </a:endParaRPr>
          </a:p>
        </p:txBody>
      </p:sp>
      <p:grpSp>
        <p:nvGrpSpPr>
          <p:cNvPr id="17" name="Group 16"/>
          <p:cNvGrpSpPr/>
          <p:nvPr/>
        </p:nvGrpSpPr>
        <p:grpSpPr>
          <a:xfrm>
            <a:off x="0" y="5818908"/>
            <a:ext cx="3509819" cy="411791"/>
            <a:chOff x="0" y="5818908"/>
            <a:chExt cx="3509819" cy="411791"/>
          </a:xfrm>
        </p:grpSpPr>
        <p:sp>
          <p:nvSpPr>
            <p:cNvPr id="47" name="TextBox 46"/>
            <p:cNvSpPr txBox="1"/>
            <p:nvPr/>
          </p:nvSpPr>
          <p:spPr>
            <a:xfrm>
              <a:off x="0" y="5892145"/>
              <a:ext cx="3071090" cy="338554"/>
            </a:xfrm>
            <a:prstGeom prst="rect">
              <a:avLst/>
            </a:prstGeom>
            <a:noFill/>
          </p:spPr>
          <p:txBody>
            <a:bodyPr wrap="square" rtlCol="0">
              <a:spAutoFit/>
            </a:bodyPr>
            <a:lstStyle/>
            <a:p>
              <a:r>
                <a:rPr lang="en-US" sz="1600" i="1" dirty="0" smtClean="0">
                  <a:solidFill>
                    <a:srgbClr val="FF0000"/>
                  </a:solidFill>
                </a:rPr>
                <a:t>Increased: Includes flexibility cost</a:t>
              </a:r>
              <a:endParaRPr lang="en-US" sz="1600" i="1" dirty="0">
                <a:solidFill>
                  <a:srgbClr val="FF0000"/>
                </a:solidFill>
              </a:endParaRPr>
            </a:p>
          </p:txBody>
        </p:sp>
        <p:cxnSp>
          <p:nvCxnSpPr>
            <p:cNvPr id="9" name="Elbow Connector 8"/>
            <p:cNvCxnSpPr/>
            <p:nvPr/>
          </p:nvCxnSpPr>
          <p:spPr bwMode="auto">
            <a:xfrm rot="10800000" flipV="1">
              <a:off x="2932548" y="5818908"/>
              <a:ext cx="577271" cy="323275"/>
            </a:xfrm>
            <a:prstGeom prst="bentConnector3">
              <a:avLst>
                <a:gd name="adj1" fmla="val 60000"/>
              </a:avLst>
            </a:prstGeom>
            <a:solidFill>
              <a:schemeClr val="accent1"/>
            </a:solidFill>
            <a:ln w="9525" cap="flat" cmpd="sng" algn="ctr">
              <a:solidFill>
                <a:srgbClr val="FF0000"/>
              </a:solidFill>
              <a:prstDash val="dash"/>
              <a:round/>
              <a:headEnd type="none" w="med" len="med"/>
              <a:tailEnd type="arrow"/>
            </a:ln>
            <a:effectLst/>
          </p:spPr>
        </p:cxnSp>
      </p:grpSp>
      <p:grpSp>
        <p:nvGrpSpPr>
          <p:cNvPr id="51" name="Group 50"/>
          <p:cNvGrpSpPr/>
          <p:nvPr/>
        </p:nvGrpSpPr>
        <p:grpSpPr>
          <a:xfrm>
            <a:off x="3971635" y="5749633"/>
            <a:ext cx="4516581" cy="1108365"/>
            <a:chOff x="4165601" y="5598008"/>
            <a:chExt cx="4564731" cy="762001"/>
          </a:xfrm>
        </p:grpSpPr>
        <p:sp>
          <p:nvSpPr>
            <p:cNvPr id="53" name="TextBox 52"/>
            <p:cNvSpPr txBox="1"/>
            <p:nvPr/>
          </p:nvSpPr>
          <p:spPr>
            <a:xfrm>
              <a:off x="5072733" y="6021455"/>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54" name="Elbow Connector 53"/>
            <p:cNvCxnSpPr>
              <a:endCxn id="53" idx="1"/>
            </p:cNvCxnSpPr>
            <p:nvPr/>
          </p:nvCxnSpPr>
          <p:spPr bwMode="auto">
            <a:xfrm>
              <a:off x="4165601" y="5598008"/>
              <a:ext cx="907132" cy="592724"/>
            </a:xfrm>
            <a:prstGeom prst="bentConnector3">
              <a:avLst>
                <a:gd name="adj1" fmla="val -19461"/>
              </a:avLst>
            </a:prstGeom>
            <a:solidFill>
              <a:schemeClr val="accent1"/>
            </a:solidFill>
            <a:ln w="9525" cap="flat" cmpd="sng" algn="ctr">
              <a:solidFill>
                <a:srgbClr val="FF0000"/>
              </a:solidFill>
              <a:prstDash val="dash"/>
              <a:round/>
              <a:headEnd type="none" w="med" len="med"/>
              <a:tailEnd type="arrow"/>
            </a:ln>
            <a:effectLst/>
          </p:spPr>
        </p:cxnSp>
      </p:grpSp>
      <p:grpSp>
        <p:nvGrpSpPr>
          <p:cNvPr id="76" name="Group 75"/>
          <p:cNvGrpSpPr/>
          <p:nvPr/>
        </p:nvGrpSpPr>
        <p:grpSpPr>
          <a:xfrm>
            <a:off x="4064000" y="5865091"/>
            <a:ext cx="4502726" cy="402553"/>
            <a:chOff x="4064000" y="5865091"/>
            <a:chExt cx="4502726" cy="402553"/>
          </a:xfrm>
        </p:grpSpPr>
        <p:sp>
          <p:nvSpPr>
            <p:cNvPr id="48" name="TextBox 47"/>
            <p:cNvSpPr txBox="1"/>
            <p:nvPr/>
          </p:nvSpPr>
          <p:spPr>
            <a:xfrm>
              <a:off x="4909127" y="5929090"/>
              <a:ext cx="3657599" cy="338554"/>
            </a:xfrm>
            <a:prstGeom prst="rect">
              <a:avLst/>
            </a:prstGeom>
            <a:noFill/>
          </p:spPr>
          <p:txBody>
            <a:bodyPr wrap="square" rtlCol="0">
              <a:spAutoFit/>
            </a:bodyPr>
            <a:lstStyle/>
            <a:p>
              <a:r>
                <a:rPr lang="en-US" sz="1600" i="1" dirty="0" smtClean="0">
                  <a:solidFill>
                    <a:srgbClr val="FF0000"/>
                  </a:solidFill>
                </a:rPr>
                <a:t>Increased: Cover more demand</a:t>
              </a:r>
              <a:endParaRPr lang="en-US" sz="1600" i="1" dirty="0">
                <a:solidFill>
                  <a:srgbClr val="FF0000"/>
                </a:solidFill>
              </a:endParaRPr>
            </a:p>
          </p:txBody>
        </p:sp>
        <p:cxnSp>
          <p:nvCxnSpPr>
            <p:cNvPr id="67" name="Elbow Connector 66"/>
            <p:cNvCxnSpPr>
              <a:endCxn id="48" idx="1"/>
            </p:cNvCxnSpPr>
            <p:nvPr/>
          </p:nvCxnSpPr>
          <p:spPr bwMode="auto">
            <a:xfrm>
              <a:off x="4064000" y="5865091"/>
              <a:ext cx="845127" cy="233276"/>
            </a:xfrm>
            <a:prstGeom prst="bentConnector3">
              <a:avLst>
                <a:gd name="adj1" fmla="val -1912"/>
              </a:avLst>
            </a:prstGeom>
            <a:solidFill>
              <a:schemeClr val="accent1"/>
            </a:solidFill>
            <a:ln w="9525" cap="flat" cmpd="sng" algn="ctr">
              <a:solidFill>
                <a:srgbClr val="FF0000"/>
              </a:solidFill>
              <a:prstDash val="dash"/>
              <a:round/>
              <a:headEnd type="none" w="med" len="med"/>
              <a:tailEnd type="arrow"/>
            </a:ln>
            <a:effectLst/>
          </p:spPr>
        </p:cxnSp>
      </p:grpSp>
    </p:spTree>
    <p:extLst>
      <p:ext uri="{BB962C8B-B14F-4D97-AF65-F5344CB8AC3E}">
        <p14:creationId xmlns:p14="http://schemas.microsoft.com/office/powerpoint/2010/main" val="5400495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Supplier Economics: </a:t>
            </a:r>
            <a:br>
              <a:rPr lang="en-US" dirty="0" smtClean="0"/>
            </a:br>
            <a:r>
              <a:rPr lang="en-US" dirty="0"/>
              <a:t>	</a:t>
            </a:r>
            <a:r>
              <a:rPr lang="en-US" dirty="0" smtClean="0"/>
              <a:t>Should- Cost Model</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7638040"/>
              </p:ext>
            </p:extLst>
          </p:nvPr>
        </p:nvGraphicFramePr>
        <p:xfrm>
          <a:off x="303213" y="1399355"/>
          <a:ext cx="8345487" cy="4320644"/>
        </p:xfrm>
        <a:graphic>
          <a:graphicData uri="http://schemas.openxmlformats.org/drawingml/2006/table">
            <a:tbl>
              <a:tblPr/>
              <a:tblGrid>
                <a:gridCol w="2476971"/>
                <a:gridCol w="914574"/>
                <a:gridCol w="914574"/>
                <a:gridCol w="914574"/>
                <a:gridCol w="914574"/>
                <a:gridCol w="1105110"/>
                <a:gridCol w="1105110"/>
              </a:tblGrid>
              <a:tr h="198046">
                <a:tc>
                  <a:txBody>
                    <a:bodyPr/>
                    <a:lstStyle/>
                    <a:p>
                      <a:pPr algn="l" fontAlgn="b"/>
                      <a:r>
                        <a:rPr lang="en-US" sz="1600" b="1" i="0" u="none" strike="noStrike" dirty="0">
                          <a:solidFill>
                            <a:srgbClr val="000000"/>
                          </a:solidFill>
                          <a:effectLst/>
                          <a:latin typeface="Calibri"/>
                        </a:rPr>
                        <a:t>Healer A</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BFBFBF"/>
                    </a:solidFill>
                  </a:tcPr>
                </a:tc>
              </a:tr>
              <a:tr h="386415">
                <a:tc>
                  <a:txBody>
                    <a:bodyPr/>
                    <a:lstStyle/>
                    <a:p>
                      <a:pPr algn="ctr" fontAlgn="ctr"/>
                      <a:r>
                        <a:rPr lang="en-US" sz="1600" b="1" i="0" u="none" strike="noStrike" dirty="0">
                          <a:solidFill>
                            <a:srgbClr val="000000"/>
                          </a:solidFill>
                          <a:effectLst/>
                          <a:latin typeface="Calibri"/>
                        </a:rPr>
                        <a:t>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a:solidFill>
                            <a:srgbClr val="000000"/>
                          </a:solidFill>
                          <a:effectLst/>
                          <a:latin typeface="Calibri"/>
                        </a:rPr>
                        <a:t>Weight</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Wasteage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Net Usage </a:t>
                      </a:r>
                    </a:p>
                  </a:txBody>
                  <a:tcPr marL="12526" marR="12526" marT="12526" marB="0" anchor="ctr">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 Price 2007 </a:t>
                      </a:r>
                    </a:p>
                  </a:txBody>
                  <a:tcPr marL="12526" marR="12526" marT="12526" marB="0" anchor="ctr">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600" b="1" i="0" u="none" strike="noStrike">
                          <a:solidFill>
                            <a:srgbClr val="000000"/>
                          </a:solidFill>
                          <a:effectLst/>
                          <a:latin typeface="Calibri"/>
                        </a:rPr>
                        <a:t>Price Cont. 2007</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386415">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a:rPr>
                        <a:t>kg</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kg/kg Helper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 $/kg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b"/>
                      <a:r>
                        <a:rPr lang="en-US" sz="1600" b="1" i="0" u="none" strike="noStrike">
                          <a:solidFill>
                            <a:srgbClr val="000000"/>
                          </a:solidFill>
                          <a:effectLst/>
                          <a:latin typeface="Calibri"/>
                        </a:rPr>
                        <a:t>$</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r>
              <a:tr h="198046">
                <a:tc>
                  <a:txBody>
                    <a:bodyPr/>
                    <a:lstStyle/>
                    <a:p>
                      <a:pPr algn="l" fontAlgn="b"/>
                      <a:r>
                        <a:rPr lang="en-US" sz="1600" b="1" i="0" u="none" strike="noStrike">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1</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0.0015</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0.47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0.52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2.20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1.14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2</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1.72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3</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a:rPr>
                        <a:t>0.0000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1.82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Component 4</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a:rPr>
                        <a:t>0.0017</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r" fontAlgn="b"/>
                      <a:r>
                        <a:rPr lang="en-US" sz="1600" b="0" i="0" u="none" strike="noStrike">
                          <a:solidFill>
                            <a:srgbClr val="000000"/>
                          </a:solidFill>
                          <a:effectLst/>
                          <a:latin typeface="Calibri"/>
                        </a:rPr>
                        <a:t> 0.53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10%</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0.58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1.65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0.96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386415">
                <a:tc>
                  <a:txBody>
                    <a:bodyPr/>
                    <a:lstStyle/>
                    <a:p>
                      <a:pPr algn="l" fontAlgn="b"/>
                      <a:endParaRPr lang="en-US" sz="1600" b="1" i="0" u="none" strike="noStrike" dirty="0" smtClean="0">
                        <a:solidFill>
                          <a:srgbClr val="000000"/>
                        </a:solidFill>
                        <a:effectLst/>
                        <a:latin typeface="Calibri"/>
                      </a:endParaRPr>
                    </a:p>
                    <a:p>
                      <a:pPr algn="l" fontAlgn="b"/>
                      <a:r>
                        <a:rPr lang="en-US" sz="1600" b="1" i="0" u="none" strike="noStrike" dirty="0" smtClean="0">
                          <a:solidFill>
                            <a:srgbClr val="000000"/>
                          </a:solidFill>
                          <a:effectLst/>
                          <a:latin typeface="Calibri"/>
                        </a:rPr>
                        <a:t>Total </a:t>
                      </a:r>
                      <a:r>
                        <a:rPr lang="en-US" sz="1600" b="1" i="0" u="none" strike="noStrike" dirty="0">
                          <a:solidFill>
                            <a:srgbClr val="000000"/>
                          </a:solidFill>
                          <a:effectLst/>
                          <a:latin typeface="Calibri"/>
                        </a:rPr>
                        <a:t>Raw Material</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effectLst/>
                          <a:latin typeface="Calibri"/>
                        </a:rPr>
                        <a:t>              </a:t>
                      </a:r>
                    </a:p>
                    <a:p>
                      <a:pPr algn="ctr" fontAlgn="ctr"/>
                      <a:r>
                        <a:rPr lang="en-US" sz="1600" b="1" i="0" u="none" strike="noStrike" dirty="0" smtClean="0">
                          <a:solidFill>
                            <a:srgbClr val="000000"/>
                          </a:solidFill>
                          <a:effectLst/>
                          <a:latin typeface="Calibri"/>
                        </a:rPr>
                        <a:t>               </a:t>
                      </a:r>
                      <a:r>
                        <a:rPr lang="en-US" sz="1600" b="1" i="0" u="none" strike="noStrike" dirty="0">
                          <a:solidFill>
                            <a:srgbClr val="000000"/>
                          </a:solidFill>
                          <a:effectLst/>
                          <a:latin typeface="Calibri"/>
                        </a:rPr>
                        <a:t>2.10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dirty="0">
                          <a:solidFill>
                            <a:srgbClr val="000000"/>
                          </a:solidFill>
                          <a:effectLst/>
                          <a:latin typeface="Calibri"/>
                        </a:rPr>
                        <a:t>Conversion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a:rPr>
                        <a:t> 5.55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CD5B4"/>
                    </a:solidFill>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ctr" fontAlgn="ctr"/>
                      <a:r>
                        <a:rPr lang="en-US" sz="1600" b="1" i="0" u="none" strike="noStrike" dirty="0">
                          <a:solidFill>
                            <a:srgbClr val="000000"/>
                          </a:solidFill>
                          <a:effectLst/>
                          <a:latin typeface="Calibri"/>
                        </a:rPr>
                        <a:t> </a:t>
                      </a:r>
                      <a:r>
                        <a:rPr lang="en-US" sz="1600" b="1" i="0" u="none" strike="noStrike" dirty="0" smtClean="0">
                          <a:solidFill>
                            <a:srgbClr val="000000"/>
                          </a:solidFill>
                          <a:effectLst/>
                          <a:latin typeface="Calibri"/>
                        </a:rPr>
                        <a:t>              5.55 </a:t>
                      </a:r>
                      <a:endParaRPr lang="en-US" sz="1600" b="1" i="0" u="none" strike="noStrike" dirty="0">
                        <a:solidFill>
                          <a:srgbClr val="000000"/>
                        </a:solidFill>
                        <a:effectLst/>
                        <a:latin typeface="Calibri"/>
                      </a:endParaRP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Logistics Costs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 0.23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1" i="0" u="none" strike="noStrike">
                          <a:solidFill>
                            <a:srgbClr val="000000"/>
                          </a:solidFill>
                          <a:effectLst/>
                          <a:latin typeface="Calibri"/>
                        </a:rPr>
                        <a:t>Overheads</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sng"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1"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c>
                  <a:txBody>
                    <a:bodyPr/>
                    <a:lstStyle/>
                    <a:p>
                      <a:pPr algn="r" fontAlgn="ctr"/>
                      <a:r>
                        <a:rPr lang="en-US" sz="1600" b="1" i="0" u="none" strike="noStrike" dirty="0">
                          <a:solidFill>
                            <a:srgbClr val="000000"/>
                          </a:solidFill>
                          <a:effectLst/>
                          <a:latin typeface="Calibri"/>
                        </a:rPr>
                        <a:t>$1.00 </a:t>
                      </a:r>
                    </a:p>
                  </a:txBody>
                  <a:tcPr marL="12526" marR="12526" marT="12526" marB="0" anchor="ctr">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tcPr>
                </a:tc>
              </a:tr>
              <a:tr h="198046">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000000"/>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BFBFBF"/>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046">
                <a:tc>
                  <a:txBody>
                    <a:bodyPr/>
                    <a:lstStyle/>
                    <a:p>
                      <a:pPr algn="l" fontAlgn="b"/>
                      <a:r>
                        <a:rPr lang="en-US" sz="1600" b="1" i="0" u="none" strike="noStrike" dirty="0">
                          <a:solidFill>
                            <a:srgbClr val="3366FF"/>
                          </a:solidFill>
                          <a:effectLst/>
                          <a:latin typeface="Calibri"/>
                        </a:rPr>
                        <a:t>Total Should Cost</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1"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BFBFB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600" b="0" i="0" u="none" strike="noStrike" dirty="0">
                          <a:solidFill>
                            <a:srgbClr val="3366FF"/>
                          </a:solidFill>
                          <a:effectLst/>
                          <a:latin typeface="Calibri"/>
                        </a:rPr>
                        <a:t> </a:t>
                      </a:r>
                    </a:p>
                  </a:txBody>
                  <a:tcPr marL="12526" marR="12526" marT="12526" marB="0" anchor="b">
                    <a:lnL w="6350" cap="flat" cmpd="sng" algn="ctr">
                      <a:solidFill>
                        <a:srgbClr val="000000"/>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600" b="1" i="0" u="none" strike="noStrike" dirty="0">
                          <a:solidFill>
                            <a:srgbClr val="3366FF"/>
                          </a:solidFill>
                          <a:effectLst/>
                          <a:latin typeface="Calibri"/>
                        </a:rPr>
                        <a:t> 8.88 </a:t>
                      </a:r>
                    </a:p>
                  </a:txBody>
                  <a:tcPr marL="12526" marR="12526" marT="12526" marB="0" anchor="b">
                    <a:lnL w="6350" cap="flat" cmpd="sng" algn="ctr">
                      <a:solidFill>
                        <a:srgbClr val="BFBFB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6223001" y="5842337"/>
            <a:ext cx="3073400" cy="1015663"/>
          </a:xfrm>
          <a:prstGeom prst="rect">
            <a:avLst/>
          </a:prstGeom>
          <a:noFill/>
        </p:spPr>
        <p:txBody>
          <a:bodyPr wrap="square" rtlCol="0">
            <a:spAutoFit/>
          </a:bodyPr>
          <a:lstStyle/>
          <a:p>
            <a:r>
              <a:rPr lang="en-US" sz="1200" dirty="0">
                <a:latin typeface="Optima"/>
                <a:cs typeface="Optima"/>
              </a:rPr>
              <a:t>Total should-cost per kg: Sum of raw materials (with waste), processing, logistics, overheads </a:t>
            </a:r>
          </a:p>
          <a:p>
            <a:endParaRPr lang="en-US" dirty="0"/>
          </a:p>
        </p:txBody>
      </p:sp>
    </p:spTree>
    <p:extLst>
      <p:ext uri="{BB962C8B-B14F-4D97-AF65-F5344CB8AC3E}">
        <p14:creationId xmlns:p14="http://schemas.microsoft.com/office/powerpoint/2010/main" val="2898249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Supplier Economics: </a:t>
            </a:r>
            <a:br>
              <a:rPr lang="en-US" dirty="0"/>
            </a:br>
            <a:r>
              <a:rPr lang="en-US" dirty="0"/>
              <a:t>	</a:t>
            </a:r>
            <a:r>
              <a:rPr lang="en-US" dirty="0" smtClean="0"/>
              <a:t>Should</a:t>
            </a:r>
            <a:r>
              <a:rPr lang="en-US" dirty="0"/>
              <a:t>-Cost Model Output </a:t>
            </a:r>
          </a:p>
        </p:txBody>
      </p:sp>
      <p:graphicFrame>
        <p:nvGraphicFramePr>
          <p:cNvPr id="7" name="Chart 6"/>
          <p:cNvGraphicFramePr>
            <a:graphicFrameLocks/>
          </p:cNvGraphicFramePr>
          <p:nvPr>
            <p:extLst>
              <p:ext uri="{D42A27DB-BD31-4B8C-83A1-F6EECF244321}">
                <p14:modId xmlns:p14="http://schemas.microsoft.com/office/powerpoint/2010/main" val="2829409355"/>
              </p:ext>
            </p:extLst>
          </p:nvPr>
        </p:nvGraphicFramePr>
        <p:xfrm>
          <a:off x="555626" y="1423191"/>
          <a:ext cx="8372474" cy="3529809"/>
        </p:xfrm>
        <a:graphic>
          <a:graphicData uri="http://schemas.openxmlformats.org/drawingml/2006/chart">
            <c:chart xmlns:c="http://schemas.openxmlformats.org/drawingml/2006/chart" xmlns:r="http://schemas.openxmlformats.org/officeDocument/2006/relationships" r:id="rId3"/>
          </a:graphicData>
        </a:graphic>
      </p:graphicFrame>
      <p:pic>
        <p:nvPicPr>
          <p:cNvPr id="8" name="Picture 7" descr="Screen Shot 2013-11-18 at 10.51.3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5143500"/>
            <a:ext cx="9067800" cy="1219200"/>
          </a:xfrm>
          <a:prstGeom prst="rect">
            <a:avLst/>
          </a:prstGeom>
        </p:spPr>
      </p:pic>
    </p:spTree>
    <p:extLst>
      <p:ext uri="{BB962C8B-B14F-4D97-AF65-F5344CB8AC3E}">
        <p14:creationId xmlns:p14="http://schemas.microsoft.com/office/powerpoint/2010/main" val="1983968432"/>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Western Hemispher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10605</TotalTime>
  <Words>7050</Words>
  <Application>Microsoft Macintosh PowerPoint</Application>
  <PresentationFormat>On-screen Show (4:3)</PresentationFormat>
  <Paragraphs>1448</Paragraphs>
  <Slides>77</Slides>
  <Notes>30</Notes>
  <HiddenSlides>2</HiddenSlides>
  <MMClips>0</MMClips>
  <ScaleCrop>false</ScaleCrop>
  <HeadingPairs>
    <vt:vector size="4" baseType="variant">
      <vt:variant>
        <vt:lpstr>Theme</vt:lpstr>
      </vt:variant>
      <vt:variant>
        <vt:i4>3</vt:i4>
      </vt:variant>
      <vt:variant>
        <vt:lpstr>Slide Titles</vt:lpstr>
      </vt:variant>
      <vt:variant>
        <vt:i4>77</vt:i4>
      </vt:variant>
    </vt:vector>
  </HeadingPairs>
  <TitlesOfParts>
    <vt:vector size="80" baseType="lpstr">
      <vt:lpstr>Cachon_Slide_Template</vt:lpstr>
      <vt:lpstr>1_Cachon_Slide_Template</vt:lpstr>
      <vt:lpstr>1_Western Hemisphere</vt:lpstr>
      <vt:lpstr>PowerPoint Presentation</vt:lpstr>
      <vt:lpstr>Negotiation Case: Neuvotella-Trate</vt:lpstr>
      <vt:lpstr>PowerPoint Presentation</vt:lpstr>
      <vt:lpstr>PowerPoint Presentation</vt:lpstr>
      <vt:lpstr>PowerPoint Presentation</vt:lpstr>
      <vt:lpstr>PowerPoint Presentation</vt:lpstr>
      <vt:lpstr>PowerPoint Presentation</vt:lpstr>
      <vt:lpstr>Supplier Economics:   Should- Cost Model</vt:lpstr>
      <vt:lpstr>Supplier Economics:   Should-Cost Model Output </vt:lpstr>
      <vt:lpstr>Long Term Contract and Supply Chain Surplus </vt:lpstr>
      <vt:lpstr>Negotiating &amp; Balanced Sourcing Negotiating the parameters of the outsourcing relationship</vt:lpstr>
      <vt:lpstr>PowerPoint Presentation</vt:lpstr>
      <vt:lpstr>Integrative Case: Stage I</vt:lpstr>
      <vt:lpstr>And the current situation is …</vt:lpstr>
      <vt:lpstr>And the current situation is …</vt:lpstr>
      <vt:lpstr>PowerPoint Presentation</vt:lpstr>
      <vt:lpstr>PowerPoint Presentation</vt:lpstr>
      <vt:lpstr>Global Network Optimization:  0. Deterministic analysis</vt:lpstr>
      <vt:lpstr>Global Network Optimization:  1. Global standard from Vietnam</vt:lpstr>
      <vt:lpstr>Simple Newsvendor Review:  1. Global standard from Vietnam</vt:lpstr>
      <vt:lpstr>Global Network Optimization: Capacity configuration  2. Local specialization – natural hedging</vt:lpstr>
      <vt:lpstr>Global Network Optimization:  2. Local specialization</vt:lpstr>
      <vt:lpstr>Global Network Optimization:  3. One plant in China</vt:lpstr>
      <vt:lpstr>Global Network Optimization:  4. Fully Flexible Network</vt:lpstr>
      <vt:lpstr>Global Network Optimization:  5. Chained Flexible Network</vt:lpstr>
      <vt:lpstr>Operations Strategy Comparison </vt:lpstr>
      <vt:lpstr>Learning Points</vt:lpstr>
      <vt:lpstr>ACQUISITIONS&amp;OPERATIONS</vt:lpstr>
      <vt:lpstr>CONSIDERATIONS</vt:lpstr>
      <vt:lpstr>CONSIDERATIONS</vt:lpstr>
      <vt:lpstr>CONSIDERATIONS</vt:lpstr>
      <vt:lpstr>CONSIDERATIONS</vt:lpstr>
      <vt:lpstr>CONSIDERATIONS</vt:lpstr>
      <vt:lpstr>CONSIDERATIONS</vt:lpstr>
      <vt:lpstr>Initiatives to turn around the business</vt:lpstr>
      <vt:lpstr>Initiatives to turn around the business</vt:lpstr>
      <vt:lpstr>Initiatives to turn around the business</vt:lpstr>
      <vt:lpstr>Initiatives to turn around the business</vt:lpstr>
      <vt:lpstr>Initiatives to turn around the business</vt:lpstr>
      <vt:lpstr>Operations Turnover and Valuation</vt:lpstr>
      <vt:lpstr>Current OEE</vt:lpstr>
      <vt:lpstr>Current OEE</vt:lpstr>
      <vt:lpstr>OEE after Operations Change</vt:lpstr>
      <vt:lpstr>OEE after Operations Change</vt:lpstr>
      <vt:lpstr>Demand and Cost</vt:lpstr>
      <vt:lpstr>Valuation Simulation</vt:lpstr>
      <vt:lpstr>Valuation Simulation</vt:lpstr>
      <vt:lpstr>PowerPoint Presentation</vt:lpstr>
      <vt:lpstr>Arguments for Selling Wichita</vt:lpstr>
      <vt:lpstr>Arguments Against Selling Wichita</vt:lpstr>
      <vt:lpstr>Strategic Sourcing The Impact of Architectural Complexity</vt:lpstr>
      <vt:lpstr>Product Architecture</vt:lpstr>
      <vt:lpstr>Strategic Sourcing The Impact of Architectural Complexity: Ford-Firestone case</vt:lpstr>
      <vt:lpstr>The seat has become extremely complicated</vt:lpstr>
      <vt:lpstr>Interdependent vs. Modular Architectures</vt:lpstr>
      <vt:lpstr>The Modularity – Maturity Matrix</vt:lpstr>
      <vt:lpstr>Operations as Link Between Finance and Strategy</vt:lpstr>
      <vt:lpstr>Summary</vt:lpstr>
      <vt:lpstr>Voltaicsystems.com</vt:lpstr>
      <vt:lpstr>What and Why Voltaic Insources   By Jeff Crystal </vt:lpstr>
      <vt:lpstr>What and Why Voltaic Insources   By Jeff Crystal </vt:lpstr>
      <vt:lpstr>PowerPoint Presentation</vt:lpstr>
      <vt:lpstr>PowerPoint Presentation</vt:lpstr>
      <vt:lpstr>Boeing 737:  The Wichita Decision</vt:lpstr>
      <vt:lpstr>Arguments for Selling Wichita</vt:lpstr>
      <vt:lpstr>Arguments Against Selling Wichita   (Board this next to prev. slide)</vt:lpstr>
      <vt:lpstr>Capstone</vt:lpstr>
      <vt:lpstr>Capstone: generating candidate solutions  Simplified deterministic system</vt:lpstr>
      <vt:lpstr>Capstone: simplified stochastic system  Dedicated solution</vt:lpstr>
      <vt:lpstr>Capstone </vt:lpstr>
      <vt:lpstr>PowerPoint Presentation</vt:lpstr>
      <vt:lpstr>PowerPoint Presentation</vt:lpstr>
      <vt:lpstr>2013: And the current situation is …</vt:lpstr>
      <vt:lpstr>2013</vt:lpstr>
      <vt:lpstr>Neuvotella-TRate</vt:lpstr>
      <vt:lpstr>Global Network Optimization: Starting from Dedicated  5. Chained Flexible Network</vt:lpstr>
      <vt:lpstr>Global Network Optimization: Capacity configuration  5. Chained Flexible Network</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616</cp:revision>
  <cp:lastPrinted>2014-03-04T23:48:25Z</cp:lastPrinted>
  <dcterms:created xsi:type="dcterms:W3CDTF">1998-09-22T23:11:58Z</dcterms:created>
  <dcterms:modified xsi:type="dcterms:W3CDTF">2014-03-10T13:53:38Z</dcterms:modified>
</cp:coreProperties>
</file>