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embeddings/oleObject1.bin" ContentType="application/vnd.openxmlformats-officedocument.oleObject"/>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46"/>
  </p:notesMasterIdLst>
  <p:handoutMasterIdLst>
    <p:handoutMasterId r:id="rId47"/>
  </p:handoutMasterIdLst>
  <p:sldIdLst>
    <p:sldId id="474" r:id="rId2"/>
    <p:sldId id="372" r:id="rId3"/>
    <p:sldId id="400" r:id="rId4"/>
    <p:sldId id="503" r:id="rId5"/>
    <p:sldId id="411" r:id="rId6"/>
    <p:sldId id="402" r:id="rId7"/>
    <p:sldId id="375" r:id="rId8"/>
    <p:sldId id="491" r:id="rId9"/>
    <p:sldId id="376" r:id="rId10"/>
    <p:sldId id="377" r:id="rId11"/>
    <p:sldId id="379" r:id="rId12"/>
    <p:sldId id="478" r:id="rId13"/>
    <p:sldId id="504" r:id="rId14"/>
    <p:sldId id="476" r:id="rId15"/>
    <p:sldId id="483" r:id="rId16"/>
    <p:sldId id="393" r:id="rId17"/>
    <p:sldId id="501" r:id="rId18"/>
    <p:sldId id="502" r:id="rId19"/>
    <p:sldId id="488" r:id="rId20"/>
    <p:sldId id="408" r:id="rId21"/>
    <p:sldId id="440" r:id="rId22"/>
    <p:sldId id="412" r:id="rId23"/>
    <p:sldId id="485" r:id="rId24"/>
    <p:sldId id="479" r:id="rId25"/>
    <p:sldId id="480" r:id="rId26"/>
    <p:sldId id="484" r:id="rId27"/>
    <p:sldId id="410" r:id="rId28"/>
    <p:sldId id="500" r:id="rId29"/>
    <p:sldId id="493" r:id="rId30"/>
    <p:sldId id="494" r:id="rId31"/>
    <p:sldId id="495" r:id="rId32"/>
    <p:sldId id="496" r:id="rId33"/>
    <p:sldId id="497" r:id="rId34"/>
    <p:sldId id="498" r:id="rId35"/>
    <p:sldId id="499" r:id="rId36"/>
    <p:sldId id="469" r:id="rId37"/>
    <p:sldId id="489" r:id="rId38"/>
    <p:sldId id="409" r:id="rId39"/>
    <p:sldId id="378" r:id="rId40"/>
    <p:sldId id="413" r:id="rId41"/>
    <p:sldId id="414" r:id="rId42"/>
    <p:sldId id="492" r:id="rId43"/>
    <p:sldId id="442" r:id="rId44"/>
    <p:sldId id="475" r:id="rId45"/>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CCFF66"/>
    <a:srgbClr val="EAEAEA"/>
    <a:srgbClr val="CCFFCC"/>
    <a:srgbClr val="FFCC99"/>
    <a:srgbClr val="FFFF00"/>
    <a:srgbClr val="FFFFCC"/>
    <a:srgbClr val="FF3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2753" autoAdjust="0"/>
    <p:restoredTop sz="73623" autoAdjust="0"/>
  </p:normalViewPr>
  <p:slideViewPr>
    <p:cSldViewPr snapToGrid="0">
      <p:cViewPr varScale="1">
        <p:scale>
          <a:sx n="132" d="100"/>
          <a:sy n="132" d="100"/>
        </p:scale>
        <p:origin x="-2952" y="-88"/>
      </p:cViewPr>
      <p:guideLst>
        <p:guide orient="horz" pos="2135"/>
        <p:guide pos="38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9" d="100"/>
          <a:sy n="99" d="100"/>
        </p:scale>
        <p:origin x="-352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handoutMaster" Target="handoutMasters/handout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7538"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900"/>
            </a:lvl1pPr>
          </a:lstStyle>
          <a:p>
            <a:pPr>
              <a:defRPr/>
            </a:pPr>
            <a:r>
              <a:rPr lang="en-US" dirty="0" smtClean="0"/>
              <a:t>OPNS454: </a:t>
            </a:r>
            <a:r>
              <a:rPr lang="en-US" dirty="0"/>
              <a:t>Improvement and Innovation</a:t>
            </a:r>
          </a:p>
        </p:txBody>
      </p:sp>
      <p:sp>
        <p:nvSpPr>
          <p:cNvPr id="28676" name="Rectangle 4"/>
          <p:cNvSpPr>
            <a:spLocks noGrp="1" noChangeArrowheads="1"/>
          </p:cNvSpPr>
          <p:nvPr>
            <p:ph type="ftr" sz="quarter" idx="2"/>
          </p:nvPr>
        </p:nvSpPr>
        <p:spPr bwMode="auto">
          <a:xfrm>
            <a:off x="0" y="9266238"/>
            <a:ext cx="5992813" cy="3302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900"/>
            </a:lvl1pPr>
          </a:lstStyle>
          <a:p>
            <a:pPr>
              <a:defRPr/>
            </a:pPr>
            <a:r>
              <a:rPr lang="en-US"/>
              <a:t>OPNS454   © Van Mieghem</a:t>
            </a:r>
          </a:p>
        </p:txBody>
      </p:sp>
    </p:spTree>
    <p:extLst>
      <p:ext uri="{BB962C8B-B14F-4D97-AF65-F5344CB8AC3E}">
        <p14:creationId xmlns:p14="http://schemas.microsoft.com/office/powerpoint/2010/main" val="26757646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4144963" y="0"/>
            <a:ext cx="3170237"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800"/>
            </a:lvl1pPr>
          </a:lstStyle>
          <a:p>
            <a:pPr>
              <a:defRPr/>
            </a:pPr>
            <a:fld id="{1F3C02A6-BD56-4C6B-96C6-37CC5F8E55F1}" type="datetime1">
              <a:rPr lang="en-US"/>
              <a:pPr>
                <a:defRPr/>
              </a:pPr>
              <a:t>3/10/14</a:t>
            </a:fld>
            <a:endParaRPr lang="en-US"/>
          </a:p>
        </p:txBody>
      </p:sp>
      <p:sp>
        <p:nvSpPr>
          <p:cNvPr id="34820" name="Rectangle 4"/>
          <p:cNvSpPr>
            <a:spLocks noGrp="1" noRot="1" noChangeAspect="1" noChangeArrowheads="1" noTextEdit="1"/>
          </p:cNvSpPr>
          <p:nvPr>
            <p:ph type="sldImg" idx="2"/>
          </p:nvPr>
        </p:nvSpPr>
        <p:spPr bwMode="auto">
          <a:xfrm>
            <a:off x="331788" y="330200"/>
            <a:ext cx="4802187" cy="36004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4022725"/>
            <a:ext cx="6791325" cy="5246688"/>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47200"/>
            <a:ext cx="3170238"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4144963" y="9347200"/>
            <a:ext cx="3170237"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algn="r" defTabSz="966621"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val="2403391800"/>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rmi.org/RFGraph-Wind_and_solar_capital_cost_trends" TargetMode="External"/><Relationship Id="rId4" Type="http://schemas.openxmlformats.org/officeDocument/2006/relationships/hyperlink" Target="http://web.mit.edu/sloan-auto-lab/research/beforeh2/files/kromer_electric_powertrains.pdf" TargetMode="External"/><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35843" name="Rectangle 6"/>
          <p:cNvSpPr>
            <a:spLocks noGrp="1" noChangeArrowheads="1"/>
          </p:cNvSpPr>
          <p:nvPr>
            <p:ph type="ftr" sz="quarter" idx="4"/>
          </p:nvPr>
        </p:nvSpPr>
        <p:spPr>
          <a:noFill/>
        </p:spPr>
        <p:txBody>
          <a:bodyPr/>
          <a:lstStyle/>
          <a:p>
            <a:pPr defTabSz="971550"/>
            <a:r>
              <a:rPr lang="en-US" smtClean="0"/>
              <a:t>© Van Mieghem</a:t>
            </a:r>
          </a:p>
        </p:txBody>
      </p:sp>
      <p:sp>
        <p:nvSpPr>
          <p:cNvPr id="35844" name="Rectangle 7"/>
          <p:cNvSpPr>
            <a:spLocks noGrp="1" noChangeArrowheads="1"/>
          </p:cNvSpPr>
          <p:nvPr>
            <p:ph type="sldNum" sz="quarter" idx="5"/>
          </p:nvPr>
        </p:nvSpPr>
        <p:spPr>
          <a:noFill/>
        </p:spPr>
        <p:txBody>
          <a:bodyPr/>
          <a:lstStyle/>
          <a:p>
            <a:pPr defTabSz="971550"/>
            <a:fld id="{C555D390-D464-4838-B7AF-8BA781C9D49B}" type="slidenum">
              <a:rPr lang="en-US" smtClean="0"/>
              <a:pPr defTabSz="971550"/>
              <a:t>1</a:t>
            </a:fld>
            <a:endParaRPr lang="en-US" smtClean="0"/>
          </a:p>
        </p:txBody>
      </p:sp>
      <p:sp>
        <p:nvSpPr>
          <p:cNvPr id="29701" name="Notes Placeholder 8"/>
          <p:cNvSpPr>
            <a:spLocks noGrp="1"/>
          </p:cNvSpPr>
          <p:nvPr>
            <p:ph type="body" idx="1"/>
          </p:nvPr>
        </p:nvSpPr>
        <p:spPr>
          <a:ln/>
        </p:spPr>
        <p:txBody>
          <a:bodyPr/>
          <a:lstStyle/>
          <a:p>
            <a:pPr>
              <a:defRPr/>
            </a:pPr>
            <a:r>
              <a:rPr lang="en-US" dirty="0" smtClean="0"/>
              <a:t>2013 March 8 time plan (for 1.5hr day class):</a:t>
            </a:r>
          </a:p>
          <a:p>
            <a:pPr>
              <a:defRPr/>
            </a:pPr>
            <a:endParaRPr lang="en-US" dirty="0" smtClean="0"/>
          </a:p>
          <a:p>
            <a:pPr>
              <a:buFontTx/>
              <a:buChar char="-"/>
              <a:defRPr/>
            </a:pPr>
            <a:r>
              <a:rPr lang="en-US" baseline="0" dirty="0" smtClean="0"/>
              <a:t>Product design: </a:t>
            </a:r>
          </a:p>
          <a:p>
            <a:pPr lvl="1">
              <a:buFontTx/>
              <a:buChar char="-"/>
              <a:defRPr/>
            </a:pPr>
            <a:r>
              <a:rPr lang="en-US" baseline="0" dirty="0" smtClean="0"/>
              <a:t>role of MK-20; what type of improvement is this? </a:t>
            </a:r>
          </a:p>
          <a:p>
            <a:pPr lvl="0">
              <a:buFontTx/>
              <a:buChar char="-"/>
              <a:defRPr/>
            </a:pPr>
            <a:r>
              <a:rPr lang="en-US" baseline="0" dirty="0" smtClean="0"/>
              <a:t>Process design: automation &amp; standardization</a:t>
            </a:r>
          </a:p>
          <a:p>
            <a:pPr lvl="1">
              <a:buFontTx/>
              <a:buChar char="-"/>
              <a:defRPr/>
            </a:pPr>
            <a:r>
              <a:rPr lang="en-US" baseline="0" dirty="0" smtClean="0"/>
              <a:t>Relate to types of improvement &amp; improvement as a process.  What impact does automation and standardization have on the CI process?</a:t>
            </a:r>
          </a:p>
          <a:p>
            <a:pPr lvl="0">
              <a:buFontTx/>
              <a:buChar char="-"/>
              <a:defRPr/>
            </a:pPr>
            <a:r>
              <a:rPr lang="en-US" baseline="0" dirty="0" smtClean="0"/>
              <a:t>Learning models.</a:t>
            </a:r>
          </a:p>
          <a:p>
            <a:pPr lvl="0">
              <a:buFontTx/>
              <a:buChar char="-"/>
              <a:defRPr/>
            </a:pPr>
            <a:endParaRPr lang="en-US" baseline="0" dirty="0" smtClean="0"/>
          </a:p>
          <a:p>
            <a:pPr lvl="0">
              <a:buFontTx/>
              <a:buNone/>
              <a:defRPr/>
            </a:pPr>
            <a:r>
              <a:rPr lang="en-US" baseline="0" dirty="0" smtClean="0"/>
              <a:t>Aim for roughly ½ hr each; there is no time to waste.  Would love to include some numeric examples of learning, but </a:t>
            </a:r>
            <a:r>
              <a:rPr lang="en-US" baseline="0" dirty="0" smtClean="0"/>
              <a:t>no </a:t>
            </a:r>
            <a:r>
              <a:rPr lang="en-US" baseline="0" dirty="0" smtClean="0"/>
              <a:t>time. (see book)</a:t>
            </a:r>
            <a:endParaRPr lang="en-US" dirty="0" smtClean="0"/>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3584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8131" name="Rectangle 3"/>
          <p:cNvSpPr>
            <a:spLocks noGrp="1" noChangeArrowheads="1"/>
          </p:cNvSpPr>
          <p:nvPr>
            <p:ph type="dt" sz="quarter" idx="1"/>
          </p:nvPr>
        </p:nvSpPr>
        <p:spPr>
          <a:noFill/>
        </p:spPr>
        <p:txBody>
          <a:bodyPr/>
          <a:lstStyle/>
          <a:p>
            <a:pPr defTabSz="965200"/>
            <a:fld id="{EC8A736C-42E3-4137-A8C4-E311855A65E1}" type="datetime1">
              <a:rPr lang="en-US" smtClean="0"/>
              <a:pPr defTabSz="965200"/>
              <a:t>3/10/14</a:t>
            </a:fld>
            <a:endParaRPr lang="en-US" smtClean="0"/>
          </a:p>
        </p:txBody>
      </p:sp>
      <p:sp>
        <p:nvSpPr>
          <p:cNvPr id="48132" name="Rectangle 6"/>
          <p:cNvSpPr>
            <a:spLocks noGrp="1" noChangeArrowheads="1"/>
          </p:cNvSpPr>
          <p:nvPr>
            <p:ph type="ftr" sz="quarter" idx="4"/>
          </p:nvPr>
        </p:nvSpPr>
        <p:spPr>
          <a:noFill/>
        </p:spPr>
        <p:txBody>
          <a:bodyPr/>
          <a:lstStyle/>
          <a:p>
            <a:pPr defTabSz="965200"/>
            <a:r>
              <a:rPr lang="en-US" smtClean="0"/>
              <a:t>OPNS454   © Van Mieghem</a:t>
            </a:r>
          </a:p>
        </p:txBody>
      </p:sp>
      <p:sp>
        <p:nvSpPr>
          <p:cNvPr id="48133" name="Rectangle 7"/>
          <p:cNvSpPr>
            <a:spLocks noGrp="1" noChangeArrowheads="1"/>
          </p:cNvSpPr>
          <p:nvPr>
            <p:ph type="sldNum" sz="quarter" idx="5"/>
          </p:nvPr>
        </p:nvSpPr>
        <p:spPr>
          <a:noFill/>
        </p:spPr>
        <p:txBody>
          <a:bodyPr/>
          <a:lstStyle/>
          <a:p>
            <a:pPr defTabSz="965200"/>
            <a:fld id="{B14F90FC-D409-40E2-909A-3F4258BEB874}" type="slidenum">
              <a:rPr lang="en-US" smtClean="0"/>
              <a:pPr defTabSz="965200"/>
              <a:t>10</a:t>
            </a:fld>
            <a:endParaRPr lang="en-US" smtClean="0"/>
          </a:p>
        </p:txBody>
      </p:sp>
      <p:sp>
        <p:nvSpPr>
          <p:cNvPr id="48134" name="Rectangle 2"/>
          <p:cNvSpPr>
            <a:spLocks noGrp="1" noRot="1" noChangeAspect="1" noChangeArrowheads="1" noTextEdit="1"/>
          </p:cNvSpPr>
          <p:nvPr>
            <p:ph type="sldImg"/>
          </p:nvPr>
        </p:nvSpPr>
        <p:spPr>
          <a:xfrm>
            <a:off x="334963" y="331788"/>
            <a:ext cx="4797425" cy="3598862"/>
          </a:xfrm>
          <a:solidFill>
            <a:srgbClr val="FFFFFF"/>
          </a:solidFill>
          <a:ln/>
        </p:spPr>
      </p:sp>
      <p:sp>
        <p:nvSpPr>
          <p:cNvPr id="48135" name="Rectangle 3"/>
          <p:cNvSpPr>
            <a:spLocks noGrp="1" noChangeArrowheads="1"/>
          </p:cNvSpPr>
          <p:nvPr>
            <p:ph type="body" idx="1"/>
          </p:nvPr>
        </p:nvSpPr>
        <p:spPr>
          <a:xfrm>
            <a:off x="261938" y="4022725"/>
            <a:ext cx="6791325" cy="5245100"/>
          </a:xfrm>
          <a:solidFill>
            <a:srgbClr val="FFFFFF"/>
          </a:solidFill>
          <a:ln>
            <a:solidFill>
              <a:srgbClr val="000000"/>
            </a:solidFill>
          </a:ln>
        </p:spPr>
        <p:txBody>
          <a:bodyPr lIns="96624" tIns="48311" rIns="96624" bIns="48311"/>
          <a:lstStyle/>
          <a:p>
            <a:r>
              <a:rPr lang="en-US" smtClean="0"/>
              <a:t>Learn before doing vs. learn by doing: Where else have </a:t>
            </a:r>
            <a:r>
              <a:rPr lang="en-US" i="1" smtClean="0"/>
              <a:t>you </a:t>
            </a:r>
            <a:r>
              <a:rPr lang="en-US" smtClean="0"/>
              <a:t>seen this issue debated?</a:t>
            </a:r>
          </a:p>
          <a:p>
            <a:r>
              <a:rPr lang="en-US" smtClean="0"/>
              <a:t>- big IT implementations always must balance planning v. implementation.</a:t>
            </a:r>
          </a:p>
          <a:p>
            <a:endParaRPr lang="en-US" smtClean="0"/>
          </a:p>
          <a:p>
            <a:r>
              <a:rPr lang="en-US" smtClean="0"/>
              <a:t>Good discussion question: “the course is about tailoring concepts to your particular situation.  Under which conditions would you advocate more learning by doing?”</a:t>
            </a:r>
          </a:p>
          <a:p>
            <a:endParaRPr lang="en-US" i="1"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2227" name="Rectangle 3"/>
          <p:cNvSpPr>
            <a:spLocks noGrp="1" noChangeArrowheads="1"/>
          </p:cNvSpPr>
          <p:nvPr>
            <p:ph type="dt" sz="quarter" idx="1"/>
          </p:nvPr>
        </p:nvSpPr>
        <p:spPr>
          <a:noFill/>
        </p:spPr>
        <p:txBody>
          <a:bodyPr/>
          <a:lstStyle/>
          <a:p>
            <a:pPr defTabSz="965200"/>
            <a:fld id="{13E32628-0CC4-48B8-8CA8-DFA1F0572CD5}" type="datetime1">
              <a:rPr lang="en-US" smtClean="0"/>
              <a:pPr defTabSz="965200"/>
              <a:t>3/10/14</a:t>
            </a:fld>
            <a:endParaRPr lang="en-US" smtClean="0"/>
          </a:p>
        </p:txBody>
      </p:sp>
      <p:sp>
        <p:nvSpPr>
          <p:cNvPr id="5222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2229" name="Rectangle 7"/>
          <p:cNvSpPr>
            <a:spLocks noGrp="1" noChangeArrowheads="1"/>
          </p:cNvSpPr>
          <p:nvPr>
            <p:ph type="sldNum" sz="quarter" idx="5"/>
          </p:nvPr>
        </p:nvSpPr>
        <p:spPr>
          <a:noFill/>
        </p:spPr>
        <p:txBody>
          <a:bodyPr/>
          <a:lstStyle/>
          <a:p>
            <a:pPr defTabSz="965200"/>
            <a:fld id="{56A12DF1-A02F-4C09-B86A-5EA2F0124B2C}" type="slidenum">
              <a:rPr lang="en-US" smtClean="0"/>
              <a:pPr defTabSz="965200"/>
              <a:t>11</a:t>
            </a:fld>
            <a:endParaRPr lang="en-US" smtClean="0"/>
          </a:p>
        </p:txBody>
      </p:sp>
      <p:sp>
        <p:nvSpPr>
          <p:cNvPr id="52230"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2231"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3251" name="Rectangle 3"/>
          <p:cNvSpPr>
            <a:spLocks noGrp="1" noChangeArrowheads="1"/>
          </p:cNvSpPr>
          <p:nvPr>
            <p:ph type="dt" sz="quarter" idx="1"/>
          </p:nvPr>
        </p:nvSpPr>
        <p:spPr>
          <a:noFill/>
        </p:spPr>
        <p:txBody>
          <a:bodyPr/>
          <a:lstStyle/>
          <a:p>
            <a:pPr defTabSz="965200"/>
            <a:fld id="{FF6763C8-E69C-4A6E-AC42-985663E7ED57}" type="datetime1">
              <a:rPr lang="en-US" smtClean="0"/>
              <a:pPr defTabSz="965200"/>
              <a:t>3/10/14</a:t>
            </a:fld>
            <a:endParaRPr lang="en-US" smtClean="0"/>
          </a:p>
        </p:txBody>
      </p:sp>
      <p:sp>
        <p:nvSpPr>
          <p:cNvPr id="5325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3253" name="Rectangle 7"/>
          <p:cNvSpPr>
            <a:spLocks noGrp="1" noChangeArrowheads="1"/>
          </p:cNvSpPr>
          <p:nvPr>
            <p:ph type="sldNum" sz="quarter" idx="5"/>
          </p:nvPr>
        </p:nvSpPr>
        <p:spPr>
          <a:noFill/>
        </p:spPr>
        <p:txBody>
          <a:bodyPr/>
          <a:lstStyle/>
          <a:p>
            <a:pPr defTabSz="965200"/>
            <a:fld id="{9EACCFB9-D2C3-4993-B930-A6441BE9C5F9}" type="slidenum">
              <a:rPr lang="en-US" smtClean="0"/>
              <a:pPr defTabSz="965200"/>
              <a:t>12</a:t>
            </a:fld>
            <a:endParaRPr lang="en-US" smtClean="0"/>
          </a:p>
        </p:txBody>
      </p:sp>
      <p:sp>
        <p:nvSpPr>
          <p:cNvPr id="53254"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3255"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smtClean="0"/>
              <a:t>What type of improvement are the plants looking for? (more continuous)</a:t>
            </a:r>
          </a:p>
          <a:p>
            <a:r>
              <a:rPr lang="en-US" dirty="0" smtClean="0"/>
              <a:t>What about corporate? (more radical shift)</a:t>
            </a:r>
          </a:p>
          <a:p>
            <a:endParaRPr lang="en-US" dirty="0" smtClean="0"/>
          </a:p>
          <a:p>
            <a:r>
              <a:rPr lang="en-US" dirty="0" smtClean="0"/>
              <a:t>Operations has</a:t>
            </a:r>
            <a:r>
              <a:rPr lang="en-US" baseline="0" dirty="0" smtClean="0"/>
              <a:t> a strong theory about continuous – what is it?  (lean!)</a:t>
            </a:r>
            <a:endParaRPr lang="en-US" dirty="0" smtClean="0"/>
          </a:p>
          <a:p>
            <a:endParaRPr lang="en-US" dirty="0" smtClean="0"/>
          </a:p>
          <a:p>
            <a:r>
              <a:rPr lang="en-US" dirty="0" smtClean="0"/>
              <a:t>May have a philosophical discussion on “how would you differentiate/define improvement from innovation?”</a:t>
            </a:r>
          </a:p>
        </p:txBody>
      </p:sp>
      <p:sp>
        <p:nvSpPr>
          <p:cNvPr id="36868"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6869" name="Date Placeholder 4"/>
          <p:cNvSpPr>
            <a:spLocks noGrp="1"/>
          </p:cNvSpPr>
          <p:nvPr>
            <p:ph type="dt" sz="quarter" idx="1"/>
          </p:nvPr>
        </p:nvSpPr>
        <p:spPr>
          <a:noFill/>
        </p:spPr>
        <p:txBody>
          <a:bodyPr/>
          <a:lstStyle/>
          <a:p>
            <a:pPr defTabSz="965200"/>
            <a:fld id="{4532205E-DB9E-4B95-8F07-13DD98A16339}" type="datetime1">
              <a:rPr lang="en-US" smtClean="0"/>
              <a:pPr defTabSz="965200"/>
              <a:t>3/10/14</a:t>
            </a:fld>
            <a:endParaRPr lang="en-US" smtClean="0"/>
          </a:p>
        </p:txBody>
      </p:sp>
      <p:sp>
        <p:nvSpPr>
          <p:cNvPr id="36870" name="Footer Placeholder 5"/>
          <p:cNvSpPr>
            <a:spLocks noGrp="1"/>
          </p:cNvSpPr>
          <p:nvPr>
            <p:ph type="ftr" sz="quarter" idx="4"/>
          </p:nvPr>
        </p:nvSpPr>
        <p:spPr>
          <a:noFill/>
        </p:spPr>
        <p:txBody>
          <a:bodyPr/>
          <a:lstStyle/>
          <a:p>
            <a:pPr defTabSz="965200"/>
            <a:r>
              <a:rPr lang="en-US" smtClean="0"/>
              <a:t>OPNS454   © Van Mieghem</a:t>
            </a:r>
          </a:p>
        </p:txBody>
      </p:sp>
      <p:sp>
        <p:nvSpPr>
          <p:cNvPr id="36871" name="Slide Number Placeholder 6"/>
          <p:cNvSpPr>
            <a:spLocks noGrp="1"/>
          </p:cNvSpPr>
          <p:nvPr>
            <p:ph type="sldNum" sz="quarter" idx="5"/>
          </p:nvPr>
        </p:nvSpPr>
        <p:spPr>
          <a:noFill/>
        </p:spPr>
        <p:txBody>
          <a:bodyPr/>
          <a:lstStyle/>
          <a:p>
            <a:pPr defTabSz="965200"/>
            <a:fld id="{DAE3232F-F587-43AC-9B70-1B9A0004C943}" type="slidenum">
              <a:rPr lang="en-US" smtClean="0"/>
              <a:pPr defTabSz="965200"/>
              <a:t>14</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dirty="0" smtClean="0"/>
              <a:t>Remind them of lean ops philosophy discussed in the core class + role of visibility (automation may reduce this BUT </a:t>
            </a:r>
            <a:r>
              <a:rPr lang="en-US" dirty="0" err="1" smtClean="0"/>
              <a:t>jidoka</a:t>
            </a:r>
            <a:r>
              <a:rPr lang="en-US" dirty="0" smtClean="0"/>
              <a:t> = automated visibility!) and employee involvement in kaizen (standardization may reduce this).</a:t>
            </a:r>
          </a:p>
          <a:p>
            <a:endParaRPr lang="en-US" dirty="0" smtClean="0"/>
          </a:p>
          <a:p>
            <a:r>
              <a:rPr lang="en-US" dirty="0" smtClean="0"/>
              <a:t>At the same time: automation &amp; standardization reduce variability.  Standardized</a:t>
            </a:r>
            <a:r>
              <a:rPr lang="en-US" baseline="0" dirty="0" smtClean="0"/>
              <a:t> work is therefore at the core of lean + establishes the base to measure improvement +</a:t>
            </a:r>
            <a:r>
              <a:rPr lang="en-US" dirty="0" smtClean="0"/>
              <a:t> increase flex</a:t>
            </a:r>
          </a:p>
          <a:p>
            <a:endParaRPr lang="en-US" dirty="0" smtClean="0"/>
          </a:p>
          <a:p>
            <a:r>
              <a:rPr lang="en-US" dirty="0" smtClean="0"/>
              <a:t>Recall:</a:t>
            </a:r>
          </a:p>
          <a:p>
            <a:r>
              <a:rPr lang="en-US" sz="1000" kern="1200" dirty="0" smtClean="0">
                <a:solidFill>
                  <a:schemeClr val="tx1"/>
                </a:solidFill>
                <a:latin typeface="Times New Roman" pitchFamily="18" charset="0"/>
                <a:ea typeface="+mn-ea"/>
                <a:cs typeface="+mn-cs"/>
              </a:rPr>
              <a:t>TO: 	Tim </a:t>
            </a:r>
            <a:r>
              <a:rPr lang="en-US" sz="1000" kern="1200" dirty="0" err="1" smtClean="0">
                <a:solidFill>
                  <a:schemeClr val="tx1"/>
                </a:solidFill>
                <a:latin typeface="Times New Roman" pitchFamily="18" charset="0"/>
                <a:ea typeface="+mn-ea"/>
                <a:cs typeface="+mn-cs"/>
              </a:rPr>
              <a:t>Koers</a:t>
            </a:r>
            <a:r>
              <a:rPr lang="en-US" sz="1000" kern="1200" dirty="0" smtClean="0">
                <a:solidFill>
                  <a:schemeClr val="tx1"/>
                </a:solidFill>
                <a:latin typeface="Times New Roman" pitchFamily="18" charset="0"/>
                <a:ea typeface="+mn-ea"/>
                <a:cs typeface="+mn-cs"/>
              </a:rPr>
              <a:t> (COO, The Visual Pak Companies)</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FM: 	Jan Van Mieghem and Gad Allon (Kellogg School of Management)</a:t>
            </a:r>
          </a:p>
          <a:p>
            <a:r>
              <a:rPr lang="en-US" sz="1000" kern="1200" dirty="0" smtClean="0">
                <a:solidFill>
                  <a:schemeClr val="tx1"/>
                </a:solidFill>
                <a:latin typeface="Times New Roman" pitchFamily="18" charset="0"/>
                <a:ea typeface="+mn-ea"/>
                <a:cs typeface="+mn-cs"/>
              </a:rPr>
              <a:t> </a:t>
            </a:r>
          </a:p>
          <a:p>
            <a:r>
              <a:rPr lang="en-US" sz="1000" b="1" kern="1200" dirty="0" smtClean="0">
                <a:solidFill>
                  <a:schemeClr val="tx1"/>
                </a:solidFill>
                <a:latin typeface="Times New Roman" pitchFamily="18" charset="0"/>
                <a:ea typeface="+mn-ea"/>
                <a:cs typeface="+mn-cs"/>
              </a:rPr>
              <a:t>Visit </a:t>
            </a:r>
            <a:r>
              <a:rPr lang="en-US" sz="1000" kern="1200" dirty="0" smtClean="0">
                <a:solidFill>
                  <a:schemeClr val="tx1"/>
                </a:solidFill>
                <a:latin typeface="Times New Roman" pitchFamily="18" charset="0"/>
                <a:ea typeface="+mn-ea"/>
                <a:cs typeface="+mn-cs"/>
              </a:rPr>
              <a:t>Date: August 6, 2008</a:t>
            </a:r>
          </a:p>
          <a:p>
            <a:r>
              <a:rPr lang="en-US" dirty="0" smtClean="0"/>
              <a:t>We saw automatic filling of soap </a:t>
            </a:r>
            <a:r>
              <a:rPr lang="en-US" smtClean="0"/>
              <a:t>(Method - sold</a:t>
            </a:r>
            <a:r>
              <a:rPr lang="en-US" baseline="0" smtClean="0"/>
              <a:t> </a:t>
            </a:r>
            <a:r>
              <a:rPr lang="en-US" baseline="0" dirty="0" smtClean="0"/>
              <a:t>in Target—we’ve got the brand at home) with automated equipment.</a:t>
            </a:r>
          </a:p>
          <a:p>
            <a:r>
              <a:rPr lang="en-US" baseline="0" dirty="0" smtClean="0"/>
              <a:t>The machine always overfilled.  Workers did not adjust, they only cleaned the floor from time to time!!!</a:t>
            </a:r>
            <a:endParaRPr lang="en-US" dirty="0" smtClean="0"/>
          </a:p>
          <a:p>
            <a:endParaRPr lang="en-US" dirty="0" smtClean="0"/>
          </a:p>
          <a:p>
            <a:endParaRPr lang="en-US" dirty="0" smtClean="0"/>
          </a:p>
          <a:p>
            <a:r>
              <a:rPr lang="en-US" dirty="0" smtClean="0"/>
              <a:t>So you can see the tension!</a:t>
            </a:r>
          </a:p>
        </p:txBody>
      </p:sp>
      <p:sp>
        <p:nvSpPr>
          <p:cNvPr id="378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7893" name="Date Placeholder 4"/>
          <p:cNvSpPr>
            <a:spLocks noGrp="1"/>
          </p:cNvSpPr>
          <p:nvPr>
            <p:ph type="dt" sz="quarter" idx="1"/>
          </p:nvPr>
        </p:nvSpPr>
        <p:spPr>
          <a:noFill/>
        </p:spPr>
        <p:txBody>
          <a:bodyPr/>
          <a:lstStyle/>
          <a:p>
            <a:pPr defTabSz="965200"/>
            <a:fld id="{94F2BB32-6A3A-4CFB-80C0-2934C96255A0}" type="datetime1">
              <a:rPr lang="en-US" smtClean="0"/>
              <a:pPr defTabSz="965200"/>
              <a:t>3/10/14</a:t>
            </a:fld>
            <a:endParaRPr lang="en-US" smtClean="0"/>
          </a:p>
        </p:txBody>
      </p:sp>
      <p:sp>
        <p:nvSpPr>
          <p:cNvPr id="37894" name="Footer Placeholder 5"/>
          <p:cNvSpPr>
            <a:spLocks noGrp="1"/>
          </p:cNvSpPr>
          <p:nvPr>
            <p:ph type="ftr" sz="quarter" idx="4"/>
          </p:nvPr>
        </p:nvSpPr>
        <p:spPr>
          <a:noFill/>
        </p:spPr>
        <p:txBody>
          <a:bodyPr/>
          <a:lstStyle/>
          <a:p>
            <a:pPr defTabSz="965200"/>
            <a:r>
              <a:rPr lang="en-US" smtClean="0"/>
              <a:t>OPNS454   © Van Mieghem</a:t>
            </a:r>
          </a:p>
        </p:txBody>
      </p:sp>
      <p:sp>
        <p:nvSpPr>
          <p:cNvPr id="37895" name="Slide Number Placeholder 6"/>
          <p:cNvSpPr>
            <a:spLocks noGrp="1"/>
          </p:cNvSpPr>
          <p:nvPr>
            <p:ph type="sldNum" sz="quarter" idx="5"/>
          </p:nvPr>
        </p:nvSpPr>
        <p:spPr>
          <a:noFill/>
        </p:spPr>
        <p:txBody>
          <a:bodyPr/>
          <a:lstStyle/>
          <a:p>
            <a:pPr defTabSz="965200"/>
            <a:fld id="{21DE74AA-CCA8-46BF-959F-88DB7B031A4F}" type="slidenum">
              <a:rPr lang="en-US" smtClean="0"/>
              <a:pPr defTabSz="965200"/>
              <a:t>15</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5299" name="Rectangle 3"/>
          <p:cNvSpPr>
            <a:spLocks noGrp="1" noChangeArrowheads="1"/>
          </p:cNvSpPr>
          <p:nvPr>
            <p:ph type="dt" sz="quarter" idx="1"/>
          </p:nvPr>
        </p:nvSpPr>
        <p:spPr>
          <a:noFill/>
        </p:spPr>
        <p:txBody>
          <a:bodyPr/>
          <a:lstStyle/>
          <a:p>
            <a:pPr defTabSz="965200"/>
            <a:fld id="{3F3DCEAD-C0DE-449E-898F-226F12DFD9B2}" type="datetime1">
              <a:rPr lang="en-US" smtClean="0"/>
              <a:pPr defTabSz="965200"/>
              <a:t>3/10/14</a:t>
            </a:fld>
            <a:endParaRPr lang="en-US" smtClean="0"/>
          </a:p>
        </p:txBody>
      </p:sp>
      <p:sp>
        <p:nvSpPr>
          <p:cNvPr id="5530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5301" name="Rectangle 7"/>
          <p:cNvSpPr>
            <a:spLocks noGrp="1" noChangeArrowheads="1"/>
          </p:cNvSpPr>
          <p:nvPr>
            <p:ph type="sldNum" sz="quarter" idx="5"/>
          </p:nvPr>
        </p:nvSpPr>
        <p:spPr>
          <a:noFill/>
        </p:spPr>
        <p:txBody>
          <a:bodyPr/>
          <a:lstStyle/>
          <a:p>
            <a:pPr defTabSz="965200"/>
            <a:fld id="{797FF27A-DFF6-4BAB-94D9-EAA7ADEC889C}" type="slidenum">
              <a:rPr lang="en-US" smtClean="0"/>
              <a:pPr defTabSz="965200"/>
              <a:t>16</a:t>
            </a:fld>
            <a:endParaRPr lang="en-US" smtClean="0"/>
          </a:p>
        </p:txBody>
      </p:sp>
      <p:sp>
        <p:nvSpPr>
          <p:cNvPr id="55302" name="Rectangle 2"/>
          <p:cNvSpPr>
            <a:spLocks noGrp="1" noRot="1" noChangeAspect="1" noChangeArrowheads="1" noTextEdit="1"/>
          </p:cNvSpPr>
          <p:nvPr>
            <p:ph type="sldImg"/>
          </p:nvPr>
        </p:nvSpPr>
        <p:spPr>
          <a:ln/>
        </p:spPr>
      </p:sp>
      <p:sp>
        <p:nvSpPr>
          <p:cNvPr id="55303" name="Rectangle 3"/>
          <p:cNvSpPr>
            <a:spLocks noGrp="1" noChangeArrowheads="1"/>
          </p:cNvSpPr>
          <p:nvPr>
            <p:ph type="body" idx="1"/>
          </p:nvPr>
        </p:nvSpPr>
        <p:spPr>
          <a:noFill/>
          <a:ln/>
        </p:spPr>
        <p:txBody>
          <a:bodyPr/>
          <a:lstStyle/>
          <a:p>
            <a:r>
              <a:rPr lang="en-US" sz="900" smtClean="0"/>
              <a:t>Result of linear in log-log (see later):</a:t>
            </a:r>
          </a:p>
          <a:p>
            <a:pPr marL="244475" lvl="1">
              <a:buFontTx/>
              <a:buChar char="•"/>
            </a:pPr>
            <a:r>
              <a:rPr lang="en-US" sz="900" smtClean="0"/>
              <a:t> log c = a – b log Q or c(Q) = c(1)*Q^(-b)</a:t>
            </a:r>
          </a:p>
          <a:p>
            <a:pPr marL="244475" lvl="1">
              <a:buFontTx/>
              <a:buChar char="•"/>
            </a:pPr>
            <a:r>
              <a:rPr lang="en-US" sz="900" smtClean="0"/>
              <a:t>Thus, c(2Q) = c(Q)*2^(-b)</a:t>
            </a:r>
          </a:p>
          <a:p>
            <a:r>
              <a:rPr lang="en-US" sz="900" smtClean="0"/>
              <a:t>	“Every doubling of volume reduces cost by L =  1 – 2^(-b) %.”</a:t>
            </a:r>
          </a:p>
          <a:p>
            <a:endParaRPr lang="en-US" sz="900" smtClean="0"/>
          </a:p>
          <a:p>
            <a:endParaRPr lang="en-US" sz="900" smtClean="0"/>
          </a:p>
          <a:p>
            <a:r>
              <a:rPr lang="en-US" sz="900" smtClean="0"/>
              <a:t>Other dynamics:</a:t>
            </a:r>
          </a:p>
          <a:p>
            <a:pPr>
              <a:buFontTx/>
              <a:buChar char="•"/>
            </a:pPr>
            <a:r>
              <a:rPr lang="en-US" sz="900" smtClean="0"/>
              <a:t> fixed percentage reduction per year = exponential fast learning over time.</a:t>
            </a:r>
          </a:p>
          <a:p>
            <a:pPr marL="244475" lvl="1">
              <a:buFontTx/>
              <a:buChar char="•"/>
            </a:pPr>
            <a:r>
              <a:rPr lang="en-US" sz="900" smtClean="0"/>
              <a:t> Example = productivity growth</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http://www.stanford.edu/~lanierb/research/Learning_and_Forgetting_AER.pdf</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3/10/14</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smtClean="0"/>
          </a:p>
        </p:txBody>
      </p:sp>
      <p:sp>
        <p:nvSpPr>
          <p:cNvPr id="5632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56325" name="Date Placeholder 4"/>
          <p:cNvSpPr>
            <a:spLocks noGrp="1"/>
          </p:cNvSpPr>
          <p:nvPr>
            <p:ph type="dt" sz="quarter" idx="1"/>
          </p:nvPr>
        </p:nvSpPr>
        <p:spPr>
          <a:noFill/>
        </p:spPr>
        <p:txBody>
          <a:bodyPr/>
          <a:lstStyle/>
          <a:p>
            <a:pPr defTabSz="965200"/>
            <a:fld id="{88CF7C2B-5E42-49D5-AB4C-6F198D596798}" type="datetime1">
              <a:rPr lang="en-US" smtClean="0"/>
              <a:pPr defTabSz="965200"/>
              <a:t>3/10/14</a:t>
            </a:fld>
            <a:endParaRPr lang="en-US" smtClean="0"/>
          </a:p>
        </p:txBody>
      </p:sp>
      <p:sp>
        <p:nvSpPr>
          <p:cNvPr id="56326" name="Footer Placeholder 5"/>
          <p:cNvSpPr>
            <a:spLocks noGrp="1"/>
          </p:cNvSpPr>
          <p:nvPr>
            <p:ph type="ftr" sz="quarter" idx="4"/>
          </p:nvPr>
        </p:nvSpPr>
        <p:spPr>
          <a:noFill/>
        </p:spPr>
        <p:txBody>
          <a:bodyPr/>
          <a:lstStyle/>
          <a:p>
            <a:pPr defTabSz="965200"/>
            <a:r>
              <a:rPr lang="en-US" smtClean="0"/>
              <a:t>OPNS454   © Van Mieghem</a:t>
            </a:r>
          </a:p>
        </p:txBody>
      </p:sp>
      <p:sp>
        <p:nvSpPr>
          <p:cNvPr id="56327" name="Slide Number Placeholder 6"/>
          <p:cNvSpPr>
            <a:spLocks noGrp="1"/>
          </p:cNvSpPr>
          <p:nvPr>
            <p:ph type="sldNum" sz="quarter" idx="5"/>
          </p:nvPr>
        </p:nvSpPr>
        <p:spPr>
          <a:noFill/>
        </p:spPr>
        <p:txBody>
          <a:bodyPr/>
          <a:lstStyle/>
          <a:p>
            <a:pPr defTabSz="965200"/>
            <a:fld id="{13FAB343-44E6-491D-A857-30F16BFD75FB}" type="slidenum">
              <a:rPr lang="en-US" smtClean="0"/>
              <a:pPr defTabSz="965200"/>
              <a:t>19</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7347" name="Rectangle 3"/>
          <p:cNvSpPr>
            <a:spLocks noGrp="1" noChangeArrowheads="1"/>
          </p:cNvSpPr>
          <p:nvPr>
            <p:ph type="dt" sz="quarter" idx="1"/>
          </p:nvPr>
        </p:nvSpPr>
        <p:spPr>
          <a:noFill/>
        </p:spPr>
        <p:txBody>
          <a:bodyPr/>
          <a:lstStyle/>
          <a:p>
            <a:pPr defTabSz="965200"/>
            <a:fld id="{13B36B73-1EC2-49A9-B8BF-D805B55FD111}" type="datetime1">
              <a:rPr lang="en-US" smtClean="0"/>
              <a:pPr defTabSz="965200"/>
              <a:t>3/10/14</a:t>
            </a:fld>
            <a:endParaRPr lang="en-US" smtClean="0"/>
          </a:p>
        </p:txBody>
      </p:sp>
      <p:sp>
        <p:nvSpPr>
          <p:cNvPr id="5734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7349" name="Rectangle 7"/>
          <p:cNvSpPr>
            <a:spLocks noGrp="1" noChangeArrowheads="1"/>
          </p:cNvSpPr>
          <p:nvPr>
            <p:ph type="sldNum" sz="quarter" idx="5"/>
          </p:nvPr>
        </p:nvSpPr>
        <p:spPr>
          <a:noFill/>
        </p:spPr>
        <p:txBody>
          <a:bodyPr/>
          <a:lstStyle/>
          <a:p>
            <a:pPr defTabSz="965200"/>
            <a:fld id="{7EF71687-8B3A-482C-AA42-ED8FBDCF16DE}" type="slidenum">
              <a:rPr lang="en-US" smtClean="0"/>
              <a:pPr defTabSz="965200"/>
              <a:t>20</a:t>
            </a:fld>
            <a:endParaRPr lang="en-US" smtClean="0"/>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0419" name="Rectangle 3"/>
          <p:cNvSpPr>
            <a:spLocks noGrp="1" noChangeArrowheads="1"/>
          </p:cNvSpPr>
          <p:nvPr>
            <p:ph type="dt" sz="quarter" idx="1"/>
          </p:nvPr>
        </p:nvSpPr>
        <p:spPr>
          <a:noFill/>
        </p:spPr>
        <p:txBody>
          <a:bodyPr/>
          <a:lstStyle/>
          <a:p>
            <a:pPr defTabSz="965200"/>
            <a:fld id="{151A0C4E-3CA9-4AA2-98B3-202AAF03EEBC}" type="datetime1">
              <a:rPr lang="en-US" smtClean="0"/>
              <a:pPr defTabSz="965200"/>
              <a:t>3/10/14</a:t>
            </a:fld>
            <a:endParaRPr lang="en-US" smtClean="0"/>
          </a:p>
        </p:txBody>
      </p:sp>
      <p:sp>
        <p:nvSpPr>
          <p:cNvPr id="60420" name="Rectangle 6"/>
          <p:cNvSpPr>
            <a:spLocks noGrp="1" noChangeArrowheads="1"/>
          </p:cNvSpPr>
          <p:nvPr>
            <p:ph type="ftr" sz="quarter" idx="4"/>
          </p:nvPr>
        </p:nvSpPr>
        <p:spPr>
          <a:noFill/>
        </p:spPr>
        <p:txBody>
          <a:bodyPr/>
          <a:lstStyle/>
          <a:p>
            <a:pPr defTabSz="965200"/>
            <a:r>
              <a:rPr lang="en-US" smtClean="0"/>
              <a:t>OPNS454   © Van Mieghem</a:t>
            </a:r>
          </a:p>
        </p:txBody>
      </p:sp>
      <p:sp>
        <p:nvSpPr>
          <p:cNvPr id="60421" name="Rectangle 7"/>
          <p:cNvSpPr>
            <a:spLocks noGrp="1" noChangeArrowheads="1"/>
          </p:cNvSpPr>
          <p:nvPr>
            <p:ph type="sldNum" sz="quarter" idx="5"/>
          </p:nvPr>
        </p:nvSpPr>
        <p:spPr>
          <a:noFill/>
        </p:spPr>
        <p:txBody>
          <a:bodyPr/>
          <a:lstStyle/>
          <a:p>
            <a:pPr defTabSz="965200"/>
            <a:fld id="{EF9B4DD1-A835-4B50-969F-CE3FE866215C}" type="slidenum">
              <a:rPr lang="en-US" smtClean="0"/>
              <a:pPr defTabSz="965200"/>
              <a:t>21</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smtClean="0"/>
              <a:t>Written in 2003 (in Dutch): Awel, morgen geef ik les over de learning curve.  En als tangential voorbeeld (de theorie past niet volledig hier, want growth is an S-curve), heb ik de prijs van 41-43 inch Plasma displays.  </a:t>
            </a:r>
          </a:p>
          <a:p>
            <a:r>
              <a:rPr lang="en-US" smtClean="0"/>
              <a:t> </a:t>
            </a:r>
          </a:p>
          <a:p>
            <a:r>
              <a:rPr lang="en-US" smtClean="0"/>
              <a:t>Simpele analyse geeft: price decline of 21% annual.  Will hit $2000 in 2007.  Dus, 'k zal wel nog wat moeten wachten...  [Met de S-curve zal de groei toenemen en hopelijk ook learning + competitie.  That all will increase price decline.  If it goes up to 30%, then price will halve in two years, that's still two years to wait!</a:t>
            </a:r>
          </a:p>
          <a:p>
            <a:endParaRPr lang="en-US" smtClean="0"/>
          </a:p>
          <a:p>
            <a:r>
              <a:rPr lang="en-US" smtClean="0"/>
              <a:t>Update in NY Times, Sep 07, 2007: “The average price of a 42inch HDTV has declined to $1,522 from $1,844 so far this year, an 18% drop, according to research firm iSuppli.  Analysts said they expected a 25% drop for the year, but it has been more in years past.”</a:t>
            </a:r>
          </a:p>
          <a:p>
            <a:r>
              <a:rPr lang="en-US" smtClean="0"/>
              <a:t>&gt; Thus, my rough estimate in 2003 was remarkably accurate!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9939" name="Rectangle 3"/>
          <p:cNvSpPr>
            <a:spLocks noGrp="1" noChangeArrowheads="1"/>
          </p:cNvSpPr>
          <p:nvPr>
            <p:ph type="dt" sz="quarter" idx="1"/>
          </p:nvPr>
        </p:nvSpPr>
        <p:spPr>
          <a:noFill/>
        </p:spPr>
        <p:txBody>
          <a:bodyPr/>
          <a:lstStyle/>
          <a:p>
            <a:pPr defTabSz="965200"/>
            <a:fld id="{F2F15013-15B3-46C7-8AA8-18061530A840}" type="datetime1">
              <a:rPr lang="en-US" smtClean="0"/>
              <a:pPr defTabSz="965200"/>
              <a:t>3/10/14</a:t>
            </a:fld>
            <a:endParaRPr lang="en-US" smtClean="0"/>
          </a:p>
        </p:txBody>
      </p:sp>
      <p:sp>
        <p:nvSpPr>
          <p:cNvPr id="39940" name="Rectangle 6"/>
          <p:cNvSpPr>
            <a:spLocks noGrp="1" noChangeArrowheads="1"/>
          </p:cNvSpPr>
          <p:nvPr>
            <p:ph type="ftr" sz="quarter" idx="4"/>
          </p:nvPr>
        </p:nvSpPr>
        <p:spPr>
          <a:noFill/>
        </p:spPr>
        <p:txBody>
          <a:bodyPr/>
          <a:lstStyle/>
          <a:p>
            <a:pPr defTabSz="965200"/>
            <a:r>
              <a:rPr lang="en-US" smtClean="0"/>
              <a:t>OPNS454   © Van Mieghem</a:t>
            </a:r>
          </a:p>
        </p:txBody>
      </p:sp>
      <p:sp>
        <p:nvSpPr>
          <p:cNvPr id="39941" name="Rectangle 7"/>
          <p:cNvSpPr>
            <a:spLocks noGrp="1" noChangeArrowheads="1"/>
          </p:cNvSpPr>
          <p:nvPr>
            <p:ph type="sldNum" sz="quarter" idx="5"/>
          </p:nvPr>
        </p:nvSpPr>
        <p:spPr>
          <a:noFill/>
        </p:spPr>
        <p:txBody>
          <a:bodyPr/>
          <a:lstStyle/>
          <a:p>
            <a:pPr defTabSz="965200"/>
            <a:fld id="{225883ED-7624-4C9D-9E23-258183B60197}" type="slidenum">
              <a:rPr lang="en-US" smtClean="0"/>
              <a:pPr defTabSz="965200"/>
              <a:t>2</a:t>
            </a:fld>
            <a:endParaRPr lang="en-US" smtClean="0"/>
          </a:p>
        </p:txBody>
      </p:sp>
      <p:sp>
        <p:nvSpPr>
          <p:cNvPr id="39942" name="Rectangle 2"/>
          <p:cNvSpPr>
            <a:spLocks noGrp="1" noRot="1" noChangeAspect="1" noChangeArrowheads="1" noTextEdit="1"/>
          </p:cNvSpPr>
          <p:nvPr>
            <p:ph type="sldImg"/>
          </p:nvPr>
        </p:nvSpPr>
        <p:spPr>
          <a:ln/>
        </p:spPr>
      </p:sp>
      <p:sp>
        <p:nvSpPr>
          <p:cNvPr id="39943" name="Rectangle 3"/>
          <p:cNvSpPr>
            <a:spLocks noGrp="1" noChangeArrowheads="1"/>
          </p:cNvSpPr>
          <p:nvPr>
            <p:ph type="body" idx="1"/>
          </p:nvPr>
        </p:nvSpPr>
        <p:spPr>
          <a:noFill/>
          <a:ln/>
        </p:spPr>
        <p:txBody>
          <a:bodyPr/>
          <a:lstStyle/>
          <a:p>
            <a:r>
              <a:rPr lang="en-US" dirty="0" smtClean="0"/>
              <a:t>http://www.conti-online.com/generator/www/de/en/cas/cas/themes/products/electronic_brake_and_safety_systems/electronic_brake_systems/abs_tcs_esc/ebs_1003_en.html</a:t>
            </a:r>
          </a:p>
          <a:p>
            <a:endParaRPr lang="en-US" dirty="0" smtClean="0"/>
          </a:p>
          <a:p>
            <a:pPr>
              <a:defRPr/>
            </a:pPr>
            <a:r>
              <a:rPr lang="en-US" dirty="0" smtClean="0"/>
              <a:t>Opening question: “what are the goals of the MK20 project and how is it going?”  List goals on BB.</a:t>
            </a:r>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pPr>
              <a:buFont typeface="Arial" pitchFamily="34" charset="0"/>
              <a:buNone/>
              <a:defRPr/>
            </a:pPr>
            <a:endParaRPr lang="en-US" dirty="0" smtClean="0"/>
          </a:p>
          <a:p>
            <a:pPr>
              <a:buFont typeface="Arial" pitchFamily="34" charset="0"/>
              <a:buNone/>
              <a:defRPr/>
            </a:pPr>
            <a:r>
              <a:rPr lang="en-US" dirty="0" smtClean="0"/>
              <a:t>- How would you describe</a:t>
            </a:r>
            <a:r>
              <a:rPr lang="en-US" baseline="0" dirty="0" smtClean="0"/>
              <a:t> this innovation: radical or incremental? (Then move to next slides)</a:t>
            </a:r>
            <a:endParaRPr lang="en-US" dirty="0" smtClean="0"/>
          </a:p>
          <a:p>
            <a:pPr>
              <a:buFont typeface="Arial" pitchFamily="34" charset="0"/>
              <a:buNone/>
              <a:defRPr/>
            </a:pPr>
            <a:endParaRPr lang="en-US" dirty="0" smtClean="0"/>
          </a:p>
          <a:p>
            <a:pPr>
              <a:buFont typeface="Arial" pitchFamily="34" charset="0"/>
              <a:buNone/>
              <a:defRPr/>
            </a:pPr>
            <a:endParaRPr lang="en-US" dirty="0" smtClean="0"/>
          </a:p>
          <a:p>
            <a:pPr>
              <a:buFont typeface="Arial" pitchFamily="34" charset="0"/>
              <a:buNone/>
              <a:defRPr/>
            </a:pPr>
            <a:r>
              <a:rPr lang="en-US" dirty="0" smtClean="0"/>
              <a:t>- Most debate centers around process design. “To structure this debated and to put this in perspective, let’s go over some slides.”  </a:t>
            </a:r>
          </a:p>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1443" name="Rectangle 3"/>
          <p:cNvSpPr>
            <a:spLocks noGrp="1" noChangeArrowheads="1"/>
          </p:cNvSpPr>
          <p:nvPr>
            <p:ph type="dt" sz="quarter" idx="1"/>
          </p:nvPr>
        </p:nvSpPr>
        <p:spPr>
          <a:noFill/>
        </p:spPr>
        <p:txBody>
          <a:bodyPr/>
          <a:lstStyle/>
          <a:p>
            <a:pPr defTabSz="965200"/>
            <a:fld id="{277E5CCE-5B77-474B-9FAE-9B183C7F7AAC}" type="datetime1">
              <a:rPr lang="en-US" smtClean="0"/>
              <a:pPr defTabSz="965200"/>
              <a:t>3/10/14</a:t>
            </a:fld>
            <a:endParaRPr lang="en-US" smtClean="0"/>
          </a:p>
        </p:txBody>
      </p:sp>
      <p:sp>
        <p:nvSpPr>
          <p:cNvPr id="61444" name="Rectangle 6"/>
          <p:cNvSpPr>
            <a:spLocks noGrp="1" noChangeArrowheads="1"/>
          </p:cNvSpPr>
          <p:nvPr>
            <p:ph type="ftr" sz="quarter" idx="4"/>
          </p:nvPr>
        </p:nvSpPr>
        <p:spPr>
          <a:noFill/>
        </p:spPr>
        <p:txBody>
          <a:bodyPr/>
          <a:lstStyle/>
          <a:p>
            <a:pPr defTabSz="965200"/>
            <a:r>
              <a:rPr lang="en-US" smtClean="0"/>
              <a:t>OPNS454   © Van Mieghem</a:t>
            </a:r>
          </a:p>
        </p:txBody>
      </p:sp>
      <p:sp>
        <p:nvSpPr>
          <p:cNvPr id="61445" name="Rectangle 7"/>
          <p:cNvSpPr>
            <a:spLocks noGrp="1" noChangeArrowheads="1"/>
          </p:cNvSpPr>
          <p:nvPr>
            <p:ph type="sldNum" sz="quarter" idx="5"/>
          </p:nvPr>
        </p:nvSpPr>
        <p:spPr>
          <a:noFill/>
        </p:spPr>
        <p:txBody>
          <a:bodyPr/>
          <a:lstStyle/>
          <a:p>
            <a:pPr defTabSz="965200"/>
            <a:fld id="{D9C49497-51B4-497D-B05B-7FF0D28981F4}" type="slidenum">
              <a:rPr lang="en-US" smtClean="0"/>
              <a:pPr defTabSz="965200"/>
              <a:t>22</a:t>
            </a:fld>
            <a:endParaRPr lang="en-US" smtClean="0"/>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71550"/>
            <a:r>
              <a:rPr lang="en-US" smtClean="0"/>
              <a:t>© Van Mieghem</a:t>
            </a:r>
          </a:p>
        </p:txBody>
      </p:sp>
      <p:sp>
        <p:nvSpPr>
          <p:cNvPr id="62468" name="Rectangle 7"/>
          <p:cNvSpPr>
            <a:spLocks noGrp="1" noChangeArrowheads="1"/>
          </p:cNvSpPr>
          <p:nvPr>
            <p:ph type="sldNum" sz="quarter" idx="5"/>
          </p:nvPr>
        </p:nvSpPr>
        <p:spPr>
          <a:noFill/>
        </p:spPr>
        <p:txBody>
          <a:bodyPr/>
          <a:lstStyle/>
          <a:p>
            <a:pPr defTabSz="971550"/>
            <a:fld id="{BA247DE2-1E85-496E-809F-823AAD4A4A66}" type="slidenum">
              <a:rPr lang="en-US" smtClean="0"/>
              <a:pPr defTabSz="971550"/>
              <a:t>23</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3493" name="Date Placeholder 4"/>
          <p:cNvSpPr>
            <a:spLocks noGrp="1"/>
          </p:cNvSpPr>
          <p:nvPr>
            <p:ph type="dt" sz="quarter" idx="1"/>
          </p:nvPr>
        </p:nvSpPr>
        <p:spPr>
          <a:noFill/>
        </p:spPr>
        <p:txBody>
          <a:bodyPr/>
          <a:lstStyle/>
          <a:p>
            <a:pPr defTabSz="965200"/>
            <a:fld id="{F20B6EA7-0777-4A4B-BD9C-8388AFB423B1}" type="datetime1">
              <a:rPr lang="en-US" smtClean="0"/>
              <a:pPr defTabSz="965200"/>
              <a:t>3/10/14</a:t>
            </a:fld>
            <a:endParaRPr lang="en-US" smtClean="0"/>
          </a:p>
        </p:txBody>
      </p:sp>
      <p:sp>
        <p:nvSpPr>
          <p:cNvPr id="63494" name="Footer Placeholder 5"/>
          <p:cNvSpPr>
            <a:spLocks noGrp="1"/>
          </p:cNvSpPr>
          <p:nvPr>
            <p:ph type="ftr" sz="quarter" idx="4"/>
          </p:nvPr>
        </p:nvSpPr>
        <p:spPr>
          <a:noFill/>
        </p:spPr>
        <p:txBody>
          <a:bodyPr/>
          <a:lstStyle/>
          <a:p>
            <a:pPr defTabSz="965200"/>
            <a:r>
              <a:rPr lang="en-US" smtClean="0"/>
              <a:t>OPNS454   © Van Mieghem</a:t>
            </a:r>
          </a:p>
        </p:txBody>
      </p:sp>
      <p:sp>
        <p:nvSpPr>
          <p:cNvPr id="63495" name="Slide Number Placeholder 6"/>
          <p:cNvSpPr>
            <a:spLocks noGrp="1"/>
          </p:cNvSpPr>
          <p:nvPr>
            <p:ph type="sldNum" sz="quarter" idx="5"/>
          </p:nvPr>
        </p:nvSpPr>
        <p:spPr>
          <a:noFill/>
        </p:spPr>
        <p:txBody>
          <a:bodyPr/>
          <a:lstStyle/>
          <a:p>
            <a:pPr defTabSz="965200"/>
            <a:fld id="{A26133B3-AAA4-43DF-A6C1-30E3C26DCE73}" type="slidenum">
              <a:rPr lang="en-US" smtClean="0"/>
              <a:pPr defTabSz="965200"/>
              <a:t>24</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smtClean="0"/>
          </a:p>
        </p:txBody>
      </p:sp>
      <p:sp>
        <p:nvSpPr>
          <p:cNvPr id="64516"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4517" name="Date Placeholder 4"/>
          <p:cNvSpPr>
            <a:spLocks noGrp="1"/>
          </p:cNvSpPr>
          <p:nvPr>
            <p:ph type="dt" sz="quarter" idx="1"/>
          </p:nvPr>
        </p:nvSpPr>
        <p:spPr>
          <a:noFill/>
        </p:spPr>
        <p:txBody>
          <a:bodyPr/>
          <a:lstStyle/>
          <a:p>
            <a:pPr defTabSz="965200"/>
            <a:fld id="{B556DD10-8A46-4144-B7C5-492A789C0751}" type="datetime1">
              <a:rPr lang="en-US" smtClean="0"/>
              <a:pPr defTabSz="965200"/>
              <a:t>3/10/14</a:t>
            </a:fld>
            <a:endParaRPr lang="en-US" smtClean="0"/>
          </a:p>
        </p:txBody>
      </p:sp>
      <p:sp>
        <p:nvSpPr>
          <p:cNvPr id="64518" name="Footer Placeholder 5"/>
          <p:cNvSpPr>
            <a:spLocks noGrp="1"/>
          </p:cNvSpPr>
          <p:nvPr>
            <p:ph type="ftr" sz="quarter" idx="4"/>
          </p:nvPr>
        </p:nvSpPr>
        <p:spPr>
          <a:noFill/>
        </p:spPr>
        <p:txBody>
          <a:bodyPr/>
          <a:lstStyle/>
          <a:p>
            <a:pPr defTabSz="965200"/>
            <a:r>
              <a:rPr lang="en-US" smtClean="0"/>
              <a:t>OPNS454   © Van Mieghem</a:t>
            </a:r>
          </a:p>
        </p:txBody>
      </p:sp>
      <p:sp>
        <p:nvSpPr>
          <p:cNvPr id="64519" name="Slide Number Placeholder 6"/>
          <p:cNvSpPr>
            <a:spLocks noGrp="1"/>
          </p:cNvSpPr>
          <p:nvPr>
            <p:ph type="sldNum" sz="quarter" idx="5"/>
          </p:nvPr>
        </p:nvSpPr>
        <p:spPr>
          <a:noFill/>
        </p:spPr>
        <p:txBody>
          <a:bodyPr/>
          <a:lstStyle/>
          <a:p>
            <a:pPr defTabSz="965200"/>
            <a:fld id="{5D49C3BE-CCA6-4F34-8088-0889D3E91045}" type="slidenum">
              <a:rPr lang="en-US" smtClean="0"/>
              <a:pPr defTabSz="965200"/>
              <a:t>25</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p>
        </p:txBody>
      </p:sp>
      <p:sp>
        <p:nvSpPr>
          <p:cNvPr id="65540"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5541" name="Date Placeholder 4"/>
          <p:cNvSpPr>
            <a:spLocks noGrp="1"/>
          </p:cNvSpPr>
          <p:nvPr>
            <p:ph type="dt" sz="quarter" idx="1"/>
          </p:nvPr>
        </p:nvSpPr>
        <p:spPr>
          <a:noFill/>
        </p:spPr>
        <p:txBody>
          <a:bodyPr/>
          <a:lstStyle/>
          <a:p>
            <a:pPr defTabSz="965200"/>
            <a:fld id="{4A6E0C0B-3CB2-492C-ACCF-12DF8ADAFECE}" type="datetime1">
              <a:rPr lang="en-US" smtClean="0"/>
              <a:pPr defTabSz="965200"/>
              <a:t>3/10/14</a:t>
            </a:fld>
            <a:endParaRPr lang="en-US" smtClean="0"/>
          </a:p>
        </p:txBody>
      </p:sp>
      <p:sp>
        <p:nvSpPr>
          <p:cNvPr id="65542" name="Footer Placeholder 5"/>
          <p:cNvSpPr>
            <a:spLocks noGrp="1"/>
          </p:cNvSpPr>
          <p:nvPr>
            <p:ph type="ftr" sz="quarter" idx="4"/>
          </p:nvPr>
        </p:nvSpPr>
        <p:spPr>
          <a:noFill/>
        </p:spPr>
        <p:txBody>
          <a:bodyPr/>
          <a:lstStyle/>
          <a:p>
            <a:pPr defTabSz="965200"/>
            <a:r>
              <a:rPr lang="en-US" smtClean="0"/>
              <a:t>OPNS454   © Van Mieghem</a:t>
            </a:r>
          </a:p>
        </p:txBody>
      </p:sp>
      <p:sp>
        <p:nvSpPr>
          <p:cNvPr id="65543" name="Slide Number Placeholder 6"/>
          <p:cNvSpPr>
            <a:spLocks noGrp="1"/>
          </p:cNvSpPr>
          <p:nvPr>
            <p:ph type="sldNum" sz="quarter" idx="5"/>
          </p:nvPr>
        </p:nvSpPr>
        <p:spPr>
          <a:noFill/>
        </p:spPr>
        <p:txBody>
          <a:bodyPr/>
          <a:lstStyle/>
          <a:p>
            <a:pPr defTabSz="965200"/>
            <a:fld id="{4AEF9643-985C-4E4D-881F-C5211193AA12}" type="slidenum">
              <a:rPr lang="en-US" smtClean="0"/>
              <a:pPr defTabSz="965200"/>
              <a:t>26</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6565" name="Date Placeholder 4"/>
          <p:cNvSpPr>
            <a:spLocks noGrp="1"/>
          </p:cNvSpPr>
          <p:nvPr>
            <p:ph type="dt" sz="quarter" idx="1"/>
          </p:nvPr>
        </p:nvSpPr>
        <p:spPr>
          <a:noFill/>
        </p:spPr>
        <p:txBody>
          <a:bodyPr/>
          <a:lstStyle/>
          <a:p>
            <a:pPr defTabSz="965200"/>
            <a:fld id="{B59692FF-B7A7-4848-AAD5-13BDDFC6220C}" type="datetime1">
              <a:rPr lang="en-US" smtClean="0"/>
              <a:pPr defTabSz="965200"/>
              <a:t>3/10/14</a:t>
            </a:fld>
            <a:endParaRPr lang="en-US" smtClean="0"/>
          </a:p>
        </p:txBody>
      </p:sp>
      <p:sp>
        <p:nvSpPr>
          <p:cNvPr id="66566" name="Footer Placeholder 5"/>
          <p:cNvSpPr>
            <a:spLocks noGrp="1"/>
          </p:cNvSpPr>
          <p:nvPr>
            <p:ph type="ftr" sz="quarter" idx="4"/>
          </p:nvPr>
        </p:nvSpPr>
        <p:spPr>
          <a:noFill/>
        </p:spPr>
        <p:txBody>
          <a:bodyPr/>
          <a:lstStyle/>
          <a:p>
            <a:pPr defTabSz="965200"/>
            <a:r>
              <a:rPr lang="en-US" smtClean="0"/>
              <a:t>OPNS454   © Van Mieghem</a:t>
            </a:r>
          </a:p>
        </p:txBody>
      </p:sp>
      <p:sp>
        <p:nvSpPr>
          <p:cNvPr id="66567" name="Slide Number Placeholder 6"/>
          <p:cNvSpPr>
            <a:spLocks noGrp="1"/>
          </p:cNvSpPr>
          <p:nvPr>
            <p:ph type="sldNum" sz="quarter" idx="5"/>
          </p:nvPr>
        </p:nvSpPr>
        <p:spPr>
          <a:noFill/>
        </p:spPr>
        <p:txBody>
          <a:bodyPr/>
          <a:lstStyle/>
          <a:p>
            <a:pPr defTabSz="965200"/>
            <a:fld id="{08FF573C-A7B0-482A-873B-3580A1DB14F7}" type="slidenum">
              <a:rPr lang="en-US" smtClean="0"/>
              <a:pPr defTabSz="965200"/>
              <a:t>27</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77F2FA-2C52-48C3-9A35-C7ADAE29DA73}" type="slidenum">
              <a:rPr lang="en-US" smtClean="0"/>
              <a:pPr fontAlgn="base">
                <a:spcBef>
                  <a:spcPct val="0"/>
                </a:spcBef>
                <a:spcAft>
                  <a:spcPct val="0"/>
                </a:spcAft>
                <a:defRPr/>
              </a:pPr>
              <a:t>29</a:t>
            </a:fld>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8915" name="Rectangle 3"/>
          <p:cNvSpPr>
            <a:spLocks noGrp="1" noChangeArrowheads="1"/>
          </p:cNvSpPr>
          <p:nvPr>
            <p:ph type="dt" sz="quarter" idx="1"/>
          </p:nvPr>
        </p:nvSpPr>
        <p:spPr>
          <a:noFill/>
        </p:spPr>
        <p:txBody>
          <a:bodyPr/>
          <a:lstStyle/>
          <a:p>
            <a:pPr defTabSz="965200"/>
            <a:fld id="{CC59EC65-B99B-4372-BACD-A498EFE9F894}" type="datetime1">
              <a:rPr lang="en-US" smtClean="0"/>
              <a:pPr defTabSz="965200"/>
              <a:t>3/10/14</a:t>
            </a:fld>
            <a:endParaRPr lang="en-US" smtClean="0"/>
          </a:p>
        </p:txBody>
      </p:sp>
      <p:sp>
        <p:nvSpPr>
          <p:cNvPr id="38916" name="Rectangle 6"/>
          <p:cNvSpPr>
            <a:spLocks noGrp="1" noChangeArrowheads="1"/>
          </p:cNvSpPr>
          <p:nvPr>
            <p:ph type="ftr" sz="quarter" idx="4"/>
          </p:nvPr>
        </p:nvSpPr>
        <p:spPr>
          <a:noFill/>
        </p:spPr>
        <p:txBody>
          <a:bodyPr/>
          <a:lstStyle/>
          <a:p>
            <a:pPr defTabSz="965200"/>
            <a:r>
              <a:rPr lang="en-US" smtClean="0"/>
              <a:t>OPNS454   © Van Mieghem</a:t>
            </a:r>
          </a:p>
        </p:txBody>
      </p:sp>
      <p:sp>
        <p:nvSpPr>
          <p:cNvPr id="38917" name="Rectangle 7"/>
          <p:cNvSpPr>
            <a:spLocks noGrp="1" noChangeArrowheads="1"/>
          </p:cNvSpPr>
          <p:nvPr>
            <p:ph type="sldNum" sz="quarter" idx="5"/>
          </p:nvPr>
        </p:nvSpPr>
        <p:spPr>
          <a:noFill/>
        </p:spPr>
        <p:txBody>
          <a:bodyPr/>
          <a:lstStyle/>
          <a:p>
            <a:pPr defTabSz="965200"/>
            <a:fld id="{6735DAAF-F4C9-4B62-8448-4E2C1B10A0A0}" type="slidenum">
              <a:rPr lang="en-US" smtClean="0"/>
              <a:pPr defTabSz="965200"/>
              <a:t>36</a:t>
            </a:fld>
            <a:endParaRPr lang="en-US" smtClean="0"/>
          </a:p>
        </p:txBody>
      </p:sp>
      <p:sp>
        <p:nvSpPr>
          <p:cNvPr id="38918" name="Rectangle 2"/>
          <p:cNvSpPr>
            <a:spLocks noGrp="1" noRot="1" noChangeAspect="1" noChangeArrowheads="1" noTextEdit="1"/>
          </p:cNvSpPr>
          <p:nvPr>
            <p:ph type="sldImg"/>
          </p:nvPr>
        </p:nvSpPr>
        <p:spPr>
          <a:xfrm>
            <a:off x="1552575" y="393700"/>
            <a:ext cx="4211638" cy="3159125"/>
          </a:xfrm>
          <a:ln/>
        </p:spPr>
      </p:sp>
      <p:sp>
        <p:nvSpPr>
          <p:cNvPr id="38919" name="Rectangle 3"/>
          <p:cNvSpPr>
            <a:spLocks noGrp="1" noChangeArrowheads="1"/>
          </p:cNvSpPr>
          <p:nvPr>
            <p:ph type="body" idx="1"/>
          </p:nvPr>
        </p:nvSpPr>
        <p:spPr>
          <a:xfrm>
            <a:off x="385763" y="3557588"/>
            <a:ext cx="6929437" cy="5661025"/>
          </a:xfrm>
          <a:noFill/>
          <a:ln/>
        </p:spPr>
        <p:txBody>
          <a:bodyPr lIns="96614" tIns="48307" rIns="96614" bIns="48307"/>
          <a:lstStyle/>
          <a:p>
            <a:pPr marL="236538" indent="-236538">
              <a:buFont typeface="Wingdings" pitchFamily="2" charset="2"/>
              <a:buChar char="Ø"/>
            </a:pPr>
            <a:r>
              <a:rPr lang="en-US" sz="900" smtClean="0"/>
              <a:t>Where are we in the course?  Focus on innovation, with cross links to technology and demand mgt</a:t>
            </a:r>
          </a:p>
          <a:p>
            <a:pPr marL="236538" indent="-236538"/>
            <a:endParaRPr lang="en-US" sz="900" smtClean="0"/>
          </a:p>
          <a:p>
            <a:pPr marL="236538" indent="-236538"/>
            <a:r>
              <a:rPr lang="en-US" sz="900" smtClean="0"/>
              <a:t>To put things in perspective, consider the framework for ITT:</a:t>
            </a:r>
          </a:p>
          <a:p>
            <a:pPr marL="236538" indent="-236538"/>
            <a:endParaRPr lang="en-US" sz="900" smtClean="0"/>
          </a:p>
          <a:p>
            <a:pPr marL="236538" indent="-236538"/>
            <a:r>
              <a:rPr lang="en-US" sz="900" smtClean="0"/>
              <a:t>Goal: </a:t>
            </a:r>
            <a:r>
              <a:rPr lang="en-US" sz="900" b="1" smtClean="0"/>
              <a:t>Remain profitable with higher volumes of commoditizing ABS</a:t>
            </a:r>
            <a:r>
              <a:rPr lang="en-US" sz="900" smtClean="0"/>
              <a:t> </a:t>
            </a:r>
          </a:p>
          <a:p>
            <a:pPr marL="236538" indent="-236538"/>
            <a:r>
              <a:rPr lang="en-US" sz="900" smtClean="0"/>
              <a:t>Financial:</a:t>
            </a:r>
          </a:p>
          <a:p>
            <a:pPr marL="711200" lvl="1" indent="-236538">
              <a:buFontTx/>
              <a:buAutoNum type="arabicPeriod"/>
            </a:pPr>
            <a:r>
              <a:rPr lang="en-US" sz="900" smtClean="0"/>
              <a:t>Productivity Lever: reduce </a:t>
            </a:r>
            <a:r>
              <a:rPr lang="en-US" sz="900" i="1" smtClean="0"/>
              <a:t>c</a:t>
            </a:r>
            <a:r>
              <a:rPr lang="en-US" sz="900" smtClean="0"/>
              <a:t> by reducing NPD and automating &amp; global standardizing process </a:t>
            </a:r>
          </a:p>
          <a:p>
            <a:pPr marL="711200" lvl="1" indent="-236538">
              <a:buFontTx/>
              <a:buAutoNum type="arabicPeriod"/>
            </a:pPr>
            <a:r>
              <a:rPr lang="en-US" sz="900" smtClean="0"/>
              <a:t>Revenue Lever: increase volumes to be </a:t>
            </a:r>
            <a:r>
              <a:rPr lang="en-US" sz="900" i="1" smtClean="0"/>
              <a:t>the </a:t>
            </a:r>
            <a:r>
              <a:rPr lang="en-US" sz="900" smtClean="0"/>
              <a:t>global supplier to all OEMs</a:t>
            </a:r>
          </a:p>
          <a:p>
            <a:pPr marL="236538" indent="-236538"/>
            <a:r>
              <a:rPr lang="en-US" sz="900" smtClean="0"/>
              <a:t>Value prop: price, size &amp; weight </a:t>
            </a:r>
            <a:r>
              <a:rPr lang="en-US" sz="900" i="1" smtClean="0"/>
              <a:t>and </a:t>
            </a:r>
            <a:r>
              <a:rPr lang="en-US" sz="900" smtClean="0"/>
              <a:t>increasingly responsiveness (Q=cte)</a:t>
            </a:r>
          </a:p>
          <a:p>
            <a:pPr marL="236538" indent="-236538"/>
            <a:endParaRPr lang="en-US" sz="900" smtClean="0"/>
          </a:p>
          <a:p>
            <a:pPr marL="236538" indent="-236538"/>
            <a:r>
              <a:rPr lang="en-US" sz="900" smtClean="0"/>
              <a:t>Competencies: the task is to be time-responsive to customers at reasonable cost: what are appropriate ops strategies?</a:t>
            </a:r>
          </a:p>
          <a:p>
            <a:pPr marL="236538" indent="-236538"/>
            <a:endParaRPr lang="en-US" sz="900" smtClean="0"/>
          </a:p>
          <a:p>
            <a:pPr marL="236538" indent="-236538"/>
            <a:r>
              <a:rPr lang="en-US" sz="900" smtClean="0"/>
              <a:t>Resource view: </a:t>
            </a:r>
          </a:p>
          <a:p>
            <a:pPr marL="236538" indent="-236538"/>
            <a:r>
              <a:rPr lang="en-US" sz="900" b="1" smtClean="0"/>
              <a:t>our focus now is on competency </a:t>
            </a:r>
            <a:r>
              <a:rPr lang="en-US" sz="900" b="1" u="sng" smtClean="0"/>
              <a:t>development</a:t>
            </a:r>
            <a:r>
              <a:rPr lang="en-US" sz="900" b="1" smtClean="0"/>
              <a:t> or </a:t>
            </a:r>
            <a:r>
              <a:rPr lang="en-US" sz="900" b="1" u="sng" smtClean="0"/>
              <a:t>innovation</a:t>
            </a:r>
            <a:r>
              <a:rPr lang="en-US" sz="900" b="1" smtClean="0"/>
              <a:t>.</a:t>
            </a:r>
            <a:r>
              <a:rPr lang="en-US" sz="900" smtClean="0"/>
              <a:t> Specific elements:</a:t>
            </a:r>
          </a:p>
          <a:p>
            <a:pPr marL="236538" indent="-236538">
              <a:buFontTx/>
              <a:buAutoNum type="arabicPeriod"/>
            </a:pPr>
            <a:r>
              <a:rPr lang="en-US" sz="900" smtClean="0">
                <a:solidFill>
                  <a:schemeClr val="accent2"/>
                </a:solidFill>
              </a:rPr>
              <a:t>Innovation: </a:t>
            </a:r>
          </a:p>
          <a:p>
            <a:pPr marL="711200" lvl="1" indent="-236538">
              <a:buFontTx/>
              <a:buChar char="•"/>
            </a:pPr>
            <a:r>
              <a:rPr lang="en-US" sz="900" smtClean="0">
                <a:solidFill>
                  <a:schemeClr val="accent2"/>
                </a:solidFill>
              </a:rPr>
              <a:t>Learning: who, where, how? (ITT) + The learning curve</a:t>
            </a:r>
          </a:p>
          <a:p>
            <a:pPr marL="711200" lvl="1" indent="-236538">
              <a:buFontTx/>
              <a:buChar char="•"/>
            </a:pPr>
            <a:r>
              <a:rPr lang="en-US" sz="900" smtClean="0">
                <a:solidFill>
                  <a:schemeClr val="accent2"/>
                </a:solidFill>
              </a:rPr>
              <a:t>Innovation and competition (Seagate Quantum)</a:t>
            </a:r>
          </a:p>
          <a:p>
            <a:pPr marL="236538" indent="-236538">
              <a:buFontTx/>
              <a:buAutoNum type="arabicPeriod"/>
            </a:pPr>
            <a:r>
              <a:rPr lang="en-US" sz="900" smtClean="0">
                <a:solidFill>
                  <a:schemeClr val="accent2"/>
                </a:solidFill>
              </a:rPr>
              <a:t>Connections with </a:t>
            </a:r>
          </a:p>
          <a:p>
            <a:pPr marL="711200" lvl="1" indent="-236538">
              <a:buFontTx/>
              <a:buAutoNum type="arabicPeriod"/>
            </a:pPr>
            <a:r>
              <a:rPr lang="en-US" sz="900" smtClean="0">
                <a:solidFill>
                  <a:schemeClr val="accent2"/>
                </a:solidFill>
              </a:rPr>
              <a:t>technology: </a:t>
            </a:r>
          </a:p>
          <a:p>
            <a:pPr marL="1184275" lvl="2" indent="-236538">
              <a:buFontTx/>
              <a:buChar char="•"/>
            </a:pPr>
            <a:r>
              <a:rPr lang="en-US" sz="900" smtClean="0">
                <a:solidFill>
                  <a:schemeClr val="accent2"/>
                </a:solidFill>
              </a:rPr>
              <a:t>Product design strategies; </a:t>
            </a:r>
          </a:p>
          <a:p>
            <a:pPr marL="1184275" lvl="2" indent="-236538">
              <a:buFontTx/>
              <a:buChar char="•"/>
            </a:pPr>
            <a:r>
              <a:rPr lang="en-US" sz="900" smtClean="0">
                <a:solidFill>
                  <a:schemeClr val="accent2"/>
                </a:solidFill>
              </a:rPr>
              <a:t>Process design strategies: standardization, automation.</a:t>
            </a:r>
          </a:p>
          <a:p>
            <a:pPr marL="1184275" lvl="2" indent="-236538">
              <a:buFontTx/>
              <a:buChar char="•"/>
            </a:pPr>
            <a:r>
              <a:rPr lang="en-US" sz="900" smtClean="0">
                <a:solidFill>
                  <a:schemeClr val="accent2"/>
                </a:solidFill>
              </a:rPr>
              <a:t>Coordination: how align R&amp;D and production incentives?</a:t>
            </a:r>
          </a:p>
          <a:p>
            <a:pPr marL="711200" lvl="1" indent="-236538">
              <a:buFontTx/>
              <a:buAutoNum type="arabicPeriod"/>
            </a:pPr>
            <a:r>
              <a:rPr lang="en-US" sz="900" smtClean="0">
                <a:solidFill>
                  <a:schemeClr val="accent2"/>
                </a:solidFill>
              </a:rPr>
              <a:t>Location: People &amp; Culture: Centralized discipline vs. individual experimentation; How build global capabilities; global ops</a:t>
            </a:r>
          </a:p>
          <a:p>
            <a:pPr marL="711200" lvl="1" indent="-236538">
              <a:buFontTx/>
              <a:buAutoNum type="arabicPeriod"/>
            </a:pPr>
            <a:r>
              <a:rPr lang="en-US" sz="900" smtClean="0">
                <a:solidFill>
                  <a:schemeClr val="accent2"/>
                </a:solidFill>
              </a:rPr>
              <a:t>Demand mgt: interaction of innovation and customer choice (SQ)</a:t>
            </a:r>
          </a:p>
          <a:p>
            <a:pPr marL="236538" indent="-236538"/>
            <a:endParaRPr lang="en-US" sz="90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3/10/14</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37</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r>
              <a:rPr lang="en-US" smtClean="0"/>
              <a:t>Stress:</a:t>
            </a:r>
          </a:p>
          <a:p>
            <a:r>
              <a:rPr lang="en-US" smtClean="0"/>
              <a:t>- how each actually work</a:t>
            </a:r>
          </a:p>
          <a:p>
            <a:r>
              <a:rPr lang="en-US" smtClean="0"/>
              <a:t>- these do not generate tension/conflict because there is clear alignment with strategic goals and there are no trade-offs among them.</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0179" name="Rectangle 3"/>
          <p:cNvSpPr>
            <a:spLocks noGrp="1" noChangeArrowheads="1"/>
          </p:cNvSpPr>
          <p:nvPr>
            <p:ph type="dt" sz="quarter" idx="1"/>
          </p:nvPr>
        </p:nvSpPr>
        <p:spPr>
          <a:noFill/>
        </p:spPr>
        <p:txBody>
          <a:bodyPr/>
          <a:lstStyle/>
          <a:p>
            <a:pPr defTabSz="965200"/>
            <a:fld id="{1C39D3CF-0EC0-4225-AB98-E1A11FD7E475}" type="datetime1">
              <a:rPr lang="en-US" smtClean="0"/>
              <a:pPr defTabSz="965200"/>
              <a:t>3/10/14</a:t>
            </a:fld>
            <a:endParaRPr lang="en-US" smtClean="0"/>
          </a:p>
        </p:txBody>
      </p:sp>
      <p:sp>
        <p:nvSpPr>
          <p:cNvPr id="5018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0181" name="Rectangle 7"/>
          <p:cNvSpPr>
            <a:spLocks noGrp="1" noChangeArrowheads="1"/>
          </p:cNvSpPr>
          <p:nvPr>
            <p:ph type="sldNum" sz="quarter" idx="5"/>
          </p:nvPr>
        </p:nvSpPr>
        <p:spPr>
          <a:noFill/>
        </p:spPr>
        <p:txBody>
          <a:bodyPr/>
          <a:lstStyle/>
          <a:p>
            <a:pPr defTabSz="965200"/>
            <a:fld id="{3AEDFF2D-161E-4428-BA21-8E6B74A382BB}" type="slidenum">
              <a:rPr lang="en-US" smtClean="0"/>
              <a:pPr defTabSz="965200"/>
              <a:t>38</a:t>
            </a:fld>
            <a:endParaRPr lang="en-US" smtClean="0"/>
          </a:p>
        </p:txBody>
      </p:sp>
      <p:sp>
        <p:nvSpPr>
          <p:cNvPr id="50182" name="Rectangle 2"/>
          <p:cNvSpPr>
            <a:spLocks noGrp="1" noRot="1" noChangeAspect="1" noChangeArrowheads="1" noTextEdit="1"/>
          </p:cNvSpPr>
          <p:nvPr>
            <p:ph type="sldImg"/>
          </p:nvPr>
        </p:nvSpPr>
        <p:spPr>
          <a:ln/>
        </p:spPr>
      </p:sp>
      <p:sp>
        <p:nvSpPr>
          <p:cNvPr id="501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3/10/14</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3</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pPr>
              <a:defRPr/>
            </a:pPr>
            <a:r>
              <a:rPr lang="en-US" dirty="0" smtClean="0"/>
              <a:t>Opening question: “what are the goals of the MK20 project and how is it going?”  List goals on BB.</a:t>
            </a:r>
          </a:p>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a:p>
            <a:pPr>
              <a:defRPr/>
            </a:pPr>
            <a:endParaRPr lang="en-US" dirty="0" smtClean="0"/>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endParaRPr lang="en-US" dirty="0" smtClean="0"/>
          </a:p>
          <a:p>
            <a:endParaRPr lang="en-US" dirty="0" smtClean="0"/>
          </a:p>
          <a:p>
            <a:endParaRPr lang="en-US" dirty="0" smtClean="0"/>
          </a:p>
          <a:p>
            <a:r>
              <a:rPr lang="en-US" dirty="0" smtClean="0"/>
              <a:t>Stress:</a:t>
            </a:r>
          </a:p>
          <a:p>
            <a:r>
              <a:rPr lang="en-US" dirty="0" smtClean="0"/>
              <a:t>- how each actually work</a:t>
            </a:r>
          </a:p>
          <a:p>
            <a:r>
              <a:rPr lang="en-US" dirty="0" smtClean="0"/>
              <a:t>- these do not generate tension/conflict because there is clear alignment with strategic goals and there are no trade-offs among them.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1203" name="Rectangle 3"/>
          <p:cNvSpPr>
            <a:spLocks noGrp="1" noChangeArrowheads="1"/>
          </p:cNvSpPr>
          <p:nvPr>
            <p:ph type="dt" sz="quarter" idx="1"/>
          </p:nvPr>
        </p:nvSpPr>
        <p:spPr>
          <a:noFill/>
        </p:spPr>
        <p:txBody>
          <a:bodyPr/>
          <a:lstStyle/>
          <a:p>
            <a:pPr defTabSz="965200"/>
            <a:fld id="{D1A7F947-B1D7-41F0-9269-BDB2A8635A3C}" type="datetime1">
              <a:rPr lang="en-US" smtClean="0"/>
              <a:pPr defTabSz="965200"/>
              <a:t>3/10/14</a:t>
            </a:fld>
            <a:endParaRPr lang="en-US" smtClean="0"/>
          </a:p>
        </p:txBody>
      </p:sp>
      <p:sp>
        <p:nvSpPr>
          <p:cNvPr id="51204" name="Rectangle 6"/>
          <p:cNvSpPr>
            <a:spLocks noGrp="1" noChangeArrowheads="1"/>
          </p:cNvSpPr>
          <p:nvPr>
            <p:ph type="ftr" sz="quarter" idx="4"/>
          </p:nvPr>
        </p:nvSpPr>
        <p:spPr>
          <a:noFill/>
        </p:spPr>
        <p:txBody>
          <a:bodyPr/>
          <a:lstStyle/>
          <a:p>
            <a:pPr defTabSz="965200"/>
            <a:r>
              <a:rPr lang="en-US" smtClean="0"/>
              <a:t>OPNS454   © Van Mieghem</a:t>
            </a:r>
          </a:p>
        </p:txBody>
      </p:sp>
      <p:sp>
        <p:nvSpPr>
          <p:cNvPr id="51205" name="Rectangle 7"/>
          <p:cNvSpPr>
            <a:spLocks noGrp="1" noChangeArrowheads="1"/>
          </p:cNvSpPr>
          <p:nvPr>
            <p:ph type="sldNum" sz="quarter" idx="5"/>
          </p:nvPr>
        </p:nvSpPr>
        <p:spPr>
          <a:noFill/>
        </p:spPr>
        <p:txBody>
          <a:bodyPr/>
          <a:lstStyle/>
          <a:p>
            <a:pPr defTabSz="965200"/>
            <a:fld id="{F2C7EA33-0F90-4190-BD1B-178F87E5D1F7}" type="slidenum">
              <a:rPr lang="en-US" smtClean="0"/>
              <a:pPr defTabSz="965200"/>
              <a:t>39</a:t>
            </a:fld>
            <a:endParaRPr lang="en-US" smtClean="0"/>
          </a:p>
        </p:txBody>
      </p:sp>
      <p:sp>
        <p:nvSpPr>
          <p:cNvPr id="51206" name="Rectangle 2"/>
          <p:cNvSpPr>
            <a:spLocks noGrp="1" noRot="1" noChangeAspect="1" noChangeArrowheads="1" noTextEdit="1"/>
          </p:cNvSpPr>
          <p:nvPr>
            <p:ph type="sldImg"/>
          </p:nvPr>
        </p:nvSpPr>
        <p:spPr>
          <a:ln/>
        </p:spPr>
      </p:sp>
      <p:sp>
        <p:nvSpPr>
          <p:cNvPr id="512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8371" name="Rectangle 3"/>
          <p:cNvSpPr>
            <a:spLocks noGrp="1" noChangeArrowheads="1"/>
          </p:cNvSpPr>
          <p:nvPr>
            <p:ph type="dt" sz="quarter" idx="1"/>
          </p:nvPr>
        </p:nvSpPr>
        <p:spPr>
          <a:noFill/>
        </p:spPr>
        <p:txBody>
          <a:bodyPr/>
          <a:lstStyle/>
          <a:p>
            <a:pPr defTabSz="965200"/>
            <a:fld id="{F9697F0A-9CFE-45AF-AE00-AFDFEA34B19D}" type="datetime1">
              <a:rPr lang="en-US" smtClean="0"/>
              <a:pPr defTabSz="965200"/>
              <a:t>3/10/14</a:t>
            </a:fld>
            <a:endParaRPr lang="en-US" smtClean="0"/>
          </a:p>
        </p:txBody>
      </p:sp>
      <p:sp>
        <p:nvSpPr>
          <p:cNvPr id="5837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8373" name="Rectangle 7"/>
          <p:cNvSpPr>
            <a:spLocks noGrp="1" noChangeArrowheads="1"/>
          </p:cNvSpPr>
          <p:nvPr>
            <p:ph type="sldNum" sz="quarter" idx="5"/>
          </p:nvPr>
        </p:nvSpPr>
        <p:spPr>
          <a:noFill/>
        </p:spPr>
        <p:txBody>
          <a:bodyPr/>
          <a:lstStyle/>
          <a:p>
            <a:pPr defTabSz="965200"/>
            <a:fld id="{AB930C7B-A8A8-432E-A5DF-09B13AF925CE}" type="slidenum">
              <a:rPr lang="en-US" smtClean="0"/>
              <a:pPr defTabSz="965200"/>
              <a:t>40</a:t>
            </a:fld>
            <a:endParaRPr lang="en-US" smtClean="0"/>
          </a:p>
        </p:txBody>
      </p:sp>
      <p:sp>
        <p:nvSpPr>
          <p:cNvPr id="58374" name="Rectangle 2"/>
          <p:cNvSpPr>
            <a:spLocks noGrp="1" noRot="1" noChangeAspect="1" noChangeArrowheads="1" noTextEdit="1"/>
          </p:cNvSpPr>
          <p:nvPr>
            <p:ph type="sldImg"/>
          </p:nvPr>
        </p:nvSpPr>
        <p:spPr>
          <a:ln/>
        </p:spPr>
      </p:sp>
      <p:sp>
        <p:nvSpPr>
          <p:cNvPr id="583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9395" name="Rectangle 3"/>
          <p:cNvSpPr>
            <a:spLocks noGrp="1" noChangeArrowheads="1"/>
          </p:cNvSpPr>
          <p:nvPr>
            <p:ph type="dt" sz="quarter" idx="1"/>
          </p:nvPr>
        </p:nvSpPr>
        <p:spPr>
          <a:noFill/>
        </p:spPr>
        <p:txBody>
          <a:bodyPr/>
          <a:lstStyle/>
          <a:p>
            <a:pPr defTabSz="965200"/>
            <a:fld id="{F047D5FB-8FB6-46D4-A85B-BF9DE1B6D3B0}" type="datetime1">
              <a:rPr lang="en-US" smtClean="0"/>
              <a:pPr defTabSz="965200"/>
              <a:t>3/10/14</a:t>
            </a:fld>
            <a:endParaRPr lang="en-US" smtClean="0"/>
          </a:p>
        </p:txBody>
      </p:sp>
      <p:sp>
        <p:nvSpPr>
          <p:cNvPr id="59396" name="Rectangle 6"/>
          <p:cNvSpPr>
            <a:spLocks noGrp="1" noChangeArrowheads="1"/>
          </p:cNvSpPr>
          <p:nvPr>
            <p:ph type="ftr" sz="quarter" idx="4"/>
          </p:nvPr>
        </p:nvSpPr>
        <p:spPr>
          <a:noFill/>
        </p:spPr>
        <p:txBody>
          <a:bodyPr/>
          <a:lstStyle/>
          <a:p>
            <a:pPr defTabSz="965200"/>
            <a:r>
              <a:rPr lang="en-US" smtClean="0"/>
              <a:t>OPNS454   © Van Mieghem</a:t>
            </a:r>
          </a:p>
        </p:txBody>
      </p:sp>
      <p:sp>
        <p:nvSpPr>
          <p:cNvPr id="59397" name="Rectangle 7"/>
          <p:cNvSpPr>
            <a:spLocks noGrp="1" noChangeArrowheads="1"/>
          </p:cNvSpPr>
          <p:nvPr>
            <p:ph type="sldNum" sz="quarter" idx="5"/>
          </p:nvPr>
        </p:nvSpPr>
        <p:spPr>
          <a:noFill/>
        </p:spPr>
        <p:txBody>
          <a:bodyPr/>
          <a:lstStyle/>
          <a:p>
            <a:pPr defTabSz="965200"/>
            <a:fld id="{8DBC0E6C-54D2-46AF-A150-06A9AD434CF7}" type="slidenum">
              <a:rPr lang="en-US" smtClean="0"/>
              <a:pPr defTabSz="965200"/>
              <a:t>41</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http://www.rmi.org/RFGraph-Cumulative_volume_based_learning_curves_for_battery_packs_fuel_cell_systems</a:t>
            </a:r>
          </a:p>
          <a:p>
            <a:endParaRPr lang="en-US" dirty="0" smtClean="0"/>
          </a:p>
          <a:p>
            <a:r>
              <a:rPr lang="en-US" dirty="0" smtClean="0"/>
              <a:t>In our techno-economic modeling process, we assume that battery electric and fuel cell propulsion costs fit empirically observed learning curves analogous to the history of hundreds of diverse manufactured goods. The typical metric is that a product becomes 15–30% cheaper for each doubling of the cumulative number produced, as shown on these two curves. Many organizations and agencies forecast that the current range of $500–800 per kWh could be as low as $400 by 2020. For more, see </a:t>
            </a:r>
            <a:r>
              <a:rPr lang="en-US" dirty="0" smtClean="0">
                <a:hlinkClick r:id="rId3"/>
              </a:rPr>
              <a:t>Wind and solar photovoltaic capital cost trends</a:t>
            </a:r>
            <a:r>
              <a:rPr lang="en-US" dirty="0" smtClean="0"/>
              <a:t>. </a:t>
            </a:r>
          </a:p>
          <a:p>
            <a:r>
              <a:rPr lang="en-US" b="1" dirty="0" smtClean="0"/>
              <a:t>Sources</a:t>
            </a:r>
          </a:p>
          <a:p>
            <a:r>
              <a:rPr lang="en-US" dirty="0" err="1" smtClean="0"/>
              <a:t>Kromer</a:t>
            </a:r>
            <a:r>
              <a:rPr lang="en-US" dirty="0" smtClean="0"/>
              <a:t>, Matthew, and John Heywood. 2007. </a:t>
            </a:r>
            <a:r>
              <a:rPr lang="en-US" i="1" dirty="0" smtClean="0"/>
              <a:t>Electric </a:t>
            </a:r>
            <a:r>
              <a:rPr lang="en-US" i="1" dirty="0" err="1" smtClean="0"/>
              <a:t>Powertrains</a:t>
            </a:r>
            <a:r>
              <a:rPr lang="en-US" i="1" dirty="0" smtClean="0"/>
              <a:t>: Opportunities and Challenges in the U.S. Light-Duty Vehicle Fleet. Laboratory for Energy and the Environment.</a:t>
            </a:r>
            <a:r>
              <a:rPr lang="en-US" dirty="0" smtClean="0"/>
              <a:t> </a:t>
            </a:r>
            <a:r>
              <a:rPr lang="en-US" dirty="0" smtClean="0">
                <a:hlinkClick r:id="rId4"/>
              </a:rPr>
              <a:t>link</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3/10/14</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42</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9155" name="Rectangle 3"/>
          <p:cNvSpPr>
            <a:spLocks noGrp="1" noChangeArrowheads="1"/>
          </p:cNvSpPr>
          <p:nvPr>
            <p:ph type="dt" sz="quarter" idx="1"/>
          </p:nvPr>
        </p:nvSpPr>
        <p:spPr>
          <a:noFill/>
        </p:spPr>
        <p:txBody>
          <a:bodyPr/>
          <a:lstStyle/>
          <a:p>
            <a:pPr defTabSz="965200"/>
            <a:fld id="{BB25A293-9CEA-408A-A0E3-05AFD04EEB15}" type="datetime1">
              <a:rPr lang="en-US" smtClean="0"/>
              <a:pPr defTabSz="965200"/>
              <a:t>3/10/14</a:t>
            </a:fld>
            <a:endParaRPr lang="en-US" smtClean="0"/>
          </a:p>
        </p:txBody>
      </p:sp>
      <p:sp>
        <p:nvSpPr>
          <p:cNvPr id="4915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9157" name="Rectangle 7"/>
          <p:cNvSpPr>
            <a:spLocks noGrp="1" noChangeArrowheads="1"/>
          </p:cNvSpPr>
          <p:nvPr>
            <p:ph type="sldNum" sz="quarter" idx="5"/>
          </p:nvPr>
        </p:nvSpPr>
        <p:spPr>
          <a:noFill/>
        </p:spPr>
        <p:txBody>
          <a:bodyPr/>
          <a:lstStyle/>
          <a:p>
            <a:pPr defTabSz="965200"/>
            <a:fld id="{7D5D9002-71FA-45F2-8907-B47F8D7D741D}" type="slidenum">
              <a:rPr lang="en-US" smtClean="0"/>
              <a:pPr defTabSz="965200"/>
              <a:t>43</a:t>
            </a:fld>
            <a:endParaRPr lang="en-US" smtClean="0"/>
          </a:p>
        </p:txBody>
      </p:sp>
      <p:sp>
        <p:nvSpPr>
          <p:cNvPr id="49158" name="Rectangle 2"/>
          <p:cNvSpPr>
            <a:spLocks noGrp="1" noRot="1" noChangeAspect="1" noChangeArrowheads="1" noTextEdit="1"/>
          </p:cNvSpPr>
          <p:nvPr>
            <p:ph type="sldImg"/>
          </p:nvPr>
        </p:nvSpPr>
        <p:spPr>
          <a:ln/>
        </p:spPr>
      </p:sp>
      <p:sp>
        <p:nvSpPr>
          <p:cNvPr id="49159" name="Rectangle 3"/>
          <p:cNvSpPr>
            <a:spLocks noGrp="1" noChangeArrowheads="1"/>
          </p:cNvSpPr>
          <p:nvPr>
            <p:ph type="body" idx="1"/>
          </p:nvPr>
        </p:nvSpPr>
        <p:spPr>
          <a:noFill/>
          <a:ln/>
        </p:spPr>
        <p:txBody>
          <a:bodyPr/>
          <a:lstStyle/>
          <a:p>
            <a:r>
              <a:rPr lang="en-US" smtClean="0"/>
              <a:t>Explain study.</a:t>
            </a:r>
          </a:p>
          <a:p>
            <a:r>
              <a:rPr lang="en-US" smtClean="0"/>
              <a:t>“Intel requires new ideas to be tested/validated and then go through a “process improvement committee”.”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54275" name="Rectangle 6"/>
          <p:cNvSpPr>
            <a:spLocks noGrp="1" noChangeArrowheads="1"/>
          </p:cNvSpPr>
          <p:nvPr>
            <p:ph type="ftr" sz="quarter" idx="4"/>
          </p:nvPr>
        </p:nvSpPr>
        <p:spPr>
          <a:noFill/>
        </p:spPr>
        <p:txBody>
          <a:bodyPr/>
          <a:lstStyle/>
          <a:p>
            <a:pPr defTabSz="971550"/>
            <a:r>
              <a:rPr lang="en-US" smtClean="0"/>
              <a:t>© Van Mieghem</a:t>
            </a:r>
          </a:p>
        </p:txBody>
      </p:sp>
      <p:sp>
        <p:nvSpPr>
          <p:cNvPr id="54276" name="Rectangle 7"/>
          <p:cNvSpPr>
            <a:spLocks noGrp="1" noChangeArrowheads="1"/>
          </p:cNvSpPr>
          <p:nvPr>
            <p:ph type="sldNum" sz="quarter" idx="5"/>
          </p:nvPr>
        </p:nvSpPr>
        <p:spPr>
          <a:noFill/>
        </p:spPr>
        <p:txBody>
          <a:bodyPr/>
          <a:lstStyle/>
          <a:p>
            <a:pPr defTabSz="971550"/>
            <a:fld id="{71981388-5763-4DCE-BF3D-09CEFD0AF202}" type="slidenum">
              <a:rPr lang="en-US" smtClean="0"/>
              <a:pPr defTabSz="971550"/>
              <a:t>44</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54278" name="Slide Image Placeholder 11"/>
          <p:cNvSpPr>
            <a:spLocks noGrp="1" noRot="1" noChangeAspect="1" noTextEdit="1"/>
          </p:cNvSpPr>
          <p:nvPr>
            <p:ph type="sldImg"/>
          </p:nvPr>
        </p:nvSpPr>
        <p:spPr>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are the benefits of modular design?</a:t>
            </a:r>
          </a:p>
          <a:p>
            <a:endParaRPr lang="en-US" dirty="0" smtClean="0"/>
          </a:p>
          <a:p>
            <a:r>
              <a:rPr lang="en-US" dirty="0" smtClean="0"/>
              <a:t>Downsides?</a:t>
            </a:r>
          </a:p>
          <a:p>
            <a:endParaRPr lang="en-US" dirty="0" smtClean="0"/>
          </a:p>
          <a:p>
            <a:r>
              <a:rPr lang="en-US" dirty="0" smtClean="0"/>
              <a:t>Relate to sourcing and perhaps disruptive technologies.  Here for Google:</a:t>
            </a:r>
            <a:r>
              <a:rPr lang="en-US" baseline="0" dirty="0" smtClean="0"/>
              <a:t> what does this mean for iPhone?</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3/10/14</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4</a:t>
            </a:fld>
            <a:endParaRPr lang="en-US"/>
          </a:p>
        </p:txBody>
      </p:sp>
    </p:spTree>
    <p:extLst>
      <p:ext uri="{BB962C8B-B14F-4D97-AF65-F5344CB8AC3E}">
        <p14:creationId xmlns:p14="http://schemas.microsoft.com/office/powerpoint/2010/main" val="2139495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5059" name="Rectangle 3"/>
          <p:cNvSpPr>
            <a:spLocks noGrp="1" noChangeArrowheads="1"/>
          </p:cNvSpPr>
          <p:nvPr>
            <p:ph type="dt" sz="quarter" idx="1"/>
          </p:nvPr>
        </p:nvSpPr>
        <p:spPr>
          <a:noFill/>
        </p:spPr>
        <p:txBody>
          <a:bodyPr/>
          <a:lstStyle/>
          <a:p>
            <a:pPr defTabSz="965200"/>
            <a:fld id="{06C2D02E-DED2-488E-8A2C-0BDB7953D238}" type="datetime1">
              <a:rPr lang="en-US" smtClean="0"/>
              <a:pPr defTabSz="965200"/>
              <a:t>3/10/14</a:t>
            </a:fld>
            <a:endParaRPr lang="en-US" smtClean="0"/>
          </a:p>
        </p:txBody>
      </p:sp>
      <p:sp>
        <p:nvSpPr>
          <p:cNvPr id="45060" name="Rectangle 6"/>
          <p:cNvSpPr>
            <a:spLocks noGrp="1" noChangeArrowheads="1"/>
          </p:cNvSpPr>
          <p:nvPr>
            <p:ph type="ftr" sz="quarter" idx="4"/>
          </p:nvPr>
        </p:nvSpPr>
        <p:spPr>
          <a:noFill/>
        </p:spPr>
        <p:txBody>
          <a:bodyPr/>
          <a:lstStyle/>
          <a:p>
            <a:pPr defTabSz="965200"/>
            <a:r>
              <a:rPr lang="en-US" smtClean="0"/>
              <a:t>OPNS454   © Van Mieghem</a:t>
            </a:r>
          </a:p>
        </p:txBody>
      </p:sp>
      <p:sp>
        <p:nvSpPr>
          <p:cNvPr id="45061" name="Rectangle 7"/>
          <p:cNvSpPr>
            <a:spLocks noGrp="1" noChangeArrowheads="1"/>
          </p:cNvSpPr>
          <p:nvPr>
            <p:ph type="sldNum" sz="quarter" idx="5"/>
          </p:nvPr>
        </p:nvSpPr>
        <p:spPr>
          <a:noFill/>
        </p:spPr>
        <p:txBody>
          <a:bodyPr/>
          <a:lstStyle/>
          <a:p>
            <a:pPr defTabSz="965200"/>
            <a:fld id="{473ED100-7554-42C9-94CB-D1E7EC8CDC53}" type="slidenum">
              <a:rPr lang="en-US" smtClean="0"/>
              <a:pPr defTabSz="965200"/>
              <a:t>5</a:t>
            </a:fld>
            <a:endParaRPr lang="en-US" smtClean="0"/>
          </a:p>
        </p:txBody>
      </p:sp>
      <p:sp>
        <p:nvSpPr>
          <p:cNvPr id="45062" name="Rectangle 2"/>
          <p:cNvSpPr>
            <a:spLocks noGrp="1" noRot="1" noChangeAspect="1" noChangeArrowheads="1" noTextEdit="1"/>
          </p:cNvSpPr>
          <p:nvPr>
            <p:ph type="sldImg"/>
          </p:nvPr>
        </p:nvSpPr>
        <p:spPr>
          <a:ln/>
        </p:spPr>
      </p:sp>
      <p:sp>
        <p:nvSpPr>
          <p:cNvPr id="450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4035" name="Rectangle 3"/>
          <p:cNvSpPr>
            <a:spLocks noGrp="1" noChangeArrowheads="1"/>
          </p:cNvSpPr>
          <p:nvPr>
            <p:ph type="dt" sz="quarter" idx="1"/>
          </p:nvPr>
        </p:nvSpPr>
        <p:spPr>
          <a:noFill/>
        </p:spPr>
        <p:txBody>
          <a:bodyPr/>
          <a:lstStyle/>
          <a:p>
            <a:pPr defTabSz="965200"/>
            <a:fld id="{8CDA01BE-C84E-4483-BF5B-E10EF0ADEF8D}" type="datetime1">
              <a:rPr lang="en-US" smtClean="0"/>
              <a:pPr defTabSz="965200"/>
              <a:t>3/10/14</a:t>
            </a:fld>
            <a:endParaRPr lang="en-US" smtClean="0"/>
          </a:p>
        </p:txBody>
      </p:sp>
      <p:sp>
        <p:nvSpPr>
          <p:cNvPr id="4403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4037" name="Rectangle 7"/>
          <p:cNvSpPr>
            <a:spLocks noGrp="1" noChangeArrowheads="1"/>
          </p:cNvSpPr>
          <p:nvPr>
            <p:ph type="sldNum" sz="quarter" idx="5"/>
          </p:nvPr>
        </p:nvSpPr>
        <p:spPr>
          <a:noFill/>
        </p:spPr>
        <p:txBody>
          <a:bodyPr/>
          <a:lstStyle/>
          <a:p>
            <a:pPr defTabSz="965200"/>
            <a:fld id="{AB5CC01A-F653-402F-890E-24B6FF3B9746}" type="slidenum">
              <a:rPr lang="en-US" smtClean="0"/>
              <a:pPr defTabSz="965200"/>
              <a:t>6</a:t>
            </a:fld>
            <a:endParaRPr lang="en-US" smtClean="0"/>
          </a:p>
        </p:txBody>
      </p:sp>
      <p:sp>
        <p:nvSpPr>
          <p:cNvPr id="44038" name="Rectangle 2"/>
          <p:cNvSpPr>
            <a:spLocks noGrp="1" noRot="1" noChangeAspect="1" noChangeArrowheads="1" noTextEdit="1"/>
          </p:cNvSpPr>
          <p:nvPr>
            <p:ph type="sldImg"/>
          </p:nvPr>
        </p:nvSpPr>
        <p:spPr>
          <a:ln/>
        </p:spPr>
      </p:sp>
      <p:sp>
        <p:nvSpPr>
          <p:cNvPr id="440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Recall from Session 1 that Michelin are currently undergoing a multi-year effort to standardize their global operations and processes.</a:t>
            </a:r>
          </a:p>
          <a:p>
            <a:endParaRPr lang="en-US" sz="1000" u="sng" baseline="0" dirty="0" smtClean="0"/>
          </a:p>
          <a:p>
            <a:endParaRPr lang="en-US" sz="1000" u="sng" baseline="0" dirty="0" smtClean="0"/>
          </a:p>
          <a:p>
            <a:r>
              <a:rPr lang="en-US" sz="1000" u="sng" baseline="0" dirty="0" smtClean="0"/>
              <a:t>Excerpt from </a:t>
            </a:r>
            <a:r>
              <a:rPr lang="en-US" sz="1000" u="sng" baseline="0" dirty="0" err="1" smtClean="0"/>
              <a:t>Kasra</a:t>
            </a:r>
            <a:r>
              <a:rPr lang="en-US" sz="1000" u="sng" baseline="0" dirty="0" smtClean="0"/>
              <a:t> re Intel: </a:t>
            </a:r>
          </a:p>
          <a:p>
            <a:r>
              <a:rPr lang="en-US" sz="1000" kern="1200" baseline="0" dirty="0" smtClean="0">
                <a:solidFill>
                  <a:schemeClr val="tx1"/>
                </a:solidFill>
                <a:latin typeface="Times New Roman" pitchFamily="18" charset="0"/>
                <a:ea typeface="+mn-ea"/>
                <a:cs typeface="+mn-cs"/>
              </a:rPr>
              <a:t>There is a subtle part to the Copy Exactly methodology that encourages further, but controlled, changes in production methods. Engineers, technicians and workers in the plants are encouraged to come up with ideas to increase yield and boost productivity. But ideas must pass a committee, called the “Process Change Control Board,” before adoption. How is the new production know-how actually transferred to other plants? Even though Intel tries to codify the know-how faster than many other companies (inside and outside its industry), still much of its production know-how is in tacit form; hence, needs to be transferred face-to-face. Some of the technicians in each factory, unofficially known as “seeds,” are the key players in this process. They are part of the production team in their own plants, but move for short periods to another plant to share their knowledge with other technicians. For example, to launch the 300-mm wafer production line, seeds from Oregon were dispatched to New Mexico often for several months. Their task: duplicate the production methods. But while doing that, they also kept close contacts with colleagues in their home plant for consultation. Since new questions in both plants constantly popped up, the seeds and other technicians combined forces to tackle problems in both plants simultaneously. So, the seeds were doing more than just copying what they had brought with themselves; they were also changing the “original.” Intel’s approach illustrates how fast-changing production know-how can be codified and transferred quickly. New production recipes come from both the center and production units themselves. They are developed jointly in several production units, codified quickly, and shared company-wide. At any time, there are manuals for doing things, but the manuals are malleable and are changed systematically.</a:t>
            </a:r>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3/10/14</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7</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dirty="0" smtClean="0"/>
              <a:t>Divide class in Germany and US and do role play.</a:t>
            </a:r>
            <a:r>
              <a:rPr lang="en-US" sz="1000" dirty="0" smtClean="0">
                <a:ea typeface="ＭＳ Ｐゴシック" pitchFamily="34" charset="-128"/>
              </a:rPr>
              <a:t> TELL ONE HALF TO BE GERMANY/CENTER  (GEISSINGER) AND OTHER HALF TO BE US PLANT MGRS. GIVE THEM A FEW MINUTES TO GATHER THEIR THOGHTS, AND THEN FACILITATE A DEBATE.</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aseline="0" dirty="0" smtClean="0">
                <a:ea typeface="ＭＳ Ｐゴシック" pitchFamily="34" charset="-128"/>
              </a:rPr>
              <a:t>Should frame Germany as view from corporate (central functions) and not just German plant. View from US means US plants. </a:t>
            </a:r>
            <a:r>
              <a:rPr lang="en-US" sz="1000" dirty="0" smtClean="0">
                <a:ea typeface="ＭＳ Ｐゴシック" pitchFamily="34" charset="-128"/>
              </a:rPr>
              <a:t>DIVIDE CLASS IN TWO. </a:t>
            </a:r>
            <a:endParaRPr lang="en-US" sz="1000" baseline="0" dirty="0" smtClean="0">
              <a:ea typeface="ＭＳ Ｐゴシック" pitchFamily="34" charset="-128"/>
            </a:endParaRPr>
          </a:p>
          <a:p>
            <a:endParaRPr lang="en-US" dirty="0" smtClean="0"/>
          </a:p>
          <a:p>
            <a:r>
              <a:rPr lang="en-US" dirty="0" smtClean="0"/>
              <a:t>Automation = elves doing the work</a:t>
            </a:r>
          </a:p>
          <a:p>
            <a:r>
              <a:rPr lang="en-US" dirty="0" smtClean="0"/>
              <a:t>Standardization = copy exactly</a:t>
            </a:r>
          </a:p>
          <a:p>
            <a:endParaRPr lang="en-US" dirty="0" smtClean="0"/>
          </a:p>
          <a:p>
            <a:r>
              <a:rPr lang="en-US" dirty="0" smtClean="0"/>
              <a:t>Approaches to process technology: global standardization vs. local flexibility/autonomy in other industries.</a:t>
            </a:r>
          </a:p>
          <a:p>
            <a:r>
              <a:rPr lang="en-US" i="1" dirty="0" smtClean="0"/>
              <a:t>Where else have you seen this issue debated?</a:t>
            </a:r>
          </a:p>
          <a:p>
            <a:pPr>
              <a:buFontTx/>
              <a:buChar char="-"/>
            </a:pPr>
            <a:r>
              <a:rPr lang="en-US" dirty="0" smtClean="0"/>
              <a:t>consulting striving for ‘global methodologies’</a:t>
            </a:r>
          </a:p>
          <a:p>
            <a:pPr>
              <a:buFontTx/>
              <a:buChar char="-"/>
            </a:pPr>
            <a:endParaRPr lang="en-US" i="1" dirty="0" smtClean="0"/>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 </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Makes production economically feasible in high wage Germany (some production in Germany is deemed necessary because a geographically close link between R&amp;D and manufacturing is viewed as an important element of rapid time to market.)</a:t>
            </a:r>
          </a:p>
          <a:p>
            <a:pPr marL="228600" indent="-228600">
              <a:buFont typeface="Arial" pitchFamily="34" charset="0"/>
              <a:buChar char="•"/>
            </a:pPr>
            <a:r>
              <a:rPr lang="en-US" sz="1000" baseline="0" dirty="0" smtClean="0">
                <a:ea typeface="ＭＳ Ｐゴシック" pitchFamily="34" charset="-128"/>
              </a:rPr>
              <a:t>Improves quality by forcing the organization to develop a fully understood, fully controlled process, and by removing uncontrollable human variation in the process.</a:t>
            </a:r>
          </a:p>
          <a:p>
            <a:pPr marL="228600" indent="-228600">
              <a:buFont typeface="Arial" pitchFamily="34" charset="0"/>
              <a:buChar char="•"/>
            </a:pPr>
            <a:r>
              <a:rPr lang="en-US" sz="1000" baseline="0" dirty="0" smtClean="0">
                <a:ea typeface="ＭＳ Ｐゴシック" pitchFamily="34" charset="-128"/>
              </a:rPr>
              <a:t>Reduces the initial production costs by forcing the organization t fully develop and optimize the process technology ahead of time.</a:t>
            </a:r>
          </a:p>
          <a:p>
            <a:pPr marL="228600" indent="-228600">
              <a:buFont typeface="Arial" pitchFamily="34" charset="0"/>
              <a:buChar char="•"/>
            </a:pPr>
            <a:r>
              <a:rPr lang="en-US" sz="1000" baseline="0" dirty="0" smtClean="0">
                <a:ea typeface="ＭＳ Ｐゴシック" pitchFamily="34" charset="-128"/>
              </a:rPr>
              <a:t>Accelerates production ramp-up for new products by making the process independent of operator skill.</a:t>
            </a:r>
          </a:p>
          <a:p>
            <a:pPr marL="228600" indent="-228600">
              <a:buFont typeface="Arial" pitchFamily="34" charset="0"/>
              <a:buChar char="•"/>
            </a:pPr>
            <a:r>
              <a:rPr lang="en-US" sz="1000" baseline="0" dirty="0" smtClean="0">
                <a:ea typeface="ＭＳ Ｐゴシック" pitchFamily="34" charset="-128"/>
              </a:rPr>
              <a:t>ME: Reduces quality related costs. </a:t>
            </a:r>
            <a:r>
              <a:rPr lang="en-US" sz="1000" baseline="0" dirty="0" err="1" smtClean="0">
                <a:ea typeface="ＭＳ Ｐゴシック" pitchFamily="34" charset="-128"/>
              </a:rPr>
              <a:t>Geissinger</a:t>
            </a:r>
            <a:r>
              <a:rPr lang="en-US" sz="1000" baseline="0" dirty="0" smtClean="0">
                <a:ea typeface="ＭＳ Ｐゴシック" pitchFamily="34" charset="-128"/>
              </a:rPr>
              <a:t> estimates 25% of capital equip costs are related to quality assurance.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Difficult and risky to implement.</a:t>
            </a:r>
          </a:p>
          <a:p>
            <a:pPr marL="228600" indent="-228600">
              <a:buFont typeface="Arial" pitchFamily="34" charset="0"/>
              <a:buChar char="•"/>
            </a:pPr>
            <a:r>
              <a:rPr lang="en-US" sz="1000" baseline="0" dirty="0" smtClean="0">
                <a:ea typeface="ＭＳ Ｐゴシック" pitchFamily="34" charset="-128"/>
              </a:rPr>
              <a:t>Not necessarily more cost effective considering its higher maintenance and support costs, the lower wage structure in North Carolina, and the potential for greater downtime. Also, considering that labor accounts for only 10-15% of the cost structure (</a:t>
            </a:r>
            <a:r>
              <a:rPr lang="en-US" sz="1000" baseline="0" dirty="0" err="1" smtClean="0">
                <a:ea typeface="ＭＳ Ｐゴシック" pitchFamily="34" charset="-128"/>
              </a:rPr>
              <a:t>vs</a:t>
            </a:r>
            <a:r>
              <a:rPr lang="en-US" sz="1000" baseline="0" dirty="0" smtClean="0">
                <a:ea typeface="ＭＳ Ｐゴシック" pitchFamily="34" charset="-128"/>
              </a:rPr>
              <a:t> 70% for materials), the cost reducing benefits of automation are suspect. Most of the leverage is probably in product design. ME: Case Exhibit 7 cost structure refers to MK20 in Germany. 10% is for proposed automation, mixed manual/automation, labor is 15% and normalized costs are 81 versus 77 (i.e., about 5% higher). </a:t>
            </a:r>
          </a:p>
          <a:p>
            <a:pPr marL="228600" indent="-228600">
              <a:buFont typeface="Arial" pitchFamily="34" charset="0"/>
              <a:buChar char="•"/>
            </a:pPr>
            <a:r>
              <a:rPr lang="en-US" sz="1000" baseline="0" dirty="0" smtClean="0">
                <a:ea typeface="ＭＳ Ｐゴシック" pitchFamily="34" charset="-128"/>
              </a:rPr>
              <a:t>Not necessarily leading to higher quality (“quality depends on your workforce”). ME: Conveyor system would make it harder to identify root cause. See case p13.</a:t>
            </a:r>
          </a:p>
          <a:p>
            <a:pPr marL="228600" indent="-228600">
              <a:buFont typeface="Arial" pitchFamily="34" charset="0"/>
              <a:buChar char="•"/>
            </a:pPr>
            <a:r>
              <a:rPr lang="en-US" sz="1000" baseline="0" dirty="0" smtClean="0">
                <a:ea typeface="ＭＳ Ｐゴシック" pitchFamily="34" charset="-128"/>
              </a:rPr>
              <a:t>Less flexible with respect to new product introductions than more labor intensive processes.</a:t>
            </a:r>
          </a:p>
          <a:p>
            <a:pPr marL="228600" indent="-228600">
              <a:buFont typeface="Arial" pitchFamily="34" charset="0"/>
              <a:buChar char="•"/>
            </a:pPr>
            <a:r>
              <a:rPr lang="en-US" sz="1000" baseline="0" dirty="0" smtClean="0">
                <a:ea typeface="ＭＳ Ｐゴシック" pitchFamily="34" charset="-128"/>
              </a:rPr>
              <a:t>Stifles improvement by locking-in the process before it gets to the plant and by removing worker’s role in “kaizen”.</a:t>
            </a:r>
          </a:p>
          <a:p>
            <a:pPr marL="228600" indent="-228600">
              <a:buFont typeface="Arial" pitchFamily="34" charset="0"/>
              <a:buChar char="•"/>
            </a:pPr>
            <a:r>
              <a:rPr lang="en-US" sz="1000" baseline="0" dirty="0" smtClean="0">
                <a:ea typeface="ＭＳ Ｐゴシック" pitchFamily="34" charset="-128"/>
              </a:rPr>
              <a:t>Disruptive to work force and thus potentially damaging to future improvement efforts. </a:t>
            </a:r>
          </a:p>
          <a:p>
            <a:endParaRPr lang="en-US" sz="1000" baseline="0" dirty="0" smtClean="0">
              <a:ea typeface="ＭＳ Ｐゴシック" pitchFamily="34" charset="-128"/>
            </a:endParaRPr>
          </a:p>
          <a:p>
            <a:endParaRPr lang="en-US" sz="1000" baseline="0" dirty="0" smtClean="0">
              <a:ea typeface="ＭＳ Ｐゴシック" pitchFamily="34" charset="-128"/>
            </a:endParaRPr>
          </a:p>
          <a:p>
            <a:r>
              <a:rPr lang="en-US" sz="1000" dirty="0" smtClean="0">
                <a:ea typeface="ＭＳ Ｐゴシック" pitchFamily="34" charset="-128"/>
              </a:rPr>
              <a:t>Others:</a:t>
            </a:r>
            <a:br>
              <a:rPr lang="en-US" sz="1000" dirty="0" smtClean="0">
                <a:ea typeface="ＭＳ Ｐゴシック" pitchFamily="34" charset="-128"/>
              </a:rPr>
            </a:br>
            <a:r>
              <a:rPr lang="en-US" sz="1000" dirty="0" smtClean="0">
                <a:ea typeface="ＭＳ Ｐゴシック" pitchFamily="34" charset="-128"/>
              </a:rPr>
              <a:t>QC group</a:t>
            </a:r>
            <a:r>
              <a:rPr lang="en-US" sz="1000" baseline="0" dirty="0" smtClean="0">
                <a:ea typeface="ＭＳ Ｐゴシック" pitchFamily="34" charset="-128"/>
              </a:rPr>
              <a:t> loves automation. Case does not specify location of QC (is Mark Reece in some central function or at a US plant?)</a:t>
            </a:r>
            <a:endParaRPr lang="en-US" sz="1000" dirty="0" smtClean="0">
              <a:ea typeface="ＭＳ Ｐゴシック" pitchFamily="34" charset="-128"/>
            </a:endParaRPr>
          </a:p>
          <a:p>
            <a:pPr>
              <a:buFontTx/>
              <a:buNone/>
            </a:pPr>
            <a:endParaRPr lang="en-US" i="1" dirty="0" smtClean="0"/>
          </a:p>
          <a:p>
            <a:endParaRPr lang="en-US" dirty="0" smtClean="0"/>
          </a:p>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3/10/14</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8</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Improves the efficiency of capacity usage by facilitating global sourcing (using the same exact process would help to ensure that the specifications of a product produced in any of the plants would be the same – a critical issue for automobile manufacturers. [ME: what this point really means to say is that standardization allows plants to be flexible and so products can be produced anywhere so don’t have capacity imbalance.]</a:t>
            </a:r>
          </a:p>
          <a:p>
            <a:pPr marL="228600" indent="-228600">
              <a:buFont typeface="Arial" pitchFamily="34" charset="0"/>
              <a:buChar char="•"/>
            </a:pPr>
            <a:r>
              <a:rPr lang="en-US" sz="1000" baseline="0" dirty="0" smtClean="0">
                <a:ea typeface="ＭＳ Ｐゴシック" pitchFamily="34" charset="-128"/>
              </a:rPr>
              <a:t>Reduces initial capital outlay on manufacturing by allowing a single pilot plant to make test units for customers and to serve as a point of reference for customers wanting to inspect and approve the process.</a:t>
            </a:r>
          </a:p>
          <a:p>
            <a:pPr marL="228600" indent="-228600">
              <a:buFont typeface="Arial" pitchFamily="34" charset="0"/>
              <a:buChar char="•"/>
            </a:pPr>
            <a:r>
              <a:rPr lang="en-US" sz="1000" baseline="0" dirty="0" smtClean="0">
                <a:ea typeface="ＭＳ Ｐゴシック" pitchFamily="34" charset="-128"/>
              </a:rPr>
              <a:t>Facilitates cross-plant learning and reduces start-up costs by allowing firms to benefit from each other’s experiences.</a:t>
            </a:r>
          </a:p>
          <a:p>
            <a:pPr marL="228600" indent="-228600">
              <a:buFont typeface="Arial" pitchFamily="34" charset="0"/>
              <a:buChar char="•"/>
            </a:pPr>
            <a:r>
              <a:rPr lang="en-US" sz="1000" baseline="0" dirty="0" smtClean="0">
                <a:ea typeface="ＭＳ Ｐゴシック" pitchFamily="34" charset="-128"/>
              </a:rPr>
              <a:t>ME: Allows scale economies in procurement. (see case p.10)</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Not sensitive to customer requirements in different countries (e.g., US companies like to inspect their product lines).</a:t>
            </a:r>
          </a:p>
          <a:p>
            <a:pPr marL="228600" indent="-228600">
              <a:buFont typeface="Arial" pitchFamily="34" charset="0"/>
              <a:buChar char="•"/>
            </a:pPr>
            <a:r>
              <a:rPr lang="en-US" sz="1000" baseline="0" dirty="0" smtClean="0">
                <a:ea typeface="ＭＳ Ｐゴシック" pitchFamily="34" charset="-128"/>
              </a:rPr>
              <a:t>Not sensitive to differences in the supplier base (the U.S. supplier base was not viewed as ready for full automation because of quality problems.)</a:t>
            </a:r>
          </a:p>
          <a:p>
            <a:pPr marL="228600" indent="-228600">
              <a:buFont typeface="Arial" pitchFamily="34" charset="0"/>
              <a:buChar char="•"/>
            </a:pPr>
            <a:r>
              <a:rPr lang="en-US" sz="1000" baseline="0" dirty="0" smtClean="0">
                <a:ea typeface="ＭＳ Ｐゴシック" pitchFamily="34" charset="-128"/>
              </a:rPr>
              <a:t>Stifles improvement by forcing plants to change in “lock-step” and by essentially centralizing responsibility for process development in Germany.</a:t>
            </a:r>
          </a:p>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7107" name="Rectangle 3"/>
          <p:cNvSpPr>
            <a:spLocks noGrp="1" noChangeArrowheads="1"/>
          </p:cNvSpPr>
          <p:nvPr>
            <p:ph type="dt" sz="quarter" idx="1"/>
          </p:nvPr>
        </p:nvSpPr>
        <p:spPr>
          <a:noFill/>
        </p:spPr>
        <p:txBody>
          <a:bodyPr/>
          <a:lstStyle/>
          <a:p>
            <a:pPr defTabSz="965200"/>
            <a:fld id="{2FF73E4D-5296-454E-A3FC-8D3B7AE259A3}" type="datetime1">
              <a:rPr lang="en-US" smtClean="0"/>
              <a:pPr defTabSz="965200"/>
              <a:t>3/10/14</a:t>
            </a:fld>
            <a:endParaRPr lang="en-US" smtClean="0"/>
          </a:p>
        </p:txBody>
      </p:sp>
      <p:sp>
        <p:nvSpPr>
          <p:cNvPr id="47108" name="Rectangle 6"/>
          <p:cNvSpPr>
            <a:spLocks noGrp="1" noChangeArrowheads="1"/>
          </p:cNvSpPr>
          <p:nvPr>
            <p:ph type="ftr" sz="quarter" idx="4"/>
          </p:nvPr>
        </p:nvSpPr>
        <p:spPr>
          <a:noFill/>
        </p:spPr>
        <p:txBody>
          <a:bodyPr/>
          <a:lstStyle/>
          <a:p>
            <a:pPr defTabSz="965200"/>
            <a:r>
              <a:rPr lang="en-US" smtClean="0"/>
              <a:t>OPNS454   © Van Mieghem</a:t>
            </a:r>
          </a:p>
        </p:txBody>
      </p:sp>
      <p:sp>
        <p:nvSpPr>
          <p:cNvPr id="47109" name="Rectangle 7"/>
          <p:cNvSpPr>
            <a:spLocks noGrp="1" noChangeArrowheads="1"/>
          </p:cNvSpPr>
          <p:nvPr>
            <p:ph type="sldNum" sz="quarter" idx="5"/>
          </p:nvPr>
        </p:nvSpPr>
        <p:spPr>
          <a:noFill/>
        </p:spPr>
        <p:txBody>
          <a:bodyPr/>
          <a:lstStyle/>
          <a:p>
            <a:pPr defTabSz="965200"/>
            <a:fld id="{147F149A-303C-40C6-B094-0A83CDA6F7D3}" type="slidenum">
              <a:rPr lang="en-US" smtClean="0"/>
              <a:pPr defTabSz="965200"/>
              <a:t>9</a:t>
            </a:fld>
            <a:endParaRPr lang="en-US" smtClean="0"/>
          </a:p>
        </p:txBody>
      </p:sp>
      <p:sp>
        <p:nvSpPr>
          <p:cNvPr id="47110" name="Rectangle 2"/>
          <p:cNvSpPr>
            <a:spLocks noGrp="1" noRot="1" noChangeAspect="1" noChangeArrowheads="1" noTextEdit="1"/>
          </p:cNvSpPr>
          <p:nvPr>
            <p:ph type="sldImg"/>
          </p:nvPr>
        </p:nvSpPr>
        <p:spPr>
          <a:ln/>
        </p:spPr>
      </p:sp>
      <p:sp>
        <p:nvSpPr>
          <p:cNvPr id="47111"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After debate, click on</a:t>
            </a:r>
            <a:r>
              <a:rPr lang="en-US" sz="1000" kern="1200" baseline="0" dirty="0" smtClean="0">
                <a:solidFill>
                  <a:schemeClr val="tx1"/>
                </a:solidFill>
                <a:latin typeface="Times New Roman" pitchFamily="18" charset="0"/>
                <a:ea typeface="+mn-ea"/>
                <a:cs typeface="+mn-cs"/>
              </a:rPr>
              <a:t> the: Intel hyper link to hear Intel’s corporate view on Copy Exactly.  (Go to 4 min 22 sec mark on video and play from </a:t>
            </a:r>
            <a:r>
              <a:rPr lang="en-US" sz="1000" kern="1200" baseline="0" dirty="0" smtClean="0">
                <a:solidFill>
                  <a:schemeClr val="tx1"/>
                </a:solidFill>
                <a:latin typeface="Times New Roman" pitchFamily="18" charset="0"/>
                <a:ea typeface="+mn-ea"/>
                <a:cs typeface="+mn-cs"/>
              </a:rPr>
              <a:t>there for 3min)</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http://</a:t>
            </a:r>
            <a:r>
              <a:rPr lang="en-US" sz="1000" kern="1200" dirty="0" err="1" smtClean="0">
                <a:solidFill>
                  <a:schemeClr val="tx1"/>
                </a:solidFill>
                <a:latin typeface="Times New Roman" pitchFamily="18" charset="0"/>
                <a:ea typeface="+mn-ea"/>
                <a:cs typeface="+mn-cs"/>
              </a:rPr>
              <a:t>ecorner.stanford.edu</a:t>
            </a:r>
            <a:r>
              <a:rPr lang="en-US" sz="1000" kern="1200" dirty="0" smtClean="0">
                <a:solidFill>
                  <a:schemeClr val="tx1"/>
                </a:solidFill>
                <a:latin typeface="Times New Roman" pitchFamily="18" charset="0"/>
                <a:ea typeface="+mn-ea"/>
                <a:cs typeface="+mn-cs"/>
              </a:rPr>
              <a:t>/</a:t>
            </a:r>
            <a:r>
              <a:rPr lang="en-US" sz="1000" kern="1200" dirty="0" err="1" smtClean="0">
                <a:solidFill>
                  <a:schemeClr val="tx1"/>
                </a:solidFill>
                <a:latin typeface="Times New Roman" pitchFamily="18" charset="0"/>
                <a:ea typeface="+mn-ea"/>
                <a:cs typeface="+mn-cs"/>
              </a:rPr>
              <a:t>authorMaterialInfo.html?mid</a:t>
            </a:r>
            <a:r>
              <a:rPr lang="en-US" sz="1000" kern="1200" dirty="0" smtClean="0">
                <a:solidFill>
                  <a:schemeClr val="tx1"/>
                </a:solidFill>
                <a:latin typeface="Times New Roman" pitchFamily="18" charset="0"/>
                <a:ea typeface="+mn-ea"/>
                <a:cs typeface="+mn-cs"/>
              </a:rPr>
              <a:t>=2306</a:t>
            </a:r>
            <a:endParaRPr lang="en-US" sz="1000" kern="1200" dirty="0" smtClean="0">
              <a:solidFill>
                <a:schemeClr val="tx1"/>
              </a:solidFill>
              <a:latin typeface="Times New Roman" pitchFamily="18" charset="0"/>
              <a:ea typeface="+mn-ea"/>
              <a:cs typeface="+mn-cs"/>
            </a:endParaRPr>
          </a:p>
          <a:p>
            <a:endParaRPr lang="en-US" sz="1000" dirty="0" smtClean="0">
              <a:ea typeface="ＭＳ Ｐゴシック" pitchFamily="34" charset="-128"/>
            </a:endParaRPr>
          </a:p>
          <a:p>
            <a:endParaRPr lang="en-US" sz="1000" dirty="0" smtClean="0">
              <a:ea typeface="ＭＳ Ｐゴシック" pitchFamily="34" charset="-128"/>
            </a:endParaRPr>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Critical Elements of Operations</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Structure (equipment, technology), process control, process design</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Infrastructure (workforce), process evolution.</a:t>
            </a:r>
          </a:p>
          <a:p>
            <a:endParaRPr lang="en-US" sz="1000" baseline="0" dirty="0" smtClean="0">
              <a:ea typeface="ＭＳ Ｐゴシック" pitchFamily="34" charset="-128"/>
            </a:endParaRP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Line</a:t>
            </a:r>
            <a:r>
              <a:rPr lang="en-US" sz="1000" b="1" baseline="0" dirty="0" smtClean="0"/>
              <a:t> workers</a:t>
            </a:r>
            <a:endParaRPr lang="en-US" sz="1000" b="1" dirty="0" smtClean="0"/>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Costly</a:t>
            </a:r>
          </a:p>
          <a:p>
            <a:pPr marL="228600" indent="-228600">
              <a:buFont typeface="Arial" pitchFamily="34" charset="0"/>
              <a:buChar char="•"/>
            </a:pPr>
            <a:r>
              <a:rPr lang="en-US" sz="1000" baseline="0" dirty="0" smtClean="0">
                <a:ea typeface="ＭＳ Ｐゴシック" pitchFamily="34" charset="-128"/>
              </a:rPr>
              <a:t>Source of variance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Asset</a:t>
            </a:r>
          </a:p>
          <a:p>
            <a:pPr marL="228600" indent="-228600">
              <a:buFont typeface="Arial" pitchFamily="34" charset="0"/>
              <a:buChar char="•"/>
            </a:pPr>
            <a:r>
              <a:rPr lang="en-US" sz="1000" baseline="0" dirty="0" smtClean="0">
                <a:ea typeface="ＭＳ Ｐゴシック" pitchFamily="34" charset="-128"/>
              </a:rPr>
              <a:t>Source of ideas</a:t>
            </a:r>
          </a:p>
          <a:p>
            <a:pPr marL="228600" indent="-228600">
              <a:buFont typeface="Arial" pitchFamily="34" charset="0"/>
              <a:buChar char="•"/>
            </a:pPr>
            <a:endParaRPr lang="en-US" sz="1000" baseline="0" dirty="0" smtClean="0">
              <a:ea typeface="ＭＳ Ｐゴシック" pitchFamily="34" charset="-128"/>
            </a:endParaRPr>
          </a:p>
          <a:p>
            <a:pPr marL="228600" indent="-228600">
              <a:buFont typeface="Arial" pitchFamily="34" charset="0"/>
              <a:buNone/>
            </a:pPr>
            <a:r>
              <a:rPr lang="en-US" sz="1000" b="1" baseline="0" dirty="0" smtClean="0">
                <a:ea typeface="ＭＳ Ｐゴシック" pitchFamily="34" charset="-128"/>
              </a:rPr>
              <a:t>Learning</a:t>
            </a: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Where organizationally): R&amp;D</a:t>
            </a:r>
          </a:p>
          <a:p>
            <a:pPr marL="228600" indent="-228600">
              <a:buFont typeface="Arial" pitchFamily="34" charset="0"/>
              <a:buChar char="•"/>
            </a:pPr>
            <a:r>
              <a:rPr lang="en-US" sz="1000" baseline="0" dirty="0" smtClean="0">
                <a:ea typeface="ＭＳ Ｐゴシック" pitchFamily="34" charset="-128"/>
              </a:rPr>
              <a:t>Who (what type of employees): Engineers</a:t>
            </a:r>
          </a:p>
          <a:p>
            <a:pPr marL="228600" indent="-228600">
              <a:buFont typeface="Arial" pitchFamily="34" charset="0"/>
              <a:buChar char="•"/>
            </a:pPr>
            <a:r>
              <a:rPr lang="en-US" sz="1000" baseline="0" dirty="0" smtClean="0">
                <a:ea typeface="ＭＳ Ｐゴシック" pitchFamily="34" charset="-128"/>
              </a:rPr>
              <a:t>When: Before launch</a:t>
            </a:r>
          </a:p>
          <a:p>
            <a:pPr marL="228600" indent="-228600">
              <a:buFont typeface="Arial" pitchFamily="34" charset="0"/>
              <a:buChar char="•"/>
            </a:pPr>
            <a:r>
              <a:rPr lang="en-US" sz="1000" baseline="0" dirty="0" smtClean="0">
                <a:ea typeface="ＭＳ Ｐゴシック" pitchFamily="34" charset="-128"/>
              </a:rPr>
              <a:t>How: Through discrete R&amp;D projects</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Where: Shop-floor (kaizen)</a:t>
            </a:r>
          </a:p>
          <a:p>
            <a:pPr marL="228600" indent="-228600">
              <a:buFont typeface="Arial" pitchFamily="34" charset="0"/>
              <a:buChar char="•"/>
            </a:pPr>
            <a:r>
              <a:rPr lang="en-US" sz="1000" baseline="0" dirty="0" smtClean="0">
                <a:ea typeface="ＭＳ Ｐゴシック" pitchFamily="34" charset="-128"/>
              </a:rPr>
              <a:t>Who: Workforce [ME: Line workers and team leaders]</a:t>
            </a:r>
          </a:p>
          <a:p>
            <a:pPr marL="228600" indent="-228600">
              <a:buFont typeface="Arial" pitchFamily="34" charset="0"/>
              <a:buChar char="•"/>
            </a:pPr>
            <a:r>
              <a:rPr lang="en-US" sz="1000" baseline="0" dirty="0" smtClean="0">
                <a:ea typeface="ＭＳ Ｐゴシック" pitchFamily="34" charset="-128"/>
              </a:rPr>
              <a:t>When: During production</a:t>
            </a:r>
          </a:p>
          <a:p>
            <a:pPr marL="228600" indent="-228600">
              <a:buFont typeface="Arial" pitchFamily="34" charset="0"/>
              <a:buChar char="•"/>
            </a:pPr>
            <a:r>
              <a:rPr lang="en-US" sz="1000" baseline="0" dirty="0" smtClean="0">
                <a:ea typeface="ＭＳ Ｐゴシック" pitchFamily="34" charset="-128"/>
              </a:rPr>
              <a:t>How: Incrementally through continuous improvement</a:t>
            </a:r>
          </a:p>
          <a:p>
            <a:pPr marL="228600" indent="-228600">
              <a:buFont typeface="Arial" pitchFamily="34" charset="0"/>
              <a:buNone/>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jpeg"/><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emf"/><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9.xml.rels><?xml version="1.0" encoding="UTF-8" standalone="yes"?>
<Relationships xmlns="http://schemas.openxmlformats.org/package/2006/relationships"><Relationship Id="rId3" Type="http://schemas.openxmlformats.org/officeDocument/2006/relationships/hyperlink" Target="http://www.contitevesna.com/" TargetMode="External"/><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3.xml"/><Relationship Id="rId4" Type="http://schemas.openxmlformats.org/officeDocument/2006/relationships/oleObject" Target="../embeddings/oleObject1.bin"/><Relationship Id="rId5" Type="http://schemas.openxmlformats.org/officeDocument/2006/relationships/image" Target="../media/image19.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eg"/><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intel.com/index.htm?iid=Corporate+Header_Intel_logo&amp;" TargetMode="External"/><Relationship Id="rId4" Type="http://schemas.openxmlformats.org/officeDocument/2006/relationships/image" Target="../media/image7.png"/><Relationship Id="rId5" Type="http://schemas.openxmlformats.org/officeDocument/2006/relationships/image" Target="../media/image8.jpe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hyperlink" Target="http://ecorner.stanford.edu/authorMaterialInfo.html?mid=2306"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8"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4400" b="1" dirty="0">
                <a:solidFill>
                  <a:srgbClr val="FF3300"/>
                </a:solidFill>
                <a:latin typeface="Garamond" pitchFamily="18" charset="0"/>
              </a:rPr>
              <a:t>Improvement</a:t>
            </a:r>
            <a:r>
              <a:rPr lang="en-US" sz="3600" dirty="0">
                <a:solidFill>
                  <a:srgbClr val="FF3300"/>
                </a:solidFill>
                <a:latin typeface="Garamond" pitchFamily="18" charset="0"/>
              </a:rPr>
              <a:t> and Innovation</a:t>
            </a:r>
          </a:p>
        </p:txBody>
      </p:sp>
      <p:sp>
        <p:nvSpPr>
          <p:cNvPr id="13319" name="Rectangle 7"/>
          <p:cNvSpPr>
            <a:spLocks noGrp="1" noChangeArrowheads="1"/>
          </p:cNvSpPr>
          <p:nvPr>
            <p:ph idx="1"/>
          </p:nvPr>
        </p:nvSpPr>
        <p:spPr>
          <a:xfrm>
            <a:off x="457200" y="2339975"/>
            <a:ext cx="8531352" cy="4137025"/>
          </a:xfrm>
        </p:spPr>
        <p:txBody>
          <a:bodyPr/>
          <a:lstStyle/>
          <a:p>
            <a:pPr marL="457200" indent="-457200" eaLnBrk="1" hangingPunct="1">
              <a:buClr>
                <a:srgbClr val="FF3300"/>
              </a:buClr>
              <a:buFont typeface="+mj-lt"/>
              <a:buAutoNum type="arabicPeriod"/>
              <a:defRPr/>
            </a:pPr>
            <a:r>
              <a:rPr lang="en-US" dirty="0" smtClean="0">
                <a:solidFill>
                  <a:schemeClr val="bg1"/>
                </a:solidFill>
              </a:rPr>
              <a:t>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mj-lt"/>
              <a:buAutoNum type="arabicPeriod"/>
              <a:defRPr/>
            </a:pPr>
            <a:r>
              <a:rPr lang="en-US" dirty="0" smtClean="0">
                <a:solidFill>
                  <a:schemeClr val="bg1"/>
                </a:solidFill>
              </a:rPr>
              <a:t>Different types of learning and their impact on improvement and innovation</a:t>
            </a:r>
          </a:p>
          <a:p>
            <a:pPr marL="857250" lvl="1" indent="-457200" eaLnBrk="1" hangingPunct="1">
              <a:buClr>
                <a:srgbClr val="FF3300"/>
              </a:buClr>
              <a:defRPr/>
            </a:pPr>
            <a:r>
              <a:rPr lang="en-US" dirty="0" smtClean="0">
                <a:solidFill>
                  <a:schemeClr val="bg1"/>
                </a:solidFill>
              </a:rPr>
              <a:t>Relationship to product design</a:t>
            </a:r>
          </a:p>
          <a:p>
            <a:pPr marL="857250" lvl="1" indent="-457200" eaLnBrk="1" hangingPunct="1">
              <a:buClr>
                <a:srgbClr val="FF3300"/>
              </a:buClr>
              <a:defRPr/>
            </a:pPr>
            <a:r>
              <a:rPr lang="en-US" dirty="0" smtClean="0">
                <a:solidFill>
                  <a:schemeClr val="bg1"/>
                </a:solidFill>
              </a:rPr>
              <a:t>Relationship to process design: automation &amp; standardization</a:t>
            </a:r>
          </a:p>
          <a:p>
            <a:pPr marL="457200" indent="-457200" eaLnBrk="1" hangingPunct="1">
              <a:buClr>
                <a:srgbClr val="FF3300"/>
              </a:buClr>
              <a:buFont typeface="+mj-lt"/>
              <a:buAutoNum type="arabicPeriod"/>
              <a:defRPr/>
            </a:pPr>
            <a:r>
              <a:rPr lang="en-US" dirty="0" smtClean="0">
                <a:solidFill>
                  <a:schemeClr val="bg1"/>
                </a:solidFill>
              </a:rPr>
              <a:t>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ITT Automotive: Global Manufacturing Strategy</a:t>
            </a:r>
          </a:p>
          <a:p>
            <a:pPr eaLnBrk="1" hangingPunct="1">
              <a:buClr>
                <a:srgbClr val="FF3300"/>
              </a:buClr>
              <a:defRPr/>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r>
              <a:rPr lang="en-US" smtClean="0"/>
              <a:t>Explaining the tensions in globalization</a:t>
            </a:r>
            <a:r>
              <a:rPr lang="en-US" i="1" smtClean="0"/>
              <a:t>	</a:t>
            </a:r>
            <a:br>
              <a:rPr lang="en-US" i="1" smtClean="0"/>
            </a:br>
            <a:r>
              <a:rPr lang="en-US" i="1" smtClean="0"/>
              <a:t>	</a:t>
            </a:r>
            <a:r>
              <a:rPr lang="en-US" smtClean="0"/>
              <a:t>Models of Learning </a:t>
            </a:r>
          </a:p>
        </p:txBody>
      </p:sp>
      <p:sp>
        <p:nvSpPr>
          <p:cNvPr id="15363" name="Rectangle 61"/>
          <p:cNvSpPr>
            <a:spLocks noChangeArrowheads="1"/>
          </p:cNvSpPr>
          <p:nvPr/>
        </p:nvSpPr>
        <p:spPr bwMode="auto">
          <a:xfrm>
            <a:off x="682625"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64" name="Rectangle 55"/>
          <p:cNvSpPr>
            <a:spLocks noChangeArrowheads="1"/>
          </p:cNvSpPr>
          <p:nvPr/>
        </p:nvSpPr>
        <p:spPr bwMode="auto">
          <a:xfrm>
            <a:off x="682625"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65" name="Arc 8"/>
          <p:cNvSpPr>
            <a:spLocks/>
          </p:cNvSpPr>
          <p:nvPr/>
        </p:nvSpPr>
        <p:spPr bwMode="auto">
          <a:xfrm flipH="1" flipV="1">
            <a:off x="720725" y="5942013"/>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6" name="Arc 10"/>
          <p:cNvSpPr>
            <a:spLocks/>
          </p:cNvSpPr>
          <p:nvPr/>
        </p:nvSpPr>
        <p:spPr bwMode="auto">
          <a:xfrm flipH="1" flipV="1">
            <a:off x="720725" y="57658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7" name="Arc 11"/>
          <p:cNvSpPr>
            <a:spLocks/>
          </p:cNvSpPr>
          <p:nvPr/>
        </p:nvSpPr>
        <p:spPr bwMode="auto">
          <a:xfrm flipH="1" flipV="1">
            <a:off x="720725" y="55372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8" name="Text Box 12"/>
          <p:cNvSpPr txBox="1">
            <a:spLocks noChangeArrowheads="1"/>
          </p:cNvSpPr>
          <p:nvPr/>
        </p:nvSpPr>
        <p:spPr bwMode="auto">
          <a:xfrm>
            <a:off x="2035175" y="5583238"/>
            <a:ext cx="1654175"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Process Generation 1</a:t>
            </a:r>
          </a:p>
        </p:txBody>
      </p:sp>
      <p:sp>
        <p:nvSpPr>
          <p:cNvPr id="15369" name="Text Box 13"/>
          <p:cNvSpPr txBox="1">
            <a:spLocks noChangeArrowheads="1"/>
          </p:cNvSpPr>
          <p:nvPr/>
        </p:nvSpPr>
        <p:spPr bwMode="auto">
          <a:xfrm>
            <a:off x="2627313" y="5843588"/>
            <a:ext cx="1062037"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2</a:t>
            </a:r>
          </a:p>
        </p:txBody>
      </p:sp>
      <p:sp>
        <p:nvSpPr>
          <p:cNvPr id="15370" name="Text Box 14"/>
          <p:cNvSpPr txBox="1">
            <a:spLocks noChangeArrowheads="1"/>
          </p:cNvSpPr>
          <p:nvPr/>
        </p:nvSpPr>
        <p:spPr bwMode="auto">
          <a:xfrm>
            <a:off x="2627313" y="6045200"/>
            <a:ext cx="106203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3</a:t>
            </a:r>
          </a:p>
        </p:txBody>
      </p:sp>
      <p:sp>
        <p:nvSpPr>
          <p:cNvPr id="15371" name="Text Box 46"/>
          <p:cNvSpPr txBox="1">
            <a:spLocks noChangeArrowheads="1"/>
          </p:cNvSpPr>
          <p:nvPr/>
        </p:nvSpPr>
        <p:spPr bwMode="auto">
          <a:xfrm rot="-5400000">
            <a:off x="-11113" y="2563813"/>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72" name="Text Box 47"/>
          <p:cNvSpPr txBox="1">
            <a:spLocks noChangeArrowheads="1"/>
          </p:cNvSpPr>
          <p:nvPr/>
        </p:nvSpPr>
        <p:spPr bwMode="auto">
          <a:xfrm>
            <a:off x="1628775"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73" name="Arc 48"/>
          <p:cNvSpPr>
            <a:spLocks/>
          </p:cNvSpPr>
          <p:nvPr/>
        </p:nvSpPr>
        <p:spPr bwMode="auto">
          <a:xfrm flipH="1" flipV="1">
            <a:off x="749300" y="1476375"/>
            <a:ext cx="3619500" cy="18557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4" name="Arc 49"/>
          <p:cNvSpPr>
            <a:spLocks/>
          </p:cNvSpPr>
          <p:nvPr/>
        </p:nvSpPr>
        <p:spPr bwMode="auto">
          <a:xfrm flipH="1" flipV="1">
            <a:off x="739775" y="3168650"/>
            <a:ext cx="3629025" cy="2873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5" name="Rectangle 51"/>
          <p:cNvSpPr>
            <a:spLocks noChangeArrowheads="1"/>
          </p:cNvSpPr>
          <p:nvPr/>
        </p:nvSpPr>
        <p:spPr bwMode="auto">
          <a:xfrm>
            <a:off x="1216025" y="34099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76" name="Text Box 56"/>
          <p:cNvSpPr txBox="1">
            <a:spLocks noChangeArrowheads="1"/>
          </p:cNvSpPr>
          <p:nvPr/>
        </p:nvSpPr>
        <p:spPr bwMode="auto">
          <a:xfrm>
            <a:off x="558800"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7" name="Text Box 57"/>
          <p:cNvSpPr txBox="1">
            <a:spLocks noChangeArrowheads="1"/>
          </p:cNvSpPr>
          <p:nvPr/>
        </p:nvSpPr>
        <p:spPr bwMode="auto">
          <a:xfrm>
            <a:off x="368300"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8" name="Rectangle 58"/>
          <p:cNvSpPr>
            <a:spLocks noChangeArrowheads="1"/>
          </p:cNvSpPr>
          <p:nvPr/>
        </p:nvSpPr>
        <p:spPr bwMode="auto">
          <a:xfrm>
            <a:off x="1216025" y="2247900"/>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79" name="Text Box 59"/>
          <p:cNvSpPr txBox="1">
            <a:spLocks noChangeArrowheads="1"/>
          </p:cNvSpPr>
          <p:nvPr/>
        </p:nvSpPr>
        <p:spPr bwMode="auto">
          <a:xfrm>
            <a:off x="1008063" y="1009650"/>
            <a:ext cx="3089275"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before Doing</a:t>
            </a:r>
          </a:p>
        </p:txBody>
      </p:sp>
      <p:sp>
        <p:nvSpPr>
          <p:cNvPr id="15380" name="Text Box 62"/>
          <p:cNvSpPr txBox="1">
            <a:spLocks noChangeArrowheads="1"/>
          </p:cNvSpPr>
          <p:nvPr/>
        </p:nvSpPr>
        <p:spPr bwMode="auto">
          <a:xfrm rot="-5400000">
            <a:off x="-11113" y="5526088"/>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1" name="Text Box 63"/>
          <p:cNvSpPr txBox="1">
            <a:spLocks noChangeArrowheads="1"/>
          </p:cNvSpPr>
          <p:nvPr/>
        </p:nvSpPr>
        <p:spPr bwMode="auto">
          <a:xfrm>
            <a:off x="1628775" y="660400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2" name="Text Box 64"/>
          <p:cNvSpPr txBox="1">
            <a:spLocks noChangeArrowheads="1"/>
          </p:cNvSpPr>
          <p:nvPr/>
        </p:nvSpPr>
        <p:spPr bwMode="auto">
          <a:xfrm>
            <a:off x="558800"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3" name="Text Box 65"/>
          <p:cNvSpPr txBox="1">
            <a:spLocks noChangeArrowheads="1"/>
          </p:cNvSpPr>
          <p:nvPr/>
        </p:nvSpPr>
        <p:spPr bwMode="auto">
          <a:xfrm>
            <a:off x="368300" y="644207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4" name="Rectangle 68"/>
          <p:cNvSpPr>
            <a:spLocks noChangeArrowheads="1"/>
          </p:cNvSpPr>
          <p:nvPr/>
        </p:nvSpPr>
        <p:spPr bwMode="auto">
          <a:xfrm>
            <a:off x="5041900"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85" name="Text Box 69"/>
          <p:cNvSpPr txBox="1">
            <a:spLocks noChangeArrowheads="1"/>
          </p:cNvSpPr>
          <p:nvPr/>
        </p:nvSpPr>
        <p:spPr bwMode="auto">
          <a:xfrm rot="-5400000">
            <a:off x="4348163" y="2562225"/>
            <a:ext cx="1046162"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6" name="Text Box 70"/>
          <p:cNvSpPr txBox="1">
            <a:spLocks noChangeArrowheads="1"/>
          </p:cNvSpPr>
          <p:nvPr/>
        </p:nvSpPr>
        <p:spPr bwMode="auto">
          <a:xfrm>
            <a:off x="5988050"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7" name="Arc 71"/>
          <p:cNvSpPr>
            <a:spLocks/>
          </p:cNvSpPr>
          <p:nvPr/>
        </p:nvSpPr>
        <p:spPr bwMode="auto">
          <a:xfrm flipH="1" flipV="1">
            <a:off x="5108575" y="1611313"/>
            <a:ext cx="3619500" cy="185578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8" name="Arc 72"/>
          <p:cNvSpPr>
            <a:spLocks/>
          </p:cNvSpPr>
          <p:nvPr/>
        </p:nvSpPr>
        <p:spPr bwMode="auto">
          <a:xfrm flipH="1" flipV="1">
            <a:off x="5099050" y="2652713"/>
            <a:ext cx="3629025" cy="28733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9" name="Rectangle 74"/>
          <p:cNvSpPr>
            <a:spLocks noChangeArrowheads="1"/>
          </p:cNvSpPr>
          <p:nvPr/>
        </p:nvSpPr>
        <p:spPr bwMode="auto">
          <a:xfrm>
            <a:off x="6475413" y="26225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0" name="Text Box 75"/>
          <p:cNvSpPr txBox="1">
            <a:spLocks noChangeArrowheads="1"/>
          </p:cNvSpPr>
          <p:nvPr/>
        </p:nvSpPr>
        <p:spPr bwMode="auto">
          <a:xfrm>
            <a:off x="4918075"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1" name="Text Box 76"/>
          <p:cNvSpPr txBox="1">
            <a:spLocks noChangeArrowheads="1"/>
          </p:cNvSpPr>
          <p:nvPr/>
        </p:nvSpPr>
        <p:spPr bwMode="auto">
          <a:xfrm>
            <a:off x="4727575"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2" name="Rectangle 77"/>
          <p:cNvSpPr>
            <a:spLocks noChangeArrowheads="1"/>
          </p:cNvSpPr>
          <p:nvPr/>
        </p:nvSpPr>
        <p:spPr bwMode="auto">
          <a:xfrm>
            <a:off x="6475413" y="3479800"/>
            <a:ext cx="1509712"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93" name="Text Box 78"/>
          <p:cNvSpPr txBox="1">
            <a:spLocks noChangeArrowheads="1"/>
          </p:cNvSpPr>
          <p:nvPr/>
        </p:nvSpPr>
        <p:spPr bwMode="auto">
          <a:xfrm>
            <a:off x="5502275" y="1009650"/>
            <a:ext cx="2774950"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by Doing</a:t>
            </a:r>
          </a:p>
        </p:txBody>
      </p:sp>
      <p:sp>
        <p:nvSpPr>
          <p:cNvPr id="15394" name="Rectangle 79"/>
          <p:cNvSpPr>
            <a:spLocks noChangeArrowheads="1"/>
          </p:cNvSpPr>
          <p:nvPr/>
        </p:nvSpPr>
        <p:spPr bwMode="auto">
          <a:xfrm>
            <a:off x="1216025" y="5070475"/>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5" name="Rectangle 80"/>
          <p:cNvSpPr>
            <a:spLocks noChangeArrowheads="1"/>
          </p:cNvSpPr>
          <p:nvPr/>
        </p:nvSpPr>
        <p:spPr bwMode="auto">
          <a:xfrm>
            <a:off x="5041900"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96" name="Rectangle 81"/>
          <p:cNvSpPr>
            <a:spLocks noChangeArrowheads="1"/>
          </p:cNvSpPr>
          <p:nvPr/>
        </p:nvSpPr>
        <p:spPr bwMode="auto">
          <a:xfrm>
            <a:off x="5575300" y="4983163"/>
            <a:ext cx="1797050" cy="274637"/>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7" name="Text Box 82"/>
          <p:cNvSpPr txBox="1">
            <a:spLocks noChangeArrowheads="1"/>
          </p:cNvSpPr>
          <p:nvPr/>
        </p:nvSpPr>
        <p:spPr bwMode="auto">
          <a:xfrm>
            <a:off x="6497638" y="6604000"/>
            <a:ext cx="52228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Time</a:t>
            </a:r>
          </a:p>
        </p:txBody>
      </p:sp>
      <p:sp>
        <p:nvSpPr>
          <p:cNvPr id="15398" name="Text Box 83"/>
          <p:cNvSpPr txBox="1">
            <a:spLocks noChangeArrowheads="1"/>
          </p:cNvSpPr>
          <p:nvPr/>
        </p:nvSpPr>
        <p:spPr bwMode="auto">
          <a:xfrm>
            <a:off x="4911725"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9" name="Rectangle 84"/>
          <p:cNvSpPr>
            <a:spLocks noChangeArrowheads="1"/>
          </p:cNvSpPr>
          <p:nvPr/>
        </p:nvSpPr>
        <p:spPr bwMode="auto">
          <a:xfrm>
            <a:off x="5040313" y="6069013"/>
            <a:ext cx="66516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0" name="Rectangle 85"/>
          <p:cNvSpPr>
            <a:spLocks noChangeArrowheads="1"/>
          </p:cNvSpPr>
          <p:nvPr/>
        </p:nvSpPr>
        <p:spPr bwMode="auto">
          <a:xfrm>
            <a:off x="5705475" y="6069013"/>
            <a:ext cx="16097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1" name="Rectangle 86"/>
          <p:cNvSpPr>
            <a:spLocks noChangeArrowheads="1"/>
          </p:cNvSpPr>
          <p:nvPr/>
        </p:nvSpPr>
        <p:spPr bwMode="auto">
          <a:xfrm>
            <a:off x="5043488" y="5264150"/>
            <a:ext cx="180181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2" name="Rectangle 87"/>
          <p:cNvSpPr>
            <a:spLocks noChangeArrowheads="1"/>
          </p:cNvSpPr>
          <p:nvPr/>
        </p:nvSpPr>
        <p:spPr bwMode="auto">
          <a:xfrm>
            <a:off x="6848475" y="5264150"/>
            <a:ext cx="6953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3" name="Rectangle 88"/>
          <p:cNvSpPr>
            <a:spLocks noChangeArrowheads="1"/>
          </p:cNvSpPr>
          <p:nvPr/>
        </p:nvSpPr>
        <p:spPr bwMode="auto">
          <a:xfrm>
            <a:off x="5575300" y="5788025"/>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44" name="Rectangle 85"/>
          <p:cNvSpPr>
            <a:spLocks noChangeArrowheads="1"/>
          </p:cNvSpPr>
          <p:nvPr/>
        </p:nvSpPr>
        <p:spPr bwMode="auto">
          <a:xfrm>
            <a:off x="7289800" y="6069013"/>
            <a:ext cx="584200" cy="230187"/>
          </a:xfrm>
          <a:prstGeom prst="rect">
            <a:avLst/>
          </a:prstGeom>
          <a:solidFill>
            <a:schemeClr val="bg1"/>
          </a:solidFill>
          <a:ln w="9525" algn="ctr">
            <a:solidFill>
              <a:schemeClr val="tx1"/>
            </a:solidFill>
            <a:miter lim="800000"/>
            <a:headEnd/>
            <a:tailEnd/>
          </a:ln>
        </p:spPr>
        <p:txBody>
          <a:bodyPr wrap="none" anchor="ctr"/>
          <a:lstStyle/>
          <a:p>
            <a:pPr algn="ctr"/>
            <a:r>
              <a:rPr lang="en-US" sz="1100" dirty="0" smtClean="0">
                <a:latin typeface="Arial" pitchFamily="34" charset="0"/>
              </a:rPr>
              <a:t>Or ?</a:t>
            </a:r>
            <a:endParaRPr lang="en-US" sz="1100" dirty="0">
              <a:latin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17411" name="Rectangle 3"/>
          <p:cNvSpPr>
            <a:spLocks noGrp="1" noChangeArrowheads="1"/>
          </p:cNvSpPr>
          <p:nvPr>
            <p:ph type="body" idx="1"/>
          </p:nvPr>
        </p:nvSpPr>
        <p:spPr>
          <a:xfrm>
            <a:off x="0" y="1077913"/>
            <a:ext cx="9144000" cy="5368925"/>
          </a:xfrm>
        </p:spPr>
        <p:txBody>
          <a:bodyPr/>
          <a:lstStyle/>
          <a:p>
            <a:pPr marL="457200" indent="-457200" eaLnBrk="1" hangingPunct="1">
              <a:spcBef>
                <a:spcPct val="0"/>
              </a:spcBef>
              <a:defRPr/>
            </a:pPr>
            <a:r>
              <a:rPr lang="en-US" b="1" dirty="0" smtClean="0"/>
              <a:t>Innovation</a:t>
            </a:r>
            <a:r>
              <a:rPr lang="en-US" dirty="0" smtClean="0"/>
              <a:t> and competency building</a:t>
            </a:r>
          </a:p>
          <a:p>
            <a:pPr marL="838200" lvl="1" indent="-381000" eaLnBrk="1" hangingPunct="1">
              <a:spcBef>
                <a:spcPct val="0"/>
              </a:spcBef>
              <a:defRPr/>
            </a:pPr>
            <a:r>
              <a:rPr lang="en-US" dirty="0" smtClean="0"/>
              <a:t>Project MK-20 plays two roles:</a:t>
            </a:r>
          </a:p>
          <a:p>
            <a:pPr marL="1219200" lvl="2" indent="-304800" eaLnBrk="1" hangingPunct="1">
              <a:spcBef>
                <a:spcPct val="0"/>
              </a:spcBef>
              <a:defRPr/>
            </a:pPr>
            <a:r>
              <a:rPr lang="en-US" sz="1800" dirty="0" smtClean="0"/>
              <a:t>The obvious role is to create commercially successful ABS fast</a:t>
            </a:r>
          </a:p>
          <a:p>
            <a:pPr marL="1219200" lvl="2" indent="-304800" eaLnBrk="1" hangingPunct="1">
              <a:spcBef>
                <a:spcPct val="0"/>
              </a:spcBef>
              <a:defRPr/>
            </a:pPr>
            <a:r>
              <a:rPr lang="en-US" sz="1800" dirty="0" smtClean="0"/>
              <a:t>The less obvious, yet more strategic, role is to build a new organizational capability for </a:t>
            </a:r>
            <a:r>
              <a:rPr lang="en-US" sz="1800" i="1" dirty="0" smtClean="0"/>
              <a:t>rapid product and process development</a:t>
            </a:r>
            <a:r>
              <a:rPr lang="en-US" sz="1800" dirty="0" smtClean="0"/>
              <a:t> and </a:t>
            </a:r>
            <a:r>
              <a:rPr lang="en-US" sz="1800" i="1" dirty="0" smtClean="0"/>
              <a:t>low cost mfg</a:t>
            </a:r>
            <a:r>
              <a:rPr lang="en-US" sz="1800" dirty="0" smtClean="0"/>
              <a:t>.</a:t>
            </a:r>
          </a:p>
          <a:p>
            <a:pPr marL="838200" lvl="1" indent="-381000" eaLnBrk="1" hangingPunct="1">
              <a:spcBef>
                <a:spcPct val="0"/>
              </a:spcBef>
              <a:defRPr/>
            </a:pPr>
            <a:endParaRPr lang="en-US" dirty="0" smtClean="0"/>
          </a:p>
          <a:p>
            <a:r>
              <a:rPr lang="en-US" dirty="0" smtClean="0"/>
              <a:t>Automation and standardization are crucial operations strategy decisions.</a:t>
            </a:r>
          </a:p>
          <a:p>
            <a:pPr lvl="1"/>
            <a:r>
              <a:rPr lang="en-US" dirty="0" smtClean="0"/>
              <a:t>Significant implications for capital investments, workforce strategies, process development, customer experience.</a:t>
            </a:r>
          </a:p>
          <a:p>
            <a:pPr lvl="1"/>
            <a:r>
              <a:rPr lang="en-US" dirty="0" smtClean="0"/>
              <a:t>Use selectively and tailor to your context </a:t>
            </a:r>
          </a:p>
          <a:p>
            <a:pPr lvl="1"/>
            <a:endParaRPr lang="en-US" dirty="0" smtClean="0"/>
          </a:p>
          <a:p>
            <a:pPr marL="438150" indent="-381000" eaLnBrk="1" hangingPunct="1">
              <a:spcBef>
                <a:spcPct val="0"/>
              </a:spcBef>
              <a:defRPr/>
            </a:pPr>
            <a:r>
              <a:rPr lang="en-US" dirty="0" smtClean="0"/>
              <a:t>Operations Learning strategies: </a:t>
            </a:r>
            <a:r>
              <a:rPr lang="en-US" sz="2000" dirty="0" smtClean="0"/>
              <a:t>learning before doing (design/innovation) v. learning by doing (improvement)</a:t>
            </a:r>
          </a:p>
          <a:p>
            <a:pPr marL="1219200" lvl="2" indent="-304800" eaLnBrk="1" hangingPunct="1">
              <a:spcBef>
                <a:spcPct val="0"/>
              </a:spcBef>
              <a:defRPr/>
            </a:pPr>
            <a:r>
              <a:rPr lang="en-US" sz="2000" dirty="0" smtClean="0"/>
              <a:t>have fundamentally different implications for operations strategy: role of automation and standardization in the process of continuous improvement</a:t>
            </a:r>
          </a:p>
          <a:p>
            <a:pPr marL="1219200" lvl="2" indent="-304800" eaLnBrk="1" hangingPunct="1">
              <a:spcBef>
                <a:spcPct val="0"/>
              </a:spcBef>
              <a:defRPr/>
            </a:pPr>
            <a:endParaRPr lang="en-US" sz="2000" dirty="0" smtClean="0"/>
          </a:p>
          <a:p>
            <a:pPr marL="1219200" lvl="2" indent="-304800" eaLnBrk="1" hangingPunct="1">
              <a:spcBef>
                <a:spcPct val="0"/>
              </a:spcBef>
              <a:defRPr/>
            </a:pPr>
            <a:endParaRPr lang="en-US" sz="2000" dirty="0" smtClean="0"/>
          </a:p>
          <a:p>
            <a:pPr marL="419100" indent="-304800" eaLnBrk="1" hangingPunct="1">
              <a:spcBef>
                <a:spcPct val="0"/>
              </a:spcBef>
              <a:buNone/>
              <a:defRPr/>
            </a:pPr>
            <a:endParaRPr lang="en-US" sz="2400" dirty="0" smtClean="0"/>
          </a:p>
          <a:p>
            <a:pPr marL="457200" indent="-457200" eaLnBrk="1" hangingPunct="1">
              <a:spcBef>
                <a:spcPct val="0"/>
              </a:spcBef>
              <a:defRPr/>
            </a:pPr>
            <a:endParaRPr lang="en-US" sz="2400" dirty="0" smtClean="0"/>
          </a:p>
          <a:p>
            <a:pPr marL="457200" indent="-457200" eaLnBrk="1" hangingPunct="1">
              <a:spcBef>
                <a:spcPct val="0"/>
              </a:spcBef>
              <a:defRPr/>
            </a:pPr>
            <a:endParaRPr lang="en-US" sz="2400" dirty="0" smtClean="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20483" name="Rectangle 3"/>
          <p:cNvSpPr>
            <a:spLocks noGrp="1" noChangeArrowheads="1"/>
          </p:cNvSpPr>
          <p:nvPr>
            <p:ph type="body" idx="1"/>
          </p:nvPr>
        </p:nvSpPr>
        <p:spPr>
          <a:xfrm>
            <a:off x="0" y="947738"/>
            <a:ext cx="9144000" cy="5499100"/>
          </a:xfrm>
        </p:spPr>
        <p:txBody>
          <a:bodyPr/>
          <a:lstStyle/>
          <a:p>
            <a:pPr marL="457200" indent="-457200" eaLnBrk="1" hangingPunct="1">
              <a:spcBef>
                <a:spcPct val="0"/>
              </a:spcBef>
            </a:pPr>
            <a:r>
              <a:rPr lang="en-US" smtClean="0"/>
              <a:t>Innovation link with </a:t>
            </a:r>
            <a:r>
              <a:rPr lang="en-US" b="1" smtClean="0"/>
              <a:t>Technology</a:t>
            </a:r>
            <a:r>
              <a:rPr lang="en-US" smtClean="0"/>
              <a:t> (product &amp; process R&amp;D) and </a:t>
            </a:r>
            <a:r>
              <a:rPr lang="en-US" b="1" smtClean="0"/>
              <a:t>Location</a:t>
            </a:r>
            <a:r>
              <a:rPr lang="en-US" smtClean="0"/>
              <a:t> (globalization)</a:t>
            </a:r>
          </a:p>
          <a:p>
            <a:pPr marL="838200" lvl="1" indent="-381000" eaLnBrk="1" hangingPunct="1">
              <a:spcBef>
                <a:spcPct val="0"/>
              </a:spcBef>
            </a:pPr>
            <a:r>
              <a:rPr lang="en-US" smtClean="0"/>
              <a:t>Product R&amp;D technologies: include simultaneous engineering, DFM, modular design</a:t>
            </a:r>
          </a:p>
          <a:p>
            <a:pPr marL="1257300" lvl="2" indent="-342900" eaLnBrk="1" hangingPunct="1">
              <a:spcBef>
                <a:spcPct val="0"/>
              </a:spcBef>
            </a:pPr>
            <a:r>
              <a:rPr lang="en-US" smtClean="0"/>
              <a:t>Each affects different competitive dimensions (c, T, Q, V) and typically leads to a win-win situation </a:t>
            </a:r>
          </a:p>
          <a:p>
            <a:pPr marL="838200" lvl="1" indent="-381000" eaLnBrk="1" hangingPunct="1">
              <a:spcBef>
                <a:spcPct val="0"/>
              </a:spcBef>
            </a:pPr>
            <a:r>
              <a:rPr lang="en-US" smtClean="0"/>
              <a:t>Process technology: standardization and automation are fundamental decisions in a global network</a:t>
            </a:r>
          </a:p>
          <a:p>
            <a:pPr marL="1257300" lvl="2" indent="-342900" eaLnBrk="1" hangingPunct="1">
              <a:spcBef>
                <a:spcPct val="0"/>
              </a:spcBef>
            </a:pPr>
            <a:r>
              <a:rPr lang="en-US" smtClean="0"/>
              <a:t>These decisions typically lead to much emotional debate, reflecting different perspectives dependent on “cultural” and “functional” backgrounds.  Obviously they are related to decision rights.</a:t>
            </a:r>
          </a:p>
          <a:p>
            <a:pPr marL="1257300" lvl="2" indent="-342900" eaLnBrk="1" hangingPunct="1">
              <a:spcBef>
                <a:spcPct val="0"/>
              </a:spcBef>
            </a:pPr>
            <a:r>
              <a:rPr lang="en-US" smtClean="0"/>
              <a:t>Operations efficiency typically prefers standardization, but the human spirit strives for autonomous experimentation and process improvement.  Even if one strategically embraces process standardization, strong forces tend to tailor processes locally.  It is </a:t>
            </a:r>
            <a:r>
              <a:rPr lang="en-US" i="1" smtClean="0"/>
              <a:t>very hard </a:t>
            </a:r>
            <a:r>
              <a:rPr lang="en-US" smtClean="0"/>
              <a:t>to maintain standardization while encouraging a culture of improvement. </a:t>
            </a:r>
          </a:p>
          <a:p>
            <a:pPr marL="838200" lvl="1" indent="-381000" eaLnBrk="1" hangingPunct="1">
              <a:spcBef>
                <a:spcPct val="0"/>
              </a:spcBef>
            </a:pPr>
            <a:r>
              <a:rPr lang="en-US" smtClean="0"/>
              <a:t>Process standardization strategies can learn from its similarity with product standardization: </a:t>
            </a:r>
          </a:p>
          <a:p>
            <a:pPr marL="1257300" lvl="2" indent="-342900" eaLnBrk="1" hangingPunct="1">
              <a:spcBef>
                <a:spcPct val="0"/>
              </a:spcBef>
              <a:buFontTx/>
              <a:buAutoNum type="arabicPeriod"/>
            </a:pPr>
            <a:r>
              <a:rPr lang="en-US" smtClean="0"/>
              <a:t>Involve the customer/plant early and discuss what should/could be standardized</a:t>
            </a:r>
          </a:p>
          <a:p>
            <a:pPr marL="1676400" lvl="3" indent="-304800" eaLnBrk="1" hangingPunct="1">
              <a:spcBef>
                <a:spcPct val="0"/>
              </a:spcBef>
              <a:buFontTx/>
              <a:buNone/>
            </a:pPr>
            <a:r>
              <a:rPr lang="en-US" smtClean="0">
                <a:sym typeface="Symbol" pitchFamily="18" charset="2"/>
              </a:rPr>
              <a:t> Treat inside customers like outside</a:t>
            </a:r>
            <a:endParaRPr lang="en-US" smtClean="0"/>
          </a:p>
          <a:p>
            <a:pPr marL="1257300" lvl="2" indent="-342900" eaLnBrk="1" hangingPunct="1">
              <a:spcBef>
                <a:spcPct val="0"/>
              </a:spcBef>
              <a:buFontTx/>
              <a:buAutoNum type="arabicPeriod"/>
            </a:pPr>
            <a:r>
              <a:rPr lang="en-US" smtClean="0"/>
              <a:t>Standardize selectively where it yields greatest benefit (“along meaningful dimensions”)</a:t>
            </a:r>
          </a:p>
          <a:p>
            <a:pPr marL="1257300" lvl="2" indent="-342900" eaLnBrk="1" hangingPunct="1">
              <a:spcBef>
                <a:spcPct val="0"/>
              </a:spcBef>
              <a:buFontTx/>
              <a:buAutoNum type="arabicPeriod"/>
            </a:pPr>
            <a:r>
              <a:rPr lang="en-US" smtClean="0"/>
              <a:t>Design modular platform with common interfaces to achieve </a:t>
            </a:r>
            <a:r>
              <a:rPr lang="en-US" i="1" smtClean="0"/>
              <a:t>V </a:t>
            </a:r>
            <a:r>
              <a:rPr lang="en-US" smtClean="0"/>
              <a:t>with standardization</a:t>
            </a:r>
          </a:p>
          <a:p>
            <a:pPr marL="457200" indent="-457200" eaLnBrk="1" hangingPunct="1">
              <a:spcBef>
                <a:spcPct val="0"/>
              </a:spcBef>
            </a:pPr>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EVERYTHING is a Process</a:t>
            </a:r>
            <a:br>
              <a:rPr lang="en-US" dirty="0" smtClean="0"/>
            </a:br>
            <a:r>
              <a:rPr lang="en-US" dirty="0"/>
              <a:t>	</a:t>
            </a:r>
            <a:r>
              <a:rPr lang="en-US" dirty="0" smtClean="0"/>
              <a:t>ANPP = Apple New Product Process</a:t>
            </a:r>
            <a:endParaRPr lang="en-US" dirty="0"/>
          </a:p>
        </p:txBody>
      </p:sp>
      <p:pic>
        <p:nvPicPr>
          <p:cNvPr id="4" name="Content Placeholder 3"/>
          <p:cNvPicPr>
            <a:picLocks noGrp="1" noChangeAspect="1"/>
          </p:cNvPicPr>
          <p:nvPr>
            <p:ph idx="4294967295"/>
          </p:nvPr>
        </p:nvPicPr>
        <p:blipFill>
          <a:blip r:embed="rId2"/>
          <a:srcRect t="-8899" b="-8899"/>
          <a:stretch>
            <a:fillRect/>
          </a:stretch>
        </p:blipFill>
        <p:spPr>
          <a:xfrm>
            <a:off x="0" y="1274441"/>
            <a:ext cx="9144000" cy="6058959"/>
          </a:xfrm>
        </p:spPr>
      </p:pic>
      <p:sp>
        <p:nvSpPr>
          <p:cNvPr id="5" name="Rectangle 4"/>
          <p:cNvSpPr/>
          <p:nvPr/>
        </p:nvSpPr>
        <p:spPr>
          <a:xfrm>
            <a:off x="30004" y="917031"/>
            <a:ext cx="6477990" cy="2677656"/>
          </a:xfrm>
          <a:prstGeom prst="rect">
            <a:avLst/>
          </a:prstGeom>
        </p:spPr>
        <p:txBody>
          <a:bodyPr wrap="square">
            <a:spAutoFit/>
          </a:bodyPr>
          <a:lstStyle/>
          <a:p>
            <a:r>
              <a:rPr lang="en-US" sz="1400" dirty="0"/>
              <a:t>“[I]n the world according to Steve Jobs, the ANPP would rapidly evolve into a well-defined </a:t>
            </a:r>
            <a:r>
              <a:rPr lang="en-US" sz="1400" dirty="0">
                <a:solidFill>
                  <a:srgbClr val="FF0000"/>
                </a:solidFill>
              </a:rPr>
              <a:t>process for bringing new products to market by laying out in extreme detail every stage of product development</a:t>
            </a:r>
            <a:r>
              <a:rPr lang="en-US" sz="1400" dirty="0"/>
              <a:t>.</a:t>
            </a:r>
          </a:p>
          <a:p>
            <a:r>
              <a:rPr lang="en-US" sz="1400" dirty="0"/>
              <a:t>+</a:t>
            </a:r>
          </a:p>
          <a:p>
            <a:r>
              <a:rPr lang="en-US" sz="1400" dirty="0"/>
              <a:t>“Embodied in a program that runs on the company’s internal network, the ANPP resembled a giant checklist. It detailed exactly what everyone was to do at every stage for every product, with instructions for every department ranging from hardware to software, and on to operations, finance, marketing, even the support teams that troubleshoot and repair the product after it goes to market. ‘It’s everything from the supply chain to the stores,’ said one former executive. ‘It’s hooked into all the suppliers and the suppliers’ suppliers. Hundreds of companies. Everything from the paint and the screws to the chips.’”</a:t>
            </a:r>
          </a:p>
        </p:txBody>
      </p:sp>
      <p:pic>
        <p:nvPicPr>
          <p:cNvPr id="7" name="Picture 6"/>
          <p:cNvPicPr>
            <a:picLocks noChangeAspect="1"/>
          </p:cNvPicPr>
          <p:nvPr/>
        </p:nvPicPr>
        <p:blipFill>
          <a:blip r:embed="rId3"/>
          <a:stretch>
            <a:fillRect/>
          </a:stretch>
        </p:blipFill>
        <p:spPr>
          <a:xfrm>
            <a:off x="7374376" y="0"/>
            <a:ext cx="1841500" cy="2540000"/>
          </a:xfrm>
          <a:prstGeom prst="rect">
            <a:avLst/>
          </a:prstGeom>
        </p:spPr>
      </p:pic>
      <p:sp>
        <p:nvSpPr>
          <p:cNvPr id="8" name="Rectangle 7"/>
          <p:cNvSpPr/>
          <p:nvPr/>
        </p:nvSpPr>
        <p:spPr>
          <a:xfrm>
            <a:off x="0" y="3588296"/>
            <a:ext cx="5640154" cy="954107"/>
          </a:xfrm>
          <a:prstGeom prst="rect">
            <a:avLst/>
          </a:prstGeom>
        </p:spPr>
        <p:txBody>
          <a:bodyPr wrap="square">
            <a:spAutoFit/>
          </a:bodyPr>
          <a:lstStyle/>
          <a:p>
            <a:r>
              <a:rPr lang="en-US" sz="1400" dirty="0"/>
              <a:t>“‘It was a very rude awakening for me to go a different company like Excite or Yahoo because they had none of that!’ [said Sally </a:t>
            </a:r>
            <a:r>
              <a:rPr lang="en-US" sz="1400" dirty="0" err="1"/>
              <a:t>Grisedale</a:t>
            </a:r>
            <a:r>
              <a:rPr lang="en-US" sz="1400" dirty="0"/>
              <a:t>, former manager of Apple’s advanced technology group.] ‘</a:t>
            </a:r>
            <a:r>
              <a:rPr lang="en-US" sz="1400" dirty="0">
                <a:solidFill>
                  <a:srgbClr val="FF0000"/>
                </a:solidFill>
              </a:rPr>
              <a:t>Nothing written down. Like, Process? Are you kidding? Just ship it and get it out there!</a:t>
            </a:r>
            <a:r>
              <a:rPr lang="en-US" sz="1400" dirty="0"/>
              <a:t>’”</a:t>
            </a:r>
          </a:p>
        </p:txBody>
      </p:sp>
    </p:spTree>
    <p:extLst>
      <p:ext uri="{BB962C8B-B14F-4D97-AF65-F5344CB8AC3E}">
        <p14:creationId xmlns:p14="http://schemas.microsoft.com/office/powerpoint/2010/main" val="1120157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Improvement as a process:</a:t>
            </a:r>
            <a:br>
              <a:rPr lang="en-US" smtClean="0"/>
            </a:br>
            <a:r>
              <a:rPr lang="en-US" smtClean="0"/>
              <a:t>	Continuous v. Radical</a:t>
            </a:r>
          </a:p>
        </p:txBody>
      </p:sp>
      <p:sp>
        <p:nvSpPr>
          <p:cNvPr id="25" name="Rectangle 4"/>
          <p:cNvSpPr>
            <a:spLocks noChangeArrowheads="1"/>
          </p:cNvSpPr>
          <p:nvPr/>
        </p:nvSpPr>
        <p:spPr bwMode="auto">
          <a:xfrm>
            <a:off x="787400" y="2102174"/>
            <a:ext cx="7172325" cy="2728913"/>
          </a:xfrm>
          <a:prstGeom prst="rect">
            <a:avLst/>
          </a:prstGeom>
          <a:solidFill>
            <a:srgbClr val="EAEAEA"/>
          </a:solidFill>
          <a:ln w="12700">
            <a:noFill/>
            <a:miter lim="800000"/>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26" name="Rectangle 5"/>
          <p:cNvSpPr>
            <a:spLocks noChangeArrowheads="1"/>
          </p:cNvSpPr>
          <p:nvPr/>
        </p:nvSpPr>
        <p:spPr bwMode="auto">
          <a:xfrm>
            <a:off x="1173163" y="2276799"/>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01" name="Rectangle 6"/>
          <p:cNvSpPr>
            <a:spLocks noChangeArrowheads="1"/>
          </p:cNvSpPr>
          <p:nvPr/>
        </p:nvSpPr>
        <p:spPr bwMode="auto">
          <a:xfrm>
            <a:off x="2127250" y="4538987"/>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2" name="Rectangle 7"/>
          <p:cNvSpPr>
            <a:spLocks noChangeArrowheads="1"/>
          </p:cNvSpPr>
          <p:nvPr/>
        </p:nvSpPr>
        <p:spPr bwMode="auto">
          <a:xfrm rot="-5400000">
            <a:off x="53976" y="3170561"/>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3" name="Text Box 8"/>
          <p:cNvSpPr txBox="1">
            <a:spLocks noChangeArrowheads="1"/>
          </p:cNvSpPr>
          <p:nvPr/>
        </p:nvSpPr>
        <p:spPr bwMode="auto">
          <a:xfrm>
            <a:off x="1089025" y="4538987"/>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4" name="Text Box 9"/>
          <p:cNvSpPr txBox="1">
            <a:spLocks noChangeArrowheads="1"/>
          </p:cNvSpPr>
          <p:nvPr/>
        </p:nvSpPr>
        <p:spPr bwMode="auto">
          <a:xfrm>
            <a:off x="3570288" y="4538987"/>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1" name="Text Box 12"/>
          <p:cNvSpPr txBox="1">
            <a:spLocks noChangeArrowheads="1"/>
          </p:cNvSpPr>
          <p:nvPr/>
        </p:nvSpPr>
        <p:spPr bwMode="auto">
          <a:xfrm>
            <a:off x="2857500" y="3084837"/>
            <a:ext cx="982663" cy="396875"/>
          </a:xfrm>
          <a:prstGeom prst="rect">
            <a:avLst/>
          </a:prstGeom>
          <a:noFill/>
          <a:ln w="12700">
            <a:noFill/>
            <a:miter lim="800000"/>
            <a:headEnd type="none" w="sm" len="sm"/>
            <a:tailEnd type="none" w="sm" len="sm"/>
          </a:ln>
          <a:effectLst/>
        </p:spPr>
        <p:txBody>
          <a:bodyPr>
            <a:spAutoFit/>
          </a:bodyPr>
          <a:lstStyle/>
          <a:p>
            <a:pPr algn="r" eaLnBrk="0" fontAlgn="auto" hangingPunct="0">
              <a:spcBef>
                <a:spcPts val="0"/>
              </a:spcBef>
              <a:spcAft>
                <a:spcPts val="0"/>
              </a:spcAft>
              <a:defRPr/>
            </a:pPr>
            <a:r>
              <a:rPr lang="en-US" sz="1000" kern="0">
                <a:solidFill>
                  <a:srgbClr val="3333CC"/>
                </a:solidFill>
                <a:latin typeface="Arial" pitchFamily="34" charset="0"/>
              </a:rPr>
              <a:t>Continuous </a:t>
            </a:r>
          </a:p>
          <a:p>
            <a:pPr algn="r" eaLnBrk="0" fontAlgn="auto" hangingPunct="0">
              <a:spcBef>
                <a:spcPts val="0"/>
              </a:spcBef>
              <a:spcAft>
                <a:spcPts val="0"/>
              </a:spcAft>
              <a:defRPr/>
            </a:pPr>
            <a:r>
              <a:rPr lang="en-US" sz="1000" kern="0">
                <a:solidFill>
                  <a:srgbClr val="3333CC"/>
                </a:solidFill>
                <a:latin typeface="Arial" pitchFamily="34" charset="0"/>
              </a:rPr>
              <a:t>Improvement</a:t>
            </a:r>
          </a:p>
        </p:txBody>
      </p:sp>
      <p:sp>
        <p:nvSpPr>
          <p:cNvPr id="4106" name="Rectangle 14"/>
          <p:cNvSpPr>
            <a:spLocks noChangeArrowheads="1"/>
          </p:cNvSpPr>
          <p:nvPr/>
        </p:nvSpPr>
        <p:spPr bwMode="auto">
          <a:xfrm>
            <a:off x="5842000" y="4538987"/>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7" name="Rectangle 15"/>
          <p:cNvSpPr>
            <a:spLocks noChangeArrowheads="1"/>
          </p:cNvSpPr>
          <p:nvPr/>
        </p:nvSpPr>
        <p:spPr bwMode="auto">
          <a:xfrm rot="-5400000">
            <a:off x="3768726" y="3170561"/>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8" name="Text Box 16"/>
          <p:cNvSpPr txBox="1">
            <a:spLocks noChangeArrowheads="1"/>
          </p:cNvSpPr>
          <p:nvPr/>
        </p:nvSpPr>
        <p:spPr bwMode="auto">
          <a:xfrm>
            <a:off x="4803775" y="4538987"/>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9" name="Text Box 17"/>
          <p:cNvSpPr txBox="1">
            <a:spLocks noChangeArrowheads="1"/>
          </p:cNvSpPr>
          <p:nvPr/>
        </p:nvSpPr>
        <p:spPr bwMode="auto">
          <a:xfrm>
            <a:off x="7285038" y="4538987"/>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6" name="Arc 25"/>
          <p:cNvSpPr>
            <a:spLocks/>
          </p:cNvSpPr>
          <p:nvPr/>
        </p:nvSpPr>
        <p:spPr bwMode="auto">
          <a:xfrm>
            <a:off x="1187450" y="2616524"/>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7" name="Oval 11"/>
          <p:cNvSpPr>
            <a:spLocks noChangeArrowheads="1"/>
          </p:cNvSpPr>
          <p:nvPr/>
        </p:nvSpPr>
        <p:spPr bwMode="auto">
          <a:xfrm>
            <a:off x="2779713" y="3184849"/>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38" name="Line 26"/>
          <p:cNvSpPr>
            <a:spLocks noChangeShapeType="1"/>
          </p:cNvSpPr>
          <p:nvPr/>
        </p:nvSpPr>
        <p:spPr bwMode="auto">
          <a:xfrm flipV="1">
            <a:off x="2914650" y="2864174"/>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9" name="Text Box 29"/>
          <p:cNvSpPr txBox="1">
            <a:spLocks noChangeArrowheads="1"/>
          </p:cNvSpPr>
          <p:nvPr/>
        </p:nvSpPr>
        <p:spPr bwMode="auto">
          <a:xfrm>
            <a:off x="1371600" y="2406974"/>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dirty="0">
                <a:solidFill>
                  <a:srgbClr val="3333CC"/>
                </a:solidFill>
                <a:latin typeface="Arial" pitchFamily="34" charset="0"/>
              </a:rPr>
              <a:t>Efficient frontier</a:t>
            </a:r>
          </a:p>
        </p:txBody>
      </p:sp>
      <p:sp>
        <p:nvSpPr>
          <p:cNvPr id="40" name="Rectangle 35"/>
          <p:cNvSpPr>
            <a:spLocks noChangeArrowheads="1"/>
          </p:cNvSpPr>
          <p:nvPr/>
        </p:nvSpPr>
        <p:spPr bwMode="auto">
          <a:xfrm>
            <a:off x="4887913" y="2276799"/>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 name="Arc 37"/>
          <p:cNvSpPr>
            <a:spLocks/>
          </p:cNvSpPr>
          <p:nvPr/>
        </p:nvSpPr>
        <p:spPr bwMode="auto">
          <a:xfrm>
            <a:off x="4892675" y="2616524"/>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2" name="Oval 38"/>
          <p:cNvSpPr>
            <a:spLocks noChangeArrowheads="1"/>
          </p:cNvSpPr>
          <p:nvPr/>
        </p:nvSpPr>
        <p:spPr bwMode="auto">
          <a:xfrm>
            <a:off x="5780088" y="3699199"/>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43" name="Line 39"/>
          <p:cNvSpPr>
            <a:spLocks noChangeShapeType="1"/>
          </p:cNvSpPr>
          <p:nvPr/>
        </p:nvSpPr>
        <p:spPr bwMode="auto">
          <a:xfrm flipV="1">
            <a:off x="5924550" y="3368999"/>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4" name="Text Box 40"/>
          <p:cNvSpPr txBox="1">
            <a:spLocks noChangeArrowheads="1"/>
          </p:cNvSpPr>
          <p:nvPr/>
        </p:nvSpPr>
        <p:spPr bwMode="auto">
          <a:xfrm>
            <a:off x="5086350" y="2406974"/>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a:solidFill>
                  <a:srgbClr val="3333CC"/>
                </a:solidFill>
                <a:latin typeface="Arial" pitchFamily="34" charset="0"/>
              </a:rPr>
              <a:t>Efficient frontier</a:t>
            </a:r>
          </a:p>
        </p:txBody>
      </p:sp>
      <p:sp>
        <p:nvSpPr>
          <p:cNvPr id="45" name="Text Box 36"/>
          <p:cNvSpPr txBox="1">
            <a:spLocks noChangeArrowheads="1"/>
          </p:cNvSpPr>
          <p:nvPr/>
        </p:nvSpPr>
        <p:spPr bwMode="auto">
          <a:xfrm>
            <a:off x="6067425" y="3589662"/>
            <a:ext cx="982663" cy="396875"/>
          </a:xfrm>
          <a:prstGeom prst="rect">
            <a:avLst/>
          </a:prstGeom>
          <a:noFill/>
          <a:ln w="12700">
            <a:noFill/>
            <a:miter lim="800000"/>
            <a:headEnd type="none" w="sm" len="sm"/>
            <a:tailEnd type="none" w="sm" len="sm"/>
          </a:ln>
          <a:effectLst/>
        </p:spPr>
        <p:txBody>
          <a:bodyPr>
            <a:spAutoFit/>
          </a:bodyPr>
          <a:lstStyle/>
          <a:p>
            <a:pPr eaLnBrk="0" fontAlgn="auto" hangingPunct="0">
              <a:spcBef>
                <a:spcPts val="0"/>
              </a:spcBef>
              <a:spcAft>
                <a:spcPts val="0"/>
              </a:spcAft>
              <a:defRPr/>
            </a:pPr>
            <a:r>
              <a:rPr lang="en-US" sz="1000" kern="0">
                <a:solidFill>
                  <a:srgbClr val="3333CC"/>
                </a:solidFill>
                <a:latin typeface="Arial" pitchFamily="34" charset="0"/>
              </a:rPr>
              <a:t>Radical </a:t>
            </a:r>
          </a:p>
          <a:p>
            <a:pPr eaLnBrk="0" fontAlgn="auto" hangingPunct="0">
              <a:spcBef>
                <a:spcPts val="0"/>
              </a:spcBef>
              <a:spcAft>
                <a:spcPts val="0"/>
              </a:spcAft>
              <a:defRPr/>
            </a:pPr>
            <a:r>
              <a:rPr lang="en-US" sz="1000" kern="0">
                <a:solidFill>
                  <a:srgbClr val="3333CC"/>
                </a:solidFill>
                <a:latin typeface="Arial" pitchFamily="34" charset="0"/>
              </a:rPr>
              <a:t>Improvement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Improvement as a process</a:t>
            </a:r>
          </a:p>
        </p:txBody>
      </p:sp>
      <p:sp>
        <p:nvSpPr>
          <p:cNvPr id="22" name="Text Box 5"/>
          <p:cNvSpPr txBox="1">
            <a:spLocks noChangeArrowheads="1"/>
          </p:cNvSpPr>
          <p:nvPr/>
        </p:nvSpPr>
        <p:spPr bwMode="auto">
          <a:xfrm>
            <a:off x="666750" y="1162050"/>
            <a:ext cx="2814638" cy="11604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200" b="1" kern="0" dirty="0">
                <a:solidFill>
                  <a:srgbClr val="3333CC"/>
                </a:solidFill>
                <a:latin typeface="Arial" pitchFamily="34" charset="0"/>
              </a:rPr>
              <a:t>The </a:t>
            </a:r>
            <a:r>
              <a:rPr lang="en-US" sz="2000" b="1" kern="0" dirty="0">
                <a:solidFill>
                  <a:srgbClr val="3333CC"/>
                </a:solidFill>
                <a:latin typeface="Arial" pitchFamily="34" charset="0"/>
              </a:rPr>
              <a:t>Ideal</a:t>
            </a:r>
            <a:r>
              <a:rPr lang="en-US" sz="1200" b="1" kern="0" dirty="0">
                <a:solidFill>
                  <a:srgbClr val="3333CC"/>
                </a:solidFill>
                <a:latin typeface="Arial" pitchFamily="34" charset="0"/>
              </a:rPr>
              <a:t> Operation</a:t>
            </a:r>
          </a:p>
        </p:txBody>
      </p:sp>
      <p:sp>
        <p:nvSpPr>
          <p:cNvPr id="5124" name="Text Box 4"/>
          <p:cNvSpPr txBox="1">
            <a:spLocks noChangeArrowheads="1"/>
          </p:cNvSpPr>
          <p:nvPr/>
        </p:nvSpPr>
        <p:spPr bwMode="auto">
          <a:xfrm>
            <a:off x="644525" y="1563688"/>
            <a:ext cx="2719388" cy="461962"/>
          </a:xfrm>
          <a:prstGeom prst="rect">
            <a:avLst/>
          </a:prstGeom>
          <a:noFill/>
          <a:ln w="9525" algn="ctr">
            <a:noFill/>
            <a:miter lim="800000"/>
            <a:headEnd/>
            <a:tailEnd/>
          </a:ln>
        </p:spPr>
        <p:txBody>
          <a:bodyPr wrap="none">
            <a:spAutoFit/>
          </a:bodyPr>
          <a:lstStyle/>
          <a:p>
            <a:pPr>
              <a:buFontTx/>
              <a:buChar char="•"/>
            </a:pPr>
            <a:r>
              <a:rPr lang="en-US" sz="1200">
                <a:latin typeface="Arial" pitchFamily="34" charset="0"/>
              </a:rPr>
              <a:t> perfectly synchronized with demand</a:t>
            </a:r>
          </a:p>
          <a:p>
            <a:pPr>
              <a:buFontTx/>
              <a:buChar char="•"/>
            </a:pPr>
            <a:r>
              <a:rPr lang="en-US" sz="1200">
                <a:latin typeface="Arial" pitchFamily="34" charset="0"/>
              </a:rPr>
              <a:t> at lowest cost</a:t>
            </a:r>
          </a:p>
        </p:txBody>
      </p:sp>
      <p:sp>
        <p:nvSpPr>
          <p:cNvPr id="24" name="Text Box 6"/>
          <p:cNvSpPr txBox="1">
            <a:spLocks noChangeArrowheads="1"/>
          </p:cNvSpPr>
          <p:nvPr/>
        </p:nvSpPr>
        <p:spPr bwMode="auto">
          <a:xfrm>
            <a:off x="666750" y="3308350"/>
            <a:ext cx="2814638" cy="1160463"/>
          </a:xfrm>
          <a:prstGeom prst="rect">
            <a:avLst/>
          </a:prstGeom>
          <a:solidFill>
            <a:srgbClr val="CCECFF"/>
          </a:solidFill>
          <a:ln w="9525" algn="ctr">
            <a:noFill/>
            <a:miter lim="800000"/>
            <a:headEnd/>
            <a:tailEnd/>
          </a:ln>
          <a:effectLst/>
        </p:spPr>
        <p:txBody>
          <a:bodyPr wrap="none" anchor="ctr" anchorCtr="1"/>
          <a:lstStyle/>
          <a:p>
            <a:pPr fontAlgn="auto">
              <a:spcBef>
                <a:spcPts val="0"/>
              </a:spcBef>
              <a:spcAft>
                <a:spcPts val="0"/>
              </a:spcAft>
              <a:defRPr/>
            </a:pPr>
            <a:r>
              <a:rPr lang="en-US" sz="1400" b="1" kern="0" dirty="0">
                <a:solidFill>
                  <a:srgbClr val="3333CC"/>
                </a:solidFill>
                <a:latin typeface="Arial" pitchFamily="34" charset="0"/>
              </a:rPr>
              <a:t>The </a:t>
            </a:r>
            <a:r>
              <a:rPr lang="en-US" b="1" kern="0" dirty="0">
                <a:solidFill>
                  <a:srgbClr val="3333CC"/>
                </a:solidFill>
                <a:latin typeface="Arial" pitchFamily="34" charset="0"/>
              </a:rPr>
              <a:t>Actual</a:t>
            </a:r>
            <a:r>
              <a:rPr lang="en-US" sz="1400" b="1" kern="0" dirty="0">
                <a:solidFill>
                  <a:srgbClr val="3333CC"/>
                </a:solidFill>
                <a:latin typeface="Arial" pitchFamily="34" charset="0"/>
              </a:rPr>
              <a:t> Operation</a:t>
            </a:r>
          </a:p>
        </p:txBody>
      </p:sp>
      <p:sp>
        <p:nvSpPr>
          <p:cNvPr id="25" name="Text Box 9"/>
          <p:cNvSpPr txBox="1">
            <a:spLocks noChangeArrowheads="1"/>
          </p:cNvSpPr>
          <p:nvPr/>
        </p:nvSpPr>
        <p:spPr bwMode="auto">
          <a:xfrm>
            <a:off x="4097338" y="1925638"/>
            <a:ext cx="2814637" cy="11604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b="1" kern="0" dirty="0">
                <a:solidFill>
                  <a:srgbClr val="3333CC"/>
                </a:solidFill>
                <a:latin typeface="Symbol" pitchFamily="18" charset="2"/>
              </a:rPr>
              <a:t>D</a:t>
            </a:r>
            <a:r>
              <a:rPr lang="en-US" sz="1600" b="1" kern="0" dirty="0">
                <a:solidFill>
                  <a:srgbClr val="3333CC"/>
                </a:solidFill>
                <a:latin typeface="Arial" pitchFamily="34" charset="0"/>
              </a:rPr>
              <a:t> = deviation from ideal</a:t>
            </a:r>
          </a:p>
        </p:txBody>
      </p:sp>
      <p:sp>
        <p:nvSpPr>
          <p:cNvPr id="5127" name="Text Box 10"/>
          <p:cNvSpPr txBox="1">
            <a:spLocks noChangeArrowheads="1"/>
          </p:cNvSpPr>
          <p:nvPr/>
        </p:nvSpPr>
        <p:spPr bwMode="auto">
          <a:xfrm>
            <a:off x="4286250" y="2427288"/>
            <a:ext cx="2228850" cy="461962"/>
          </a:xfrm>
          <a:prstGeom prst="rect">
            <a:avLst/>
          </a:prstGeom>
          <a:noFill/>
          <a:ln w="9525" algn="ctr">
            <a:noFill/>
            <a:miter lim="800000"/>
            <a:headEnd/>
            <a:tailEnd/>
          </a:ln>
        </p:spPr>
        <p:txBody>
          <a:bodyPr wrap="none">
            <a:spAutoFit/>
          </a:bodyPr>
          <a:lstStyle/>
          <a:p>
            <a:r>
              <a:rPr lang="en-US" sz="1200">
                <a:latin typeface="Arial" pitchFamily="34" charset="0"/>
              </a:rPr>
              <a:t>= waste, variability, inflexibility</a:t>
            </a:r>
          </a:p>
          <a:p>
            <a:r>
              <a:rPr lang="en-US" sz="1200">
                <a:latin typeface="Arial" pitchFamily="34" charset="0"/>
              </a:rPr>
              <a:t>= opportunity for improvement</a:t>
            </a:r>
          </a:p>
        </p:txBody>
      </p:sp>
      <p:sp>
        <p:nvSpPr>
          <p:cNvPr id="27" name="Text Box 17"/>
          <p:cNvSpPr txBox="1">
            <a:spLocks noChangeArrowheads="1"/>
          </p:cNvSpPr>
          <p:nvPr/>
        </p:nvSpPr>
        <p:spPr bwMode="auto">
          <a:xfrm>
            <a:off x="2027238" y="5108575"/>
            <a:ext cx="3284537" cy="14017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800" b="1" kern="0" dirty="0">
                <a:solidFill>
                  <a:srgbClr val="3333CC"/>
                </a:solidFill>
                <a:latin typeface="Arial" pitchFamily="34" charset="0"/>
              </a:rPr>
              <a:t>Reduce </a:t>
            </a:r>
            <a:r>
              <a:rPr lang="en-US" sz="1800" b="1" kern="0" dirty="0">
                <a:solidFill>
                  <a:srgbClr val="3333CC"/>
                </a:solidFill>
                <a:latin typeface="Symbol" pitchFamily="18" charset="2"/>
              </a:rPr>
              <a:t>D</a:t>
            </a:r>
          </a:p>
        </p:txBody>
      </p:sp>
      <p:sp>
        <p:nvSpPr>
          <p:cNvPr id="5129" name="Text Box 18"/>
          <p:cNvSpPr txBox="1">
            <a:spLocks noChangeArrowheads="1"/>
          </p:cNvSpPr>
          <p:nvPr/>
        </p:nvSpPr>
        <p:spPr bwMode="auto">
          <a:xfrm>
            <a:off x="2051050" y="5430838"/>
            <a:ext cx="3238500" cy="830262"/>
          </a:xfrm>
          <a:prstGeom prst="rect">
            <a:avLst/>
          </a:prstGeom>
          <a:noFill/>
          <a:ln w="9525" algn="ctr">
            <a:noFill/>
            <a:miter lim="800000"/>
            <a:headEnd/>
            <a:tailEnd/>
          </a:ln>
        </p:spPr>
        <p:txBody>
          <a:bodyPr>
            <a:spAutoFit/>
          </a:bodyPr>
          <a:lstStyle/>
          <a:p>
            <a:pPr marL="171450" indent="-171450">
              <a:buFontTx/>
              <a:buChar char="•"/>
              <a:tabLst>
                <a:tab pos="171450" algn="l"/>
              </a:tabLst>
            </a:pPr>
            <a:r>
              <a:rPr lang="en-US" sz="1200">
                <a:latin typeface="Arial" pitchFamily="34" charset="0"/>
              </a:rPr>
              <a:t>Root cause analysis &amp; problem solving mindset</a:t>
            </a:r>
          </a:p>
          <a:p>
            <a:pPr marL="171450" indent="-171450">
              <a:buFontTx/>
              <a:buChar char="•"/>
              <a:tabLst>
                <a:tab pos="171450" algn="l"/>
              </a:tabLst>
            </a:pPr>
            <a:r>
              <a:rPr lang="en-US" sz="1200">
                <a:latin typeface="Arial" pitchFamily="34" charset="0"/>
              </a:rPr>
              <a:t>Waste reduction (Lean tools)</a:t>
            </a:r>
          </a:p>
          <a:p>
            <a:pPr marL="171450" indent="-171450">
              <a:buFontTx/>
              <a:buChar char="•"/>
              <a:tabLst>
                <a:tab pos="171450" algn="l"/>
              </a:tabLst>
            </a:pPr>
            <a:r>
              <a:rPr lang="en-US" sz="1200">
                <a:latin typeface="Arial" pitchFamily="34" charset="0"/>
              </a:rPr>
              <a:t>Variability reduction (Six Sigma, TQM)</a:t>
            </a:r>
          </a:p>
        </p:txBody>
      </p:sp>
      <p:sp>
        <p:nvSpPr>
          <p:cNvPr id="29" name="Text Box 20"/>
          <p:cNvSpPr txBox="1">
            <a:spLocks noChangeArrowheads="1"/>
          </p:cNvSpPr>
          <p:nvPr/>
        </p:nvSpPr>
        <p:spPr bwMode="auto">
          <a:xfrm>
            <a:off x="5626100" y="3770313"/>
            <a:ext cx="3017838" cy="14017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600" b="1" kern="0" dirty="0">
                <a:solidFill>
                  <a:srgbClr val="3333CC"/>
                </a:solidFill>
                <a:latin typeface="Arial" pitchFamily="34" charset="0"/>
              </a:rPr>
              <a:t>Increase visibility of </a:t>
            </a:r>
            <a:r>
              <a:rPr lang="en-US" sz="1600" b="1" kern="0" dirty="0">
                <a:solidFill>
                  <a:srgbClr val="3333CC"/>
                </a:solidFill>
                <a:latin typeface="Symbol" pitchFamily="18" charset="2"/>
              </a:rPr>
              <a:t>D</a:t>
            </a:r>
          </a:p>
        </p:txBody>
      </p:sp>
      <p:sp>
        <p:nvSpPr>
          <p:cNvPr id="5131" name="Text Box 21"/>
          <p:cNvSpPr txBox="1">
            <a:spLocks noChangeArrowheads="1"/>
          </p:cNvSpPr>
          <p:nvPr/>
        </p:nvSpPr>
        <p:spPr bwMode="auto">
          <a:xfrm>
            <a:off x="5681663" y="4110038"/>
            <a:ext cx="3092450" cy="985837"/>
          </a:xfrm>
          <a:prstGeom prst="rect">
            <a:avLst/>
          </a:prstGeom>
          <a:noFill/>
          <a:ln w="9525" algn="ctr">
            <a:noFill/>
            <a:miter lim="800000"/>
            <a:headEnd/>
            <a:tailEnd/>
          </a:ln>
        </p:spPr>
        <p:txBody>
          <a:bodyPr/>
          <a:lstStyle/>
          <a:p>
            <a:pPr marL="171450" indent="-171450">
              <a:buFontTx/>
              <a:buChar char="•"/>
              <a:tabLst>
                <a:tab pos="171450" algn="l"/>
              </a:tabLst>
            </a:pPr>
            <a:r>
              <a:rPr lang="en-US" sz="1200">
                <a:latin typeface="Arial" pitchFamily="34" charset="0"/>
              </a:rPr>
              <a:t>Andon pulls, workplace organization</a:t>
            </a:r>
          </a:p>
          <a:p>
            <a:pPr marL="171450" indent="-171450">
              <a:buFontTx/>
              <a:buChar char="•"/>
              <a:tabLst>
                <a:tab pos="171450" algn="l"/>
              </a:tabLst>
            </a:pPr>
            <a:r>
              <a:rPr lang="en-US" sz="1200">
                <a:latin typeface="Arial" pitchFamily="34" charset="0"/>
              </a:rPr>
              <a:t>Exploratory stress</a:t>
            </a:r>
          </a:p>
          <a:p>
            <a:pPr marL="171450" indent="-171450">
              <a:buFontTx/>
              <a:buChar char="•"/>
              <a:tabLst>
                <a:tab pos="171450" algn="l"/>
              </a:tabLst>
            </a:pPr>
            <a:r>
              <a:rPr lang="en-US" sz="1200">
                <a:latin typeface="Arial" pitchFamily="34" charset="0"/>
              </a:rPr>
              <a:t>Process measurement, visual management</a:t>
            </a:r>
          </a:p>
        </p:txBody>
      </p:sp>
      <p:sp>
        <p:nvSpPr>
          <p:cNvPr id="31" name="AutoShape 24"/>
          <p:cNvSpPr>
            <a:spLocks noChangeArrowheads="1"/>
          </p:cNvSpPr>
          <p:nvPr/>
        </p:nvSpPr>
        <p:spPr bwMode="auto">
          <a:xfrm rot="5400000">
            <a:off x="6911181" y="2264569"/>
            <a:ext cx="1471613" cy="151447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2" name="AutoShape 26"/>
          <p:cNvSpPr>
            <a:spLocks noChangeArrowheads="1"/>
          </p:cNvSpPr>
          <p:nvPr/>
        </p:nvSpPr>
        <p:spPr bwMode="auto">
          <a:xfrm rot="10800000">
            <a:off x="5327650" y="5186363"/>
            <a:ext cx="1371600" cy="105092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3" name="AutoShape 27"/>
          <p:cNvSpPr>
            <a:spLocks noChangeArrowheads="1"/>
          </p:cNvSpPr>
          <p:nvPr/>
        </p:nvSpPr>
        <p:spPr bwMode="auto">
          <a:xfrm rot="16200000">
            <a:off x="578644" y="4547394"/>
            <a:ext cx="1517650" cy="138271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4" name="AutoShape 28"/>
          <p:cNvSpPr>
            <a:spLocks noChangeArrowheads="1"/>
          </p:cNvSpPr>
          <p:nvPr/>
        </p:nvSpPr>
        <p:spPr bwMode="auto">
          <a:xfrm>
            <a:off x="2703513" y="2228850"/>
            <a:ext cx="1371600" cy="1065213"/>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5" name="Line 29"/>
          <p:cNvSpPr>
            <a:spLocks noChangeShapeType="1"/>
          </p:cNvSpPr>
          <p:nvPr/>
        </p:nvSpPr>
        <p:spPr bwMode="auto">
          <a:xfrm>
            <a:off x="3478213" y="1749425"/>
            <a:ext cx="620712" cy="182563"/>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6" name="Line 30"/>
          <p:cNvSpPr>
            <a:spLocks noChangeShapeType="1"/>
          </p:cNvSpPr>
          <p:nvPr/>
        </p:nvSpPr>
        <p:spPr bwMode="auto">
          <a:xfrm flipV="1">
            <a:off x="3470275" y="3065463"/>
            <a:ext cx="633413" cy="815975"/>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7" name="Text Box 32"/>
          <p:cNvSpPr txBox="1">
            <a:spLocks noChangeArrowheads="1"/>
          </p:cNvSpPr>
          <p:nvPr/>
        </p:nvSpPr>
        <p:spPr bwMode="auto">
          <a:xfrm>
            <a:off x="3190875" y="3517900"/>
            <a:ext cx="2816225" cy="1160463"/>
          </a:xfrm>
          <a:prstGeom prst="rect">
            <a:avLst/>
          </a:prstGeom>
          <a:noFill/>
          <a:ln w="9525" algn="ctr">
            <a:noFill/>
            <a:miter lim="800000"/>
            <a:headEnd/>
            <a:tailEnd/>
          </a:ln>
          <a:effectLst/>
        </p:spPr>
        <p:txBody>
          <a:bodyPr wrap="none" anchor="ctr" anchorCtr="1"/>
          <a:lstStyle/>
          <a:p>
            <a:pPr fontAlgn="auto">
              <a:spcBef>
                <a:spcPts val="0"/>
              </a:spcBef>
              <a:spcAft>
                <a:spcPts val="0"/>
              </a:spcAft>
              <a:defRPr/>
            </a:pPr>
            <a:r>
              <a:rPr lang="en-US" b="1" kern="0">
                <a:solidFill>
                  <a:srgbClr val="3333CC"/>
                </a:solidFill>
                <a:latin typeface="Arial" pitchFamily="34" charset="0"/>
              </a:rPr>
              <a:t>Continuous</a:t>
            </a:r>
          </a:p>
          <a:p>
            <a:pPr fontAlgn="auto">
              <a:spcBef>
                <a:spcPts val="0"/>
              </a:spcBef>
              <a:spcAft>
                <a:spcPts val="0"/>
              </a:spcAft>
              <a:defRPr/>
            </a:pPr>
            <a:r>
              <a:rPr lang="en-US" b="1" kern="0">
                <a:solidFill>
                  <a:srgbClr val="3333CC"/>
                </a:solidFill>
                <a:latin typeface="Arial" pitchFamily="34" charset="0"/>
              </a:rPr>
              <a:t>Improvement</a:t>
            </a:r>
          </a:p>
          <a:p>
            <a:pPr fontAlgn="auto">
              <a:spcBef>
                <a:spcPts val="0"/>
              </a:spcBef>
              <a:spcAft>
                <a:spcPts val="0"/>
              </a:spcAft>
              <a:defRPr/>
            </a:pPr>
            <a:r>
              <a:rPr lang="en-US" b="1" kern="0">
                <a:solidFill>
                  <a:srgbClr val="3333CC"/>
                </a:solidFill>
                <a:latin typeface="Arial" pitchFamily="34" charset="0"/>
              </a:rPr>
              <a:t>Process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p>
        </p:txBody>
      </p:sp>
      <p:sp>
        <p:nvSpPr>
          <p:cNvPr id="22531" name="Rectangle 3"/>
          <p:cNvSpPr>
            <a:spLocks noGrp="1" noChangeArrowheads="1"/>
          </p:cNvSpPr>
          <p:nvPr>
            <p:ph type="body" idx="1"/>
          </p:nvPr>
        </p:nvSpPr>
        <p:spPr/>
        <p:txBody>
          <a:bodyPr/>
          <a:lstStyle/>
          <a:p>
            <a:pPr eaLnBrk="1" hangingPunct="1"/>
            <a:r>
              <a:rPr lang="en-US" smtClean="0"/>
              <a:t>What is “the learning curve?”</a:t>
            </a:r>
          </a:p>
          <a:p>
            <a:pPr lvl="1" eaLnBrk="1" hangingPunct="1"/>
            <a:r>
              <a:rPr lang="en-US" smtClean="0"/>
              <a:t>It depicts DL per unit against cumulative volume</a:t>
            </a:r>
          </a:p>
          <a:p>
            <a:pPr lvl="1" eaLnBrk="1" hangingPunct="1"/>
            <a:r>
              <a:rPr lang="en-US" smtClean="0"/>
              <a:t>Usually displayed by a linear relationship (found through regression) in log-log scales.</a:t>
            </a:r>
          </a:p>
          <a:p>
            <a:pPr eaLnBrk="1" hangingPunct="1"/>
            <a:endParaRPr lang="en-US" smtClean="0"/>
          </a:p>
          <a:p>
            <a:pPr eaLnBrk="1" hangingPunct="1"/>
            <a:r>
              <a:rPr lang="en-US" smtClean="0"/>
              <a:t>Where do we use learning curves?</a:t>
            </a:r>
          </a:p>
          <a:p>
            <a:pPr lvl="1" eaLnBrk="1" hangingPunct="1"/>
            <a:endParaRPr lang="en-US" smtClean="0"/>
          </a:p>
          <a:p>
            <a:pPr lvl="1" eaLnBrk="1" hangingPunct="1"/>
            <a:endParaRPr lang="en-US" smtClean="0"/>
          </a:p>
          <a:p>
            <a:pPr lvl="1" eaLnBrk="1" hangingPunct="1"/>
            <a:endParaRPr lang="en-US" smtClean="0"/>
          </a:p>
          <a:p>
            <a:pPr eaLnBrk="1" hangingPunct="1"/>
            <a:r>
              <a:rPr lang="en-US" smtClean="0"/>
              <a:t>Other “dynamics” of learning: fixed improvement per unit of time</a:t>
            </a:r>
          </a:p>
          <a:p>
            <a:pPr lvl="1" eaLnBrk="1" hangingPunct="1"/>
            <a:r>
              <a:rPr lang="en-US" smtClean="0"/>
              <a:t>Many physical and societal processes follow “exponential” dynamics</a:t>
            </a:r>
          </a:p>
          <a:p>
            <a:pPr lvl="1" eaLnBrk="1" hangingPunct="1"/>
            <a:endParaRPr lang="en-US" smtClean="0"/>
          </a:p>
          <a:p>
            <a:pPr eaLnBrk="1" hangingPunct="1"/>
            <a:r>
              <a:rPr lang="en-US" smtClean="0"/>
              <a:t>How do we find out whether learning improves by volume or by time?</a:t>
            </a:r>
          </a:p>
          <a:p>
            <a:pPr lvl="1" eaLnBrk="1" hangingPunct="1"/>
            <a:endParaRPr lang="en-US" smtClean="0"/>
          </a:p>
          <a:p>
            <a:pPr lvl="1" eaLnBrk="1" hangingPunct="1"/>
            <a:endParaRPr lang="en-US" smtClean="0"/>
          </a:p>
          <a:p>
            <a:pPr lvl="1" eaLnBrk="1" hangingPunct="1"/>
            <a:endParaRPr lang="en-US"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Black" pitchFamily="34" charset="0"/>
              </a:rPr>
              <a:t>The Learning Curve</a:t>
            </a:r>
            <a:br>
              <a:rPr lang="en-US" dirty="0" smtClean="0">
                <a:latin typeface="Arial Black" pitchFamily="34" charset="0"/>
              </a:rPr>
            </a:br>
            <a:r>
              <a:rPr lang="en-US" dirty="0" smtClean="0">
                <a:latin typeface="Arial Black" pitchFamily="34" charset="0"/>
              </a:rPr>
              <a:t>	Empirical Evidence</a:t>
            </a:r>
            <a:endParaRPr lang="en-US" dirty="0"/>
          </a:p>
        </p:txBody>
      </p:sp>
      <p:pic>
        <p:nvPicPr>
          <p:cNvPr id="135170" name="Picture 2"/>
          <p:cNvPicPr>
            <a:picLocks noChangeAspect="1" noChangeArrowheads="1"/>
          </p:cNvPicPr>
          <p:nvPr/>
        </p:nvPicPr>
        <p:blipFill>
          <a:blip r:embed="rId3" cstate="print"/>
          <a:srcRect/>
          <a:stretch>
            <a:fillRect/>
          </a:stretch>
        </p:blipFill>
        <p:spPr bwMode="auto">
          <a:xfrm>
            <a:off x="314330" y="1021527"/>
            <a:ext cx="8443055" cy="5624773"/>
          </a:xfrm>
          <a:prstGeom prst="rect">
            <a:avLst/>
          </a:prstGeom>
          <a:noFill/>
          <a:ln w="9525">
            <a:noFill/>
            <a:miter lim="800000"/>
            <a:headEnd/>
            <a:tailEnd/>
          </a:ln>
        </p:spPr>
      </p:pic>
      <p:pic>
        <p:nvPicPr>
          <p:cNvPr id="135171" name="Picture 3"/>
          <p:cNvPicPr>
            <a:picLocks noChangeAspect="1" noChangeArrowheads="1"/>
          </p:cNvPicPr>
          <p:nvPr/>
        </p:nvPicPr>
        <p:blipFill>
          <a:blip r:embed="rId4" cstate="print"/>
          <a:srcRect/>
          <a:stretch>
            <a:fillRect/>
          </a:stretch>
        </p:blipFill>
        <p:spPr bwMode="auto">
          <a:xfrm>
            <a:off x="309561" y="1221582"/>
            <a:ext cx="5841206" cy="22694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60600" y="0"/>
            <a:ext cx="4610037" cy="6858000"/>
          </a:xfrm>
          <a:prstGeom prst="rect">
            <a:avLst/>
          </a:prstGeom>
        </p:spPr>
      </p:pic>
    </p:spTree>
    <p:extLst>
      <p:ext uri="{BB962C8B-B14F-4D97-AF65-F5344CB8AC3E}">
        <p14:creationId xmlns:p14="http://schemas.microsoft.com/office/powerpoint/2010/main" val="3365019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cstate="print"/>
          <a:srcRect/>
          <a:stretch>
            <a:fillRect/>
          </a:stretch>
        </p:blipFill>
        <p:spPr bwMode="auto">
          <a:xfrm>
            <a:off x="1027113" y="0"/>
            <a:ext cx="7089775" cy="6858000"/>
          </a:xfrm>
          <a:prstGeom prst="rect">
            <a:avLst/>
          </a:prstGeom>
          <a:noFill/>
          <a:ln w="9525" algn="ctr">
            <a:noFill/>
            <a:prstDash val="dash"/>
            <a:miter lim="800000"/>
            <a:headEnd/>
            <a:tailEnd/>
          </a:ln>
        </p:spPr>
      </p:pic>
      <p:sp>
        <p:nvSpPr>
          <p:cNvPr id="23556" name="TextBox 4"/>
          <p:cNvSpPr txBox="1">
            <a:spLocks noChangeArrowheads="1"/>
          </p:cNvSpPr>
          <p:nvPr/>
        </p:nvSpPr>
        <p:spPr bwMode="auto">
          <a:xfrm>
            <a:off x="6462713" y="6550025"/>
            <a:ext cx="2681287" cy="307975"/>
          </a:xfrm>
          <a:prstGeom prst="rect">
            <a:avLst/>
          </a:prstGeom>
          <a:solidFill>
            <a:schemeClr val="bg1"/>
          </a:solidFill>
          <a:ln w="9525">
            <a:noFill/>
            <a:miter lim="800000"/>
            <a:headEnd/>
            <a:tailEnd/>
          </a:ln>
        </p:spPr>
        <p:txBody>
          <a:bodyPr>
            <a:spAutoFit/>
          </a:bodyPr>
          <a:lstStyle/>
          <a:p>
            <a:r>
              <a:rPr lang="en-US" sz="1400"/>
              <a:t>Source: NY Times, Sept. 11, 2007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i="1" smtClean="0"/>
              <a:t>ITT Automotive</a:t>
            </a:r>
            <a:r>
              <a:rPr lang="en-US" smtClean="0"/>
              <a:t>:</a:t>
            </a:r>
            <a:br>
              <a:rPr lang="en-US" smtClean="0"/>
            </a:br>
            <a:r>
              <a:rPr lang="en-US" smtClean="0"/>
              <a:t> 	The MK-20 and subsequent product innovations</a:t>
            </a:r>
          </a:p>
        </p:txBody>
      </p:sp>
      <p:pic>
        <p:nvPicPr>
          <p:cNvPr id="7172" name="Picture 11" descr="EBS progress"/>
          <p:cNvPicPr>
            <a:picLocks noGrp="1" noChangeAspect="1" noChangeArrowheads="1"/>
          </p:cNvPicPr>
          <p:nvPr>
            <p:ph sz="quarter" idx="2"/>
          </p:nvPr>
        </p:nvPicPr>
        <p:blipFill>
          <a:blip r:embed="rId3" cstate="print"/>
          <a:srcRect/>
          <a:stretch>
            <a:fillRect/>
          </a:stretch>
        </p:blipFill>
        <p:spPr>
          <a:xfrm>
            <a:off x="495237" y="1169988"/>
            <a:ext cx="4038600" cy="2535237"/>
          </a:xfrm>
          <a:noFill/>
        </p:spPr>
      </p:pic>
      <p:sp>
        <p:nvSpPr>
          <p:cNvPr id="7173" name="AutoShape 17"/>
          <p:cNvSpPr>
            <a:spLocks noChangeArrowheads="1"/>
          </p:cNvSpPr>
          <p:nvPr/>
        </p:nvSpPr>
        <p:spPr bwMode="auto">
          <a:xfrm>
            <a:off x="507937" y="3675063"/>
            <a:ext cx="1406525" cy="584200"/>
          </a:xfrm>
          <a:prstGeom prst="wedgeRectCallout">
            <a:avLst>
              <a:gd name="adj1" fmla="val 49208"/>
              <a:gd name="adj2" fmla="val -107606"/>
            </a:avLst>
          </a:prstGeom>
          <a:solidFill>
            <a:srgbClr val="FFFFCC"/>
          </a:solidFill>
          <a:ln w="9525" algn="ctr">
            <a:solidFill>
              <a:schemeClr val="tx1"/>
            </a:solidFill>
            <a:prstDash val="dash"/>
            <a:miter lim="800000"/>
            <a:headEnd/>
            <a:tailEnd/>
          </a:ln>
        </p:spPr>
        <p:txBody>
          <a:bodyPr/>
          <a:lstStyle/>
          <a:p>
            <a:pPr algn="ctr"/>
            <a:r>
              <a:rPr lang="en-US" sz="1600"/>
              <a:t>Innovations &amp; learning</a:t>
            </a:r>
          </a:p>
        </p:txBody>
      </p:sp>
      <p:sp>
        <p:nvSpPr>
          <p:cNvPr id="7174" name="AutoShape 18"/>
          <p:cNvSpPr>
            <a:spLocks noChangeArrowheads="1"/>
          </p:cNvSpPr>
          <p:nvPr/>
        </p:nvSpPr>
        <p:spPr bwMode="auto">
          <a:xfrm>
            <a:off x="507937" y="5624513"/>
            <a:ext cx="1139825" cy="681037"/>
          </a:xfrm>
          <a:prstGeom prst="wedgeRectCallout">
            <a:avLst>
              <a:gd name="adj1" fmla="val 80778"/>
              <a:gd name="adj2" fmla="val -96389"/>
            </a:avLst>
          </a:prstGeom>
          <a:solidFill>
            <a:srgbClr val="FFFFCC"/>
          </a:solidFill>
          <a:ln w="9525" algn="ctr">
            <a:solidFill>
              <a:schemeClr val="tx1"/>
            </a:solidFill>
            <a:prstDash val="dash"/>
            <a:miter lim="800000"/>
            <a:headEnd/>
            <a:tailEnd/>
          </a:ln>
        </p:spPr>
        <p:txBody>
          <a:bodyPr/>
          <a:lstStyle/>
          <a:p>
            <a:pPr algn="ctr"/>
            <a:r>
              <a:rPr lang="en-US" sz="1600"/>
              <a:t>Increasing variety</a:t>
            </a:r>
          </a:p>
        </p:txBody>
      </p:sp>
      <p:pic>
        <p:nvPicPr>
          <p:cNvPr id="7175" name="Picture 21" descr="EBS family"/>
          <p:cNvPicPr>
            <a:picLocks noChangeAspect="1" noChangeArrowheads="1"/>
          </p:cNvPicPr>
          <p:nvPr/>
        </p:nvPicPr>
        <p:blipFill>
          <a:blip r:embed="rId4" cstate="print"/>
          <a:srcRect/>
          <a:stretch>
            <a:fillRect/>
          </a:stretch>
        </p:blipFill>
        <p:spPr bwMode="auto">
          <a:xfrm>
            <a:off x="2050987" y="3928237"/>
            <a:ext cx="2827337" cy="2746375"/>
          </a:xfrm>
          <a:prstGeom prst="rect">
            <a:avLst/>
          </a:prstGeom>
          <a:noFill/>
          <a:ln w="9525">
            <a:noFill/>
            <a:miter lim="800000"/>
            <a:headEnd/>
            <a:tailEnd/>
          </a:ln>
        </p:spPr>
      </p:pic>
      <p:pic>
        <p:nvPicPr>
          <p:cNvPr id="7177" name="Picture 9" descr="http://mediacenter.conti-online.com/internet/generator/MAM/daten/presse__automotive/automotive__new/chassis__safety/product__pic/2elektronische__bremssysteme/img__roadmap__ebs__en,property=onlineBild.jpeg"/>
          <p:cNvPicPr>
            <a:picLocks noChangeAspect="1" noChangeArrowheads="1"/>
          </p:cNvPicPr>
          <p:nvPr/>
        </p:nvPicPr>
        <p:blipFill>
          <a:blip r:embed="rId5" cstate="print"/>
          <a:srcRect/>
          <a:stretch>
            <a:fillRect/>
          </a:stretch>
        </p:blipFill>
        <p:spPr bwMode="auto">
          <a:xfrm>
            <a:off x="5005450" y="3970972"/>
            <a:ext cx="3800743" cy="2685860"/>
          </a:xfrm>
          <a:prstGeom prst="rect">
            <a:avLst/>
          </a:prstGeom>
          <a:noFill/>
        </p:spPr>
      </p:pic>
      <p:sp>
        <p:nvSpPr>
          <p:cNvPr id="7178" name="Rectangle 10"/>
          <p:cNvSpPr>
            <a:spLocks noChangeArrowheads="1"/>
          </p:cNvSpPr>
          <p:nvPr/>
        </p:nvSpPr>
        <p:spPr bwMode="auto">
          <a:xfrm>
            <a:off x="4837175" y="956097"/>
            <a:ext cx="4306825" cy="2954655"/>
          </a:xfrm>
          <a:prstGeom prst="rect">
            <a:avLst/>
          </a:prstGeom>
          <a:noFill/>
          <a:ln w="9525" cap="flat" cmpd="sng" algn="ctr">
            <a:noFill/>
            <a:prstDash val="dash"/>
            <a:miter lim="800000"/>
            <a:headEnd/>
            <a:tailEnd/>
          </a:ln>
          <a:effectLst/>
        </p:spPr>
        <p:txBody>
          <a:bodyPr vert="horz" wrap="square" lIns="0" tIns="45720" rIns="180918"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Smaller, lighter, more capable: Continental's new MK100</a:t>
            </a:r>
            <a:r>
              <a:rPr kumimoji="0" lang="en-US" sz="18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brake system generation</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Arial" pitchFamily="34" charset="0"/>
                <a:cs typeface="Arial" pitchFamily="34" charset="0"/>
              </a:rPr>
              <a:t>The MK100 makes it possible to install ABS/ESC in all vehicle categories. A modular product family makes scalability possible.</a:t>
            </a: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100" b="1" i="0" u="none" strike="noStrike" cap="none" normalizeH="0" baseline="0" dirty="0" smtClean="0">
                <a:ln>
                  <a:noFill/>
                </a:ln>
                <a:solidFill>
                  <a:srgbClr val="000000"/>
                </a:solidFill>
                <a:effectLst/>
                <a:latin typeface="Arial" pitchFamily="34" charset="0"/>
                <a:ea typeface="Arial" pitchFamily="34" charset="0"/>
                <a:cs typeface="Arial" pitchFamily="34" charset="0"/>
              </a:rPr>
              <a:t>Significant saving on installation space and weight. </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Continental, the international automotive supplier, is to launch a new-generation electronic brake system in 2011. The MK100 will be based on a modular product family. The MK100's range of functions can be scaled to suit whatever functionality and level of performance is required - from a motorcycle ABS system with or without an integral braking function right up to the demanding high-end ESC designs with their extremely powerful, low-pulsation pump variants. The design concept will produce added functional value even for price-driven, entry-level versions. </a:t>
            </a:r>
            <a:endParaRPr kumimoji="0" lang="en-US" sz="24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t>
            </a:r>
            <a:br>
              <a:rPr lang="en-US" smtClean="0"/>
            </a:br>
            <a:r>
              <a:rPr lang="en-US" smtClean="0"/>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smtClean="0"/>
              <a:t>Economies of scale = average cost per unit (</a:t>
            </a:r>
            <a:r>
              <a:rPr lang="en-US" i="1" smtClean="0"/>
              <a:t>AC</a:t>
            </a:r>
            <a:r>
              <a:rPr lang="en-US" smtClean="0"/>
              <a:t>) decreases in volume per period or throughput </a:t>
            </a:r>
            <a:r>
              <a:rPr lang="en-US" i="1" smtClean="0"/>
              <a:t>R</a:t>
            </a:r>
            <a:r>
              <a:rPr lang="en-US" smtClean="0"/>
              <a:t>.</a:t>
            </a:r>
          </a:p>
          <a:p>
            <a:pPr lvl="1" eaLnBrk="1" hangingPunct="1">
              <a:lnSpc>
                <a:spcPct val="90000"/>
              </a:lnSpc>
            </a:pPr>
            <a:r>
              <a:rPr lang="en-US" smtClean="0"/>
              <a:t>Due to:</a:t>
            </a:r>
          </a:p>
          <a:p>
            <a:pPr eaLnBrk="1" hangingPunct="1">
              <a:lnSpc>
                <a:spcPct val="90000"/>
              </a:lnSpc>
            </a:pPr>
            <a:r>
              <a:rPr lang="en-US" smtClean="0"/>
              <a:t>Learning curve = required inputs &amp; resources per unit decrease in cumulative volume </a:t>
            </a:r>
            <a:r>
              <a:rPr lang="en-US" i="1" smtClean="0"/>
              <a:t>Q</a:t>
            </a:r>
            <a:r>
              <a:rPr lang="en-US" smtClean="0"/>
              <a:t>, leading to a decrease in marginal cost</a:t>
            </a:r>
          </a:p>
          <a:p>
            <a:pPr eaLnBrk="1" hangingPunct="1">
              <a:lnSpc>
                <a:spcPct val="90000"/>
              </a:lnSpc>
            </a:pPr>
            <a:r>
              <a:rPr lang="en-US" smtClean="0"/>
              <a:t>Example: if throughput </a:t>
            </a:r>
            <a:r>
              <a:rPr lang="en-US" i="1" smtClean="0"/>
              <a:t>R</a:t>
            </a:r>
            <a:r>
              <a:rPr lang="en-US" baseline="-25000" smtClean="0"/>
              <a:t>Jan</a:t>
            </a:r>
            <a:r>
              <a:rPr lang="en-US" smtClean="0"/>
              <a:t> = 100 &lt; </a:t>
            </a:r>
            <a:r>
              <a:rPr lang="en-US" i="1" smtClean="0"/>
              <a:t>R</a:t>
            </a:r>
            <a:r>
              <a:rPr lang="en-US" baseline="-25000" smtClean="0"/>
              <a:t>Mar</a:t>
            </a:r>
            <a:r>
              <a:rPr lang="en-US" smtClean="0"/>
              <a:t> = 250 &lt; </a:t>
            </a:r>
            <a:r>
              <a:rPr lang="en-US" i="1" smtClean="0"/>
              <a:t>R</a:t>
            </a:r>
            <a:r>
              <a:rPr lang="en-US" baseline="-25000" smtClean="0"/>
              <a:t>Feb</a:t>
            </a:r>
            <a:r>
              <a:rPr lang="en-US" smtClean="0"/>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t>Units per period</a:t>
            </a:r>
            <a:r>
              <a:rPr lang="en-US" sz="1200" b="1" i="1"/>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t>Cumulative </a:t>
            </a:r>
          </a:p>
          <a:p>
            <a:r>
              <a:rPr lang="en-US" sz="1200" b="1"/>
              <a:t>units</a:t>
            </a:r>
            <a:r>
              <a:rPr lang="en-US" sz="1200" b="1" i="1"/>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r>
              <a:rPr lang="en-US" dirty="0" smtClean="0"/>
              <a:t/>
            </a:r>
            <a:br>
              <a:rPr lang="en-US" dirty="0" smtClean="0"/>
            </a:br>
            <a:r>
              <a:rPr lang="en-US" dirty="0" smtClean="0"/>
              <a:t>	Application: DVD and HD Display</a:t>
            </a:r>
          </a:p>
        </p:txBody>
      </p:sp>
      <p:pic>
        <p:nvPicPr>
          <p:cNvPr id="27651" name="Picture 5" descr="DVD-Plasma"/>
          <p:cNvPicPr>
            <a:picLocks noChangeAspect="1" noChangeArrowheads="1"/>
          </p:cNvPicPr>
          <p:nvPr/>
        </p:nvPicPr>
        <p:blipFill>
          <a:blip r:embed="rId3" cstate="print"/>
          <a:srcRect/>
          <a:stretch>
            <a:fillRect/>
          </a:stretch>
        </p:blipFill>
        <p:spPr bwMode="auto">
          <a:xfrm>
            <a:off x="171450" y="1003300"/>
            <a:ext cx="2901950" cy="5484813"/>
          </a:xfrm>
          <a:prstGeom prst="rect">
            <a:avLst/>
          </a:prstGeom>
          <a:noFill/>
          <a:ln w="9525">
            <a:noFill/>
            <a:miter lim="800000"/>
            <a:headEnd/>
            <a:tailEnd/>
          </a:ln>
        </p:spPr>
      </p:pic>
      <p:sp>
        <p:nvSpPr>
          <p:cNvPr id="27707" name="Rectangle 82"/>
          <p:cNvSpPr>
            <a:spLocks noChangeArrowheads="1"/>
          </p:cNvSpPr>
          <p:nvPr/>
        </p:nvSpPr>
        <p:spPr bwMode="auto">
          <a:xfrm>
            <a:off x="2837307" y="294024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$5,000 = 3.7</a:t>
            </a:r>
            <a:endParaRPr lang="en-US" dirty="0"/>
          </a:p>
        </p:txBody>
      </p:sp>
      <p:sp>
        <p:nvSpPr>
          <p:cNvPr id="27708" name="Rectangle 83"/>
          <p:cNvSpPr>
            <a:spLocks noChangeArrowheads="1"/>
          </p:cNvSpPr>
          <p:nvPr/>
        </p:nvSpPr>
        <p:spPr bwMode="auto">
          <a:xfrm>
            <a:off x="2837307" y="3725037"/>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$2,000 = 3.3</a:t>
            </a:r>
            <a:endParaRPr lang="en-US" dirty="0"/>
          </a:p>
        </p:txBody>
      </p:sp>
      <p:sp>
        <p:nvSpPr>
          <p:cNvPr id="27710" name="Rectangle 85"/>
          <p:cNvSpPr>
            <a:spLocks noChangeArrowheads="1"/>
          </p:cNvSpPr>
          <p:nvPr/>
        </p:nvSpPr>
        <p:spPr bwMode="auto">
          <a:xfrm>
            <a:off x="3986213" y="5578475"/>
            <a:ext cx="5157787" cy="915988"/>
          </a:xfrm>
          <a:prstGeom prst="rect">
            <a:avLst/>
          </a:prstGeom>
          <a:noFill/>
          <a:ln w="9525" algn="ctr">
            <a:noFill/>
            <a:prstDash val="dash"/>
            <a:miter lim="800000"/>
            <a:headEnd/>
            <a:tailEnd/>
          </a:ln>
        </p:spPr>
        <p:txBody>
          <a:bodyPr>
            <a:spAutoFit/>
          </a:bodyPr>
          <a:lstStyle/>
          <a:p>
            <a:pPr lvl="2"/>
            <a:r>
              <a:rPr lang="en-US" sz="1800"/>
              <a:t>Growth rate</a:t>
            </a:r>
            <a:r>
              <a:rPr lang="en-US" sz="1800" i="1"/>
              <a:t>  b </a:t>
            </a:r>
            <a:r>
              <a:rPr lang="en-US" sz="1800">
                <a:cs typeface="Times New Roman" pitchFamily="18" charset="0"/>
              </a:rPr>
              <a:t>≈</a:t>
            </a:r>
            <a:r>
              <a:rPr lang="en-US" sz="1800"/>
              <a:t> -1/10</a:t>
            </a:r>
            <a:endParaRPr lang="en-US" sz="1800" i="1"/>
          </a:p>
          <a:p>
            <a:pPr lvl="2"/>
            <a:r>
              <a:rPr lang="en-US" sz="1800"/>
              <a:t>Growth factor per year </a:t>
            </a:r>
            <a:r>
              <a:rPr lang="en-US" sz="1800" i="1"/>
              <a:t>B = </a:t>
            </a:r>
            <a:r>
              <a:rPr lang="en-US" sz="1800"/>
              <a:t>10</a:t>
            </a:r>
            <a:r>
              <a:rPr lang="en-US" sz="1800" i="1" baseline="30000"/>
              <a:t>b</a:t>
            </a:r>
            <a:r>
              <a:rPr lang="en-US" sz="1800" i="1"/>
              <a:t> </a:t>
            </a:r>
            <a:r>
              <a:rPr lang="en-US" sz="1800"/>
              <a:t>≈ 0.79.  Thus, price falls by about 21% yearly.</a:t>
            </a:r>
          </a:p>
        </p:txBody>
      </p:sp>
      <p:pic>
        <p:nvPicPr>
          <p:cNvPr id="1026" name="Picture 2"/>
          <p:cNvPicPr>
            <a:picLocks noChangeAspect="1" noChangeArrowheads="1"/>
          </p:cNvPicPr>
          <p:nvPr/>
        </p:nvPicPr>
        <p:blipFill>
          <a:blip r:embed="rId4" cstate="print"/>
          <a:srcRect/>
          <a:stretch>
            <a:fillRect/>
          </a:stretch>
        </p:blipFill>
        <p:spPr bwMode="auto">
          <a:xfrm>
            <a:off x="3410712" y="1424750"/>
            <a:ext cx="5733288" cy="3971925"/>
          </a:xfrm>
          <a:prstGeom prst="rect">
            <a:avLst/>
          </a:prstGeom>
          <a:noFill/>
          <a:ln w="9525">
            <a:noFill/>
            <a:miter lim="800000"/>
            <a:headEnd/>
            <a:tailEnd/>
          </a:ln>
          <a:effectLst/>
        </p:spPr>
      </p:pic>
      <p:sp>
        <p:nvSpPr>
          <p:cNvPr id="27692" name="Rectangle 66"/>
          <p:cNvSpPr>
            <a:spLocks noChangeArrowheads="1"/>
          </p:cNvSpPr>
          <p:nvPr/>
        </p:nvSpPr>
        <p:spPr bwMode="auto">
          <a:xfrm>
            <a:off x="2901315" y="236131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$10,000 = 4.0</a:t>
            </a:r>
            <a:endParaRPr lang="en-US" dirty="0"/>
          </a:p>
        </p:txBody>
      </p:sp>
      <p:sp>
        <p:nvSpPr>
          <p:cNvPr id="66" name="Rectangle 83"/>
          <p:cNvSpPr>
            <a:spLocks noChangeArrowheads="1"/>
          </p:cNvSpPr>
          <p:nvPr/>
        </p:nvSpPr>
        <p:spPr bwMode="auto">
          <a:xfrm>
            <a:off x="2928747" y="4291965"/>
            <a:ext cx="780663"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$1,000 </a:t>
            </a:r>
            <a:r>
              <a:rPr lang="en-US" sz="1000" dirty="0">
                <a:solidFill>
                  <a:srgbClr val="000000"/>
                </a:solidFill>
                <a:latin typeface="Arial" pitchFamily="34" charset="0"/>
              </a:rPr>
              <a:t>= </a:t>
            </a:r>
            <a:r>
              <a:rPr lang="en-US" sz="1000" dirty="0" smtClean="0">
                <a:solidFill>
                  <a:srgbClr val="000000"/>
                </a:solidFill>
                <a:latin typeface="Arial" pitchFamily="34" charset="0"/>
              </a:rPr>
              <a:t>3.0</a:t>
            </a:r>
            <a:endParaRPr lang="en-US" dirty="0"/>
          </a:p>
        </p:txBody>
      </p:sp>
      <p:sp>
        <p:nvSpPr>
          <p:cNvPr id="67" name="Rectangle 83"/>
          <p:cNvSpPr>
            <a:spLocks noChangeArrowheads="1"/>
          </p:cNvSpPr>
          <p:nvPr/>
        </p:nvSpPr>
        <p:spPr bwMode="auto">
          <a:xfrm>
            <a:off x="2947035" y="4877181"/>
            <a:ext cx="498534"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$500 </a:t>
            </a:r>
            <a:r>
              <a:rPr lang="en-US" sz="1000" dirty="0">
                <a:solidFill>
                  <a:srgbClr val="000000"/>
                </a:solidFill>
                <a:latin typeface="Arial" pitchFamily="34" charset="0"/>
              </a:rPr>
              <a:t>= </a:t>
            </a:r>
            <a:endParaRPr lang="en-US" dirty="0"/>
          </a:p>
        </p:txBody>
      </p:sp>
    </p:spTree>
  </p:cSld>
  <p:clrMapOvr>
    <a:masterClrMapping/>
  </p:clrMapOvr>
  <p:transition xmlns:p14="http://schemas.microsoft.com/office/powerpoint/2010/mai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latin typeface="Arial Black" pitchFamily="34" charset="0"/>
              </a:rPr>
              <a:t>The Learning Curve </a:t>
            </a:r>
            <a:br>
              <a:rPr lang="en-US" smtClean="0">
                <a:latin typeface="Arial Black" pitchFamily="34" charset="0"/>
              </a:rPr>
            </a:br>
            <a:r>
              <a:rPr lang="en-US" smtClean="0"/>
              <a:t>	Summary</a:t>
            </a:r>
          </a:p>
        </p:txBody>
      </p:sp>
      <p:sp>
        <p:nvSpPr>
          <p:cNvPr id="28675" name="Rectangle 3"/>
          <p:cNvSpPr>
            <a:spLocks noGrp="1" noChangeArrowheads="1"/>
          </p:cNvSpPr>
          <p:nvPr>
            <p:ph type="body" idx="1"/>
          </p:nvPr>
        </p:nvSpPr>
        <p:spPr/>
        <p:txBody>
          <a:bodyPr/>
          <a:lstStyle/>
          <a:p>
            <a:pPr eaLnBrk="1" hangingPunct="1"/>
            <a:r>
              <a:rPr lang="en-US" smtClean="0"/>
              <a:t>Learning is, in a certain sense, “predictable”</a:t>
            </a:r>
          </a:p>
          <a:p>
            <a:pPr lvl="1" eaLnBrk="1" hangingPunct="1"/>
            <a:r>
              <a:rPr lang="en-US" smtClean="0"/>
              <a:t>Which means that we can extrapolate into the future with reasonable accuracy</a:t>
            </a:r>
          </a:p>
          <a:p>
            <a:pPr eaLnBrk="1" hangingPunct="1"/>
            <a:r>
              <a:rPr lang="en-US" smtClean="0"/>
              <a:t>The learning curve represents “learning by doing” and depends on </a:t>
            </a:r>
            <a:r>
              <a:rPr lang="en-US" i="1" smtClean="0"/>
              <a:t>cumulative volume</a:t>
            </a:r>
          </a:p>
          <a:p>
            <a:pPr lvl="1" eaLnBrk="1" hangingPunct="1"/>
            <a:r>
              <a:rPr lang="en-US" smtClean="0"/>
              <a:t>We learn more each time we process a unit and learning cumulates</a:t>
            </a:r>
          </a:p>
          <a:p>
            <a:pPr lvl="2" eaLnBrk="1" hangingPunct="1"/>
            <a:r>
              <a:rPr lang="en-US" smtClean="0"/>
              <a:t>Graph is Log (cost) vs. Log (cumulative volume)</a:t>
            </a:r>
          </a:p>
          <a:p>
            <a:pPr lvl="2" eaLnBrk="1" hangingPunct="1"/>
            <a:r>
              <a:rPr lang="en-US" smtClean="0"/>
              <a:t>“Each doubling of cumulative volume decreases cost by </a:t>
            </a:r>
            <a:r>
              <a:rPr lang="en-US" i="1" smtClean="0"/>
              <a:t>L </a:t>
            </a:r>
            <a:r>
              <a:rPr lang="en-US" smtClean="0"/>
              <a:t>%”</a:t>
            </a:r>
          </a:p>
          <a:p>
            <a:pPr lvl="1" eaLnBrk="1" hangingPunct="1"/>
            <a:r>
              <a:rPr lang="en-US" smtClean="0"/>
              <a:t>If sales growth is constant in time, the learning can be exponentially fast, meaning that cost decline rate is constant in </a:t>
            </a:r>
            <a:r>
              <a:rPr lang="en-US" i="1" smtClean="0"/>
              <a:t>time</a:t>
            </a:r>
          </a:p>
          <a:p>
            <a:pPr lvl="2" eaLnBrk="1" hangingPunct="1"/>
            <a:r>
              <a:rPr lang="en-US" smtClean="0"/>
              <a:t>Graph is Log(complexity) vs. time</a:t>
            </a:r>
          </a:p>
          <a:p>
            <a:pPr lvl="2" eaLnBrk="1" hangingPunct="1"/>
            <a:r>
              <a:rPr lang="en-US" smtClean="0"/>
              <a:t>“Each year, the densitity increases by </a:t>
            </a:r>
            <a:r>
              <a:rPr lang="en-US" i="1" smtClean="0"/>
              <a:t>B </a:t>
            </a:r>
            <a:r>
              <a:rPr lang="en-US" smtClean="0"/>
              <a:t>%” </a:t>
            </a:r>
          </a:p>
          <a:p>
            <a:pPr eaLnBrk="1" hangingPunct="1"/>
            <a:r>
              <a:rPr lang="en-US" smtClean="0"/>
              <a:t>Learning differs from economies of scale and from conventional productivity growth</a:t>
            </a:r>
          </a:p>
          <a:p>
            <a:pPr eaLnBrk="1" hangingPunct="1"/>
            <a:r>
              <a:rPr lang="en-US" smtClean="0"/>
              <a:t>Learning models are useful:</a:t>
            </a:r>
          </a:p>
          <a:p>
            <a:pPr lvl="1" eaLnBrk="1" hangingPunct="1"/>
            <a:r>
              <a:rPr lang="en-US" smtClean="0"/>
              <a:t>Planning &amp; Budgeting of capacity</a:t>
            </a:r>
          </a:p>
          <a:p>
            <a:pPr lvl="1" eaLnBrk="1" hangingPunct="1"/>
            <a:r>
              <a:rPr lang="en-US" smtClean="0"/>
              <a:t>To check whether implementation of new processes “is on track” or not</a:t>
            </a:r>
          </a:p>
          <a:p>
            <a:pPr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Improvement and </a:t>
            </a:r>
            <a:r>
              <a:rPr lang="en-US" sz="4400" b="1" dirty="0">
                <a:solidFill>
                  <a:srgbClr val="FF3300"/>
                </a:solidFill>
                <a:latin typeface="Garamond" pitchFamily="18" charset="0"/>
              </a:rPr>
              <a:t>Innovation</a:t>
            </a:r>
            <a:endParaRPr lang="en-US" sz="3600" b="1" dirty="0">
              <a:solidFill>
                <a:srgbClr val="FF3300"/>
              </a:solidFill>
              <a:latin typeface="Garamond" pitchFamily="18" charset="0"/>
            </a:endParaRP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mj-lt"/>
              <a:buAutoNum type="arabicPeriod"/>
              <a:defRPr/>
            </a:pPr>
            <a:r>
              <a:rPr lang="en-US" dirty="0" smtClean="0">
                <a:solidFill>
                  <a:schemeClr val="bg1"/>
                </a:solidFill>
              </a:rPr>
              <a:t>Processes to innovate in </a:t>
            </a:r>
            <a:r>
              <a:rPr lang="en-US" i="1" dirty="0" smtClean="0">
                <a:solidFill>
                  <a:schemeClr val="bg1"/>
                </a:solidFill>
              </a:rPr>
              <a:t>existing </a:t>
            </a:r>
            <a:r>
              <a:rPr lang="en-US" dirty="0" smtClean="0">
                <a:solidFill>
                  <a:schemeClr val="bg1"/>
                </a:solidFill>
              </a:rPr>
              <a:t>operating systems</a:t>
            </a:r>
          </a:p>
          <a:p>
            <a:pPr marL="457200" indent="-457200" eaLnBrk="1" hangingPunct="1">
              <a:buClr>
                <a:srgbClr val="FF3300"/>
              </a:buClr>
              <a:buFont typeface="+mj-lt"/>
              <a:buAutoNum type="arabicPeriod"/>
              <a:defRPr/>
            </a:pPr>
            <a:r>
              <a:rPr lang="en-US" dirty="0" smtClean="0">
                <a:solidFill>
                  <a:schemeClr val="bg1"/>
                </a:solidFill>
              </a:rPr>
              <a:t>Social and sustainable innovations</a:t>
            </a:r>
          </a:p>
          <a:p>
            <a:pPr marL="457200" indent="-457200" eaLnBrk="1" hangingPunct="1">
              <a:buClr>
                <a:srgbClr val="FF3300"/>
              </a:buClr>
              <a:buFont typeface="+mj-lt"/>
              <a:buAutoNum type="arabicPeriod"/>
              <a:defRPr/>
            </a:pPr>
            <a:endParaRPr lang="en-US" dirty="0" smtClean="0">
              <a:solidFill>
                <a:schemeClr val="bg1"/>
              </a:solidFill>
            </a:endParaRPr>
          </a:p>
          <a:p>
            <a:pPr marL="457200" indent="-457200" eaLnBrk="1" hangingPunct="1">
              <a:buClr>
                <a:srgbClr val="FF3300"/>
              </a:buClr>
              <a:buFont typeface="Wingdings" pitchFamily="2" charset="2"/>
              <a:buChar char="Ø"/>
              <a:defRPr/>
            </a:pPr>
            <a:r>
              <a:rPr lang="en-US" dirty="0" smtClean="0">
                <a:solidFill>
                  <a:schemeClr val="bg1"/>
                </a:solidFill>
              </a:rPr>
              <a:t>Diagnose complexity and potential unforeseeable uncertainty in innovation projects and manage them using sequential learning or parallel </a:t>
            </a:r>
            <a:r>
              <a:rPr lang="en-US" dirty="0" err="1" smtClean="0">
                <a:solidFill>
                  <a:schemeClr val="bg1"/>
                </a:solidFill>
              </a:rPr>
              <a:t>selectionism</a:t>
            </a: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Mahindra-Mahindra</a:t>
            </a:r>
          </a:p>
          <a:p>
            <a:pPr lvl="1" eaLnBrk="1" hangingPunct="1">
              <a:buClr>
                <a:srgbClr val="FF3300"/>
              </a:buClr>
              <a:defRPr/>
            </a:pPr>
            <a:r>
              <a:rPr lang="en-US" dirty="0" err="1" smtClean="0">
                <a:solidFill>
                  <a:schemeClr val="bg1"/>
                </a:solidFill>
              </a:rPr>
              <a:t>Unicef</a:t>
            </a:r>
            <a:r>
              <a:rPr lang="en-US" dirty="0" smtClean="0">
                <a:solidFill>
                  <a:schemeClr val="bg1"/>
                </a:solidFill>
              </a:rPr>
              <a:t>  </a:t>
            </a:r>
            <a:r>
              <a:rPr lang="en-US" dirty="0" err="1" smtClean="0">
                <a:solidFill>
                  <a:schemeClr val="bg1"/>
                </a:solidFill>
              </a:rPr>
              <a:t>Plumpy</a:t>
            </a:r>
            <a:r>
              <a:rPr lang="en-US" dirty="0" smtClean="0">
                <a:solidFill>
                  <a:schemeClr val="bg1"/>
                </a:solidFill>
              </a:rPr>
              <a:t> Nut</a:t>
            </a:r>
          </a:p>
          <a:p>
            <a:pPr eaLnBrk="1" hangingPunct="1">
              <a:buClr>
                <a:srgbClr val="FF3300"/>
              </a:buClr>
              <a:defRPr/>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Innovations embody unforeseeable uncertainty</a:t>
            </a:r>
            <a:br>
              <a:rPr lang="en-US" smtClean="0"/>
            </a:br>
            <a:r>
              <a:rPr lang="en-US" smtClean="0"/>
              <a:t>	</a:t>
            </a:r>
            <a:r>
              <a:rPr lang="en-US" b="1" smtClean="0"/>
              <a:t>Unk Unks </a:t>
            </a:r>
            <a:endParaRPr lang="en-US" smtClean="0"/>
          </a:p>
        </p:txBody>
      </p:sp>
      <p:sp>
        <p:nvSpPr>
          <p:cNvPr id="30723" name="Content Placeholder 2"/>
          <p:cNvSpPr>
            <a:spLocks noGrp="1"/>
          </p:cNvSpPr>
          <p:nvPr>
            <p:ph idx="1"/>
          </p:nvPr>
        </p:nvSpPr>
        <p:spPr/>
        <p:txBody>
          <a:bodyPr/>
          <a:lstStyle/>
          <a:p>
            <a:r>
              <a:rPr lang="en-US" smtClean="0"/>
              <a:t>Diagnosing uncertainty and complexity:</a:t>
            </a:r>
          </a:p>
        </p:txBody>
      </p:sp>
      <p:sp>
        <p:nvSpPr>
          <p:cNvPr id="30724" name="Rectangle 31"/>
          <p:cNvSpPr>
            <a:spLocks noChangeArrowheads="1"/>
          </p:cNvSpPr>
          <p:nvPr/>
        </p:nvSpPr>
        <p:spPr bwMode="auto">
          <a:xfrm>
            <a:off x="4283075"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5" name="Rectangle 32"/>
          <p:cNvSpPr>
            <a:spLocks noChangeArrowheads="1"/>
          </p:cNvSpPr>
          <p:nvPr/>
        </p:nvSpPr>
        <p:spPr bwMode="auto">
          <a:xfrm>
            <a:off x="685958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6" name="Rectangle 30"/>
          <p:cNvSpPr>
            <a:spLocks noChangeArrowheads="1"/>
          </p:cNvSpPr>
          <p:nvPr/>
        </p:nvSpPr>
        <p:spPr bwMode="auto">
          <a:xfrm>
            <a:off x="162083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7" name="Text Box 2"/>
          <p:cNvSpPr txBox="1">
            <a:spLocks noChangeArrowheads="1"/>
          </p:cNvSpPr>
          <p:nvPr/>
        </p:nvSpPr>
        <p:spPr bwMode="auto">
          <a:xfrm>
            <a:off x="1516063" y="5567363"/>
            <a:ext cx="3217862" cy="274637"/>
          </a:xfrm>
          <a:prstGeom prst="rect">
            <a:avLst/>
          </a:prstGeom>
          <a:noFill/>
          <a:ln w="12700">
            <a:noFill/>
            <a:miter lim="800000"/>
            <a:headEnd/>
            <a:tailEnd/>
          </a:ln>
        </p:spPr>
        <p:txBody>
          <a:bodyPr>
            <a:spAutoFit/>
          </a:bodyPr>
          <a:lstStyle/>
          <a:p>
            <a:pPr defTabSz="762000" eaLnBrk="0" hangingPunct="0">
              <a:spcBef>
                <a:spcPct val="50000"/>
              </a:spcBef>
            </a:pPr>
            <a:r>
              <a:rPr lang="en-US" sz="1200" b="1">
                <a:latin typeface="Arial" pitchFamily="34" charset="0"/>
              </a:rPr>
              <a:t>Importance for project management</a:t>
            </a:r>
          </a:p>
        </p:txBody>
      </p:sp>
      <p:sp>
        <p:nvSpPr>
          <p:cNvPr id="30728" name="Rectangle 3"/>
          <p:cNvSpPr>
            <a:spLocks noChangeArrowheads="1"/>
          </p:cNvSpPr>
          <p:nvPr/>
        </p:nvSpPr>
        <p:spPr bwMode="auto">
          <a:xfrm>
            <a:off x="4348163" y="2051050"/>
            <a:ext cx="2001837" cy="79375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Community </a:t>
            </a:r>
            <a:br>
              <a:rPr lang="en-US" sz="1400">
                <a:solidFill>
                  <a:schemeClr val="accent2"/>
                </a:solidFill>
                <a:latin typeface="Arial" pitchFamily="34" charset="0"/>
              </a:rPr>
            </a:br>
            <a:r>
              <a:rPr lang="en-US" sz="1400">
                <a:solidFill>
                  <a:schemeClr val="accent2"/>
                </a:solidFill>
                <a:latin typeface="Arial" pitchFamily="34" charset="0"/>
              </a:rPr>
              <a:t>infrastructure development</a:t>
            </a:r>
          </a:p>
        </p:txBody>
      </p:sp>
      <p:sp>
        <p:nvSpPr>
          <p:cNvPr id="30729" name="Rectangle 4"/>
          <p:cNvSpPr>
            <a:spLocks noChangeArrowheads="1"/>
          </p:cNvSpPr>
          <p:nvPr/>
        </p:nvSpPr>
        <p:spPr bwMode="auto">
          <a:xfrm>
            <a:off x="1666875" y="2035175"/>
            <a:ext cx="1966913" cy="82550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Cruise ship with known technology and components</a:t>
            </a:r>
          </a:p>
        </p:txBody>
      </p:sp>
      <p:sp>
        <p:nvSpPr>
          <p:cNvPr id="30730" name="Text Box 5"/>
          <p:cNvSpPr txBox="1">
            <a:spLocks noChangeArrowheads="1"/>
          </p:cNvSpPr>
          <p:nvPr/>
        </p:nvSpPr>
        <p:spPr bwMode="auto">
          <a:xfrm>
            <a:off x="142875" y="2027238"/>
            <a:ext cx="1458913" cy="860425"/>
          </a:xfrm>
          <a:prstGeom prst="rect">
            <a:avLst/>
          </a:prstGeom>
          <a:noFill/>
          <a:ln w="12700">
            <a:noFill/>
            <a:miter lim="800000"/>
            <a:headEnd/>
            <a:tailEnd/>
          </a:ln>
        </p:spPr>
        <p:txBody>
          <a:bodyPr/>
          <a:lstStyle/>
          <a:p>
            <a:pPr algn="r" defTabSz="762000" eaLnBrk="0" hangingPunct="0">
              <a:spcBef>
                <a:spcPct val="50000"/>
              </a:spcBef>
            </a:pPr>
            <a:r>
              <a:rPr lang="en-US" sz="1200" b="1">
                <a:latin typeface="Arial" pitchFamily="34" charset="0"/>
              </a:rPr>
              <a:t>Types of Uncertainty and Complexity</a:t>
            </a:r>
          </a:p>
        </p:txBody>
      </p:sp>
      <p:sp>
        <p:nvSpPr>
          <p:cNvPr id="30731" name="Rectangle 8"/>
          <p:cNvSpPr>
            <a:spLocks noChangeArrowheads="1"/>
          </p:cNvSpPr>
          <p:nvPr/>
        </p:nvSpPr>
        <p:spPr bwMode="auto">
          <a:xfrm flipV="1">
            <a:off x="6859588" y="4937125"/>
            <a:ext cx="179387"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2" name="Rectangle 9"/>
          <p:cNvSpPr>
            <a:spLocks noChangeArrowheads="1"/>
          </p:cNvSpPr>
          <p:nvPr/>
        </p:nvSpPr>
        <p:spPr bwMode="auto">
          <a:xfrm flipV="1">
            <a:off x="6859588" y="4286250"/>
            <a:ext cx="309562"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3" name="Rectangle 10"/>
          <p:cNvSpPr>
            <a:spLocks noChangeArrowheads="1"/>
          </p:cNvSpPr>
          <p:nvPr/>
        </p:nvSpPr>
        <p:spPr bwMode="auto">
          <a:xfrm flipV="1">
            <a:off x="6859588" y="3629025"/>
            <a:ext cx="949325"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4" name="Rectangle 11"/>
          <p:cNvSpPr>
            <a:spLocks noChangeArrowheads="1"/>
          </p:cNvSpPr>
          <p:nvPr/>
        </p:nvSpPr>
        <p:spPr bwMode="auto">
          <a:xfrm flipV="1">
            <a:off x="6859588" y="2954338"/>
            <a:ext cx="1930400"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5" name="Rectangle 12"/>
          <p:cNvSpPr>
            <a:spLocks noChangeArrowheads="1"/>
          </p:cNvSpPr>
          <p:nvPr/>
        </p:nvSpPr>
        <p:spPr bwMode="auto">
          <a:xfrm>
            <a:off x="6938963" y="2078038"/>
            <a:ext cx="1958975" cy="739775"/>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Hi-tech startup with unknown market</a:t>
            </a:r>
          </a:p>
        </p:txBody>
      </p:sp>
      <p:sp>
        <p:nvSpPr>
          <p:cNvPr id="30736" name="Rectangle 14"/>
          <p:cNvSpPr>
            <a:spLocks noChangeArrowheads="1"/>
          </p:cNvSpPr>
          <p:nvPr/>
        </p:nvSpPr>
        <p:spPr bwMode="auto">
          <a:xfrm>
            <a:off x="4283075" y="2979738"/>
            <a:ext cx="284163"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7" name="Rectangle 15"/>
          <p:cNvSpPr>
            <a:spLocks noChangeArrowheads="1"/>
          </p:cNvSpPr>
          <p:nvPr/>
        </p:nvSpPr>
        <p:spPr bwMode="auto">
          <a:xfrm>
            <a:off x="4283075" y="3641725"/>
            <a:ext cx="1474788"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8" name="Rectangle 16"/>
          <p:cNvSpPr>
            <a:spLocks noChangeArrowheads="1"/>
          </p:cNvSpPr>
          <p:nvPr/>
        </p:nvSpPr>
        <p:spPr bwMode="auto">
          <a:xfrm>
            <a:off x="4283075" y="4321175"/>
            <a:ext cx="1319213"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9" name="Rectangle 17"/>
          <p:cNvSpPr>
            <a:spLocks noChangeArrowheads="1"/>
          </p:cNvSpPr>
          <p:nvPr/>
        </p:nvSpPr>
        <p:spPr bwMode="auto">
          <a:xfrm>
            <a:off x="4283075" y="4937125"/>
            <a:ext cx="2005013" cy="392113"/>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0" name="Rectangle 20"/>
          <p:cNvSpPr>
            <a:spLocks noChangeArrowheads="1"/>
          </p:cNvSpPr>
          <p:nvPr/>
        </p:nvSpPr>
        <p:spPr bwMode="auto">
          <a:xfrm>
            <a:off x="1620838" y="2940050"/>
            <a:ext cx="230187"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1" name="Rectangle 21"/>
          <p:cNvSpPr>
            <a:spLocks noChangeArrowheads="1"/>
          </p:cNvSpPr>
          <p:nvPr/>
        </p:nvSpPr>
        <p:spPr bwMode="auto">
          <a:xfrm>
            <a:off x="1620838" y="3609975"/>
            <a:ext cx="325437"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2" name="Rectangle 22"/>
          <p:cNvSpPr>
            <a:spLocks noChangeArrowheads="1"/>
          </p:cNvSpPr>
          <p:nvPr/>
        </p:nvSpPr>
        <p:spPr bwMode="auto">
          <a:xfrm>
            <a:off x="1620838" y="4294188"/>
            <a:ext cx="828675"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3" name="Rectangle 23"/>
          <p:cNvSpPr>
            <a:spLocks noChangeArrowheads="1"/>
          </p:cNvSpPr>
          <p:nvPr/>
        </p:nvSpPr>
        <p:spPr bwMode="auto">
          <a:xfrm>
            <a:off x="1620838" y="4929188"/>
            <a:ext cx="1581150"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4" name="Text Box 25"/>
          <p:cNvSpPr txBox="1">
            <a:spLocks noChangeArrowheads="1"/>
          </p:cNvSpPr>
          <p:nvPr/>
        </p:nvSpPr>
        <p:spPr bwMode="auto">
          <a:xfrm>
            <a:off x="163513" y="4322763"/>
            <a:ext cx="1438275" cy="304800"/>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Variation</a:t>
            </a:r>
          </a:p>
        </p:txBody>
      </p:sp>
      <p:sp>
        <p:nvSpPr>
          <p:cNvPr id="30745" name="Text Box 26"/>
          <p:cNvSpPr txBox="1">
            <a:spLocks noChangeArrowheads="1"/>
          </p:cNvSpPr>
          <p:nvPr/>
        </p:nvSpPr>
        <p:spPr bwMode="auto">
          <a:xfrm>
            <a:off x="163513" y="3513138"/>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Foreseeable Uncertainty</a:t>
            </a:r>
          </a:p>
        </p:txBody>
      </p:sp>
      <p:sp>
        <p:nvSpPr>
          <p:cNvPr id="30746" name="Text Box 27"/>
          <p:cNvSpPr txBox="1">
            <a:spLocks noChangeArrowheads="1"/>
          </p:cNvSpPr>
          <p:nvPr/>
        </p:nvSpPr>
        <p:spPr bwMode="auto">
          <a:xfrm>
            <a:off x="163513" y="2825750"/>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Unforeseeable Uncertainty</a:t>
            </a:r>
          </a:p>
        </p:txBody>
      </p:sp>
      <p:sp>
        <p:nvSpPr>
          <p:cNvPr id="30747" name="Text Box 28"/>
          <p:cNvSpPr txBox="1">
            <a:spLocks noChangeArrowheads="1"/>
          </p:cNvSpPr>
          <p:nvPr/>
        </p:nvSpPr>
        <p:spPr bwMode="auto">
          <a:xfrm>
            <a:off x="163513" y="4805363"/>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Interactions (complexity)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Three fundamental approaches to manage uncertainty</a:t>
            </a:r>
          </a:p>
        </p:txBody>
      </p:sp>
      <p:sp>
        <p:nvSpPr>
          <p:cNvPr id="31747" name="Freeform 2"/>
          <p:cNvSpPr>
            <a:spLocks/>
          </p:cNvSpPr>
          <p:nvPr/>
        </p:nvSpPr>
        <p:spPr bwMode="auto">
          <a:xfrm>
            <a:off x="687388"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round/>
            <a:headEnd/>
            <a:tailEnd/>
          </a:ln>
        </p:spPr>
        <p:txBody>
          <a:bodyPr/>
          <a:lstStyle/>
          <a:p>
            <a:pPr algn="ctr"/>
            <a:endParaRPr lang="en-US"/>
          </a:p>
        </p:txBody>
      </p:sp>
      <p:sp>
        <p:nvSpPr>
          <p:cNvPr id="31748" name="Line 3"/>
          <p:cNvSpPr>
            <a:spLocks noChangeShapeType="1"/>
          </p:cNvSpPr>
          <p:nvPr/>
        </p:nvSpPr>
        <p:spPr bwMode="auto">
          <a:xfrm>
            <a:off x="144463"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49" name="Text Box 4"/>
          <p:cNvSpPr txBox="1">
            <a:spLocks noChangeArrowheads="1"/>
          </p:cNvSpPr>
          <p:nvPr/>
        </p:nvSpPr>
        <p:spPr bwMode="auto">
          <a:xfrm>
            <a:off x="1778000" y="1285875"/>
            <a:ext cx="1266825" cy="523875"/>
          </a:xfrm>
          <a:prstGeom prst="rect">
            <a:avLst/>
          </a:prstGeom>
          <a:noFill/>
          <a:ln w="12700">
            <a:noFill/>
            <a:miter lim="800000"/>
            <a:headEnd/>
            <a:tailEnd/>
          </a:ln>
        </p:spPr>
        <p:txBody>
          <a:bodyPr>
            <a:spAutoFit/>
          </a:bodyPr>
          <a:lstStyle/>
          <a:p>
            <a:pPr algn="ctr" eaLnBrk="0" hangingPunct="0"/>
            <a:r>
              <a:rPr lang="en-US" sz="1400"/>
              <a:t>Known solution space</a:t>
            </a:r>
          </a:p>
        </p:txBody>
      </p:sp>
      <p:sp>
        <p:nvSpPr>
          <p:cNvPr id="31750" name="Oval 5"/>
          <p:cNvSpPr>
            <a:spLocks noChangeArrowheads="1"/>
          </p:cNvSpPr>
          <p:nvPr/>
        </p:nvSpPr>
        <p:spPr bwMode="auto">
          <a:xfrm>
            <a:off x="1404938"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1" name="Line 6"/>
          <p:cNvSpPr>
            <a:spLocks noChangeShapeType="1"/>
          </p:cNvSpPr>
          <p:nvPr/>
        </p:nvSpPr>
        <p:spPr bwMode="auto">
          <a:xfrm flipV="1">
            <a:off x="947738" y="2713038"/>
            <a:ext cx="492125" cy="714375"/>
          </a:xfrm>
          <a:prstGeom prst="line">
            <a:avLst/>
          </a:prstGeom>
          <a:noFill/>
          <a:ln w="28575">
            <a:solidFill>
              <a:schemeClr val="accent2"/>
            </a:solidFill>
            <a:prstDash val="dash"/>
            <a:round/>
            <a:headEnd/>
            <a:tailEnd type="triangle" w="med" len="med"/>
          </a:ln>
        </p:spPr>
        <p:txBody>
          <a:bodyPr/>
          <a:lstStyle/>
          <a:p>
            <a:endParaRPr lang="en-US"/>
          </a:p>
        </p:txBody>
      </p:sp>
      <p:sp>
        <p:nvSpPr>
          <p:cNvPr id="31752" name="Text Box 7"/>
          <p:cNvSpPr txBox="1">
            <a:spLocks noChangeArrowheads="1"/>
          </p:cNvSpPr>
          <p:nvPr/>
        </p:nvSpPr>
        <p:spPr bwMode="auto">
          <a:xfrm>
            <a:off x="209550" y="3338513"/>
            <a:ext cx="757238"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53" name="Text Box 8"/>
          <p:cNvSpPr txBox="1">
            <a:spLocks noChangeArrowheads="1"/>
          </p:cNvSpPr>
          <p:nvPr/>
        </p:nvSpPr>
        <p:spPr bwMode="auto">
          <a:xfrm>
            <a:off x="1127125" y="2921000"/>
            <a:ext cx="1020763" cy="523875"/>
          </a:xfrm>
          <a:prstGeom prst="rect">
            <a:avLst/>
          </a:prstGeom>
          <a:noFill/>
          <a:ln w="12700">
            <a:noFill/>
            <a:miter lim="800000"/>
            <a:headEnd/>
            <a:tailEnd/>
          </a:ln>
        </p:spPr>
        <p:txBody>
          <a:bodyPr>
            <a:spAutoFit/>
          </a:bodyPr>
          <a:lstStyle/>
          <a:p>
            <a:pPr algn="ctr" eaLnBrk="0" hangingPunct="0"/>
            <a:r>
              <a:rPr lang="en-US" sz="1400"/>
              <a:t>contingency</a:t>
            </a:r>
          </a:p>
        </p:txBody>
      </p:sp>
      <p:sp>
        <p:nvSpPr>
          <p:cNvPr id="31754" name="Text Box 9"/>
          <p:cNvSpPr txBox="1">
            <a:spLocks noChangeArrowheads="1"/>
          </p:cNvSpPr>
          <p:nvPr/>
        </p:nvSpPr>
        <p:spPr bwMode="auto">
          <a:xfrm>
            <a:off x="2095500" y="4124325"/>
            <a:ext cx="1514475" cy="738188"/>
          </a:xfrm>
          <a:prstGeom prst="rect">
            <a:avLst/>
          </a:prstGeom>
          <a:noFill/>
          <a:ln w="12700">
            <a:noFill/>
            <a:miter lim="800000"/>
            <a:headEnd/>
            <a:tailEnd/>
          </a:ln>
        </p:spPr>
        <p:txBody>
          <a:bodyPr>
            <a:spAutoFit/>
          </a:bodyPr>
          <a:lstStyle/>
          <a:p>
            <a:pPr algn="ctr" eaLnBrk="0" hangingPunct="0"/>
            <a:r>
              <a:rPr lang="en-US" sz="1400"/>
              <a:t>Solutions estimated to be attractive</a:t>
            </a:r>
          </a:p>
        </p:txBody>
      </p:sp>
      <p:sp>
        <p:nvSpPr>
          <p:cNvPr id="31755" name="Oval 10"/>
          <p:cNvSpPr>
            <a:spLocks noChangeArrowheads="1"/>
          </p:cNvSpPr>
          <p:nvPr/>
        </p:nvSpPr>
        <p:spPr bwMode="auto">
          <a:xfrm>
            <a:off x="1885950" y="42751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6" name="Text Box 11"/>
          <p:cNvSpPr txBox="1">
            <a:spLocks noChangeArrowheads="1"/>
          </p:cNvSpPr>
          <p:nvPr/>
        </p:nvSpPr>
        <p:spPr bwMode="auto">
          <a:xfrm>
            <a:off x="28575" y="5105400"/>
            <a:ext cx="2790825"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a. The Planning Approach</a:t>
            </a:r>
            <a:r>
              <a:rPr lang="en-US" sz="1400" b="1"/>
              <a:t> </a:t>
            </a:r>
          </a:p>
          <a:p>
            <a:pPr algn="ctr" eaLnBrk="0" hangingPunct="0"/>
            <a:r>
              <a:rPr lang="en-US" sz="1400"/>
              <a:t>(with contingency and residual risk)</a:t>
            </a:r>
          </a:p>
        </p:txBody>
      </p:sp>
      <p:sp>
        <p:nvSpPr>
          <p:cNvPr id="31757" name="Freeform 12"/>
          <p:cNvSpPr>
            <a:spLocks/>
          </p:cNvSpPr>
          <p:nvPr/>
        </p:nvSpPr>
        <p:spPr bwMode="auto">
          <a:xfrm>
            <a:off x="3973513" y="1443038"/>
            <a:ext cx="1479550"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58" name="Line 13"/>
          <p:cNvSpPr>
            <a:spLocks noChangeShapeType="1"/>
          </p:cNvSpPr>
          <p:nvPr/>
        </p:nvSpPr>
        <p:spPr bwMode="auto">
          <a:xfrm>
            <a:off x="3432175" y="3268663"/>
            <a:ext cx="1303338"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59" name="Text Box 14"/>
          <p:cNvSpPr txBox="1">
            <a:spLocks noChangeArrowheads="1"/>
          </p:cNvSpPr>
          <p:nvPr/>
        </p:nvSpPr>
        <p:spPr bwMode="auto">
          <a:xfrm>
            <a:off x="5064125" y="1285875"/>
            <a:ext cx="1268413"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0" name="Text Box 15"/>
          <p:cNvSpPr txBox="1">
            <a:spLocks noChangeArrowheads="1"/>
          </p:cNvSpPr>
          <p:nvPr/>
        </p:nvSpPr>
        <p:spPr bwMode="auto">
          <a:xfrm>
            <a:off x="3495675" y="3338513"/>
            <a:ext cx="758825"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61" name="Text Box 16"/>
          <p:cNvSpPr txBox="1">
            <a:spLocks noChangeArrowheads="1"/>
          </p:cNvSpPr>
          <p:nvPr/>
        </p:nvSpPr>
        <p:spPr bwMode="auto">
          <a:xfrm>
            <a:off x="3584575" y="5105400"/>
            <a:ext cx="220980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b. The Iterate and Learn Approach</a:t>
            </a:r>
          </a:p>
        </p:txBody>
      </p:sp>
      <p:sp>
        <p:nvSpPr>
          <p:cNvPr id="31762" name="Freeform 17"/>
          <p:cNvSpPr>
            <a:spLocks/>
          </p:cNvSpPr>
          <p:nvPr/>
        </p:nvSpPr>
        <p:spPr bwMode="auto">
          <a:xfrm>
            <a:off x="6786563"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63" name="Line 18"/>
          <p:cNvSpPr>
            <a:spLocks noChangeShapeType="1"/>
          </p:cNvSpPr>
          <p:nvPr/>
        </p:nvSpPr>
        <p:spPr bwMode="auto">
          <a:xfrm>
            <a:off x="6243638"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64" name="Text Box 19"/>
          <p:cNvSpPr txBox="1">
            <a:spLocks noChangeArrowheads="1"/>
          </p:cNvSpPr>
          <p:nvPr/>
        </p:nvSpPr>
        <p:spPr bwMode="auto">
          <a:xfrm>
            <a:off x="7877175" y="1285875"/>
            <a:ext cx="1266825"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5" name="Oval 20"/>
          <p:cNvSpPr>
            <a:spLocks noChangeArrowheads="1"/>
          </p:cNvSpPr>
          <p:nvPr/>
        </p:nvSpPr>
        <p:spPr bwMode="auto">
          <a:xfrm>
            <a:off x="7548563"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6" name="Oval 21"/>
          <p:cNvSpPr>
            <a:spLocks noChangeArrowheads="1"/>
          </p:cNvSpPr>
          <p:nvPr/>
        </p:nvSpPr>
        <p:spPr bwMode="auto">
          <a:xfrm>
            <a:off x="7504113"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7" name="Text Box 22"/>
          <p:cNvSpPr txBox="1">
            <a:spLocks noChangeArrowheads="1"/>
          </p:cNvSpPr>
          <p:nvPr/>
        </p:nvSpPr>
        <p:spPr bwMode="auto">
          <a:xfrm>
            <a:off x="6229350" y="3513138"/>
            <a:ext cx="757238" cy="304800"/>
          </a:xfrm>
          <a:prstGeom prst="rect">
            <a:avLst/>
          </a:prstGeom>
          <a:noFill/>
          <a:ln w="12700">
            <a:noFill/>
            <a:miter lim="800000"/>
            <a:headEnd/>
            <a:tailEnd/>
          </a:ln>
        </p:spPr>
        <p:txBody>
          <a:bodyPr>
            <a:spAutoFit/>
          </a:bodyPr>
          <a:lstStyle/>
          <a:p>
            <a:pPr algn="ctr" eaLnBrk="0" hangingPunct="0"/>
            <a:r>
              <a:rPr lang="en-US" sz="1400"/>
              <a:t>plans</a:t>
            </a:r>
          </a:p>
        </p:txBody>
      </p:sp>
      <p:sp>
        <p:nvSpPr>
          <p:cNvPr id="31768" name="Text Box 23"/>
          <p:cNvSpPr txBox="1">
            <a:spLocks noChangeArrowheads="1"/>
          </p:cNvSpPr>
          <p:nvPr/>
        </p:nvSpPr>
        <p:spPr bwMode="auto">
          <a:xfrm>
            <a:off x="6253163" y="5105400"/>
            <a:ext cx="249555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c. The Selectionist Approach</a:t>
            </a:r>
            <a:r>
              <a:rPr lang="en-US" sz="1400" b="1"/>
              <a:t> </a:t>
            </a:r>
            <a:r>
              <a:rPr lang="en-US" sz="1400"/>
              <a:t>(with contingency)</a:t>
            </a:r>
          </a:p>
        </p:txBody>
      </p:sp>
      <p:sp>
        <p:nvSpPr>
          <p:cNvPr id="31769" name="Text Box 24"/>
          <p:cNvSpPr txBox="1">
            <a:spLocks noChangeArrowheads="1"/>
          </p:cNvSpPr>
          <p:nvPr/>
        </p:nvSpPr>
        <p:spPr bwMode="auto">
          <a:xfrm>
            <a:off x="4654550" y="330993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0" name="Line 25"/>
          <p:cNvSpPr>
            <a:spLocks noChangeShapeType="1"/>
          </p:cNvSpPr>
          <p:nvPr/>
        </p:nvSpPr>
        <p:spPr bwMode="auto">
          <a:xfrm flipH="1" flipV="1">
            <a:off x="4543425" y="2789238"/>
            <a:ext cx="268288" cy="584200"/>
          </a:xfrm>
          <a:prstGeom prst="line">
            <a:avLst/>
          </a:prstGeom>
          <a:noFill/>
          <a:ln w="57150">
            <a:solidFill>
              <a:schemeClr val="accent2"/>
            </a:solidFill>
            <a:round/>
            <a:headEnd/>
            <a:tailEnd type="triangle" w="med" len="med"/>
          </a:ln>
        </p:spPr>
        <p:txBody>
          <a:bodyPr/>
          <a:lstStyle/>
          <a:p>
            <a:endParaRPr lang="en-US"/>
          </a:p>
        </p:txBody>
      </p:sp>
      <p:sp>
        <p:nvSpPr>
          <p:cNvPr id="31771" name="Line 26"/>
          <p:cNvSpPr>
            <a:spLocks noChangeShapeType="1"/>
          </p:cNvSpPr>
          <p:nvPr/>
        </p:nvSpPr>
        <p:spPr bwMode="auto">
          <a:xfrm flipH="1">
            <a:off x="1344613" y="3322638"/>
            <a:ext cx="387350" cy="504825"/>
          </a:xfrm>
          <a:prstGeom prst="line">
            <a:avLst/>
          </a:prstGeom>
          <a:noFill/>
          <a:ln w="38100">
            <a:solidFill>
              <a:schemeClr val="accent2"/>
            </a:solidFill>
            <a:round/>
            <a:headEnd type="triangle" w="med" len="med"/>
            <a:tailEnd type="triangle" w="med" len="med"/>
          </a:ln>
        </p:spPr>
        <p:txBody>
          <a:bodyPr/>
          <a:lstStyle/>
          <a:p>
            <a:endParaRPr lang="en-US"/>
          </a:p>
        </p:txBody>
      </p:sp>
      <p:sp>
        <p:nvSpPr>
          <p:cNvPr id="31772" name="Oval 27"/>
          <p:cNvSpPr>
            <a:spLocks noChangeArrowheads="1"/>
          </p:cNvSpPr>
          <p:nvPr/>
        </p:nvSpPr>
        <p:spPr bwMode="auto">
          <a:xfrm>
            <a:off x="1449388"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3" name="Text Box 28"/>
          <p:cNvSpPr txBox="1">
            <a:spLocks noChangeArrowheads="1"/>
          </p:cNvSpPr>
          <p:nvPr/>
        </p:nvSpPr>
        <p:spPr bwMode="auto">
          <a:xfrm>
            <a:off x="4337050" y="237648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4" name="Text Box 29"/>
          <p:cNvSpPr txBox="1">
            <a:spLocks noChangeArrowheads="1"/>
          </p:cNvSpPr>
          <p:nvPr/>
        </p:nvSpPr>
        <p:spPr bwMode="auto">
          <a:xfrm>
            <a:off x="4583113" y="166211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5" name="Text Box 30"/>
          <p:cNvSpPr txBox="1">
            <a:spLocks noChangeArrowheads="1"/>
          </p:cNvSpPr>
          <p:nvPr/>
        </p:nvSpPr>
        <p:spPr bwMode="auto">
          <a:xfrm>
            <a:off x="4900613" y="244316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6" name="Line 31"/>
          <p:cNvSpPr>
            <a:spLocks noChangeShapeType="1"/>
          </p:cNvSpPr>
          <p:nvPr/>
        </p:nvSpPr>
        <p:spPr bwMode="auto">
          <a:xfrm flipV="1">
            <a:off x="4495800" y="1979613"/>
            <a:ext cx="187325" cy="479425"/>
          </a:xfrm>
          <a:prstGeom prst="line">
            <a:avLst/>
          </a:prstGeom>
          <a:noFill/>
          <a:ln w="57150">
            <a:solidFill>
              <a:schemeClr val="accent2"/>
            </a:solidFill>
            <a:round/>
            <a:headEnd/>
            <a:tailEnd type="triangle" w="med" len="med"/>
          </a:ln>
        </p:spPr>
        <p:txBody>
          <a:bodyPr/>
          <a:lstStyle/>
          <a:p>
            <a:endParaRPr lang="en-US"/>
          </a:p>
        </p:txBody>
      </p:sp>
      <p:sp>
        <p:nvSpPr>
          <p:cNvPr id="31777" name="Line 32"/>
          <p:cNvSpPr>
            <a:spLocks noChangeShapeType="1"/>
          </p:cNvSpPr>
          <p:nvPr/>
        </p:nvSpPr>
        <p:spPr bwMode="auto">
          <a:xfrm>
            <a:off x="4810125" y="2030413"/>
            <a:ext cx="212725" cy="501650"/>
          </a:xfrm>
          <a:prstGeom prst="line">
            <a:avLst/>
          </a:prstGeom>
          <a:noFill/>
          <a:ln w="57150">
            <a:solidFill>
              <a:schemeClr val="accent2"/>
            </a:solidFill>
            <a:round/>
            <a:headEnd/>
            <a:tailEnd type="triangle" w="med" len="med"/>
          </a:ln>
        </p:spPr>
        <p:txBody>
          <a:bodyPr/>
          <a:lstStyle/>
          <a:p>
            <a:endParaRPr lang="en-US"/>
          </a:p>
        </p:txBody>
      </p:sp>
      <p:sp>
        <p:nvSpPr>
          <p:cNvPr id="31778" name="Oval 33"/>
          <p:cNvSpPr>
            <a:spLocks noChangeArrowheads="1"/>
          </p:cNvSpPr>
          <p:nvPr/>
        </p:nvSpPr>
        <p:spPr bwMode="auto">
          <a:xfrm>
            <a:off x="7653338" y="29416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9" name="Oval 34"/>
          <p:cNvSpPr>
            <a:spLocks noChangeArrowheads="1"/>
          </p:cNvSpPr>
          <p:nvPr/>
        </p:nvSpPr>
        <p:spPr bwMode="auto">
          <a:xfrm>
            <a:off x="7285038" y="3913188"/>
            <a:ext cx="192087"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0" name="Oval 35"/>
          <p:cNvSpPr>
            <a:spLocks noChangeArrowheads="1"/>
          </p:cNvSpPr>
          <p:nvPr/>
        </p:nvSpPr>
        <p:spPr bwMode="auto">
          <a:xfrm>
            <a:off x="7327900" y="1922463"/>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1" name="Line 36"/>
          <p:cNvSpPr>
            <a:spLocks noChangeShapeType="1"/>
          </p:cNvSpPr>
          <p:nvPr/>
        </p:nvSpPr>
        <p:spPr bwMode="auto">
          <a:xfrm>
            <a:off x="6251575" y="3265488"/>
            <a:ext cx="984250" cy="676275"/>
          </a:xfrm>
          <a:prstGeom prst="line">
            <a:avLst/>
          </a:prstGeom>
          <a:noFill/>
          <a:ln w="57150">
            <a:solidFill>
              <a:schemeClr val="accent2"/>
            </a:solidFill>
            <a:round/>
            <a:headEnd type="oval" w="med" len="med"/>
            <a:tailEnd type="triangle" w="med" len="med"/>
          </a:ln>
        </p:spPr>
        <p:txBody>
          <a:bodyPr/>
          <a:lstStyle/>
          <a:p>
            <a:endParaRPr lang="en-US"/>
          </a:p>
        </p:txBody>
      </p:sp>
      <p:sp>
        <p:nvSpPr>
          <p:cNvPr id="31782" name="Line 37"/>
          <p:cNvSpPr>
            <a:spLocks noChangeShapeType="1"/>
          </p:cNvSpPr>
          <p:nvPr/>
        </p:nvSpPr>
        <p:spPr bwMode="auto">
          <a:xfrm flipV="1">
            <a:off x="6251575" y="3065463"/>
            <a:ext cx="1319213" cy="200025"/>
          </a:xfrm>
          <a:prstGeom prst="line">
            <a:avLst/>
          </a:prstGeom>
          <a:noFill/>
          <a:ln w="57150">
            <a:solidFill>
              <a:schemeClr val="accent2"/>
            </a:solidFill>
            <a:round/>
            <a:headEnd type="oval" w="med" len="med"/>
            <a:tailEnd type="triangle" w="med" len="med"/>
          </a:ln>
        </p:spPr>
        <p:txBody>
          <a:bodyPr/>
          <a:lstStyle/>
          <a:p>
            <a:endParaRPr lang="en-US"/>
          </a:p>
        </p:txBody>
      </p:sp>
      <p:sp>
        <p:nvSpPr>
          <p:cNvPr id="31783" name="Line 38"/>
          <p:cNvSpPr>
            <a:spLocks noChangeShapeType="1"/>
          </p:cNvSpPr>
          <p:nvPr/>
        </p:nvSpPr>
        <p:spPr bwMode="auto">
          <a:xfrm flipV="1">
            <a:off x="6251575" y="2713038"/>
            <a:ext cx="1187450" cy="552450"/>
          </a:xfrm>
          <a:prstGeom prst="line">
            <a:avLst/>
          </a:prstGeom>
          <a:noFill/>
          <a:ln w="57150">
            <a:solidFill>
              <a:schemeClr val="accent2"/>
            </a:solidFill>
            <a:round/>
            <a:headEnd type="oval" w="med" len="med"/>
            <a:tailEnd type="triangle" w="med" len="med"/>
          </a:ln>
        </p:spPr>
        <p:txBody>
          <a:bodyPr/>
          <a:lstStyle/>
          <a:p>
            <a:endParaRPr lang="en-US"/>
          </a:p>
        </p:txBody>
      </p:sp>
      <p:sp>
        <p:nvSpPr>
          <p:cNvPr id="31784" name="Line 39"/>
          <p:cNvSpPr>
            <a:spLocks noChangeShapeType="1"/>
          </p:cNvSpPr>
          <p:nvPr/>
        </p:nvSpPr>
        <p:spPr bwMode="auto">
          <a:xfrm flipV="1">
            <a:off x="6251575" y="2112963"/>
            <a:ext cx="1028700" cy="1152525"/>
          </a:xfrm>
          <a:prstGeom prst="line">
            <a:avLst/>
          </a:prstGeom>
          <a:noFill/>
          <a:ln w="57150">
            <a:solidFill>
              <a:schemeClr val="accent2"/>
            </a:solidFill>
            <a:round/>
            <a:headEnd type="oval" w="med" len="med"/>
            <a:tailEnd type="triangle" w="med" len="med"/>
          </a:ln>
        </p:spPr>
        <p:txBody>
          <a:bodyP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Innovation projects with significant unk unks can use a tailored management approach</a:t>
            </a:r>
          </a:p>
        </p:txBody>
      </p:sp>
      <p:sp>
        <p:nvSpPr>
          <p:cNvPr id="32771" name="Line 4"/>
          <p:cNvSpPr>
            <a:spLocks noChangeShapeType="1"/>
          </p:cNvSpPr>
          <p:nvPr/>
        </p:nvSpPr>
        <p:spPr bwMode="auto">
          <a:xfrm>
            <a:off x="3279775" y="4557713"/>
            <a:ext cx="0" cy="338137"/>
          </a:xfrm>
          <a:prstGeom prst="line">
            <a:avLst/>
          </a:prstGeom>
          <a:noFill/>
          <a:ln w="12700">
            <a:solidFill>
              <a:schemeClr val="tx1"/>
            </a:solidFill>
            <a:round/>
            <a:headEnd/>
            <a:tailEnd type="triangle" w="med" len="med"/>
          </a:ln>
        </p:spPr>
        <p:txBody>
          <a:bodyPr wrap="none" anchor="ctr"/>
          <a:lstStyle/>
          <a:p>
            <a:endParaRPr lang="en-US"/>
          </a:p>
        </p:txBody>
      </p:sp>
      <p:sp>
        <p:nvSpPr>
          <p:cNvPr id="32772" name="Line 5"/>
          <p:cNvSpPr>
            <a:spLocks noChangeShapeType="1"/>
          </p:cNvSpPr>
          <p:nvPr/>
        </p:nvSpPr>
        <p:spPr bwMode="auto">
          <a:xfrm>
            <a:off x="5791200" y="2287588"/>
            <a:ext cx="0" cy="1438275"/>
          </a:xfrm>
          <a:prstGeom prst="line">
            <a:avLst/>
          </a:prstGeom>
          <a:noFill/>
          <a:ln w="12700">
            <a:solidFill>
              <a:schemeClr val="tx1"/>
            </a:solidFill>
            <a:round/>
            <a:headEnd/>
            <a:tailEnd type="triangle" w="med" len="med"/>
          </a:ln>
        </p:spPr>
        <p:txBody>
          <a:bodyPr wrap="none" anchor="ctr"/>
          <a:lstStyle/>
          <a:p>
            <a:endParaRPr lang="en-US"/>
          </a:p>
        </p:txBody>
      </p:sp>
      <p:sp>
        <p:nvSpPr>
          <p:cNvPr id="32773" name="Text Box 8"/>
          <p:cNvSpPr txBox="1">
            <a:spLocks noChangeArrowheads="1"/>
          </p:cNvSpPr>
          <p:nvPr/>
        </p:nvSpPr>
        <p:spPr bwMode="auto">
          <a:xfrm>
            <a:off x="4468813" y="1362075"/>
            <a:ext cx="1524000" cy="304800"/>
          </a:xfrm>
          <a:prstGeom prst="rect">
            <a:avLst/>
          </a:prstGeom>
          <a:noFill/>
          <a:ln w="12700">
            <a:noFill/>
            <a:miter lim="800000"/>
            <a:headEnd/>
            <a:tailEnd/>
          </a:ln>
        </p:spPr>
        <p:txBody>
          <a:bodyPr>
            <a:spAutoFit/>
          </a:bodyPr>
          <a:lstStyle/>
          <a:p>
            <a:pPr eaLnBrk="0" hangingPunct="0"/>
            <a:r>
              <a:rPr lang="en-GB" sz="1400" b="1">
                <a:latin typeface="Arial" pitchFamily="34" charset="0"/>
              </a:rPr>
              <a:t>Relative Cost</a:t>
            </a:r>
          </a:p>
        </p:txBody>
      </p:sp>
      <p:sp>
        <p:nvSpPr>
          <p:cNvPr id="32774" name="Rectangle 10"/>
          <p:cNvSpPr>
            <a:spLocks noChangeArrowheads="1"/>
          </p:cNvSpPr>
          <p:nvPr/>
        </p:nvSpPr>
        <p:spPr bwMode="auto">
          <a:xfrm>
            <a:off x="2328863" y="1900238"/>
            <a:ext cx="5772150" cy="3627437"/>
          </a:xfrm>
          <a:prstGeom prst="rect">
            <a:avLst/>
          </a:prstGeom>
          <a:solidFill>
            <a:srgbClr val="CCECFF"/>
          </a:solidFill>
          <a:ln w="12700">
            <a:solidFill>
              <a:schemeClr val="tx1"/>
            </a:solidFill>
            <a:miter lim="800000"/>
            <a:headEnd/>
            <a:tailEnd/>
          </a:ln>
        </p:spPr>
        <p:txBody>
          <a:bodyPr wrap="none" anchor="ctr"/>
          <a:lstStyle/>
          <a:p>
            <a:endParaRPr lang="en-US"/>
          </a:p>
        </p:txBody>
      </p:sp>
      <p:sp>
        <p:nvSpPr>
          <p:cNvPr id="32775" name="Text Box 11"/>
          <p:cNvSpPr txBox="1">
            <a:spLocks noChangeArrowheads="1"/>
          </p:cNvSpPr>
          <p:nvPr/>
        </p:nvSpPr>
        <p:spPr bwMode="auto">
          <a:xfrm>
            <a:off x="2797175" y="1500188"/>
            <a:ext cx="1447800"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Delay and learning</a:t>
            </a:r>
          </a:p>
          <a:p>
            <a:pPr eaLnBrk="0" hangingPunct="0"/>
            <a:r>
              <a:rPr lang="en-GB" sz="1200">
                <a:latin typeface="Arial" pitchFamily="34" charset="0"/>
              </a:rPr>
              <a:t>more expensive</a:t>
            </a:r>
            <a:endParaRPr lang="en-US" sz="1200">
              <a:latin typeface="Arial" pitchFamily="34" charset="0"/>
            </a:endParaRPr>
          </a:p>
        </p:txBody>
      </p:sp>
      <p:sp>
        <p:nvSpPr>
          <p:cNvPr id="32776" name="Text Box 13"/>
          <p:cNvSpPr txBox="1">
            <a:spLocks noChangeArrowheads="1"/>
          </p:cNvSpPr>
          <p:nvPr/>
        </p:nvSpPr>
        <p:spPr bwMode="auto">
          <a:xfrm>
            <a:off x="1079500" y="2352675"/>
            <a:ext cx="1273175"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High</a:t>
            </a:r>
          </a:p>
          <a:p>
            <a:pPr eaLnBrk="0" hangingPunct="0"/>
            <a:r>
              <a:rPr lang="en-GB" sz="1200">
                <a:latin typeface="Arial" pitchFamily="34" charset="0"/>
              </a:rPr>
              <a:t>(low complexity)</a:t>
            </a:r>
            <a:endParaRPr lang="en-US" sz="1200">
              <a:latin typeface="Arial" pitchFamily="34" charset="0"/>
            </a:endParaRPr>
          </a:p>
        </p:txBody>
      </p:sp>
      <p:sp>
        <p:nvSpPr>
          <p:cNvPr id="32777" name="Line 15"/>
          <p:cNvSpPr>
            <a:spLocks noChangeShapeType="1"/>
          </p:cNvSpPr>
          <p:nvPr/>
        </p:nvSpPr>
        <p:spPr bwMode="auto">
          <a:xfrm>
            <a:off x="5214938" y="1900238"/>
            <a:ext cx="0" cy="3613150"/>
          </a:xfrm>
          <a:prstGeom prst="line">
            <a:avLst/>
          </a:prstGeom>
          <a:noFill/>
          <a:ln w="12700">
            <a:solidFill>
              <a:schemeClr val="tx1"/>
            </a:solidFill>
            <a:round/>
            <a:headEnd/>
            <a:tailEnd/>
          </a:ln>
        </p:spPr>
        <p:txBody>
          <a:bodyPr/>
          <a:lstStyle/>
          <a:p>
            <a:endParaRPr lang="en-US"/>
          </a:p>
        </p:txBody>
      </p:sp>
      <p:sp>
        <p:nvSpPr>
          <p:cNvPr id="32778" name="Line 16"/>
          <p:cNvSpPr>
            <a:spLocks noChangeShapeType="1"/>
          </p:cNvSpPr>
          <p:nvPr/>
        </p:nvSpPr>
        <p:spPr bwMode="auto">
          <a:xfrm>
            <a:off x="2322513" y="3713163"/>
            <a:ext cx="5768975" cy="0"/>
          </a:xfrm>
          <a:prstGeom prst="line">
            <a:avLst/>
          </a:prstGeom>
          <a:noFill/>
          <a:ln w="12700">
            <a:solidFill>
              <a:schemeClr val="tx1"/>
            </a:solidFill>
            <a:round/>
            <a:headEnd/>
            <a:tailEnd/>
          </a:ln>
        </p:spPr>
        <p:txBody>
          <a:bodyPr/>
          <a:lstStyle/>
          <a:p>
            <a:endParaRPr lang="en-US"/>
          </a:p>
        </p:txBody>
      </p:sp>
      <p:sp>
        <p:nvSpPr>
          <p:cNvPr id="32779" name="Text Box 17"/>
          <p:cNvSpPr txBox="1">
            <a:spLocks noChangeArrowheads="1"/>
          </p:cNvSpPr>
          <p:nvPr/>
        </p:nvSpPr>
        <p:spPr bwMode="auto">
          <a:xfrm>
            <a:off x="6413500" y="4194175"/>
            <a:ext cx="1762125" cy="1187450"/>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Problem scenario: too few trials and iterations affordable; </a:t>
            </a:r>
          </a:p>
          <a:p>
            <a:pPr marL="3175" indent="-3175" eaLnBrk="0" hangingPunct="0"/>
            <a:r>
              <a:rPr lang="en-GB" sz="1200">
                <a:latin typeface="Arial" pitchFamily="34" charset="0"/>
              </a:rPr>
              <a:t>if possible, restructure project to avoid unk unks</a:t>
            </a:r>
            <a:endParaRPr lang="en-US" sz="1200">
              <a:latin typeface="Arial" pitchFamily="34" charset="0"/>
            </a:endParaRPr>
          </a:p>
        </p:txBody>
      </p:sp>
      <p:sp>
        <p:nvSpPr>
          <p:cNvPr id="32780" name="Text Box 18"/>
          <p:cNvSpPr txBox="1">
            <a:spLocks noChangeArrowheads="1"/>
          </p:cNvSpPr>
          <p:nvPr/>
        </p:nvSpPr>
        <p:spPr bwMode="auto">
          <a:xfrm>
            <a:off x="3849688" y="2608263"/>
            <a:ext cx="1420812" cy="639762"/>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Extensive testing, both parallel and iterative learning</a:t>
            </a:r>
            <a:endParaRPr lang="en-US" sz="1200">
              <a:latin typeface="Arial" pitchFamily="34" charset="0"/>
            </a:endParaRPr>
          </a:p>
        </p:txBody>
      </p:sp>
      <p:sp>
        <p:nvSpPr>
          <p:cNvPr id="32781" name="Line 19"/>
          <p:cNvSpPr>
            <a:spLocks noChangeShapeType="1"/>
          </p:cNvSpPr>
          <p:nvPr/>
        </p:nvSpPr>
        <p:spPr bwMode="auto">
          <a:xfrm>
            <a:off x="3281363" y="2544763"/>
            <a:ext cx="1587" cy="854075"/>
          </a:xfrm>
          <a:prstGeom prst="line">
            <a:avLst/>
          </a:prstGeom>
          <a:noFill/>
          <a:ln w="12700">
            <a:solidFill>
              <a:schemeClr val="tx1"/>
            </a:solidFill>
            <a:round/>
            <a:headEnd/>
            <a:tailEnd type="triangle" w="med" len="med"/>
          </a:ln>
        </p:spPr>
        <p:txBody>
          <a:bodyPr wrap="none" anchor="ctr"/>
          <a:lstStyle/>
          <a:p>
            <a:endParaRPr lang="en-US"/>
          </a:p>
        </p:txBody>
      </p:sp>
      <p:sp>
        <p:nvSpPr>
          <p:cNvPr id="32782" name="AutoShape 20"/>
          <p:cNvSpPr>
            <a:spLocks noChangeArrowheads="1"/>
          </p:cNvSpPr>
          <p:nvPr/>
        </p:nvSpPr>
        <p:spPr bwMode="auto">
          <a:xfrm>
            <a:off x="2878138" y="2425700"/>
            <a:ext cx="836612" cy="157163"/>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3" name="Oval 21"/>
          <p:cNvSpPr>
            <a:spLocks noChangeArrowheads="1"/>
          </p:cNvSpPr>
          <p:nvPr/>
        </p:nvSpPr>
        <p:spPr bwMode="auto">
          <a:xfrm>
            <a:off x="29765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4" name="Oval 22"/>
          <p:cNvSpPr>
            <a:spLocks noChangeArrowheads="1"/>
          </p:cNvSpPr>
          <p:nvPr/>
        </p:nvSpPr>
        <p:spPr bwMode="auto">
          <a:xfrm>
            <a:off x="310991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5" name="Oval 23"/>
          <p:cNvSpPr>
            <a:spLocks noChangeArrowheads="1"/>
          </p:cNvSpPr>
          <p:nvPr/>
        </p:nvSpPr>
        <p:spPr bwMode="auto">
          <a:xfrm>
            <a:off x="32432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6" name="AutoShape 24"/>
          <p:cNvSpPr>
            <a:spLocks noChangeArrowheads="1"/>
          </p:cNvSpPr>
          <p:nvPr/>
        </p:nvSpPr>
        <p:spPr bwMode="auto">
          <a:xfrm>
            <a:off x="3024188" y="2787650"/>
            <a:ext cx="541337"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7" name="Oval 25"/>
          <p:cNvSpPr>
            <a:spLocks noChangeArrowheads="1"/>
          </p:cNvSpPr>
          <p:nvPr/>
        </p:nvSpPr>
        <p:spPr bwMode="auto">
          <a:xfrm>
            <a:off x="3124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8" name="Oval 26"/>
          <p:cNvSpPr>
            <a:spLocks noChangeArrowheads="1"/>
          </p:cNvSpPr>
          <p:nvPr/>
        </p:nvSpPr>
        <p:spPr bwMode="auto">
          <a:xfrm>
            <a:off x="325755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9" name="AutoShape 27"/>
          <p:cNvSpPr>
            <a:spLocks noChangeArrowheads="1"/>
          </p:cNvSpPr>
          <p:nvPr/>
        </p:nvSpPr>
        <p:spPr bwMode="auto">
          <a:xfrm>
            <a:off x="3165475" y="3402013"/>
            <a:ext cx="249238" cy="155575"/>
          </a:xfrm>
          <a:prstGeom prst="roundRect">
            <a:avLst>
              <a:gd name="adj" fmla="val 50000"/>
            </a:avLst>
          </a:prstGeom>
          <a:solidFill>
            <a:schemeClr val="bg1"/>
          </a:solidFill>
          <a:ln w="9525">
            <a:solidFill>
              <a:schemeClr val="tx1"/>
            </a:solidFill>
            <a:round/>
            <a:headEnd/>
            <a:tailEnd/>
          </a:ln>
        </p:spPr>
        <p:txBody>
          <a:bodyPr wrap="none" anchor="ctr"/>
          <a:lstStyle/>
          <a:p>
            <a:r>
              <a:rPr lang="en-US"/>
              <a:t>*</a:t>
            </a:r>
          </a:p>
        </p:txBody>
      </p:sp>
      <p:sp>
        <p:nvSpPr>
          <p:cNvPr id="32790" name="Oval 29"/>
          <p:cNvSpPr>
            <a:spLocks noChangeArrowheads="1"/>
          </p:cNvSpPr>
          <p:nvPr/>
        </p:nvSpPr>
        <p:spPr bwMode="auto">
          <a:xfrm>
            <a:off x="3378200"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1" name="Oval 30"/>
          <p:cNvSpPr>
            <a:spLocks noChangeArrowheads="1"/>
          </p:cNvSpPr>
          <p:nvPr/>
        </p:nvSpPr>
        <p:spPr bwMode="auto">
          <a:xfrm>
            <a:off x="3519488"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2" name="Oval 31"/>
          <p:cNvSpPr>
            <a:spLocks noChangeArrowheads="1"/>
          </p:cNvSpPr>
          <p:nvPr/>
        </p:nvSpPr>
        <p:spPr bwMode="auto">
          <a:xfrm>
            <a:off x="3378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grpSp>
        <p:nvGrpSpPr>
          <p:cNvPr id="32793" name="Group 32"/>
          <p:cNvGrpSpPr>
            <a:grpSpLocks/>
          </p:cNvGrpSpPr>
          <p:nvPr/>
        </p:nvGrpSpPr>
        <p:grpSpPr bwMode="auto">
          <a:xfrm>
            <a:off x="3071813" y="3087688"/>
            <a:ext cx="400050" cy="155575"/>
            <a:chOff x="4500" y="2429"/>
            <a:chExt cx="372" cy="134"/>
          </a:xfrm>
        </p:grpSpPr>
        <p:sp>
          <p:nvSpPr>
            <p:cNvPr id="32828" name="AutoShape 33"/>
            <p:cNvSpPr>
              <a:spLocks noChangeArrowheads="1"/>
            </p:cNvSpPr>
            <p:nvPr/>
          </p:nvSpPr>
          <p:spPr bwMode="auto">
            <a:xfrm>
              <a:off x="4500" y="2429"/>
              <a:ext cx="372" cy="134"/>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9" name="Oval 34"/>
            <p:cNvSpPr>
              <a:spLocks noChangeArrowheads="1"/>
            </p:cNvSpPr>
            <p:nvPr/>
          </p:nvSpPr>
          <p:spPr bwMode="auto">
            <a:xfrm>
              <a:off x="4592" y="2470"/>
              <a:ext cx="56" cy="52"/>
            </a:xfrm>
            <a:prstGeom prst="ellipse">
              <a:avLst/>
            </a:prstGeom>
            <a:solidFill>
              <a:schemeClr val="bg1"/>
            </a:solidFill>
            <a:ln w="9525">
              <a:solidFill>
                <a:schemeClr val="tx1"/>
              </a:solidFill>
              <a:round/>
              <a:headEnd/>
              <a:tailEnd/>
            </a:ln>
          </p:spPr>
          <p:txBody>
            <a:bodyPr wrap="none" anchor="ctr"/>
            <a:lstStyle/>
            <a:p>
              <a:endParaRPr lang="en-US"/>
            </a:p>
          </p:txBody>
        </p:sp>
        <p:sp>
          <p:nvSpPr>
            <p:cNvPr id="32830" name="Oval 35"/>
            <p:cNvSpPr>
              <a:spLocks noChangeArrowheads="1"/>
            </p:cNvSpPr>
            <p:nvPr/>
          </p:nvSpPr>
          <p:spPr bwMode="auto">
            <a:xfrm>
              <a:off x="4716" y="2470"/>
              <a:ext cx="56" cy="52"/>
            </a:xfrm>
            <a:prstGeom prst="ellipse">
              <a:avLst/>
            </a:prstGeom>
            <a:solidFill>
              <a:schemeClr val="bg1"/>
            </a:solidFill>
            <a:ln w="9525">
              <a:solidFill>
                <a:schemeClr val="tx1"/>
              </a:solidFill>
              <a:round/>
              <a:headEnd/>
              <a:tailEnd/>
            </a:ln>
          </p:spPr>
          <p:txBody>
            <a:bodyPr wrap="none" anchor="ctr"/>
            <a:lstStyle/>
            <a:p>
              <a:endParaRPr lang="en-US"/>
            </a:p>
          </p:txBody>
        </p:sp>
      </p:grpSp>
      <p:sp>
        <p:nvSpPr>
          <p:cNvPr id="32794" name="AutoShape 38"/>
          <p:cNvSpPr>
            <a:spLocks noChangeArrowheads="1"/>
          </p:cNvSpPr>
          <p:nvPr/>
        </p:nvSpPr>
        <p:spPr bwMode="auto">
          <a:xfrm>
            <a:off x="5614988" y="24765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5" name="Oval 39"/>
          <p:cNvSpPr>
            <a:spLocks noChangeArrowheads="1"/>
          </p:cNvSpPr>
          <p:nvPr/>
        </p:nvSpPr>
        <p:spPr bwMode="auto">
          <a:xfrm>
            <a:off x="5749925" y="25415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6" name="AutoShape 41"/>
          <p:cNvSpPr>
            <a:spLocks noChangeArrowheads="1"/>
          </p:cNvSpPr>
          <p:nvPr/>
        </p:nvSpPr>
        <p:spPr bwMode="auto">
          <a:xfrm>
            <a:off x="5613400" y="3314700"/>
            <a:ext cx="341313" cy="212725"/>
          </a:xfrm>
          <a:prstGeom prst="roundRect">
            <a:avLst>
              <a:gd name="adj" fmla="val 50000"/>
            </a:avLst>
          </a:prstGeom>
          <a:solidFill>
            <a:schemeClr val="bg1"/>
          </a:solidFill>
          <a:ln w="9525">
            <a:solidFill>
              <a:schemeClr val="tx1"/>
            </a:solidFill>
            <a:round/>
            <a:headEnd/>
            <a:tailEnd/>
          </a:ln>
        </p:spPr>
        <p:txBody>
          <a:bodyPr wrap="none" anchor="ctr"/>
          <a:lstStyle/>
          <a:p>
            <a:r>
              <a:rPr lang="en-US" sz="1400">
                <a:latin typeface="Arial" pitchFamily="34" charset="0"/>
              </a:rPr>
              <a:t>*</a:t>
            </a:r>
          </a:p>
        </p:txBody>
      </p:sp>
      <p:sp>
        <p:nvSpPr>
          <p:cNvPr id="32797" name="AutoShape 44"/>
          <p:cNvSpPr>
            <a:spLocks noChangeArrowheads="1"/>
          </p:cNvSpPr>
          <p:nvPr/>
        </p:nvSpPr>
        <p:spPr bwMode="auto">
          <a:xfrm>
            <a:off x="5614988" y="26860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8" name="Oval 45"/>
          <p:cNvSpPr>
            <a:spLocks noChangeArrowheads="1"/>
          </p:cNvSpPr>
          <p:nvPr/>
        </p:nvSpPr>
        <p:spPr bwMode="auto">
          <a:xfrm>
            <a:off x="5749925" y="27511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9" name="AutoShape 47"/>
          <p:cNvSpPr>
            <a:spLocks noChangeArrowheads="1"/>
          </p:cNvSpPr>
          <p:nvPr/>
        </p:nvSpPr>
        <p:spPr bwMode="auto">
          <a:xfrm>
            <a:off x="5614988" y="28956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0" name="Oval 48"/>
          <p:cNvSpPr>
            <a:spLocks noChangeArrowheads="1"/>
          </p:cNvSpPr>
          <p:nvPr/>
        </p:nvSpPr>
        <p:spPr bwMode="auto">
          <a:xfrm>
            <a:off x="5749925" y="29606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1" name="AutoShape 50"/>
          <p:cNvSpPr>
            <a:spLocks noChangeArrowheads="1"/>
          </p:cNvSpPr>
          <p:nvPr/>
        </p:nvSpPr>
        <p:spPr bwMode="auto">
          <a:xfrm>
            <a:off x="5614988" y="31051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2" name="Oval 51"/>
          <p:cNvSpPr>
            <a:spLocks noChangeArrowheads="1"/>
          </p:cNvSpPr>
          <p:nvPr/>
        </p:nvSpPr>
        <p:spPr bwMode="auto">
          <a:xfrm>
            <a:off x="5749925" y="31702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3" name="Text Box 52"/>
          <p:cNvSpPr txBox="1">
            <a:spLocks noChangeArrowheads="1"/>
          </p:cNvSpPr>
          <p:nvPr/>
        </p:nvSpPr>
        <p:spPr bwMode="auto">
          <a:xfrm>
            <a:off x="6413500" y="2547938"/>
            <a:ext cx="1450975" cy="639762"/>
          </a:xfrm>
          <a:prstGeom prst="rect">
            <a:avLst/>
          </a:prstGeom>
          <a:noFill/>
          <a:ln w="12700">
            <a:noFill/>
            <a:miter lim="800000"/>
            <a:headEnd/>
            <a:tailEnd/>
          </a:ln>
        </p:spPr>
        <p:txBody>
          <a:bodyPr>
            <a:spAutoFit/>
          </a:bodyPr>
          <a:lstStyle/>
          <a:p>
            <a:pPr eaLnBrk="0" hangingPunct="0"/>
            <a:r>
              <a:rPr lang="en-GB" sz="1200">
                <a:latin typeface="Arial" pitchFamily="34" charset="0"/>
              </a:rPr>
              <a:t>Fast sequential learning and updating</a:t>
            </a:r>
            <a:endParaRPr lang="en-US" sz="1200">
              <a:latin typeface="Arial" pitchFamily="34" charset="0"/>
            </a:endParaRPr>
          </a:p>
        </p:txBody>
      </p:sp>
      <p:sp>
        <p:nvSpPr>
          <p:cNvPr id="32804" name="AutoShape 53"/>
          <p:cNvSpPr>
            <a:spLocks noChangeArrowheads="1"/>
          </p:cNvSpPr>
          <p:nvPr/>
        </p:nvSpPr>
        <p:spPr bwMode="auto">
          <a:xfrm>
            <a:off x="2547938" y="4429125"/>
            <a:ext cx="1454150"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5" name="Oval 54"/>
          <p:cNvSpPr>
            <a:spLocks noChangeArrowheads="1"/>
          </p:cNvSpPr>
          <p:nvPr/>
        </p:nvSpPr>
        <p:spPr bwMode="auto">
          <a:xfrm>
            <a:off x="268287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6" name="Oval 55"/>
          <p:cNvSpPr>
            <a:spLocks noChangeArrowheads="1"/>
          </p:cNvSpPr>
          <p:nvPr/>
        </p:nvSpPr>
        <p:spPr bwMode="auto">
          <a:xfrm>
            <a:off x="2863850"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7" name="Oval 56"/>
          <p:cNvSpPr>
            <a:spLocks noChangeArrowheads="1"/>
          </p:cNvSpPr>
          <p:nvPr/>
        </p:nvSpPr>
        <p:spPr bwMode="auto">
          <a:xfrm>
            <a:off x="3046413" y="4494213"/>
            <a:ext cx="80962"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8" name="Oval 57"/>
          <p:cNvSpPr>
            <a:spLocks noChangeArrowheads="1"/>
          </p:cNvSpPr>
          <p:nvPr/>
        </p:nvSpPr>
        <p:spPr bwMode="auto">
          <a:xfrm>
            <a:off x="32273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9" name="Oval 58"/>
          <p:cNvSpPr>
            <a:spLocks noChangeArrowheads="1"/>
          </p:cNvSpPr>
          <p:nvPr/>
        </p:nvSpPr>
        <p:spPr bwMode="auto">
          <a:xfrm>
            <a:off x="3409950" y="4494213"/>
            <a:ext cx="80963"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0" name="AutoShape 60"/>
          <p:cNvSpPr>
            <a:spLocks noChangeArrowheads="1"/>
          </p:cNvSpPr>
          <p:nvPr/>
        </p:nvSpPr>
        <p:spPr bwMode="auto">
          <a:xfrm>
            <a:off x="3101975" y="4900613"/>
            <a:ext cx="339725" cy="212725"/>
          </a:xfrm>
          <a:prstGeom prst="roundRect">
            <a:avLst>
              <a:gd name="adj" fmla="val 50000"/>
            </a:avLst>
          </a:prstGeom>
          <a:solidFill>
            <a:schemeClr val="bg1"/>
          </a:solidFill>
          <a:ln w="9525">
            <a:solidFill>
              <a:schemeClr val="tx1"/>
            </a:solidFill>
            <a:round/>
            <a:headEnd/>
            <a:tailEnd/>
          </a:ln>
        </p:spPr>
        <p:txBody>
          <a:bodyPr wrap="none" anchor="ctr" anchorCtr="1"/>
          <a:lstStyle/>
          <a:p>
            <a:r>
              <a:rPr lang="en-US" sz="2000">
                <a:latin typeface="Arial" pitchFamily="34" charset="0"/>
              </a:rPr>
              <a:t>*</a:t>
            </a:r>
          </a:p>
        </p:txBody>
      </p:sp>
      <p:sp>
        <p:nvSpPr>
          <p:cNvPr id="32811" name="Oval 62"/>
          <p:cNvSpPr>
            <a:spLocks noChangeArrowheads="1"/>
          </p:cNvSpPr>
          <p:nvPr/>
        </p:nvSpPr>
        <p:spPr bwMode="auto">
          <a:xfrm>
            <a:off x="35956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2" name="Oval 63"/>
          <p:cNvSpPr>
            <a:spLocks noChangeArrowheads="1"/>
          </p:cNvSpPr>
          <p:nvPr/>
        </p:nvSpPr>
        <p:spPr bwMode="auto">
          <a:xfrm>
            <a:off x="378142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3" name="Text Box 64"/>
          <p:cNvSpPr txBox="1">
            <a:spLocks noChangeArrowheads="1"/>
          </p:cNvSpPr>
          <p:nvPr/>
        </p:nvSpPr>
        <p:spPr bwMode="auto">
          <a:xfrm>
            <a:off x="2825750" y="38036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Darwinian Selectionism</a:t>
            </a:r>
          </a:p>
        </p:txBody>
      </p:sp>
      <p:sp>
        <p:nvSpPr>
          <p:cNvPr id="32814" name="Line 65"/>
          <p:cNvSpPr>
            <a:spLocks noChangeShapeType="1"/>
          </p:cNvSpPr>
          <p:nvPr/>
        </p:nvSpPr>
        <p:spPr bwMode="auto">
          <a:xfrm>
            <a:off x="3267075" y="4521200"/>
            <a:ext cx="0" cy="379413"/>
          </a:xfrm>
          <a:prstGeom prst="line">
            <a:avLst/>
          </a:prstGeom>
          <a:noFill/>
          <a:ln w="12700">
            <a:solidFill>
              <a:schemeClr val="tx1"/>
            </a:solidFill>
            <a:round/>
            <a:headEnd/>
            <a:tailEnd type="triangle" w="med" len="med"/>
          </a:ln>
        </p:spPr>
        <p:txBody>
          <a:bodyPr wrap="none" anchor="ctr"/>
          <a:lstStyle/>
          <a:p>
            <a:endParaRPr lang="en-US"/>
          </a:p>
        </p:txBody>
      </p:sp>
      <p:sp>
        <p:nvSpPr>
          <p:cNvPr id="32815" name="Line 66"/>
          <p:cNvSpPr>
            <a:spLocks noChangeShapeType="1"/>
          </p:cNvSpPr>
          <p:nvPr/>
        </p:nvSpPr>
        <p:spPr bwMode="auto">
          <a:xfrm>
            <a:off x="5803900" y="4540250"/>
            <a:ext cx="0" cy="334963"/>
          </a:xfrm>
          <a:prstGeom prst="line">
            <a:avLst/>
          </a:prstGeom>
          <a:noFill/>
          <a:ln w="12700">
            <a:solidFill>
              <a:schemeClr val="tx1"/>
            </a:solidFill>
            <a:round/>
            <a:headEnd/>
            <a:tailEnd type="triangle" w="med" len="med"/>
          </a:ln>
        </p:spPr>
        <p:txBody>
          <a:bodyPr wrap="none" anchor="ctr"/>
          <a:lstStyle/>
          <a:p>
            <a:endParaRPr lang="en-US"/>
          </a:p>
        </p:txBody>
      </p:sp>
      <p:sp>
        <p:nvSpPr>
          <p:cNvPr id="32816" name="AutoShape 68"/>
          <p:cNvSpPr>
            <a:spLocks noChangeArrowheads="1"/>
          </p:cNvSpPr>
          <p:nvPr/>
        </p:nvSpPr>
        <p:spPr bwMode="auto">
          <a:xfrm>
            <a:off x="5597525" y="4505325"/>
            <a:ext cx="400050"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17" name="Oval 69"/>
          <p:cNvSpPr>
            <a:spLocks noChangeArrowheads="1"/>
          </p:cNvSpPr>
          <p:nvPr/>
        </p:nvSpPr>
        <p:spPr bwMode="auto">
          <a:xfrm>
            <a:off x="569595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8" name="Oval 70"/>
          <p:cNvSpPr>
            <a:spLocks noChangeArrowheads="1"/>
          </p:cNvSpPr>
          <p:nvPr/>
        </p:nvSpPr>
        <p:spPr bwMode="auto">
          <a:xfrm>
            <a:off x="582930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9" name="AutoShape 71"/>
          <p:cNvSpPr>
            <a:spLocks noChangeArrowheads="1"/>
          </p:cNvSpPr>
          <p:nvPr/>
        </p:nvSpPr>
        <p:spPr bwMode="auto">
          <a:xfrm>
            <a:off x="5673725" y="4865688"/>
            <a:ext cx="249238"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0" name="Text Box 72"/>
          <p:cNvSpPr txBox="1">
            <a:spLocks noChangeArrowheads="1"/>
          </p:cNvSpPr>
          <p:nvPr/>
        </p:nvSpPr>
        <p:spPr bwMode="auto">
          <a:xfrm>
            <a:off x="5668963" y="4768850"/>
            <a:ext cx="292100" cy="366713"/>
          </a:xfrm>
          <a:prstGeom prst="rect">
            <a:avLst/>
          </a:prstGeom>
          <a:noFill/>
          <a:ln w="9525">
            <a:noFill/>
            <a:miter lim="800000"/>
            <a:headEnd/>
            <a:tailEnd/>
          </a:ln>
        </p:spPr>
        <p:txBody>
          <a:bodyPr>
            <a:spAutoFit/>
          </a:bodyPr>
          <a:lstStyle/>
          <a:p>
            <a:pPr marL="514350" indent="-514350" eaLnBrk="0" hangingPunct="0"/>
            <a:r>
              <a:rPr lang="en-US" sz="1800" b="1">
                <a:latin typeface="Arial" pitchFamily="34" charset="0"/>
              </a:rPr>
              <a:t>*</a:t>
            </a:r>
          </a:p>
        </p:txBody>
      </p:sp>
      <p:sp>
        <p:nvSpPr>
          <p:cNvPr id="32821" name="Text Box 73"/>
          <p:cNvSpPr txBox="1">
            <a:spLocks noChangeArrowheads="1"/>
          </p:cNvSpPr>
          <p:nvPr/>
        </p:nvSpPr>
        <p:spPr bwMode="auto">
          <a:xfrm>
            <a:off x="6045200" y="1500188"/>
            <a:ext cx="12557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Parallel trials</a:t>
            </a:r>
          </a:p>
          <a:p>
            <a:pPr eaLnBrk="0" hangingPunct="0"/>
            <a:r>
              <a:rPr lang="en-GB" sz="1200">
                <a:latin typeface="Arial" pitchFamily="34" charset="0"/>
              </a:rPr>
              <a:t>more expensive</a:t>
            </a:r>
            <a:endParaRPr lang="en-US" sz="1200">
              <a:latin typeface="Arial" pitchFamily="34" charset="0"/>
            </a:endParaRPr>
          </a:p>
        </p:txBody>
      </p:sp>
      <p:sp>
        <p:nvSpPr>
          <p:cNvPr id="32822" name="Text Box 74"/>
          <p:cNvSpPr txBox="1">
            <a:spLocks noChangeArrowheads="1"/>
          </p:cNvSpPr>
          <p:nvPr/>
        </p:nvSpPr>
        <p:spPr bwMode="auto">
          <a:xfrm>
            <a:off x="701675" y="3440113"/>
            <a:ext cx="1627188" cy="517525"/>
          </a:xfrm>
          <a:prstGeom prst="rect">
            <a:avLst/>
          </a:prstGeom>
          <a:noFill/>
          <a:ln w="12700">
            <a:noFill/>
            <a:miter lim="800000"/>
            <a:headEnd/>
            <a:tailEnd/>
          </a:ln>
        </p:spPr>
        <p:txBody>
          <a:bodyPr>
            <a:spAutoFit/>
          </a:bodyPr>
          <a:lstStyle/>
          <a:p>
            <a:pPr eaLnBrk="0" hangingPunct="0"/>
            <a:r>
              <a:rPr lang="en-GB" sz="1400" b="1">
                <a:latin typeface="Arial" pitchFamily="34" charset="0"/>
              </a:rPr>
              <a:t>Value of </a:t>
            </a:r>
          </a:p>
          <a:p>
            <a:pPr eaLnBrk="0" hangingPunct="0"/>
            <a:r>
              <a:rPr lang="en-GB" sz="1400" b="1">
                <a:latin typeface="Arial" pitchFamily="34" charset="0"/>
              </a:rPr>
              <a:t>early information</a:t>
            </a:r>
          </a:p>
        </p:txBody>
      </p:sp>
      <p:sp>
        <p:nvSpPr>
          <p:cNvPr id="32823" name="Text Box 75"/>
          <p:cNvSpPr txBox="1">
            <a:spLocks noChangeArrowheads="1"/>
          </p:cNvSpPr>
          <p:nvPr/>
        </p:nvSpPr>
        <p:spPr bwMode="auto">
          <a:xfrm>
            <a:off x="1050925" y="4305300"/>
            <a:ext cx="13319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Low</a:t>
            </a:r>
          </a:p>
          <a:p>
            <a:pPr eaLnBrk="0" hangingPunct="0"/>
            <a:r>
              <a:rPr lang="en-GB" sz="1200">
                <a:latin typeface="Arial" pitchFamily="34" charset="0"/>
              </a:rPr>
              <a:t>(high complexity)</a:t>
            </a:r>
            <a:endParaRPr lang="en-US" sz="1200">
              <a:latin typeface="Arial" pitchFamily="34" charset="0"/>
            </a:endParaRPr>
          </a:p>
        </p:txBody>
      </p:sp>
      <p:sp>
        <p:nvSpPr>
          <p:cNvPr id="32824" name="Text Box 76"/>
          <p:cNvSpPr txBox="1">
            <a:spLocks noChangeArrowheads="1"/>
          </p:cNvSpPr>
          <p:nvPr/>
        </p:nvSpPr>
        <p:spPr bwMode="auto">
          <a:xfrm>
            <a:off x="3849688" y="4694238"/>
            <a:ext cx="1354137" cy="457200"/>
          </a:xfrm>
          <a:prstGeom prst="rect">
            <a:avLst/>
          </a:prstGeom>
          <a:noFill/>
          <a:ln w="12700">
            <a:noFill/>
            <a:miter lim="800000"/>
            <a:headEnd/>
            <a:tailEnd/>
          </a:ln>
        </p:spPr>
        <p:txBody>
          <a:bodyPr>
            <a:spAutoFit/>
          </a:bodyPr>
          <a:lstStyle/>
          <a:p>
            <a:pPr marL="1031875" indent="-1031875" eaLnBrk="0" hangingPunct="0"/>
            <a:r>
              <a:rPr lang="en-US" sz="1200">
                <a:latin typeface="Arial" pitchFamily="34" charset="0"/>
              </a:rPr>
              <a:t>Highly parallel</a:t>
            </a:r>
          </a:p>
          <a:p>
            <a:pPr marL="1031875" indent="-1031875" eaLnBrk="0" hangingPunct="0"/>
            <a:r>
              <a:rPr lang="en-US" sz="1200">
                <a:latin typeface="Arial" pitchFamily="34" charset="0"/>
              </a:rPr>
              <a:t>ex-post selection</a:t>
            </a:r>
          </a:p>
        </p:txBody>
      </p:sp>
      <p:sp>
        <p:nvSpPr>
          <p:cNvPr id="32825" name="Text Box 77"/>
          <p:cNvSpPr txBox="1">
            <a:spLocks noChangeArrowheads="1"/>
          </p:cNvSpPr>
          <p:nvPr/>
        </p:nvSpPr>
        <p:spPr bwMode="auto">
          <a:xfrm>
            <a:off x="5702300" y="3803650"/>
            <a:ext cx="2009775" cy="457200"/>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a:p>
            <a:pPr eaLnBrk="0" hangingPunct="0"/>
            <a:r>
              <a:rPr lang="en-GB" sz="1200" b="1">
                <a:solidFill>
                  <a:schemeClr val="accent2"/>
                </a:solidFill>
                <a:latin typeface="Arial" pitchFamily="34" charset="0"/>
              </a:rPr>
              <a:t>Reduce complexity</a:t>
            </a:r>
          </a:p>
        </p:txBody>
      </p:sp>
      <p:sp>
        <p:nvSpPr>
          <p:cNvPr id="32826" name="Text Box 82"/>
          <p:cNvSpPr txBox="1">
            <a:spLocks noChangeArrowheads="1"/>
          </p:cNvSpPr>
          <p:nvPr/>
        </p:nvSpPr>
        <p:spPr bwMode="auto">
          <a:xfrm>
            <a:off x="2825750" y="20510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Exploration</a:t>
            </a:r>
          </a:p>
        </p:txBody>
      </p:sp>
      <p:sp>
        <p:nvSpPr>
          <p:cNvPr id="32827" name="Text Box 83"/>
          <p:cNvSpPr txBox="1">
            <a:spLocks noChangeArrowheads="1"/>
          </p:cNvSpPr>
          <p:nvPr/>
        </p:nvSpPr>
        <p:spPr bwMode="auto">
          <a:xfrm>
            <a:off x="5702300" y="199390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2400" smtClean="0"/>
              <a:t>Improvement and Innovation:</a:t>
            </a:r>
            <a:br>
              <a:rPr lang="en-US" sz="2400" smtClean="0"/>
            </a:br>
            <a:r>
              <a:rPr lang="en-US" sz="2400" smtClean="0"/>
              <a:t>	Putting it all together</a:t>
            </a:r>
          </a:p>
        </p:txBody>
      </p:sp>
      <p:sp>
        <p:nvSpPr>
          <p:cNvPr id="33795" name="TextBox 4"/>
          <p:cNvSpPr txBox="1">
            <a:spLocks noChangeArrowheads="1"/>
          </p:cNvSpPr>
          <p:nvPr/>
        </p:nvSpPr>
        <p:spPr bwMode="auto">
          <a:xfrm>
            <a:off x="2224088" y="965200"/>
            <a:ext cx="4133850" cy="646113"/>
          </a:xfrm>
          <a:prstGeom prst="rect">
            <a:avLst/>
          </a:prstGeom>
          <a:noFill/>
          <a:ln w="9525">
            <a:noFill/>
            <a:miter lim="800000"/>
            <a:headEnd/>
            <a:tailEnd/>
          </a:ln>
        </p:spPr>
        <p:txBody>
          <a:bodyPr wrap="none"/>
          <a:lstStyle/>
          <a:p>
            <a:pPr algn="ctr"/>
            <a:r>
              <a:rPr lang="en-US" sz="1800"/>
              <a:t>Main topic = prepare for the future = build</a:t>
            </a:r>
          </a:p>
          <a:p>
            <a:pPr algn="ctr"/>
            <a:r>
              <a:rPr lang="en-US" sz="1800"/>
              <a:t>capabilities for improvement &amp; innovation</a:t>
            </a:r>
          </a:p>
        </p:txBody>
      </p:sp>
      <p:sp>
        <p:nvSpPr>
          <p:cNvPr id="33796" name="TextBox 5"/>
          <p:cNvSpPr txBox="1">
            <a:spLocks noChangeArrowheads="1"/>
          </p:cNvSpPr>
          <p:nvPr/>
        </p:nvSpPr>
        <p:spPr bwMode="auto">
          <a:xfrm>
            <a:off x="3781425" y="180340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33797" name="TextBox 6"/>
          <p:cNvSpPr txBox="1">
            <a:spLocks noChangeArrowheads="1"/>
          </p:cNvSpPr>
          <p:nvPr/>
        </p:nvSpPr>
        <p:spPr bwMode="auto">
          <a:xfrm>
            <a:off x="765175" y="2317750"/>
            <a:ext cx="2354263" cy="646113"/>
          </a:xfrm>
          <a:prstGeom prst="rect">
            <a:avLst/>
          </a:prstGeom>
          <a:noFill/>
          <a:ln w="9525">
            <a:noFill/>
            <a:miter lim="800000"/>
            <a:headEnd/>
            <a:tailEnd/>
          </a:ln>
        </p:spPr>
        <p:txBody>
          <a:bodyPr wrap="none"/>
          <a:lstStyle/>
          <a:p>
            <a:pPr algn="ctr"/>
            <a:r>
              <a:rPr lang="en-US" sz="1800"/>
              <a:t>By doing</a:t>
            </a:r>
          </a:p>
          <a:p>
            <a:pPr algn="ctr"/>
            <a:r>
              <a:rPr lang="en-US" sz="1800"/>
              <a:t>= process improvement</a:t>
            </a:r>
          </a:p>
        </p:txBody>
      </p:sp>
      <p:sp>
        <p:nvSpPr>
          <p:cNvPr id="33798" name="TextBox 7"/>
          <p:cNvSpPr txBox="1">
            <a:spLocks noChangeArrowheads="1"/>
          </p:cNvSpPr>
          <p:nvPr/>
        </p:nvSpPr>
        <p:spPr bwMode="auto">
          <a:xfrm>
            <a:off x="4960938" y="2317750"/>
            <a:ext cx="3122612" cy="646113"/>
          </a:xfrm>
          <a:prstGeom prst="rect">
            <a:avLst/>
          </a:prstGeom>
          <a:noFill/>
          <a:ln w="9525">
            <a:noFill/>
            <a:miter lim="800000"/>
            <a:headEnd/>
            <a:tailEnd/>
          </a:ln>
        </p:spPr>
        <p:txBody>
          <a:bodyPr wrap="none"/>
          <a:lstStyle/>
          <a:p>
            <a:pPr algn="ctr"/>
            <a:r>
              <a:rPr lang="en-US" sz="1800"/>
              <a:t>Before doing</a:t>
            </a:r>
          </a:p>
          <a:p>
            <a:pPr algn="ctr"/>
            <a:r>
              <a:rPr lang="en-US" sz="1800"/>
              <a:t>= product or process innovation</a:t>
            </a:r>
          </a:p>
        </p:txBody>
      </p:sp>
      <p:sp>
        <p:nvSpPr>
          <p:cNvPr id="33799" name="TextBox 8"/>
          <p:cNvSpPr txBox="1">
            <a:spLocks noChangeArrowheads="1"/>
          </p:cNvSpPr>
          <p:nvPr/>
        </p:nvSpPr>
        <p:spPr bwMode="auto">
          <a:xfrm>
            <a:off x="5086350" y="3371850"/>
            <a:ext cx="2871788" cy="635000"/>
          </a:xfrm>
          <a:prstGeom prst="rect">
            <a:avLst/>
          </a:prstGeom>
          <a:noFill/>
          <a:ln w="9525">
            <a:noFill/>
            <a:miter lim="800000"/>
            <a:headEnd/>
            <a:tailEnd/>
          </a:ln>
        </p:spPr>
        <p:txBody>
          <a:bodyPr wrap="none"/>
          <a:lstStyle/>
          <a:p>
            <a:pPr algn="ctr"/>
            <a:r>
              <a:rPr lang="en-US" sz="1800"/>
              <a:t>Design strategies</a:t>
            </a:r>
          </a:p>
          <a:p>
            <a:pPr algn="ctr"/>
            <a:r>
              <a:rPr lang="en-US" sz="1800"/>
              <a:t>Plan, Iterate, or Select strategies</a:t>
            </a:r>
          </a:p>
        </p:txBody>
      </p:sp>
      <p:sp>
        <p:nvSpPr>
          <p:cNvPr id="33800" name="TextBox 9"/>
          <p:cNvSpPr txBox="1">
            <a:spLocks noChangeArrowheads="1"/>
          </p:cNvSpPr>
          <p:nvPr/>
        </p:nvSpPr>
        <p:spPr bwMode="auto">
          <a:xfrm>
            <a:off x="550863" y="3348038"/>
            <a:ext cx="2781300" cy="682625"/>
          </a:xfrm>
          <a:prstGeom prst="rect">
            <a:avLst/>
          </a:prstGeom>
          <a:noFill/>
          <a:ln w="9525">
            <a:noFill/>
            <a:miter lim="800000"/>
            <a:headEnd/>
            <a:tailEnd/>
          </a:ln>
        </p:spPr>
        <p:txBody>
          <a:bodyPr/>
          <a:lstStyle/>
          <a:p>
            <a:pPr algn="ctr"/>
            <a:r>
              <a:rPr lang="en-US" sz="1800"/>
              <a:t>Learning curve</a:t>
            </a:r>
          </a:p>
          <a:p>
            <a:pPr algn="ctr"/>
            <a:r>
              <a:rPr lang="en-US" sz="1800"/>
              <a:t>kaizen &amp; standardized work</a:t>
            </a:r>
          </a:p>
          <a:p>
            <a:pPr algn="ctr"/>
            <a:endParaRPr lang="en-US" sz="1800"/>
          </a:p>
        </p:txBody>
      </p:sp>
      <p:sp>
        <p:nvSpPr>
          <p:cNvPr id="33801" name="TextBox 10"/>
          <p:cNvSpPr txBox="1">
            <a:spLocks noChangeArrowheads="1"/>
          </p:cNvSpPr>
          <p:nvPr/>
        </p:nvSpPr>
        <p:spPr bwMode="auto">
          <a:xfrm>
            <a:off x="550863" y="4346575"/>
            <a:ext cx="2781300" cy="463550"/>
          </a:xfrm>
          <a:prstGeom prst="rect">
            <a:avLst/>
          </a:prstGeom>
          <a:noFill/>
          <a:ln w="9525">
            <a:noFill/>
            <a:miter lim="800000"/>
            <a:headEnd/>
            <a:tailEnd/>
          </a:ln>
        </p:spPr>
        <p:txBody>
          <a:bodyPr/>
          <a:lstStyle/>
          <a:p>
            <a:pPr algn="ctr"/>
            <a:r>
              <a:rPr lang="en-US" sz="1800"/>
              <a:t>Cost ↓</a:t>
            </a:r>
          </a:p>
          <a:p>
            <a:pPr algn="ctr"/>
            <a:endParaRPr lang="en-US" sz="1800"/>
          </a:p>
        </p:txBody>
      </p:sp>
      <p:sp>
        <p:nvSpPr>
          <p:cNvPr id="33802" name="TextBox 11"/>
          <p:cNvSpPr txBox="1">
            <a:spLocks noChangeArrowheads="1"/>
          </p:cNvSpPr>
          <p:nvPr/>
        </p:nvSpPr>
        <p:spPr bwMode="auto">
          <a:xfrm>
            <a:off x="5130800" y="4346575"/>
            <a:ext cx="2781300" cy="463550"/>
          </a:xfrm>
          <a:prstGeom prst="rect">
            <a:avLst/>
          </a:prstGeom>
          <a:noFill/>
          <a:ln w="9525">
            <a:noFill/>
            <a:miter lim="800000"/>
            <a:headEnd/>
            <a:tailEnd/>
          </a:ln>
        </p:spPr>
        <p:txBody>
          <a:bodyPr/>
          <a:lstStyle/>
          <a:p>
            <a:pPr algn="ctr"/>
            <a:r>
              <a:rPr lang="en-US" sz="1800"/>
              <a:t>Functionality ↑</a:t>
            </a:r>
          </a:p>
          <a:p>
            <a:pPr algn="ctr"/>
            <a:endParaRPr lang="en-US" sz="1800"/>
          </a:p>
        </p:txBody>
      </p:sp>
      <p:sp>
        <p:nvSpPr>
          <p:cNvPr id="33803" name="Right Brace 12"/>
          <p:cNvSpPr>
            <a:spLocks/>
          </p:cNvSpPr>
          <p:nvPr/>
        </p:nvSpPr>
        <p:spPr bwMode="auto">
          <a:xfrm rot="5400000">
            <a:off x="405844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33804" name="TextBox 13"/>
          <p:cNvSpPr txBox="1">
            <a:spLocks noChangeArrowheads="1"/>
          </p:cNvSpPr>
          <p:nvPr/>
        </p:nvSpPr>
        <p:spPr bwMode="auto">
          <a:xfrm>
            <a:off x="1766888" y="5273675"/>
            <a:ext cx="5127625" cy="646113"/>
          </a:xfrm>
          <a:prstGeom prst="rect">
            <a:avLst/>
          </a:prstGeom>
          <a:noFill/>
          <a:ln w="9525">
            <a:noFill/>
            <a:miter lim="800000"/>
            <a:headEnd/>
            <a:tailEnd/>
          </a:ln>
        </p:spPr>
        <p:txBody>
          <a:bodyPr wrap="none">
            <a:spAutoFit/>
          </a:bodyPr>
          <a:lstStyle/>
          <a:p>
            <a:pPr algn="ctr"/>
            <a:r>
              <a:rPr lang="en-US" sz="1800"/>
              <a:t>Interplay between these two learning modes </a:t>
            </a:r>
            <a:r>
              <a:rPr lang="en-US" sz="1800" i="1"/>
              <a:t>predicts</a:t>
            </a:r>
          </a:p>
          <a:p>
            <a:pPr algn="ctr"/>
            <a:r>
              <a:rPr lang="en-US" sz="1800"/>
              <a:t>innovation dynamics</a:t>
            </a:r>
          </a:p>
        </p:txBody>
      </p:sp>
      <p:cxnSp>
        <p:nvCxnSpPr>
          <p:cNvPr id="33805" name="Straight Arrow Connector 17"/>
          <p:cNvCxnSpPr>
            <a:cxnSpLocks noChangeShapeType="1"/>
            <a:stCxn id="33795" idx="2"/>
            <a:endCxn id="33796" idx="0"/>
          </p:cNvCxnSpPr>
          <p:nvPr/>
        </p:nvCxnSpPr>
        <p:spPr bwMode="auto">
          <a:xfrm rot="5400000">
            <a:off x="4194969" y="1707357"/>
            <a:ext cx="192087" cy="0"/>
          </a:xfrm>
          <a:prstGeom prst="straightConnector1">
            <a:avLst/>
          </a:prstGeom>
          <a:noFill/>
          <a:ln w="9525" algn="ctr">
            <a:solidFill>
              <a:srgbClr val="0070C0"/>
            </a:solidFill>
            <a:round/>
            <a:headEnd/>
            <a:tailEnd type="arrow" w="med" len="med"/>
          </a:ln>
        </p:spPr>
      </p:cxnSp>
      <p:cxnSp>
        <p:nvCxnSpPr>
          <p:cNvPr id="33806" name="Straight Arrow Connector 20"/>
          <p:cNvCxnSpPr>
            <a:cxnSpLocks noChangeShapeType="1"/>
            <a:stCxn id="33796" idx="1"/>
            <a:endCxn id="33797" idx="0"/>
          </p:cNvCxnSpPr>
          <p:nvPr/>
        </p:nvCxnSpPr>
        <p:spPr bwMode="auto">
          <a:xfrm rot="10800000" flipV="1">
            <a:off x="1941513" y="1989138"/>
            <a:ext cx="1839912" cy="328612"/>
          </a:xfrm>
          <a:prstGeom prst="straightConnector1">
            <a:avLst/>
          </a:prstGeom>
          <a:noFill/>
          <a:ln w="9525" algn="ctr">
            <a:solidFill>
              <a:srgbClr val="0070C0"/>
            </a:solidFill>
            <a:round/>
            <a:headEnd/>
            <a:tailEnd type="arrow" w="med" len="med"/>
          </a:ln>
        </p:spPr>
      </p:cxnSp>
      <p:cxnSp>
        <p:nvCxnSpPr>
          <p:cNvPr id="33807" name="Straight Arrow Connector 23"/>
          <p:cNvCxnSpPr>
            <a:cxnSpLocks noChangeShapeType="1"/>
            <a:stCxn id="33796" idx="3"/>
            <a:endCxn id="33798" idx="0"/>
          </p:cNvCxnSpPr>
          <p:nvPr/>
        </p:nvCxnSpPr>
        <p:spPr bwMode="auto">
          <a:xfrm>
            <a:off x="4800600" y="1989138"/>
            <a:ext cx="1720850" cy="328612"/>
          </a:xfrm>
          <a:prstGeom prst="straightConnector1">
            <a:avLst/>
          </a:prstGeom>
          <a:noFill/>
          <a:ln w="9525" algn="ctr">
            <a:solidFill>
              <a:srgbClr val="0070C0"/>
            </a:solidFill>
            <a:round/>
            <a:headEnd/>
            <a:tailEnd type="arrow" w="med" len="med"/>
          </a:ln>
        </p:spPr>
      </p:cxnSp>
      <p:cxnSp>
        <p:nvCxnSpPr>
          <p:cNvPr id="33808" name="Straight Arrow Connector 26"/>
          <p:cNvCxnSpPr>
            <a:cxnSpLocks noChangeShapeType="1"/>
            <a:stCxn id="33797" idx="2"/>
            <a:endCxn id="33800" idx="0"/>
          </p:cNvCxnSpPr>
          <p:nvPr/>
        </p:nvCxnSpPr>
        <p:spPr bwMode="auto">
          <a:xfrm rot="5400000">
            <a:off x="1750219" y="3155157"/>
            <a:ext cx="384175" cy="1587"/>
          </a:xfrm>
          <a:prstGeom prst="straightConnector1">
            <a:avLst/>
          </a:prstGeom>
          <a:noFill/>
          <a:ln w="9525" algn="ctr">
            <a:solidFill>
              <a:srgbClr val="0070C0"/>
            </a:solidFill>
            <a:round/>
            <a:headEnd/>
            <a:tailEnd type="arrow" w="med" len="med"/>
          </a:ln>
        </p:spPr>
      </p:cxnSp>
      <p:cxnSp>
        <p:nvCxnSpPr>
          <p:cNvPr id="33809" name="Straight Arrow Connector 29"/>
          <p:cNvCxnSpPr>
            <a:cxnSpLocks noChangeShapeType="1"/>
            <a:stCxn id="33798" idx="2"/>
            <a:endCxn id="33799" idx="0"/>
          </p:cNvCxnSpPr>
          <p:nvPr/>
        </p:nvCxnSpPr>
        <p:spPr bwMode="auto">
          <a:xfrm rot="5400000">
            <a:off x="6318250" y="3167063"/>
            <a:ext cx="407987" cy="1588"/>
          </a:xfrm>
          <a:prstGeom prst="straightConnector1">
            <a:avLst/>
          </a:prstGeom>
          <a:noFill/>
          <a:ln w="9525" algn="ctr">
            <a:solidFill>
              <a:srgbClr val="0070C0"/>
            </a:solidFill>
            <a:round/>
            <a:headEnd/>
            <a:tailEnd type="arrow" w="med" len="med"/>
          </a:ln>
        </p:spPr>
      </p:cxnSp>
      <p:cxnSp>
        <p:nvCxnSpPr>
          <p:cNvPr id="33810" name="Straight Arrow Connector 32"/>
          <p:cNvCxnSpPr>
            <a:cxnSpLocks noChangeShapeType="1"/>
            <a:endCxn id="33801" idx="0"/>
          </p:cNvCxnSpPr>
          <p:nvPr/>
        </p:nvCxnSpPr>
        <p:spPr bwMode="auto">
          <a:xfrm rot="16200000" flipH="1">
            <a:off x="1812925" y="4217988"/>
            <a:ext cx="250825" cy="6350"/>
          </a:xfrm>
          <a:prstGeom prst="straightConnector1">
            <a:avLst/>
          </a:prstGeom>
          <a:noFill/>
          <a:ln w="9525" algn="ctr">
            <a:solidFill>
              <a:srgbClr val="0070C0"/>
            </a:solidFill>
            <a:round/>
            <a:headEnd/>
            <a:tailEnd type="arrow" w="med" len="med"/>
          </a:ln>
        </p:spPr>
      </p:cxnSp>
      <p:cxnSp>
        <p:nvCxnSpPr>
          <p:cNvPr id="33811" name="Straight Arrow Connector 37"/>
          <p:cNvCxnSpPr>
            <a:cxnSpLocks noChangeShapeType="1"/>
            <a:stCxn id="33799" idx="2"/>
            <a:endCxn id="33802" idx="0"/>
          </p:cNvCxnSpPr>
          <p:nvPr/>
        </p:nvCxnSpPr>
        <p:spPr bwMode="auto">
          <a:xfrm rot="5400000">
            <a:off x="6351587" y="4176713"/>
            <a:ext cx="339725" cy="0"/>
          </a:xfrm>
          <a:prstGeom prst="straightConnector1">
            <a:avLst/>
          </a:prstGeom>
          <a:noFill/>
          <a:ln w="9525" algn="ctr">
            <a:solidFill>
              <a:srgbClr val="0070C0"/>
            </a:solidFill>
            <a:round/>
            <a:headEnd/>
            <a:tailEnd type="arrow" w="med" len="med"/>
          </a:ln>
        </p:spPr>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processes to foster innovation in existing operations</a:t>
            </a:r>
            <a:endParaRPr lang="en-US" dirty="0"/>
          </a:p>
        </p:txBody>
      </p:sp>
      <p:sp>
        <p:nvSpPr>
          <p:cNvPr id="3" name="Content Placeholder 2"/>
          <p:cNvSpPr>
            <a:spLocks noGrp="1"/>
          </p:cNvSpPr>
          <p:nvPr>
            <p:ph idx="1"/>
          </p:nvPr>
        </p:nvSpPr>
        <p:spPr/>
        <p:txBody>
          <a:bodyPr/>
          <a:lstStyle/>
          <a:p>
            <a:r>
              <a:rPr lang="en-US" dirty="0" smtClean="0"/>
              <a:t>Frugal engineering (</a:t>
            </a:r>
            <a:r>
              <a:rPr lang="en-US" dirty="0" err="1" smtClean="0"/>
              <a:t>Godreij</a:t>
            </a:r>
            <a:r>
              <a:rPr lang="en-US" dirty="0" smtClean="0"/>
              <a:t>)</a:t>
            </a:r>
          </a:p>
          <a:p>
            <a:r>
              <a:rPr lang="en-US" dirty="0" smtClean="0"/>
              <a:t>Innovation Tournaments (innovationtournaments.com/)</a:t>
            </a:r>
          </a:p>
          <a:p>
            <a:r>
              <a:rPr lang="en-US" dirty="0" smtClean="0"/>
              <a:t>Crowd sourcing</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981200"/>
            <a:ext cx="7543800" cy="2895600"/>
          </a:xfrm>
          <a:prstGeom prst="rect">
            <a:avLst/>
          </a:prstGeom>
        </p:spPr>
        <p:txBody>
          <a:bodyPr anchor="ctr">
            <a:normAutofit fontScale="97500"/>
          </a:bodyPr>
          <a:lstStyle/>
          <a:p>
            <a:pPr algn="r" fontAlgn="auto">
              <a:spcAft>
                <a:spcPts val="0"/>
              </a:spcAft>
              <a:tabLst>
                <a:tab pos="7200900" algn="l"/>
                <a:tab pos="7258050" algn="l"/>
              </a:tabLst>
              <a:defRPr/>
            </a:pPr>
            <a:r>
              <a:rPr lang="en-US" sz="5500" dirty="0" smtClean="0">
                <a:solidFill>
                  <a:schemeClr val="accent2">
                    <a:lumMod val="60000"/>
                    <a:lumOff val="40000"/>
                  </a:schemeClr>
                </a:solidFill>
                <a:latin typeface="+mj-lt"/>
                <a:ea typeface="+mj-ea"/>
                <a:cs typeface="+mj-cs"/>
              </a:rPr>
              <a:t>Operations Strategy: </a:t>
            </a:r>
          </a:p>
          <a:p>
            <a:pPr algn="r" fontAlgn="auto">
              <a:spcAft>
                <a:spcPts val="0"/>
              </a:spcAft>
              <a:tabLst>
                <a:tab pos="7200900" algn="l"/>
                <a:tab pos="7258050" algn="l"/>
              </a:tabLst>
              <a:defRPr/>
            </a:pPr>
            <a:r>
              <a:rPr lang="en-US" sz="3300" dirty="0" smtClean="0">
                <a:solidFill>
                  <a:schemeClr val="accent2">
                    <a:lumMod val="60000"/>
                    <a:lumOff val="40000"/>
                  </a:schemeClr>
                </a:solidFill>
                <a:latin typeface="+mj-lt"/>
                <a:ea typeface="+mj-ea"/>
                <a:cs typeface="+mj-cs"/>
              </a:rPr>
              <a:t>Class 9: Innovating in Existing Operations</a:t>
            </a:r>
          </a:p>
          <a:p>
            <a:pPr algn="r" fontAlgn="auto">
              <a:spcAft>
                <a:spcPts val="0"/>
              </a:spcAft>
              <a:tabLst>
                <a:tab pos="7200900" algn="l"/>
                <a:tab pos="7258050" algn="l"/>
              </a:tabLst>
              <a:defRPr/>
            </a:pPr>
            <a:endParaRPr lang="en-US" sz="2100" dirty="0" smtClean="0">
              <a:solidFill>
                <a:schemeClr val="accent2">
                  <a:lumMod val="60000"/>
                  <a:lumOff val="40000"/>
                </a:schemeClr>
              </a:solidFill>
              <a:latin typeface="+mj-lt"/>
              <a:ea typeface="+mj-ea"/>
              <a:cs typeface="+mj-cs"/>
            </a:endParaRPr>
          </a:p>
          <a:p>
            <a:pPr algn="r" fontAlgn="auto">
              <a:spcAft>
                <a:spcPts val="0"/>
              </a:spcAft>
              <a:tabLst>
                <a:tab pos="7200900" algn="l"/>
                <a:tab pos="7258050" algn="l"/>
              </a:tabLst>
              <a:defRPr/>
            </a:pPr>
            <a:r>
              <a:rPr lang="en-US" sz="2500" dirty="0" smtClean="0">
                <a:latin typeface="+mj-lt"/>
                <a:ea typeface="+mj-ea"/>
                <a:cs typeface="+mj-cs"/>
              </a:rPr>
              <a:t>February 4, 2010</a:t>
            </a:r>
            <a:r>
              <a:rPr lang="en-US" sz="3300" dirty="0" smtClean="0">
                <a:solidFill>
                  <a:schemeClr val="accent2">
                    <a:lumMod val="60000"/>
                    <a:lumOff val="40000"/>
                  </a:schemeClr>
                </a:solidFill>
                <a:latin typeface="+mj-lt"/>
                <a:ea typeface="+mj-ea"/>
                <a:cs typeface="+mj-cs"/>
              </a:rPr>
              <a:t> </a:t>
            </a:r>
            <a:endParaRPr lang="en-US" sz="4900" dirty="0">
              <a:solidFill>
                <a:schemeClr val="bg1"/>
              </a:solidFill>
              <a:latin typeface="+mj-lt"/>
              <a:ea typeface="+mj-ea"/>
              <a:cs typeface="+mj-cs"/>
            </a:endParaRPr>
          </a:p>
        </p:txBody>
      </p:sp>
      <p:pic>
        <p:nvPicPr>
          <p:cNvPr id="7" name="Picture 6" descr="KFBSLogo.bmp"/>
          <p:cNvPicPr>
            <a:picLocks noChangeAspect="1"/>
          </p:cNvPicPr>
          <p:nvPr/>
        </p:nvPicPr>
        <p:blipFill>
          <a:blip r:embed="rId3" cstate="print"/>
          <a:stretch>
            <a:fillRect/>
          </a:stretch>
        </p:blipFill>
        <p:spPr>
          <a:xfrm>
            <a:off x="0" y="6336791"/>
            <a:ext cx="1716027" cy="521209"/>
          </a:xfrm>
          <a:prstGeom prst="rect">
            <a:avLst/>
          </a:prstGeom>
        </p:spPr>
      </p:pic>
      <p:sp>
        <p:nvSpPr>
          <p:cNvPr id="8" name="TextBox 7"/>
          <p:cNvSpPr txBox="1"/>
          <p:nvPr/>
        </p:nvSpPr>
        <p:spPr>
          <a:xfrm>
            <a:off x="7467600" y="6211669"/>
            <a:ext cx="1676400" cy="646331"/>
          </a:xfrm>
          <a:prstGeom prst="rect">
            <a:avLst/>
          </a:prstGeom>
          <a:noFill/>
        </p:spPr>
        <p:txBody>
          <a:bodyPr wrap="square" rtlCol="0">
            <a:spAutoFit/>
          </a:bodyPr>
          <a:lstStyle/>
          <a:p>
            <a:pPr algn="r"/>
            <a:r>
              <a:rPr lang="en-US" sz="1200" dirty="0" smtClean="0"/>
              <a:t>Staats</a:t>
            </a:r>
          </a:p>
          <a:p>
            <a:pPr algn="r"/>
            <a:r>
              <a:rPr lang="en-US" sz="1200" dirty="0" smtClean="0"/>
              <a:t>Operations Strategy</a:t>
            </a:r>
          </a:p>
          <a:p>
            <a:pPr algn="r"/>
            <a:r>
              <a:rPr lang="en-US" sz="1200" dirty="0" smtClean="0"/>
              <a:t>MBA 709A</a:t>
            </a:r>
            <a:endParaRPr lang="en-US" sz="1200"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sz="half" idx="1"/>
          </p:nvPr>
        </p:nvSpPr>
        <p:spPr>
          <a:xfrm>
            <a:off x="0" y="1114425"/>
            <a:ext cx="4686300" cy="5453063"/>
          </a:xfrm>
        </p:spPr>
        <p:txBody>
          <a:bodyPr/>
          <a:lstStyle/>
          <a:p>
            <a:pPr algn="ctr" eaLnBrk="1" hangingPunct="1">
              <a:buNone/>
              <a:defRPr/>
            </a:pPr>
            <a:r>
              <a:rPr lang="en-US" dirty="0" smtClean="0"/>
              <a:t>Goals of the MK-20 project</a:t>
            </a:r>
          </a:p>
          <a:p>
            <a:pPr lvl="1" eaLnBrk="1" hangingPunct="1">
              <a:defRPr/>
            </a:pPr>
            <a:endParaRPr lang="en-US" dirty="0" smtClean="0"/>
          </a:p>
        </p:txBody>
      </p:sp>
      <p:sp>
        <p:nvSpPr>
          <p:cNvPr id="4" name="Content Placeholder 3"/>
          <p:cNvSpPr>
            <a:spLocks noGrp="1"/>
          </p:cNvSpPr>
          <p:nvPr>
            <p:ph sz="half" idx="2"/>
          </p:nvPr>
        </p:nvSpPr>
        <p:spPr>
          <a:xfrm>
            <a:off x="4733926" y="1114425"/>
            <a:ext cx="4422774" cy="5453063"/>
          </a:xfrm>
        </p:spPr>
        <p:txBody>
          <a:bodyPr/>
          <a:lstStyle/>
          <a:p>
            <a:pPr algn="ctr">
              <a:buNone/>
            </a:pPr>
            <a:r>
              <a:rPr lang="en-US" dirty="0" smtClean="0"/>
              <a:t>Product design strategies</a:t>
            </a:r>
          </a:p>
          <a:p>
            <a:endParaRPr lang="en-US" dirty="0"/>
          </a:p>
        </p:txBody>
      </p:sp>
      <p:cxnSp>
        <p:nvCxnSpPr>
          <p:cNvPr id="5" name="Straight Connector 4"/>
          <p:cNvCxnSpPr/>
          <p:nvPr/>
        </p:nvCxnSpPr>
        <p:spPr>
          <a:xfrm rot="5400000">
            <a:off x="1998865" y="3764690"/>
            <a:ext cx="51462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companies get set in their ways?</a:t>
            </a:r>
            <a:endParaRPr lang="en-US" dirty="0"/>
          </a:p>
        </p:txBody>
      </p:sp>
      <p:sp>
        <p:nvSpPr>
          <p:cNvPr id="3" name="Content Placeholder 2"/>
          <p:cNvSpPr>
            <a:spLocks noGrp="1"/>
          </p:cNvSpPr>
          <p:nvPr>
            <p:ph idx="1"/>
          </p:nvPr>
        </p:nvSpPr>
        <p:spPr/>
        <p:txBody>
          <a:bodyPr>
            <a:normAutofit/>
          </a:bodyPr>
          <a:lstStyle/>
          <a:p>
            <a:r>
              <a:rPr lang="en-US" dirty="0" smtClean="0"/>
              <a:t>Simplest answer – inertia</a:t>
            </a:r>
          </a:p>
          <a:p>
            <a:pPr lvl="1"/>
            <a:r>
              <a:rPr lang="en-US" dirty="0" smtClean="0"/>
              <a:t>Change is hard and uncomfortable</a:t>
            </a:r>
          </a:p>
          <a:p>
            <a:pPr lvl="1"/>
            <a:r>
              <a:rPr lang="en-US" dirty="0" smtClean="0"/>
              <a:t>Status quo avoids conflict</a:t>
            </a:r>
          </a:p>
          <a:p>
            <a:pPr lvl="1"/>
            <a:r>
              <a:rPr lang="en-US" dirty="0" smtClean="0"/>
              <a:t>Rose colored glasses</a:t>
            </a:r>
          </a:p>
          <a:p>
            <a:r>
              <a:rPr lang="en-US" dirty="0" smtClean="0"/>
              <a:t>More complex answer:</a:t>
            </a:r>
          </a:p>
          <a:p>
            <a:pPr lvl="1"/>
            <a:r>
              <a:rPr lang="en-US" dirty="0" smtClean="0"/>
              <a:t>Exploration (creating new knowledge) vs. exploitation (using existing knowledge)</a:t>
            </a:r>
          </a:p>
          <a:p>
            <a:pPr lvl="2"/>
            <a:r>
              <a:rPr lang="en-US" dirty="0" smtClean="0"/>
              <a:t>Exploitation is:</a:t>
            </a:r>
          </a:p>
          <a:p>
            <a:pPr lvl="3"/>
            <a:r>
              <a:rPr lang="en-US" dirty="0" smtClean="0"/>
              <a:t>Quicker than exploration</a:t>
            </a:r>
          </a:p>
          <a:p>
            <a:pPr lvl="3"/>
            <a:r>
              <a:rPr lang="en-US" dirty="0" smtClean="0"/>
              <a:t>More reliable than exploration</a:t>
            </a:r>
          </a:p>
          <a:p>
            <a:pPr lvl="3"/>
            <a:r>
              <a:rPr lang="en-US" dirty="0" smtClean="0"/>
              <a:t>And therefore more salient than exploration (in terms of metrics)</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linds(horizontal)">
                                      <p:cBhvr>
                                        <p:cTn id="13" dur="500"/>
                                        <p:tgtEl>
                                          <p:spTgt spid="3">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blinds(horizontal)">
                                      <p:cBhvr>
                                        <p:cTn id="16" dur="500"/>
                                        <p:tgtEl>
                                          <p:spTgt spid="3">
                                            <p:txEl>
                                              <p:pRg st="7" end="7"/>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blinds(horizontal)">
                                      <p:cBhvr>
                                        <p:cTn id="19" dur="500"/>
                                        <p:tgtEl>
                                          <p:spTgt spid="3">
                                            <p:txEl>
                                              <p:pRg st="8" end="8"/>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exploitation so bad?</a:t>
            </a:r>
            <a:endParaRPr lang="en-US" dirty="0"/>
          </a:p>
        </p:txBody>
      </p:sp>
      <p:sp>
        <p:nvSpPr>
          <p:cNvPr id="3" name="Content Placeholder 2"/>
          <p:cNvSpPr>
            <a:spLocks noGrp="1"/>
          </p:cNvSpPr>
          <p:nvPr>
            <p:ph idx="1"/>
          </p:nvPr>
        </p:nvSpPr>
        <p:spPr/>
        <p:txBody>
          <a:bodyPr/>
          <a:lstStyle/>
          <a:p>
            <a:r>
              <a:rPr lang="en-US" dirty="0" smtClean="0"/>
              <a:t>It’s not, at least at first</a:t>
            </a:r>
          </a:p>
          <a:p>
            <a:pPr lvl="1"/>
            <a:r>
              <a:rPr lang="en-US" dirty="0" smtClean="0"/>
              <a:t>Eliminating process variance and adhering to defined procedures improves performance</a:t>
            </a:r>
          </a:p>
          <a:p>
            <a:pPr lvl="1"/>
            <a:r>
              <a:rPr lang="en-US" dirty="0" smtClean="0"/>
              <a:t>But, exploitation may:</a:t>
            </a:r>
          </a:p>
          <a:p>
            <a:pPr lvl="2"/>
            <a:r>
              <a:rPr lang="en-US" dirty="0" smtClean="0"/>
              <a:t>Crowd out exploration</a:t>
            </a:r>
          </a:p>
          <a:p>
            <a:pPr lvl="2"/>
            <a:r>
              <a:rPr lang="en-US" dirty="0" smtClean="0"/>
              <a:t>Wed the organization to a technical trajectory</a:t>
            </a:r>
          </a:p>
          <a:p>
            <a:pPr lvl="2"/>
            <a:r>
              <a:rPr lang="en-US" dirty="0" smtClean="0"/>
              <a:t>Result in tightly coupled low-level processes, which raises the cost and risk of exploration</a:t>
            </a:r>
          </a:p>
          <a:p>
            <a:endParaRPr lang="en-US" dirty="0"/>
          </a:p>
        </p:txBody>
      </p:sp>
      <p:sp>
        <p:nvSpPr>
          <p:cNvPr id="4" name="TextBox 3"/>
          <p:cNvSpPr txBox="1"/>
          <p:nvPr/>
        </p:nvSpPr>
        <p:spPr>
          <a:xfrm>
            <a:off x="1864430" y="6581001"/>
            <a:ext cx="4536370" cy="276999"/>
          </a:xfrm>
          <a:prstGeom prst="rect">
            <a:avLst/>
          </a:prstGeom>
          <a:noFill/>
        </p:spPr>
        <p:txBody>
          <a:bodyPr wrap="none" rtlCol="0">
            <a:spAutoFit/>
          </a:bodyPr>
          <a:lstStyle/>
          <a:p>
            <a:r>
              <a:rPr lang="en-US" sz="1200" dirty="0" smtClean="0"/>
              <a:t>Sources: March 1991; Levinthal &amp; March 1993; Adler et al. 2009</a:t>
            </a:r>
            <a:endParaRPr lang="en-US" sz="12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how can we save our company?</a:t>
            </a:r>
            <a:endParaRPr lang="en-US" dirty="0"/>
          </a:p>
        </p:txBody>
      </p:sp>
      <p:sp>
        <p:nvSpPr>
          <p:cNvPr id="3" name="Content Placeholder 2"/>
          <p:cNvSpPr>
            <a:spLocks noGrp="1"/>
          </p:cNvSpPr>
          <p:nvPr>
            <p:ph idx="1"/>
          </p:nvPr>
        </p:nvSpPr>
        <p:spPr/>
        <p:txBody>
          <a:bodyPr/>
          <a:lstStyle/>
          <a:p>
            <a:r>
              <a:rPr lang="en-US" dirty="0" smtClean="0"/>
              <a:t>Separate areas that need to explore from those that need to exploit</a:t>
            </a:r>
          </a:p>
          <a:p>
            <a:pPr lvl="1"/>
            <a:r>
              <a:rPr lang="en-US" dirty="0" smtClean="0"/>
              <a:t>Organizational ambidexterity</a:t>
            </a:r>
          </a:p>
          <a:p>
            <a:pPr lvl="1"/>
            <a:r>
              <a:rPr lang="en-US" dirty="0" smtClean="0"/>
              <a:t>Separate business unit</a:t>
            </a:r>
          </a:p>
          <a:p>
            <a:r>
              <a:rPr lang="en-US" dirty="0" smtClean="0"/>
              <a:t>But what if we can’t separate the pieces?</a:t>
            </a:r>
          </a:p>
          <a:p>
            <a:r>
              <a:rPr lang="en-US" dirty="0" smtClean="0"/>
              <a:t>And I thought you said the problem was a mindset one?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Search of Excellence</a:t>
            </a:r>
            <a:endParaRPr lang="en-US" dirty="0"/>
          </a:p>
        </p:txBody>
      </p:sp>
      <p:sp>
        <p:nvSpPr>
          <p:cNvPr id="3" name="Content Placeholder 2"/>
          <p:cNvSpPr>
            <a:spLocks noGrp="1"/>
          </p:cNvSpPr>
          <p:nvPr>
            <p:ph idx="1"/>
          </p:nvPr>
        </p:nvSpPr>
        <p:spPr/>
        <p:txBody>
          <a:bodyPr>
            <a:normAutofit/>
          </a:bodyPr>
          <a:lstStyle/>
          <a:p>
            <a:r>
              <a:rPr lang="en-US" dirty="0" smtClean="0"/>
              <a:t>“The most important and visible outcropping of the action bias in the excellent companies is their willingness to try things out, to experiment. There is absolutely no magic in the experiment. It is simply a tiny completed action, a manageable test that helps you learn something, just as in high-school chemistry. </a:t>
            </a:r>
            <a:r>
              <a:rPr lang="en-US" dirty="0" smtClean="0">
                <a:solidFill>
                  <a:schemeClr val="accent2">
                    <a:lumMod val="60000"/>
                    <a:lumOff val="40000"/>
                  </a:schemeClr>
                </a:solidFill>
              </a:rPr>
              <a:t>But our experience has been that most big institutions have forgotten how to test and learn. They seem to prefer analysis and debate to trying something out, and they are paralyzed by fear of failure, however, small.”</a:t>
            </a:r>
            <a:endParaRPr lang="en-US" dirty="0">
              <a:solidFill>
                <a:schemeClr val="accent2">
                  <a:lumMod val="60000"/>
                  <a:lumOff val="40000"/>
                </a:schemeClr>
              </a:solidFill>
            </a:endParaRP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Demonstration projects</a:t>
            </a:r>
            <a:endParaRPr lang="en-US" dirty="0"/>
          </a:p>
        </p:txBody>
      </p:sp>
      <p:sp>
        <p:nvSpPr>
          <p:cNvPr id="3" name="Content Placeholder 2"/>
          <p:cNvSpPr>
            <a:spLocks noGrp="1"/>
          </p:cNvSpPr>
          <p:nvPr>
            <p:ph idx="1"/>
          </p:nvPr>
        </p:nvSpPr>
        <p:spPr/>
        <p:txBody>
          <a:bodyPr>
            <a:normAutofit/>
          </a:bodyPr>
          <a:lstStyle/>
          <a:p>
            <a:r>
              <a:rPr lang="en-US" dirty="0" smtClean="0"/>
              <a:t>Transitional efforts</a:t>
            </a:r>
          </a:p>
          <a:p>
            <a:pPr lvl="1"/>
            <a:r>
              <a:rPr lang="en-US" dirty="0" smtClean="0"/>
              <a:t>Embody principles and approaches that the company hopes to adopt later on a larger scale</a:t>
            </a:r>
          </a:p>
          <a:p>
            <a:r>
              <a:rPr lang="en-US" dirty="0" smtClean="0"/>
              <a:t>Establish policy guidelines and rules for later projects</a:t>
            </a:r>
          </a:p>
          <a:p>
            <a:pPr lvl="1"/>
            <a:r>
              <a:rPr lang="en-US" dirty="0" smtClean="0"/>
              <a:t>Setting precedents and sending signals</a:t>
            </a:r>
          </a:p>
          <a:p>
            <a:r>
              <a:rPr lang="en-US" dirty="0" smtClean="0"/>
              <a:t>Employees will often severely test senior management commitment</a:t>
            </a:r>
          </a:p>
          <a:p>
            <a:r>
              <a:rPr lang="en-US" dirty="0" smtClean="0"/>
              <a:t>Need multi-functional teams with strong leader</a:t>
            </a:r>
          </a:p>
          <a:p>
            <a:r>
              <a:rPr lang="en-US" dirty="0" smtClean="0"/>
              <a:t>Have to transfer the learning…</a:t>
            </a:r>
            <a:endParaRPr lang="en-US" dirty="0"/>
          </a:p>
        </p:txBody>
      </p:sp>
      <p:sp>
        <p:nvSpPr>
          <p:cNvPr id="6" name="TextBox 5"/>
          <p:cNvSpPr txBox="1"/>
          <p:nvPr/>
        </p:nvSpPr>
        <p:spPr>
          <a:xfrm>
            <a:off x="2133600" y="6553200"/>
            <a:ext cx="5062604" cy="307777"/>
          </a:xfrm>
          <a:prstGeom prst="rect">
            <a:avLst/>
          </a:prstGeom>
          <a:noFill/>
        </p:spPr>
        <p:txBody>
          <a:bodyPr wrap="none" rtlCol="0">
            <a:spAutoFit/>
          </a:bodyPr>
          <a:lstStyle/>
          <a:p>
            <a:r>
              <a:rPr lang="en-US" sz="1400" dirty="0" smtClean="0"/>
              <a:t>Source: David Garvin, Building a Learning Organization, </a:t>
            </a:r>
            <a:r>
              <a:rPr lang="en-US" sz="1400" i="1" dirty="0" smtClean="0"/>
              <a:t>HBR</a:t>
            </a:r>
            <a:endParaRPr lang="en-US" sz="1400" i="1"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Mavericks As Experimenters: Breakthrough Inventions</a:t>
            </a:r>
            <a:endParaRPr lang="en-US" dirty="0"/>
          </a:p>
        </p:txBody>
      </p:sp>
      <p:sp>
        <p:nvSpPr>
          <p:cNvPr id="3" name="Content Placeholder 2"/>
          <p:cNvSpPr>
            <a:spLocks noGrp="1"/>
          </p:cNvSpPr>
          <p:nvPr>
            <p:ph idx="1"/>
          </p:nvPr>
        </p:nvSpPr>
        <p:spPr/>
        <p:txBody>
          <a:bodyPr>
            <a:normAutofit/>
          </a:bodyPr>
          <a:lstStyle/>
          <a:p>
            <a:r>
              <a:rPr lang="en-US" dirty="0" smtClean="0"/>
              <a:t>Study of all US patents granted since 1975.</a:t>
            </a:r>
          </a:p>
          <a:p>
            <a:pPr lvl="1"/>
            <a:r>
              <a:rPr lang="en-US" dirty="0" smtClean="0"/>
              <a:t>On average, lone inventors (“mavericks”):Are less likely to invent than collaborators.</a:t>
            </a:r>
          </a:p>
          <a:p>
            <a:pPr lvl="1"/>
            <a:r>
              <a:rPr lang="en-US" dirty="0" smtClean="0"/>
              <a:t>Create lower quality and more variable inventions used by fewer other inventors.</a:t>
            </a:r>
          </a:p>
          <a:p>
            <a:r>
              <a:rPr lang="en-US" dirty="0" smtClean="0"/>
              <a:t>Are </a:t>
            </a:r>
            <a:r>
              <a:rPr lang="en-US" i="1" dirty="0" smtClean="0">
                <a:solidFill>
                  <a:schemeClr val="accent2">
                    <a:lumMod val="60000"/>
                    <a:lumOff val="40000"/>
                  </a:schemeClr>
                </a:solidFill>
              </a:rPr>
              <a:t>more likely </a:t>
            </a:r>
            <a:r>
              <a:rPr lang="en-US" dirty="0" smtClean="0"/>
              <a:t>to invent breakthroughs.</a:t>
            </a:r>
          </a:p>
          <a:p>
            <a:r>
              <a:rPr lang="en-US" dirty="0" smtClean="0"/>
              <a:t>Rare breakthrough inventions account for most financial profits and other measures of impact.</a:t>
            </a:r>
          </a:p>
          <a:p>
            <a:pPr lvl="1"/>
            <a:r>
              <a:rPr lang="en-US" dirty="0" smtClean="0"/>
              <a:t>Similar results in “blockbuster” industries such pharmaceuticals, movies, and videogames. </a:t>
            </a:r>
          </a:p>
        </p:txBody>
      </p:sp>
      <p:sp>
        <p:nvSpPr>
          <p:cNvPr id="4" name="TextBox 3"/>
          <p:cNvSpPr txBox="1"/>
          <p:nvPr/>
        </p:nvSpPr>
        <p:spPr>
          <a:xfrm>
            <a:off x="2705565" y="6553200"/>
            <a:ext cx="2499339" cy="307777"/>
          </a:xfrm>
          <a:prstGeom prst="rect">
            <a:avLst/>
          </a:prstGeom>
          <a:noFill/>
        </p:spPr>
        <p:txBody>
          <a:bodyPr wrap="none" rtlCol="0">
            <a:spAutoFit/>
          </a:bodyPr>
          <a:lstStyle/>
          <a:p>
            <a:r>
              <a:rPr lang="en-US" sz="1400" dirty="0" smtClean="0"/>
              <a:t>Source: Work of Lee Fleming</a:t>
            </a:r>
            <a:endParaRPr lang="en-US" sz="1400"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latin typeface="Albertus Extra Bold" pitchFamily="34" charset="0"/>
              </a:rPr>
              <a:t>Operations Strategy: Today</a:t>
            </a:r>
            <a:br>
              <a:rPr lang="en-US" smtClean="0">
                <a:latin typeface="Albertus Extra Bold" pitchFamily="34" charset="0"/>
              </a:rPr>
            </a:br>
            <a:r>
              <a:rPr lang="en-US" smtClean="0">
                <a:latin typeface="Albertus Extra Bold" pitchFamily="34" charset="0"/>
              </a:rPr>
              <a:t>	</a:t>
            </a:r>
            <a:endParaRPr lang="en-US" i="1" smtClean="0">
              <a:latin typeface="Albertus Extra Bold" pitchFamily="34" charset="0"/>
            </a:endParaRPr>
          </a:p>
        </p:txBody>
      </p:sp>
      <p:sp>
        <p:nvSpPr>
          <p:cNvPr id="6147" name="AutoShape 3"/>
          <p:cNvSpPr>
            <a:spLocks noChangeArrowheads="1"/>
          </p:cNvSpPr>
          <p:nvPr/>
        </p:nvSpPr>
        <p:spPr bwMode="auto">
          <a:xfrm>
            <a:off x="1414463" y="2405063"/>
            <a:ext cx="6067425" cy="839787"/>
          </a:xfrm>
          <a:prstGeom prst="triangle">
            <a:avLst>
              <a:gd name="adj" fmla="val 50000"/>
            </a:avLst>
          </a:prstGeom>
          <a:solidFill>
            <a:srgbClr val="6666FF"/>
          </a:solidFill>
          <a:ln w="9525">
            <a:solidFill>
              <a:schemeClr val="tx1"/>
            </a:solidFill>
            <a:prstDash val="dash"/>
            <a:miter lim="800000"/>
            <a:headEnd/>
            <a:tailEnd/>
          </a:ln>
        </p:spPr>
        <p:txBody>
          <a:bodyPr wrap="none" anchor="ctr"/>
          <a:lstStyle/>
          <a:p>
            <a:pPr algn="ctr" eaLnBrk="0" hangingPunct="0"/>
            <a:r>
              <a:rPr lang="en-US" sz="2000" b="1">
                <a:solidFill>
                  <a:schemeClr val="bg1"/>
                </a:solidFill>
              </a:rPr>
              <a:t>Operations Strategy</a:t>
            </a:r>
          </a:p>
        </p:txBody>
      </p:sp>
      <p:sp>
        <p:nvSpPr>
          <p:cNvPr id="6148" name="Rectangle 4"/>
          <p:cNvSpPr>
            <a:spLocks noChangeArrowheads="1"/>
          </p:cNvSpPr>
          <p:nvPr/>
        </p:nvSpPr>
        <p:spPr bwMode="auto">
          <a:xfrm>
            <a:off x="3649663" y="2058988"/>
            <a:ext cx="1597025" cy="509587"/>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2000" b="1"/>
              <a:t>Competencies</a:t>
            </a:r>
          </a:p>
        </p:txBody>
      </p:sp>
      <p:sp>
        <p:nvSpPr>
          <p:cNvPr id="6149" name="Rectangle 5"/>
          <p:cNvSpPr>
            <a:spLocks noChangeArrowheads="1"/>
          </p:cNvSpPr>
          <p:nvPr/>
        </p:nvSpPr>
        <p:spPr bwMode="auto">
          <a:xfrm>
            <a:off x="3649663" y="1185863"/>
            <a:ext cx="1597025" cy="576262"/>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600"/>
              <a:t>Competitive</a:t>
            </a:r>
          </a:p>
          <a:p>
            <a:pPr algn="ctr" eaLnBrk="0" hangingPunct="0"/>
            <a:r>
              <a:rPr lang="en-US" sz="1600"/>
              <a:t>Strategy</a:t>
            </a:r>
          </a:p>
        </p:txBody>
      </p:sp>
      <p:cxnSp>
        <p:nvCxnSpPr>
          <p:cNvPr id="6150" name="AutoShape 6"/>
          <p:cNvCxnSpPr>
            <a:cxnSpLocks noChangeShapeType="1"/>
            <a:stCxn id="6149" idx="2"/>
            <a:endCxn id="6148" idx="0"/>
          </p:cNvCxnSpPr>
          <p:nvPr/>
        </p:nvCxnSpPr>
        <p:spPr bwMode="auto">
          <a:xfrm>
            <a:off x="4448175" y="1762125"/>
            <a:ext cx="0" cy="296863"/>
          </a:xfrm>
          <a:prstGeom prst="straightConnector1">
            <a:avLst/>
          </a:prstGeom>
          <a:noFill/>
          <a:ln w="12700">
            <a:solidFill>
              <a:schemeClr val="tx1"/>
            </a:solidFill>
            <a:round/>
            <a:headEnd type="triangle" w="med" len="med"/>
            <a:tailEnd type="triangle" w="med" len="med"/>
          </a:ln>
        </p:spPr>
      </p:cxnSp>
      <p:cxnSp>
        <p:nvCxnSpPr>
          <p:cNvPr id="6151" name="AutoShape 7"/>
          <p:cNvCxnSpPr>
            <a:cxnSpLocks noChangeShapeType="1"/>
            <a:stCxn id="6167" idx="2"/>
            <a:endCxn id="6161" idx="0"/>
          </p:cNvCxnSpPr>
          <p:nvPr/>
        </p:nvCxnSpPr>
        <p:spPr bwMode="auto">
          <a:xfrm flipH="1">
            <a:off x="560388" y="3576638"/>
            <a:ext cx="1692275" cy="315912"/>
          </a:xfrm>
          <a:prstGeom prst="straightConnector1">
            <a:avLst/>
          </a:prstGeom>
          <a:noFill/>
          <a:ln w="12700">
            <a:solidFill>
              <a:schemeClr val="tx1"/>
            </a:solidFill>
            <a:round/>
            <a:headEnd type="none" w="sm" len="sm"/>
            <a:tailEnd type="none" w="sm" len="sm"/>
          </a:ln>
        </p:spPr>
      </p:cxnSp>
      <p:cxnSp>
        <p:nvCxnSpPr>
          <p:cNvPr id="6152" name="AutoShape 8"/>
          <p:cNvCxnSpPr>
            <a:cxnSpLocks noChangeShapeType="1"/>
            <a:stCxn id="6167" idx="2"/>
            <a:endCxn id="6160" idx="0"/>
          </p:cNvCxnSpPr>
          <p:nvPr/>
        </p:nvCxnSpPr>
        <p:spPr bwMode="auto">
          <a:xfrm flipH="1">
            <a:off x="1673225" y="3576638"/>
            <a:ext cx="579438" cy="315912"/>
          </a:xfrm>
          <a:prstGeom prst="straightConnector1">
            <a:avLst/>
          </a:prstGeom>
          <a:noFill/>
          <a:ln w="12700">
            <a:solidFill>
              <a:schemeClr val="tx1"/>
            </a:solidFill>
            <a:round/>
            <a:headEnd type="none" w="sm" len="sm"/>
            <a:tailEnd type="none" w="sm" len="sm"/>
          </a:ln>
        </p:spPr>
      </p:cxnSp>
      <p:cxnSp>
        <p:nvCxnSpPr>
          <p:cNvPr id="6153" name="AutoShape 9"/>
          <p:cNvCxnSpPr>
            <a:cxnSpLocks noChangeShapeType="1"/>
            <a:stCxn id="6168" idx="2"/>
            <a:endCxn id="6159" idx="0"/>
          </p:cNvCxnSpPr>
          <p:nvPr/>
        </p:nvCxnSpPr>
        <p:spPr bwMode="auto">
          <a:xfrm flipH="1">
            <a:off x="6129338" y="3578225"/>
            <a:ext cx="514350" cy="314325"/>
          </a:xfrm>
          <a:prstGeom prst="straightConnector1">
            <a:avLst/>
          </a:prstGeom>
          <a:noFill/>
          <a:ln w="12700">
            <a:solidFill>
              <a:schemeClr val="tx1"/>
            </a:solidFill>
            <a:round/>
            <a:headEnd type="none" w="sm" len="sm"/>
            <a:tailEnd type="none" w="sm" len="sm"/>
          </a:ln>
        </p:spPr>
      </p:cxnSp>
      <p:cxnSp>
        <p:nvCxnSpPr>
          <p:cNvPr id="6154" name="AutoShape 10"/>
          <p:cNvCxnSpPr>
            <a:cxnSpLocks noChangeShapeType="1"/>
            <a:stCxn id="6168" idx="2"/>
            <a:endCxn id="6158" idx="0"/>
          </p:cNvCxnSpPr>
          <p:nvPr/>
        </p:nvCxnSpPr>
        <p:spPr bwMode="auto">
          <a:xfrm flipH="1">
            <a:off x="5014913" y="3578225"/>
            <a:ext cx="1628775" cy="314325"/>
          </a:xfrm>
          <a:prstGeom prst="straightConnector1">
            <a:avLst/>
          </a:prstGeom>
          <a:noFill/>
          <a:ln w="12700">
            <a:solidFill>
              <a:schemeClr val="tx1"/>
            </a:solidFill>
            <a:round/>
            <a:headEnd type="none" w="sm" len="sm"/>
            <a:tailEnd type="none" w="sm" len="sm"/>
          </a:ln>
        </p:spPr>
      </p:cxnSp>
      <p:cxnSp>
        <p:nvCxnSpPr>
          <p:cNvPr id="6155" name="AutoShape 11"/>
          <p:cNvCxnSpPr>
            <a:cxnSpLocks noChangeShapeType="1"/>
            <a:stCxn id="6168" idx="2"/>
            <a:endCxn id="6157" idx="0"/>
          </p:cNvCxnSpPr>
          <p:nvPr/>
        </p:nvCxnSpPr>
        <p:spPr bwMode="auto">
          <a:xfrm>
            <a:off x="6643688" y="3578225"/>
            <a:ext cx="1765300" cy="314325"/>
          </a:xfrm>
          <a:prstGeom prst="straightConnector1">
            <a:avLst/>
          </a:prstGeom>
          <a:noFill/>
          <a:ln w="12700">
            <a:solidFill>
              <a:schemeClr val="tx1"/>
            </a:solidFill>
            <a:round/>
            <a:headEnd type="none" w="sm" len="sm"/>
            <a:tailEnd type="none" w="sm" len="sm"/>
          </a:ln>
        </p:spPr>
      </p:cxnSp>
      <p:cxnSp>
        <p:nvCxnSpPr>
          <p:cNvPr id="6156" name="AutoShape 12"/>
          <p:cNvCxnSpPr>
            <a:cxnSpLocks noChangeShapeType="1"/>
            <a:stCxn id="6168" idx="2"/>
            <a:endCxn id="6162" idx="0"/>
          </p:cNvCxnSpPr>
          <p:nvPr/>
        </p:nvCxnSpPr>
        <p:spPr bwMode="auto">
          <a:xfrm>
            <a:off x="6643688" y="3578225"/>
            <a:ext cx="600075" cy="314325"/>
          </a:xfrm>
          <a:prstGeom prst="straightConnector1">
            <a:avLst/>
          </a:prstGeom>
          <a:noFill/>
          <a:ln w="12700">
            <a:solidFill>
              <a:schemeClr val="tx1"/>
            </a:solidFill>
            <a:round/>
            <a:headEnd type="none" w="sm" len="sm"/>
            <a:tailEnd type="none" w="sm" len="sm"/>
          </a:ln>
        </p:spPr>
      </p:cxnSp>
      <p:sp>
        <p:nvSpPr>
          <p:cNvPr id="6157" name="Rectangle 13"/>
          <p:cNvSpPr>
            <a:spLocks noChangeArrowheads="1"/>
          </p:cNvSpPr>
          <p:nvPr/>
        </p:nvSpPr>
        <p:spPr bwMode="auto">
          <a:xfrm>
            <a:off x="7788275" y="3892550"/>
            <a:ext cx="1241425" cy="457200"/>
          </a:xfrm>
          <a:prstGeom prst="rect">
            <a:avLst/>
          </a:prstGeom>
          <a:solidFill>
            <a:srgbClr val="CCFF66"/>
          </a:solidFill>
          <a:ln w="12700">
            <a:solidFill>
              <a:schemeClr val="tx1"/>
            </a:solidFill>
            <a:miter lim="800000"/>
            <a:headEnd type="none" w="sm" len="sm"/>
            <a:tailEnd type="none" w="sm" len="sm"/>
          </a:ln>
        </p:spPr>
        <p:txBody>
          <a:bodyPr wrap="none" anchor="ctr"/>
          <a:lstStyle/>
          <a:p>
            <a:pPr algn="ctr" eaLnBrk="0" hangingPunct="0"/>
            <a:r>
              <a:rPr lang="en-US" sz="1600">
                <a:solidFill>
                  <a:srgbClr val="FF0000"/>
                </a:solidFill>
              </a:rPr>
              <a:t>Improvement</a:t>
            </a:r>
          </a:p>
          <a:p>
            <a:pPr algn="ctr" eaLnBrk="0" hangingPunct="0"/>
            <a:r>
              <a:rPr lang="en-US" sz="1600">
                <a:solidFill>
                  <a:srgbClr val="FF0000"/>
                </a:solidFill>
              </a:rPr>
              <a:t>Innovation</a:t>
            </a:r>
          </a:p>
        </p:txBody>
      </p:sp>
      <p:sp>
        <p:nvSpPr>
          <p:cNvPr id="6158" name="Rectangle 14"/>
          <p:cNvSpPr>
            <a:spLocks noChangeArrowheads="1"/>
          </p:cNvSpPr>
          <p:nvPr/>
        </p:nvSpPr>
        <p:spPr bwMode="auto">
          <a:xfrm>
            <a:off x="453390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Supply</a:t>
            </a:r>
          </a:p>
        </p:txBody>
      </p:sp>
      <p:sp>
        <p:nvSpPr>
          <p:cNvPr id="6159" name="Rectangle 15"/>
          <p:cNvSpPr>
            <a:spLocks noChangeArrowheads="1"/>
          </p:cNvSpPr>
          <p:nvPr/>
        </p:nvSpPr>
        <p:spPr bwMode="auto">
          <a:xfrm>
            <a:off x="564832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Technology</a:t>
            </a:r>
          </a:p>
        </p:txBody>
      </p:sp>
      <p:sp>
        <p:nvSpPr>
          <p:cNvPr id="6160" name="Rectangle 16"/>
          <p:cNvSpPr>
            <a:spLocks noChangeArrowheads="1"/>
          </p:cNvSpPr>
          <p:nvPr/>
        </p:nvSpPr>
        <p:spPr bwMode="auto">
          <a:xfrm>
            <a:off x="1192213"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Time</a:t>
            </a:r>
          </a:p>
        </p:txBody>
      </p:sp>
      <p:sp>
        <p:nvSpPr>
          <p:cNvPr id="6161" name="Rectangle 17"/>
          <p:cNvSpPr>
            <a:spLocks noChangeArrowheads="1"/>
          </p:cNvSpPr>
          <p:nvPr/>
        </p:nvSpPr>
        <p:spPr bwMode="auto">
          <a:xfrm>
            <a:off x="7937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Size</a:t>
            </a:r>
          </a:p>
        </p:txBody>
      </p:sp>
      <p:sp>
        <p:nvSpPr>
          <p:cNvPr id="6162" name="Rectangle 18"/>
          <p:cNvSpPr>
            <a:spLocks noChangeArrowheads="1"/>
          </p:cNvSpPr>
          <p:nvPr/>
        </p:nvSpPr>
        <p:spPr bwMode="auto">
          <a:xfrm>
            <a:off x="676275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Demand</a:t>
            </a:r>
          </a:p>
        </p:txBody>
      </p:sp>
      <p:sp>
        <p:nvSpPr>
          <p:cNvPr id="6163" name="Rectangle 19"/>
          <p:cNvSpPr>
            <a:spLocks noChangeArrowheads="1"/>
          </p:cNvSpPr>
          <p:nvPr/>
        </p:nvSpPr>
        <p:spPr bwMode="auto">
          <a:xfrm>
            <a:off x="3421063" y="3892550"/>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Location</a:t>
            </a:r>
          </a:p>
        </p:txBody>
      </p:sp>
      <p:cxnSp>
        <p:nvCxnSpPr>
          <p:cNvPr id="6164" name="AutoShape 20"/>
          <p:cNvCxnSpPr>
            <a:cxnSpLocks noChangeShapeType="1"/>
            <a:stCxn id="6163" idx="0"/>
            <a:endCxn id="6167" idx="2"/>
          </p:cNvCxnSpPr>
          <p:nvPr/>
        </p:nvCxnSpPr>
        <p:spPr bwMode="auto">
          <a:xfrm flipH="1" flipV="1">
            <a:off x="2252663" y="3576638"/>
            <a:ext cx="1649412" cy="315912"/>
          </a:xfrm>
          <a:prstGeom prst="straightConnector1">
            <a:avLst/>
          </a:prstGeom>
          <a:noFill/>
          <a:ln w="12700">
            <a:solidFill>
              <a:schemeClr val="tx1"/>
            </a:solidFill>
            <a:round/>
            <a:headEnd/>
            <a:tailEnd/>
          </a:ln>
        </p:spPr>
      </p:cxnSp>
      <p:sp>
        <p:nvSpPr>
          <p:cNvPr id="6165" name="Rectangle 21"/>
          <p:cNvSpPr>
            <a:spLocks noChangeArrowheads="1"/>
          </p:cNvSpPr>
          <p:nvPr/>
        </p:nvSpPr>
        <p:spPr bwMode="auto">
          <a:xfrm>
            <a:off x="2306638"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Type</a:t>
            </a:r>
          </a:p>
        </p:txBody>
      </p:sp>
      <p:cxnSp>
        <p:nvCxnSpPr>
          <p:cNvPr id="6166" name="AutoShape 22"/>
          <p:cNvCxnSpPr>
            <a:cxnSpLocks noChangeShapeType="1"/>
            <a:stCxn id="6167" idx="2"/>
            <a:endCxn id="6165" idx="0"/>
          </p:cNvCxnSpPr>
          <p:nvPr/>
        </p:nvCxnSpPr>
        <p:spPr bwMode="auto">
          <a:xfrm>
            <a:off x="2252663" y="3576638"/>
            <a:ext cx="534987" cy="315912"/>
          </a:xfrm>
          <a:prstGeom prst="straightConnector1">
            <a:avLst/>
          </a:prstGeom>
          <a:noFill/>
          <a:ln w="12700">
            <a:solidFill>
              <a:schemeClr val="tx1"/>
            </a:solidFill>
            <a:round/>
            <a:headEnd/>
            <a:tailEnd/>
          </a:ln>
        </p:spPr>
      </p:cxnSp>
      <p:sp>
        <p:nvSpPr>
          <p:cNvPr id="6167" name="Rectangle 23"/>
          <p:cNvSpPr>
            <a:spLocks noChangeArrowheads="1"/>
          </p:cNvSpPr>
          <p:nvPr/>
        </p:nvSpPr>
        <p:spPr bwMode="auto">
          <a:xfrm>
            <a:off x="1366838" y="2906713"/>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Resources</a:t>
            </a:r>
          </a:p>
          <a:p>
            <a:pPr algn="ctr" eaLnBrk="0" hangingPunct="0"/>
            <a:r>
              <a:rPr lang="en-US" sz="1600"/>
              <a:t>(Asset Portfolio)</a:t>
            </a:r>
          </a:p>
        </p:txBody>
      </p:sp>
      <p:sp>
        <p:nvSpPr>
          <p:cNvPr id="6168" name="Rectangle 24"/>
          <p:cNvSpPr>
            <a:spLocks noChangeArrowheads="1"/>
          </p:cNvSpPr>
          <p:nvPr/>
        </p:nvSpPr>
        <p:spPr bwMode="auto">
          <a:xfrm>
            <a:off x="5794375" y="2908300"/>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Processes</a:t>
            </a:r>
          </a:p>
          <a:p>
            <a:pPr algn="ctr" eaLnBrk="0" hangingPunct="0"/>
            <a:r>
              <a:rPr lang="en-US" sz="1600"/>
              <a:t>(Activity Network)</a:t>
            </a:r>
          </a:p>
        </p:txBody>
      </p:sp>
      <p:cxnSp>
        <p:nvCxnSpPr>
          <p:cNvPr id="6169" name="AutoShape 25"/>
          <p:cNvCxnSpPr>
            <a:cxnSpLocks noChangeShapeType="1"/>
            <a:stCxn id="6159" idx="2"/>
            <a:endCxn id="6174" idx="0"/>
          </p:cNvCxnSpPr>
          <p:nvPr/>
        </p:nvCxnSpPr>
        <p:spPr bwMode="auto">
          <a:xfrm flipH="1">
            <a:off x="5435600" y="4349750"/>
            <a:ext cx="693738" cy="460375"/>
          </a:xfrm>
          <a:prstGeom prst="straightConnector1">
            <a:avLst/>
          </a:prstGeom>
          <a:noFill/>
          <a:ln w="12700">
            <a:solidFill>
              <a:schemeClr val="tx1"/>
            </a:solidFill>
            <a:round/>
            <a:headEnd type="none" w="sm" len="sm"/>
            <a:tailEnd type="none" w="sm" len="sm"/>
          </a:ln>
        </p:spPr>
      </p:cxnSp>
      <p:cxnSp>
        <p:nvCxnSpPr>
          <p:cNvPr id="6170" name="AutoShape 26"/>
          <p:cNvCxnSpPr>
            <a:cxnSpLocks noChangeShapeType="1"/>
            <a:stCxn id="6159" idx="2"/>
            <a:endCxn id="6173" idx="0"/>
          </p:cNvCxnSpPr>
          <p:nvPr/>
        </p:nvCxnSpPr>
        <p:spPr bwMode="auto">
          <a:xfrm flipH="1">
            <a:off x="4065588" y="4349750"/>
            <a:ext cx="2063750" cy="460375"/>
          </a:xfrm>
          <a:prstGeom prst="straightConnector1">
            <a:avLst/>
          </a:prstGeom>
          <a:noFill/>
          <a:ln w="12700">
            <a:solidFill>
              <a:schemeClr val="tx1"/>
            </a:solidFill>
            <a:round/>
            <a:headEnd type="none" w="sm" len="sm"/>
            <a:tailEnd type="none" w="sm" len="sm"/>
          </a:ln>
        </p:spPr>
      </p:cxnSp>
      <p:cxnSp>
        <p:nvCxnSpPr>
          <p:cNvPr id="6171" name="AutoShape 27"/>
          <p:cNvCxnSpPr>
            <a:cxnSpLocks noChangeShapeType="1"/>
            <a:stCxn id="6159" idx="2"/>
          </p:cNvCxnSpPr>
          <p:nvPr/>
        </p:nvCxnSpPr>
        <p:spPr bwMode="auto">
          <a:xfrm>
            <a:off x="6129338" y="4349750"/>
            <a:ext cx="1993900" cy="635000"/>
          </a:xfrm>
          <a:prstGeom prst="straightConnector1">
            <a:avLst/>
          </a:prstGeom>
          <a:noFill/>
          <a:ln w="12700">
            <a:solidFill>
              <a:schemeClr val="tx1"/>
            </a:solidFill>
            <a:round/>
            <a:headEnd type="none" w="sm" len="sm"/>
            <a:tailEnd type="none" w="sm" len="sm"/>
          </a:ln>
        </p:spPr>
      </p:cxnSp>
      <p:cxnSp>
        <p:nvCxnSpPr>
          <p:cNvPr id="6172" name="AutoShape 28"/>
          <p:cNvCxnSpPr>
            <a:cxnSpLocks noChangeShapeType="1"/>
            <a:stCxn id="6159" idx="2"/>
          </p:cNvCxnSpPr>
          <p:nvPr/>
        </p:nvCxnSpPr>
        <p:spPr bwMode="auto">
          <a:xfrm>
            <a:off x="6129338" y="4349750"/>
            <a:ext cx="695325" cy="635000"/>
          </a:xfrm>
          <a:prstGeom prst="straightConnector1">
            <a:avLst/>
          </a:prstGeom>
          <a:noFill/>
          <a:ln w="12700">
            <a:solidFill>
              <a:schemeClr val="tx1"/>
            </a:solidFill>
            <a:round/>
            <a:headEnd type="none" w="sm" len="sm"/>
            <a:tailEnd type="none" w="sm" len="sm"/>
          </a:ln>
        </p:spPr>
      </p:cxnSp>
      <p:sp>
        <p:nvSpPr>
          <p:cNvPr id="6173" name="Rectangle 29"/>
          <p:cNvSpPr>
            <a:spLocks noChangeArrowheads="1"/>
          </p:cNvSpPr>
          <p:nvPr/>
        </p:nvSpPr>
        <p:spPr bwMode="auto">
          <a:xfrm>
            <a:off x="3448050" y="4810125"/>
            <a:ext cx="1233488"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Product</a:t>
            </a:r>
          </a:p>
          <a:p>
            <a:pPr algn="ctr" eaLnBrk="0" hangingPunct="0"/>
            <a:r>
              <a:rPr lang="en-US" sz="1600"/>
              <a:t>Technology</a:t>
            </a:r>
          </a:p>
        </p:txBody>
      </p:sp>
      <p:sp>
        <p:nvSpPr>
          <p:cNvPr id="6174" name="Rectangle 30"/>
          <p:cNvSpPr>
            <a:spLocks noChangeArrowheads="1"/>
          </p:cNvSpPr>
          <p:nvPr/>
        </p:nvSpPr>
        <p:spPr bwMode="auto">
          <a:xfrm>
            <a:off x="48180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Process</a:t>
            </a:r>
          </a:p>
          <a:p>
            <a:pPr algn="ctr" eaLnBrk="0" hangingPunct="0"/>
            <a:r>
              <a:rPr lang="en-US" sz="1600"/>
              <a:t>Technology</a:t>
            </a:r>
          </a:p>
        </p:txBody>
      </p:sp>
      <p:sp>
        <p:nvSpPr>
          <p:cNvPr id="6175" name="Rectangle 31"/>
          <p:cNvSpPr>
            <a:spLocks noChangeArrowheads="1"/>
          </p:cNvSpPr>
          <p:nvPr/>
        </p:nvSpPr>
        <p:spPr bwMode="auto">
          <a:xfrm>
            <a:off x="6189663" y="4810125"/>
            <a:ext cx="1233487" cy="547688"/>
          </a:xfrm>
          <a:prstGeom prst="rect">
            <a:avLst/>
          </a:prstGeom>
          <a:solidFill>
            <a:schemeClr val="bg1"/>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Transportation</a:t>
            </a:r>
          </a:p>
          <a:p>
            <a:pPr algn="ctr" eaLnBrk="0" hangingPunct="0"/>
            <a:r>
              <a:rPr lang="en-US" sz="1600"/>
              <a:t>Technology</a:t>
            </a:r>
          </a:p>
        </p:txBody>
      </p:sp>
      <p:sp>
        <p:nvSpPr>
          <p:cNvPr id="6176" name="Rectangle 32"/>
          <p:cNvSpPr>
            <a:spLocks noChangeArrowheads="1"/>
          </p:cNvSpPr>
          <p:nvPr/>
        </p:nvSpPr>
        <p:spPr bwMode="auto">
          <a:xfrm>
            <a:off x="75612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Coordination</a:t>
            </a:r>
          </a:p>
          <a:p>
            <a:pPr algn="ctr" eaLnBrk="0" hangingPunct="0"/>
            <a:r>
              <a:rPr lang="en-US" sz="1600"/>
              <a:t>&amp; IT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type="body" idx="1"/>
          </p:nvPr>
        </p:nvSpPr>
        <p:spPr/>
        <p:txBody>
          <a:bodyPr/>
          <a:lstStyle/>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Tensions in Globalization</a:t>
            </a:r>
          </a:p>
        </p:txBody>
      </p:sp>
      <p:sp>
        <p:nvSpPr>
          <p:cNvPr id="17411" name="Rectangle 3"/>
          <p:cNvSpPr>
            <a:spLocks noGrp="1" noChangeArrowheads="1"/>
          </p:cNvSpPr>
          <p:nvPr>
            <p:ph type="body" idx="1"/>
          </p:nvPr>
        </p:nvSpPr>
        <p:spPr/>
        <p:txBody>
          <a:bodyPr/>
          <a:lstStyle/>
          <a:p>
            <a:pPr eaLnBrk="1" hangingPunct="1">
              <a:lnSpc>
                <a:spcPct val="90000"/>
              </a:lnSpc>
            </a:pPr>
            <a:r>
              <a:rPr lang="en-US" smtClean="0"/>
              <a:t>How should Geissinger deal with Dickerson?</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Which strategy for global process technology do you suggest?</a:t>
            </a:r>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What is the perspective of Prof. Lederer? </a:t>
            </a:r>
          </a:p>
          <a:p>
            <a:pPr eaLnBrk="1" hangingPunct="1">
              <a:lnSpc>
                <a:spcPct val="90000"/>
              </a:lnSpc>
            </a:pPr>
            <a:endParaRPr lang="en-US" smtClean="0"/>
          </a:p>
          <a:p>
            <a:pPr eaLnBrk="1" hangingPunct="1">
              <a:lnSpc>
                <a:spcPct val="90000"/>
              </a:lnSpc>
            </a:pPr>
            <a:r>
              <a:rPr lang="en-US" smtClean="0"/>
              <a:t>Who is the “visionary”: Geissinger, Dickerson, or Lederer?</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What happened?</a:t>
            </a:r>
          </a:p>
        </p:txBody>
      </p:sp>
      <p:sp>
        <p:nvSpPr>
          <p:cNvPr id="18435" name="Rectangle 3"/>
          <p:cNvSpPr>
            <a:spLocks noGrp="1" noChangeArrowheads="1"/>
          </p:cNvSpPr>
          <p:nvPr>
            <p:ph type="body" idx="1"/>
          </p:nvPr>
        </p:nvSpPr>
        <p:spPr/>
        <p:txBody>
          <a:bodyPr/>
          <a:lstStyle/>
          <a:p>
            <a:pPr eaLnBrk="1" hangingPunct="1">
              <a:lnSpc>
                <a:spcPct val="90000"/>
              </a:lnSpc>
            </a:pPr>
            <a:r>
              <a:rPr lang="en-US" dirty="0" smtClean="0">
                <a:cs typeface="Arial" pitchFamily="34" charset="0"/>
              </a:rPr>
              <a:t>Dickerson continued fighting Dr </a:t>
            </a:r>
            <a:r>
              <a:rPr lang="en-US" dirty="0" err="1" smtClean="0">
                <a:cs typeface="Arial" pitchFamily="34" charset="0"/>
              </a:rPr>
              <a:t>Geissinger</a:t>
            </a:r>
            <a:endParaRPr lang="en-US" dirty="0" smtClean="0">
              <a:cs typeface="Arial" pitchFamily="34" charset="0"/>
            </a:endParaRPr>
          </a:p>
          <a:p>
            <a:pPr eaLnBrk="1" hangingPunct="1">
              <a:lnSpc>
                <a:spcPct val="90000"/>
              </a:lnSpc>
            </a:pPr>
            <a:r>
              <a:rPr lang="en-US" dirty="0" smtClean="0">
                <a:cs typeface="Arial" pitchFamily="34" charset="0"/>
              </a:rPr>
              <a:t>German proposal was implemented and process was airlifted by largest plane but sat 6-8 weeks b/c missing parts</a:t>
            </a:r>
          </a:p>
          <a:p>
            <a:pPr eaLnBrk="1" hangingPunct="1">
              <a:lnSpc>
                <a:spcPct val="90000"/>
              </a:lnSpc>
            </a:pPr>
            <a:r>
              <a:rPr lang="en-US" dirty="0" smtClean="0">
                <a:cs typeface="Arial" pitchFamily="34" charset="0"/>
              </a:rPr>
              <a:t>Was up and running, but in 1997: "In a study of crash records the National Highway Traffic Safety Administration (NHTSA) found that ABS cars had more single-vehicle, run-off-the-road crashes than cars without ABS,"  [“GM cars, not </a:t>
            </a:r>
            <a:r>
              <a:rPr lang="en-US" dirty="0" err="1" smtClean="0">
                <a:cs typeface="Arial" pitchFamily="34" charset="0"/>
              </a:rPr>
              <a:t>Teves</a:t>
            </a:r>
            <a:r>
              <a:rPr lang="en-US" dirty="0" smtClean="0">
                <a:cs typeface="Arial" pitchFamily="34" charset="0"/>
              </a:rPr>
              <a:t>”] </a:t>
            </a:r>
            <a:r>
              <a:rPr lang="en-US" dirty="0" smtClean="0">
                <a:cs typeface="Arial" pitchFamily="34" charset="0"/>
                <a:sym typeface="Symbol" pitchFamily="18" charset="2"/>
              </a:rPr>
              <a:t> market slowed down</a:t>
            </a:r>
            <a:endParaRPr lang="en-US" dirty="0" smtClean="0">
              <a:cs typeface="Arial" pitchFamily="34" charset="0"/>
            </a:endParaRPr>
          </a:p>
          <a:p>
            <a:pPr eaLnBrk="1" hangingPunct="1">
              <a:lnSpc>
                <a:spcPct val="90000"/>
              </a:lnSpc>
            </a:pPr>
            <a:r>
              <a:rPr lang="en-US" dirty="0" smtClean="0"/>
              <a:t>Prof. </a:t>
            </a:r>
            <a:r>
              <a:rPr lang="en-US" dirty="0" err="1" smtClean="0"/>
              <a:t>Lederer</a:t>
            </a:r>
            <a:r>
              <a:rPr lang="en-US" dirty="0" smtClean="0"/>
              <a:t> left, Dr </a:t>
            </a:r>
            <a:r>
              <a:rPr lang="en-US" dirty="0" err="1" smtClean="0"/>
              <a:t>Geissinger</a:t>
            </a:r>
            <a:r>
              <a:rPr lang="en-US" dirty="0" smtClean="0"/>
              <a:t> got job and put pressure on Dickerson for lay offs.  Dickerson relocated and Dr </a:t>
            </a:r>
            <a:r>
              <a:rPr lang="en-US" dirty="0" err="1" smtClean="0"/>
              <a:t>Geissinger</a:t>
            </a:r>
            <a:r>
              <a:rPr lang="en-US" dirty="0" smtClean="0"/>
              <a:t> came to US.</a:t>
            </a:r>
          </a:p>
          <a:p>
            <a:pPr eaLnBrk="1" hangingPunct="1">
              <a:lnSpc>
                <a:spcPct val="90000"/>
              </a:lnSpc>
            </a:pPr>
            <a:endParaRPr lang="en-US" dirty="0" smtClean="0"/>
          </a:p>
          <a:p>
            <a:pPr eaLnBrk="1" hangingPunct="1">
              <a:lnSpc>
                <a:spcPct val="90000"/>
              </a:lnSpc>
            </a:pPr>
            <a:r>
              <a:rPr lang="en-US" dirty="0" smtClean="0"/>
              <a:t>1998: Continental AG, Hanover, buys ITT Automotive Brake and Chassis unit for $1.93 billion from American ITT Industries Inc. </a:t>
            </a:r>
            <a:endParaRPr lang="en-US" dirty="0" smtClean="0">
              <a:cs typeface="Arial" pitchFamily="34" charset="0"/>
            </a:endParaRPr>
          </a:p>
          <a:p>
            <a:pPr eaLnBrk="1" hangingPunct="1">
              <a:lnSpc>
                <a:spcPct val="90000"/>
              </a:lnSpc>
            </a:pPr>
            <a:endParaRPr lang="en-US" dirty="0" smtClean="0"/>
          </a:p>
          <a:p>
            <a:pPr eaLnBrk="1" hangingPunct="1">
              <a:lnSpc>
                <a:spcPct val="90000"/>
              </a:lnSpc>
            </a:pPr>
            <a:r>
              <a:rPr lang="en-US" dirty="0" smtClean="0"/>
              <a:t>2004: Asheville plant is closed in December</a:t>
            </a:r>
          </a:p>
          <a:p>
            <a:pPr eaLnBrk="1" hangingPunct="1">
              <a:lnSpc>
                <a:spcPct val="90000"/>
              </a:lnSpc>
            </a:pPr>
            <a:r>
              <a:rPr lang="en-US" dirty="0" smtClean="0"/>
              <a:t>2011: Morganton only EBS production plant in the Americas.  (Aside from Europe, two more EBS plants: </a:t>
            </a:r>
            <a:r>
              <a:rPr lang="en-US" dirty="0" err="1" smtClean="0"/>
              <a:t>Shangai</a:t>
            </a:r>
            <a:r>
              <a:rPr lang="en-US" dirty="0" smtClean="0"/>
              <a:t> and Japan.)</a:t>
            </a:r>
          </a:p>
          <a:p>
            <a:pPr eaLnBrk="1" hangingPunct="1">
              <a:lnSpc>
                <a:spcPct val="90000"/>
              </a:lnSpc>
            </a:pPr>
            <a:endParaRPr lang="en-US" dirty="0" smtClean="0"/>
          </a:p>
        </p:txBody>
      </p:sp>
      <p:pic>
        <p:nvPicPr>
          <p:cNvPr id="18436" name="Picture 4" descr="Continental Teves">
            <a:hlinkClick r:id="rId3"/>
          </p:cNvPr>
          <p:cNvPicPr>
            <a:picLocks noChangeAspect="1" noChangeArrowheads="1"/>
          </p:cNvPicPr>
          <p:nvPr/>
        </p:nvPicPr>
        <p:blipFill>
          <a:blip r:embed="rId4" cstate="print"/>
          <a:srcRect/>
          <a:stretch>
            <a:fillRect/>
          </a:stretch>
        </p:blipFill>
        <p:spPr bwMode="auto">
          <a:xfrm>
            <a:off x="6710363" y="4583113"/>
            <a:ext cx="1593850" cy="39846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Modular design</a:t>
            </a:r>
            <a:endParaRPr lang="en-US" dirty="0"/>
          </a:p>
        </p:txBody>
      </p:sp>
      <p:sp>
        <p:nvSpPr>
          <p:cNvPr id="4" name="Content Placeholder 3"/>
          <p:cNvSpPr>
            <a:spLocks noGrp="1"/>
          </p:cNvSpPr>
          <p:nvPr>
            <p:ph sz="quarter" idx="2"/>
          </p:nvPr>
        </p:nvSpPr>
        <p:spPr/>
        <p:txBody>
          <a:bodyPr/>
          <a:lstStyle/>
          <a:p>
            <a:r>
              <a:rPr lang="en-US" b="1" dirty="0"/>
              <a:t>Google Pushes Ahead with DIY Modular Phone </a:t>
            </a:r>
            <a:r>
              <a:rPr lang="en-US" b="1" dirty="0" smtClean="0"/>
              <a:t>Concept</a:t>
            </a:r>
          </a:p>
          <a:p>
            <a:pPr marL="0" indent="0">
              <a:buNone/>
            </a:pPr>
            <a:r>
              <a:rPr lang="en-US" sz="1600" dirty="0"/>
              <a:t>February 27, </a:t>
            </a:r>
            <a:r>
              <a:rPr lang="en-US" sz="1600" dirty="0" smtClean="0"/>
              <a:t>2014</a:t>
            </a:r>
            <a:endParaRPr lang="en-US" dirty="0"/>
          </a:p>
          <a:p>
            <a:pPr marL="0" indent="0">
              <a:buNone/>
            </a:pPr>
            <a:r>
              <a:rPr lang="en-US" sz="1400" dirty="0"/>
              <a:t>A Project </a:t>
            </a:r>
            <a:r>
              <a:rPr lang="en-US" sz="1400" dirty="0" err="1"/>
              <a:t>Ara</a:t>
            </a:r>
            <a:r>
              <a:rPr lang="en-US" sz="1400" dirty="0"/>
              <a:t> Wi-Fi basic phone for about $50 is planned by Google for release about a year from now, with additional prices for modular add-ons. Project </a:t>
            </a:r>
            <a:r>
              <a:rPr lang="en-US" sz="1400" dirty="0" err="1"/>
              <a:t>Ara</a:t>
            </a:r>
            <a:r>
              <a:rPr lang="en-US" sz="1400" dirty="0"/>
              <a:t> consumers would have the ability, for instance, to add the kind of cellular connections they want, better screens, faster processors, cameras or other phone modules to fit their needs and wallets		</a:t>
            </a:r>
          </a:p>
          <a:p>
            <a:endParaRPr lang="en-US" dirty="0"/>
          </a:p>
        </p:txBody>
      </p:sp>
      <p:pic>
        <p:nvPicPr>
          <p:cNvPr id="6" name="Content Placeholder 5"/>
          <p:cNvPicPr>
            <a:picLocks noGrp="1" noChangeAspect="1"/>
          </p:cNvPicPr>
          <p:nvPr>
            <p:ph sz="quarter" idx="3"/>
          </p:nvPr>
        </p:nvPicPr>
        <p:blipFill>
          <a:blip r:embed="rId3"/>
          <a:srcRect l="-686" r="-686"/>
          <a:stretch>
            <a:fillRect/>
          </a:stretch>
        </p:blipFill>
        <p:spPr>
          <a:xfrm>
            <a:off x="315913" y="1276350"/>
            <a:ext cx="4038600" cy="2651125"/>
          </a:xfrm>
        </p:spPr>
      </p:pic>
    </p:spTree>
    <p:extLst>
      <p:ext uri="{BB962C8B-B14F-4D97-AF65-F5344CB8AC3E}">
        <p14:creationId xmlns:p14="http://schemas.microsoft.com/office/powerpoint/2010/main" val="40400042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(cost formulation)</a:t>
            </a:r>
          </a:p>
        </p:txBody>
      </p:sp>
      <p:sp>
        <p:nvSpPr>
          <p:cNvPr id="25603" name="Rectangle 3"/>
          <p:cNvSpPr>
            <a:spLocks noGrp="1" noChangeArrowheads="1"/>
          </p:cNvSpPr>
          <p:nvPr>
            <p:ph type="body" sz="half" idx="1"/>
          </p:nvPr>
        </p:nvSpPr>
        <p:spPr>
          <a:xfrm>
            <a:off x="136525" y="1114425"/>
            <a:ext cx="4867275" cy="5286375"/>
          </a:xfrm>
        </p:spPr>
        <p:txBody>
          <a:bodyPr/>
          <a:lstStyle/>
          <a:p>
            <a:pPr eaLnBrk="1" hangingPunct="1"/>
            <a:r>
              <a:rPr lang="en-US" sz="1800" smtClean="0"/>
              <a:t>Learning: </a:t>
            </a:r>
            <a:r>
              <a:rPr lang="en-US" sz="1800" i="1" smtClean="0"/>
              <a:t>C</a:t>
            </a:r>
            <a:r>
              <a:rPr lang="en-US" sz="1800" smtClean="0"/>
              <a:t>(</a:t>
            </a:r>
            <a:r>
              <a:rPr lang="en-US" sz="1800" i="1" smtClean="0"/>
              <a:t>Q</a:t>
            </a:r>
            <a:r>
              <a:rPr lang="en-US" sz="1800" smtClean="0"/>
              <a:t>) = </a:t>
            </a:r>
            <a:r>
              <a:rPr lang="en-US" sz="1800" i="1" smtClean="0"/>
              <a:t>C</a:t>
            </a:r>
            <a:r>
              <a:rPr lang="en-US" sz="1800" smtClean="0"/>
              <a:t>(1) </a:t>
            </a:r>
            <a:r>
              <a:rPr lang="en-US" sz="1800" i="1" smtClean="0"/>
              <a:t>Q</a:t>
            </a:r>
            <a:r>
              <a:rPr lang="en-US" sz="1800" i="1" baseline="30000" smtClean="0"/>
              <a:t>-</a:t>
            </a:r>
            <a:r>
              <a:rPr lang="en-US" sz="1800" baseline="30000" smtClean="0">
                <a:latin typeface="Symbol" pitchFamily="18" charset="2"/>
              </a:rPr>
              <a:t>l</a:t>
            </a:r>
            <a:r>
              <a:rPr lang="en-US" sz="1800" i="1" smtClean="0"/>
              <a:t> </a:t>
            </a:r>
          </a:p>
          <a:p>
            <a:pPr lvl="1" eaLnBrk="1" hangingPunct="1"/>
            <a:r>
              <a:rPr lang="en-US" sz="1600" i="1" smtClean="0"/>
              <a:t>C</a:t>
            </a:r>
            <a:r>
              <a:rPr lang="en-US" sz="1600" smtClean="0"/>
              <a:t>(2</a:t>
            </a:r>
            <a:r>
              <a:rPr lang="en-US" sz="1600" i="1" smtClean="0"/>
              <a:t>Q</a:t>
            </a:r>
            <a:r>
              <a:rPr lang="en-US" sz="1600" smtClean="0"/>
              <a:t>) = </a:t>
            </a:r>
            <a:r>
              <a:rPr lang="en-US" sz="1600" i="1" smtClean="0"/>
              <a:t>C</a:t>
            </a:r>
            <a:r>
              <a:rPr lang="en-US" sz="1600" smtClean="0"/>
              <a:t>(1) (2</a:t>
            </a:r>
            <a:r>
              <a:rPr lang="en-US" sz="1600" i="1" smtClean="0"/>
              <a:t>Q</a:t>
            </a:r>
            <a:r>
              <a:rPr lang="en-US" sz="1600" smtClean="0"/>
              <a:t>)</a:t>
            </a:r>
            <a:r>
              <a:rPr lang="en-US" sz="1600" i="1" baseline="30000" smtClean="0"/>
              <a:t>-</a:t>
            </a:r>
            <a:r>
              <a:rPr lang="en-US" sz="1600" baseline="30000" smtClean="0">
                <a:latin typeface="Symbol" pitchFamily="18" charset="2"/>
              </a:rPr>
              <a:t>l</a:t>
            </a:r>
            <a:r>
              <a:rPr lang="en-US" sz="1600" i="1" smtClean="0"/>
              <a:t> = </a:t>
            </a:r>
            <a:r>
              <a:rPr lang="en-US" sz="1600" smtClean="0"/>
              <a:t>2</a:t>
            </a:r>
            <a:r>
              <a:rPr lang="en-US" sz="1600" i="1" baseline="30000" smtClean="0"/>
              <a:t>-</a:t>
            </a:r>
            <a:r>
              <a:rPr lang="en-US" sz="1600" baseline="30000" smtClean="0">
                <a:latin typeface="Symbol" pitchFamily="18" charset="2"/>
              </a:rPr>
              <a:t>l</a:t>
            </a:r>
            <a:r>
              <a:rPr lang="en-US" sz="1600" i="1" baseline="30000" smtClean="0"/>
              <a:t> </a:t>
            </a:r>
            <a:r>
              <a:rPr lang="en-US" sz="1600" i="1" smtClean="0"/>
              <a:t>C</a:t>
            </a:r>
            <a:r>
              <a:rPr lang="en-US" sz="1600" smtClean="0"/>
              <a:t>(</a:t>
            </a:r>
            <a:r>
              <a:rPr lang="en-US" sz="1600" i="1" smtClean="0"/>
              <a:t>Q</a:t>
            </a:r>
            <a:r>
              <a:rPr lang="en-US" sz="1600" smtClean="0"/>
              <a:t>) </a:t>
            </a:r>
            <a:r>
              <a:rPr lang="en-US" sz="1600" i="1" smtClean="0"/>
              <a:t>= </a:t>
            </a:r>
            <a:r>
              <a:rPr lang="en-US" sz="1600" smtClean="0"/>
              <a:t>(1-</a:t>
            </a:r>
            <a:r>
              <a:rPr lang="en-US" sz="1600" i="1" smtClean="0"/>
              <a:t>L</a:t>
            </a:r>
            <a:r>
              <a:rPr lang="en-US" sz="1600" smtClean="0"/>
              <a:t>)</a:t>
            </a:r>
            <a:r>
              <a:rPr lang="en-US" sz="1600" i="1" smtClean="0"/>
              <a:t> C</a:t>
            </a:r>
            <a:r>
              <a:rPr lang="en-US" sz="1600" smtClean="0"/>
              <a:t>(</a:t>
            </a:r>
            <a:r>
              <a:rPr lang="en-US" sz="1600" i="1" smtClean="0"/>
              <a:t>Q</a:t>
            </a:r>
            <a:r>
              <a:rPr lang="en-US" sz="1600" smtClean="0"/>
              <a:t>) </a:t>
            </a:r>
          </a:p>
          <a:p>
            <a:pPr lvl="2" eaLnBrk="1" hangingPunct="1"/>
            <a:r>
              <a:rPr lang="en-US" sz="1400" smtClean="0">
                <a:latin typeface="Symbol" pitchFamily="18" charset="2"/>
              </a:rPr>
              <a:t>l</a:t>
            </a:r>
            <a:r>
              <a:rPr lang="en-US" sz="1400" i="1" smtClean="0"/>
              <a:t> = “learning rate”</a:t>
            </a:r>
          </a:p>
          <a:p>
            <a:pPr lvl="2" eaLnBrk="1" hangingPunct="1"/>
            <a:r>
              <a:rPr lang="en-US" sz="1400" i="1" smtClean="0"/>
              <a:t>L = </a:t>
            </a:r>
            <a:r>
              <a:rPr lang="en-US" sz="1400" smtClean="0"/>
              <a:t>1- 2</a:t>
            </a:r>
            <a:r>
              <a:rPr lang="en-US" sz="1400" i="1" baseline="30000" smtClean="0"/>
              <a:t>-</a:t>
            </a:r>
            <a:r>
              <a:rPr lang="en-US" sz="1400" baseline="30000" smtClean="0">
                <a:latin typeface="Symbol" pitchFamily="18" charset="2"/>
              </a:rPr>
              <a:t>l</a:t>
            </a:r>
            <a:r>
              <a:rPr lang="en-US" sz="1400" i="1" baseline="30000" smtClean="0"/>
              <a:t> </a:t>
            </a:r>
            <a:r>
              <a:rPr lang="en-US" sz="1400" i="1" smtClean="0"/>
              <a:t>= cost reduction factor when doubling</a:t>
            </a:r>
          </a:p>
          <a:p>
            <a:pPr lvl="1" eaLnBrk="1" hangingPunct="1"/>
            <a:r>
              <a:rPr lang="en-US" sz="1600" smtClean="0"/>
              <a:t>Estimate: log </a:t>
            </a:r>
            <a:r>
              <a:rPr lang="en-US" sz="1600" i="1" smtClean="0"/>
              <a:t>C</a:t>
            </a:r>
            <a:r>
              <a:rPr lang="en-US" sz="1600" smtClean="0"/>
              <a:t>(</a:t>
            </a:r>
            <a:r>
              <a:rPr lang="en-US" sz="1600" i="1" smtClean="0"/>
              <a:t>Q</a:t>
            </a:r>
            <a:r>
              <a:rPr lang="en-US" sz="1600" smtClean="0"/>
              <a:t>) = log </a:t>
            </a:r>
            <a:r>
              <a:rPr lang="en-US" sz="1600" i="1" smtClean="0"/>
              <a:t>C</a:t>
            </a:r>
            <a:r>
              <a:rPr lang="en-US" sz="1600" smtClean="0"/>
              <a:t>(1) – </a:t>
            </a:r>
            <a:r>
              <a:rPr lang="en-US" sz="1600" smtClean="0">
                <a:latin typeface="Symbol" pitchFamily="18" charset="2"/>
              </a:rPr>
              <a:t>l</a:t>
            </a:r>
            <a:r>
              <a:rPr lang="en-US" sz="1600" i="1" smtClean="0"/>
              <a:t> </a:t>
            </a:r>
            <a:r>
              <a:rPr lang="en-US" sz="1600" smtClean="0"/>
              <a:t>log </a:t>
            </a:r>
            <a:r>
              <a:rPr lang="en-US" sz="1600" i="1" smtClean="0"/>
              <a:t>Q </a:t>
            </a:r>
          </a:p>
          <a:p>
            <a:pPr eaLnBrk="1" hangingPunct="1"/>
            <a:endParaRPr lang="en-US" sz="1800" i="1" smtClean="0"/>
          </a:p>
          <a:p>
            <a:pPr eaLnBrk="1" hangingPunct="1"/>
            <a:r>
              <a:rPr lang="en-US" sz="1800" i="1" smtClean="0"/>
              <a:t>Example: Moore’s Law (cost formulation)</a:t>
            </a:r>
          </a:p>
          <a:p>
            <a:pPr lvl="1" eaLnBrk="1" hangingPunct="1"/>
            <a:r>
              <a:rPr lang="en-US" sz="1600" smtClean="0"/>
              <a:t>Intel’s Robert Noyce said in 1977 that “between 1960 and 1977 annual usage of transistors has increased by 2000 times, or has doubled 11 times, in the past 17 years.  This stunning increase promotes continual cost reductions of 28% for each doubling of volume.” [</a:t>
            </a:r>
            <a:r>
              <a:rPr lang="en-US" sz="1600" i="1" smtClean="0"/>
              <a:t>Scientific American</a:t>
            </a:r>
            <a:r>
              <a:rPr lang="en-US" sz="1600" smtClean="0"/>
              <a:t>, 1977]</a:t>
            </a:r>
          </a:p>
          <a:p>
            <a:pPr lvl="1" eaLnBrk="1" hangingPunct="1"/>
            <a:r>
              <a:rPr lang="en-US" sz="1600" smtClean="0"/>
              <a:t>Industry Data since 1977?</a:t>
            </a:r>
          </a:p>
          <a:p>
            <a:pPr lvl="2" eaLnBrk="1" hangingPunct="1"/>
            <a:r>
              <a:rPr lang="en-US" sz="1400" smtClean="0"/>
              <a:t>Learning rate</a:t>
            </a:r>
            <a:r>
              <a:rPr lang="en-US" sz="1400" i="1" smtClean="0"/>
              <a:t> </a:t>
            </a:r>
            <a:r>
              <a:rPr lang="en-US" sz="1400" smtClean="0">
                <a:latin typeface="Symbol" pitchFamily="18" charset="2"/>
              </a:rPr>
              <a:t>l</a:t>
            </a:r>
            <a:r>
              <a:rPr lang="en-US" sz="1400" i="1" smtClean="0"/>
              <a:t> </a:t>
            </a:r>
            <a:r>
              <a:rPr lang="en-US" sz="1400" smtClean="0"/>
              <a:t>=</a:t>
            </a:r>
            <a:endParaRPr lang="en-US" sz="1400" i="1" smtClean="0"/>
          </a:p>
          <a:p>
            <a:pPr lvl="2" eaLnBrk="1" hangingPunct="1"/>
            <a:r>
              <a:rPr lang="en-US" sz="1400" smtClean="0"/>
              <a:t>Cost reduction factor </a:t>
            </a:r>
            <a:r>
              <a:rPr lang="en-US" sz="1400" i="1" smtClean="0"/>
              <a:t>L = </a:t>
            </a:r>
            <a:r>
              <a:rPr lang="en-US" sz="1400" smtClean="0"/>
              <a:t>1 - 2</a:t>
            </a:r>
            <a:r>
              <a:rPr lang="en-US" sz="1400" i="1" baseline="30000" smtClean="0"/>
              <a:t>-</a:t>
            </a:r>
            <a:r>
              <a:rPr lang="en-US" sz="1400" baseline="30000" smtClean="0">
                <a:latin typeface="Symbol" pitchFamily="18" charset="2"/>
              </a:rPr>
              <a:t>l</a:t>
            </a:r>
            <a:r>
              <a:rPr lang="en-US" sz="1400" i="1" baseline="30000" smtClean="0"/>
              <a:t> </a:t>
            </a:r>
            <a:r>
              <a:rPr lang="en-US" sz="1400" i="1" smtClean="0"/>
              <a:t>=</a:t>
            </a:r>
          </a:p>
          <a:p>
            <a:pPr lvl="1" eaLnBrk="1" hangingPunct="1">
              <a:buFontTx/>
              <a:buNone/>
            </a:pPr>
            <a:endParaRPr lang="en-US" sz="1600" smtClean="0"/>
          </a:p>
        </p:txBody>
      </p:sp>
      <p:grpSp>
        <p:nvGrpSpPr>
          <p:cNvPr id="25604" name="Group 52"/>
          <p:cNvGrpSpPr>
            <a:grpSpLocks/>
          </p:cNvGrpSpPr>
          <p:nvPr/>
        </p:nvGrpSpPr>
        <p:grpSpPr bwMode="auto">
          <a:xfrm>
            <a:off x="5095875" y="1109663"/>
            <a:ext cx="4052888" cy="2695575"/>
            <a:chOff x="3210" y="699"/>
            <a:chExt cx="2553" cy="1698"/>
          </a:xfrm>
        </p:grpSpPr>
        <p:grpSp>
          <p:nvGrpSpPr>
            <p:cNvPr id="25680" name="Group 4"/>
            <p:cNvGrpSpPr>
              <a:grpSpLocks/>
            </p:cNvGrpSpPr>
            <p:nvPr/>
          </p:nvGrpSpPr>
          <p:grpSpPr bwMode="auto">
            <a:xfrm>
              <a:off x="3210" y="699"/>
              <a:ext cx="2553" cy="1698"/>
              <a:chOff x="1518" y="731"/>
              <a:chExt cx="3606" cy="1698"/>
            </a:xfrm>
          </p:grpSpPr>
          <p:sp>
            <p:nvSpPr>
              <p:cNvPr id="25682" name="Rectangle 5"/>
              <p:cNvSpPr>
                <a:spLocks noChangeArrowheads="1"/>
              </p:cNvSpPr>
              <p:nvPr/>
            </p:nvSpPr>
            <p:spPr bwMode="auto">
              <a:xfrm>
                <a:off x="1864" y="773"/>
                <a:ext cx="3021" cy="1351"/>
              </a:xfrm>
              <a:prstGeom prst="rect">
                <a:avLst/>
              </a:prstGeom>
              <a:solidFill>
                <a:srgbClr val="FFFFCC"/>
              </a:solidFill>
              <a:ln w="9525">
                <a:noFill/>
                <a:miter lim="800000"/>
                <a:headEnd/>
                <a:tailEnd/>
              </a:ln>
            </p:spPr>
            <p:txBody>
              <a:bodyPr/>
              <a:lstStyle/>
              <a:p>
                <a:endParaRPr lang="en-US"/>
              </a:p>
            </p:txBody>
          </p:sp>
          <p:sp>
            <p:nvSpPr>
              <p:cNvPr id="25683" name="Line 6"/>
              <p:cNvSpPr>
                <a:spLocks noChangeShapeType="1"/>
              </p:cNvSpPr>
              <p:nvPr/>
            </p:nvSpPr>
            <p:spPr bwMode="auto">
              <a:xfrm>
                <a:off x="1864" y="1673"/>
                <a:ext cx="3021" cy="1"/>
              </a:xfrm>
              <a:prstGeom prst="line">
                <a:avLst/>
              </a:prstGeom>
              <a:noFill/>
              <a:ln w="0">
                <a:solidFill>
                  <a:srgbClr val="000000"/>
                </a:solidFill>
                <a:round/>
                <a:headEnd/>
                <a:tailEnd/>
              </a:ln>
            </p:spPr>
            <p:txBody>
              <a:bodyPr/>
              <a:lstStyle/>
              <a:p>
                <a:endParaRPr lang="en-US"/>
              </a:p>
            </p:txBody>
          </p:sp>
          <p:sp>
            <p:nvSpPr>
              <p:cNvPr id="25684" name="Line 7"/>
              <p:cNvSpPr>
                <a:spLocks noChangeShapeType="1"/>
              </p:cNvSpPr>
              <p:nvPr/>
            </p:nvSpPr>
            <p:spPr bwMode="auto">
              <a:xfrm>
                <a:off x="1864" y="1223"/>
                <a:ext cx="3021" cy="1"/>
              </a:xfrm>
              <a:prstGeom prst="line">
                <a:avLst/>
              </a:prstGeom>
              <a:noFill/>
              <a:ln w="0">
                <a:solidFill>
                  <a:srgbClr val="000000"/>
                </a:solidFill>
                <a:round/>
                <a:headEnd/>
                <a:tailEnd/>
              </a:ln>
            </p:spPr>
            <p:txBody>
              <a:bodyPr/>
              <a:lstStyle/>
              <a:p>
                <a:endParaRPr lang="en-US"/>
              </a:p>
            </p:txBody>
          </p:sp>
          <p:sp>
            <p:nvSpPr>
              <p:cNvPr id="25685" name="Line 8"/>
              <p:cNvSpPr>
                <a:spLocks noChangeShapeType="1"/>
              </p:cNvSpPr>
              <p:nvPr/>
            </p:nvSpPr>
            <p:spPr bwMode="auto">
              <a:xfrm>
                <a:off x="1864" y="773"/>
                <a:ext cx="3021" cy="1"/>
              </a:xfrm>
              <a:prstGeom prst="line">
                <a:avLst/>
              </a:prstGeom>
              <a:noFill/>
              <a:ln w="0">
                <a:solidFill>
                  <a:srgbClr val="000000"/>
                </a:solidFill>
                <a:round/>
                <a:headEnd/>
                <a:tailEnd/>
              </a:ln>
            </p:spPr>
            <p:txBody>
              <a:bodyPr/>
              <a:lstStyle/>
              <a:p>
                <a:endParaRPr lang="en-US"/>
              </a:p>
            </p:txBody>
          </p:sp>
          <p:sp>
            <p:nvSpPr>
              <p:cNvPr id="25686" name="Rectangle 9"/>
              <p:cNvSpPr>
                <a:spLocks noChangeArrowheads="1"/>
              </p:cNvSpPr>
              <p:nvPr/>
            </p:nvSpPr>
            <p:spPr bwMode="auto">
              <a:xfrm>
                <a:off x="1864" y="773"/>
                <a:ext cx="3021" cy="1351"/>
              </a:xfrm>
              <a:prstGeom prst="rect">
                <a:avLst/>
              </a:prstGeom>
              <a:noFill/>
              <a:ln w="7938">
                <a:solidFill>
                  <a:srgbClr val="808080"/>
                </a:solidFill>
                <a:miter lim="800000"/>
                <a:headEnd/>
                <a:tailEnd/>
              </a:ln>
            </p:spPr>
            <p:txBody>
              <a:bodyPr/>
              <a:lstStyle/>
              <a:p>
                <a:endParaRPr lang="en-US"/>
              </a:p>
            </p:txBody>
          </p:sp>
          <p:sp>
            <p:nvSpPr>
              <p:cNvPr id="25687" name="Line 10"/>
              <p:cNvSpPr>
                <a:spLocks noChangeShapeType="1"/>
              </p:cNvSpPr>
              <p:nvPr/>
            </p:nvSpPr>
            <p:spPr bwMode="auto">
              <a:xfrm>
                <a:off x="1864" y="773"/>
                <a:ext cx="1" cy="1351"/>
              </a:xfrm>
              <a:prstGeom prst="line">
                <a:avLst/>
              </a:prstGeom>
              <a:noFill/>
              <a:ln w="0">
                <a:solidFill>
                  <a:srgbClr val="000000"/>
                </a:solidFill>
                <a:round/>
                <a:headEnd/>
                <a:tailEnd/>
              </a:ln>
            </p:spPr>
            <p:txBody>
              <a:bodyPr/>
              <a:lstStyle/>
              <a:p>
                <a:endParaRPr lang="en-US"/>
              </a:p>
            </p:txBody>
          </p:sp>
          <p:sp>
            <p:nvSpPr>
              <p:cNvPr id="25688" name="Line 11"/>
              <p:cNvSpPr>
                <a:spLocks noChangeShapeType="1"/>
              </p:cNvSpPr>
              <p:nvPr/>
            </p:nvSpPr>
            <p:spPr bwMode="auto">
              <a:xfrm>
                <a:off x="1837" y="2124"/>
                <a:ext cx="27" cy="1"/>
              </a:xfrm>
              <a:prstGeom prst="line">
                <a:avLst/>
              </a:prstGeom>
              <a:noFill/>
              <a:ln w="0">
                <a:solidFill>
                  <a:srgbClr val="000000"/>
                </a:solidFill>
                <a:round/>
                <a:headEnd/>
                <a:tailEnd/>
              </a:ln>
            </p:spPr>
            <p:txBody>
              <a:bodyPr/>
              <a:lstStyle/>
              <a:p>
                <a:endParaRPr lang="en-US"/>
              </a:p>
            </p:txBody>
          </p:sp>
          <p:sp>
            <p:nvSpPr>
              <p:cNvPr id="25689" name="Line 12"/>
              <p:cNvSpPr>
                <a:spLocks noChangeShapeType="1"/>
              </p:cNvSpPr>
              <p:nvPr/>
            </p:nvSpPr>
            <p:spPr bwMode="auto">
              <a:xfrm>
                <a:off x="1837" y="1673"/>
                <a:ext cx="27" cy="1"/>
              </a:xfrm>
              <a:prstGeom prst="line">
                <a:avLst/>
              </a:prstGeom>
              <a:noFill/>
              <a:ln w="0">
                <a:solidFill>
                  <a:srgbClr val="000000"/>
                </a:solidFill>
                <a:round/>
                <a:headEnd/>
                <a:tailEnd/>
              </a:ln>
            </p:spPr>
            <p:txBody>
              <a:bodyPr/>
              <a:lstStyle/>
              <a:p>
                <a:endParaRPr lang="en-US"/>
              </a:p>
            </p:txBody>
          </p:sp>
          <p:sp>
            <p:nvSpPr>
              <p:cNvPr id="25690" name="Line 13"/>
              <p:cNvSpPr>
                <a:spLocks noChangeShapeType="1"/>
              </p:cNvSpPr>
              <p:nvPr/>
            </p:nvSpPr>
            <p:spPr bwMode="auto">
              <a:xfrm>
                <a:off x="1837" y="1223"/>
                <a:ext cx="27" cy="1"/>
              </a:xfrm>
              <a:prstGeom prst="line">
                <a:avLst/>
              </a:prstGeom>
              <a:noFill/>
              <a:ln w="0">
                <a:solidFill>
                  <a:srgbClr val="000000"/>
                </a:solidFill>
                <a:round/>
                <a:headEnd/>
                <a:tailEnd/>
              </a:ln>
            </p:spPr>
            <p:txBody>
              <a:bodyPr/>
              <a:lstStyle/>
              <a:p>
                <a:endParaRPr lang="en-US"/>
              </a:p>
            </p:txBody>
          </p:sp>
          <p:sp>
            <p:nvSpPr>
              <p:cNvPr id="25691" name="Line 14"/>
              <p:cNvSpPr>
                <a:spLocks noChangeShapeType="1"/>
              </p:cNvSpPr>
              <p:nvPr/>
            </p:nvSpPr>
            <p:spPr bwMode="auto">
              <a:xfrm>
                <a:off x="1837" y="773"/>
                <a:ext cx="27" cy="1"/>
              </a:xfrm>
              <a:prstGeom prst="line">
                <a:avLst/>
              </a:prstGeom>
              <a:noFill/>
              <a:ln w="0">
                <a:solidFill>
                  <a:srgbClr val="000000"/>
                </a:solidFill>
                <a:round/>
                <a:headEnd/>
                <a:tailEnd/>
              </a:ln>
            </p:spPr>
            <p:txBody>
              <a:bodyPr/>
              <a:lstStyle/>
              <a:p>
                <a:endParaRPr lang="en-US"/>
              </a:p>
            </p:txBody>
          </p:sp>
          <p:sp>
            <p:nvSpPr>
              <p:cNvPr id="25692" name="Line 15"/>
              <p:cNvSpPr>
                <a:spLocks noChangeShapeType="1"/>
              </p:cNvSpPr>
              <p:nvPr/>
            </p:nvSpPr>
            <p:spPr bwMode="auto">
              <a:xfrm>
                <a:off x="1864" y="2124"/>
                <a:ext cx="3021" cy="1"/>
              </a:xfrm>
              <a:prstGeom prst="line">
                <a:avLst/>
              </a:prstGeom>
              <a:noFill/>
              <a:ln w="0">
                <a:solidFill>
                  <a:srgbClr val="000000"/>
                </a:solidFill>
                <a:round/>
                <a:headEnd/>
                <a:tailEnd/>
              </a:ln>
            </p:spPr>
            <p:txBody>
              <a:bodyPr/>
              <a:lstStyle/>
              <a:p>
                <a:endParaRPr lang="en-US"/>
              </a:p>
            </p:txBody>
          </p:sp>
          <p:sp>
            <p:nvSpPr>
              <p:cNvPr id="25693" name="Line 16"/>
              <p:cNvSpPr>
                <a:spLocks noChangeShapeType="1"/>
              </p:cNvSpPr>
              <p:nvPr/>
            </p:nvSpPr>
            <p:spPr bwMode="auto">
              <a:xfrm flipV="1">
                <a:off x="1864" y="2124"/>
                <a:ext cx="1" cy="26"/>
              </a:xfrm>
              <a:prstGeom prst="line">
                <a:avLst/>
              </a:prstGeom>
              <a:noFill/>
              <a:ln w="0">
                <a:solidFill>
                  <a:srgbClr val="000000"/>
                </a:solidFill>
                <a:round/>
                <a:headEnd/>
                <a:tailEnd/>
              </a:ln>
            </p:spPr>
            <p:txBody>
              <a:bodyPr/>
              <a:lstStyle/>
              <a:p>
                <a:endParaRPr lang="en-US"/>
              </a:p>
            </p:txBody>
          </p:sp>
          <p:sp>
            <p:nvSpPr>
              <p:cNvPr id="25694" name="Line 17"/>
              <p:cNvSpPr>
                <a:spLocks noChangeShapeType="1"/>
              </p:cNvSpPr>
              <p:nvPr/>
            </p:nvSpPr>
            <p:spPr bwMode="auto">
              <a:xfrm flipV="1">
                <a:off x="2241" y="2124"/>
                <a:ext cx="1" cy="26"/>
              </a:xfrm>
              <a:prstGeom prst="line">
                <a:avLst/>
              </a:prstGeom>
              <a:noFill/>
              <a:ln w="0">
                <a:solidFill>
                  <a:srgbClr val="000000"/>
                </a:solidFill>
                <a:round/>
                <a:headEnd/>
                <a:tailEnd/>
              </a:ln>
            </p:spPr>
            <p:txBody>
              <a:bodyPr/>
              <a:lstStyle/>
              <a:p>
                <a:endParaRPr lang="en-US"/>
              </a:p>
            </p:txBody>
          </p:sp>
          <p:sp>
            <p:nvSpPr>
              <p:cNvPr id="25695" name="Line 18"/>
              <p:cNvSpPr>
                <a:spLocks noChangeShapeType="1"/>
              </p:cNvSpPr>
              <p:nvPr/>
            </p:nvSpPr>
            <p:spPr bwMode="auto">
              <a:xfrm flipV="1">
                <a:off x="2618" y="2124"/>
                <a:ext cx="1" cy="26"/>
              </a:xfrm>
              <a:prstGeom prst="line">
                <a:avLst/>
              </a:prstGeom>
              <a:noFill/>
              <a:ln w="0">
                <a:solidFill>
                  <a:srgbClr val="000000"/>
                </a:solidFill>
                <a:round/>
                <a:headEnd/>
                <a:tailEnd/>
              </a:ln>
            </p:spPr>
            <p:txBody>
              <a:bodyPr/>
              <a:lstStyle/>
              <a:p>
                <a:endParaRPr lang="en-US"/>
              </a:p>
            </p:txBody>
          </p:sp>
          <p:sp>
            <p:nvSpPr>
              <p:cNvPr id="25696" name="Line 19"/>
              <p:cNvSpPr>
                <a:spLocks noChangeShapeType="1"/>
              </p:cNvSpPr>
              <p:nvPr/>
            </p:nvSpPr>
            <p:spPr bwMode="auto">
              <a:xfrm flipV="1">
                <a:off x="2995" y="2124"/>
                <a:ext cx="1" cy="26"/>
              </a:xfrm>
              <a:prstGeom prst="line">
                <a:avLst/>
              </a:prstGeom>
              <a:noFill/>
              <a:ln w="0">
                <a:solidFill>
                  <a:srgbClr val="000000"/>
                </a:solidFill>
                <a:round/>
                <a:headEnd/>
                <a:tailEnd/>
              </a:ln>
            </p:spPr>
            <p:txBody>
              <a:bodyPr/>
              <a:lstStyle/>
              <a:p>
                <a:endParaRPr lang="en-US"/>
              </a:p>
            </p:txBody>
          </p:sp>
          <p:sp>
            <p:nvSpPr>
              <p:cNvPr id="25697" name="Line 20"/>
              <p:cNvSpPr>
                <a:spLocks noChangeShapeType="1"/>
              </p:cNvSpPr>
              <p:nvPr/>
            </p:nvSpPr>
            <p:spPr bwMode="auto">
              <a:xfrm flipV="1">
                <a:off x="3377" y="2124"/>
                <a:ext cx="1" cy="26"/>
              </a:xfrm>
              <a:prstGeom prst="line">
                <a:avLst/>
              </a:prstGeom>
              <a:noFill/>
              <a:ln w="0">
                <a:solidFill>
                  <a:srgbClr val="000000"/>
                </a:solidFill>
                <a:round/>
                <a:headEnd/>
                <a:tailEnd/>
              </a:ln>
            </p:spPr>
            <p:txBody>
              <a:bodyPr/>
              <a:lstStyle/>
              <a:p>
                <a:endParaRPr lang="en-US"/>
              </a:p>
            </p:txBody>
          </p:sp>
          <p:sp>
            <p:nvSpPr>
              <p:cNvPr id="25698" name="Line 21"/>
              <p:cNvSpPr>
                <a:spLocks noChangeShapeType="1"/>
              </p:cNvSpPr>
              <p:nvPr/>
            </p:nvSpPr>
            <p:spPr bwMode="auto">
              <a:xfrm flipV="1">
                <a:off x="3754" y="2124"/>
                <a:ext cx="1" cy="26"/>
              </a:xfrm>
              <a:prstGeom prst="line">
                <a:avLst/>
              </a:prstGeom>
              <a:noFill/>
              <a:ln w="0">
                <a:solidFill>
                  <a:srgbClr val="000000"/>
                </a:solidFill>
                <a:round/>
                <a:headEnd/>
                <a:tailEnd/>
              </a:ln>
            </p:spPr>
            <p:txBody>
              <a:bodyPr/>
              <a:lstStyle/>
              <a:p>
                <a:endParaRPr lang="en-US"/>
              </a:p>
            </p:txBody>
          </p:sp>
          <p:sp>
            <p:nvSpPr>
              <p:cNvPr id="25699" name="Line 22"/>
              <p:cNvSpPr>
                <a:spLocks noChangeShapeType="1"/>
              </p:cNvSpPr>
              <p:nvPr/>
            </p:nvSpPr>
            <p:spPr bwMode="auto">
              <a:xfrm flipV="1">
                <a:off x="4131" y="2124"/>
                <a:ext cx="1" cy="26"/>
              </a:xfrm>
              <a:prstGeom prst="line">
                <a:avLst/>
              </a:prstGeom>
              <a:noFill/>
              <a:ln w="0">
                <a:solidFill>
                  <a:srgbClr val="000000"/>
                </a:solidFill>
                <a:round/>
                <a:headEnd/>
                <a:tailEnd/>
              </a:ln>
            </p:spPr>
            <p:txBody>
              <a:bodyPr/>
              <a:lstStyle/>
              <a:p>
                <a:endParaRPr lang="en-US"/>
              </a:p>
            </p:txBody>
          </p:sp>
          <p:sp>
            <p:nvSpPr>
              <p:cNvPr id="25700" name="Line 23"/>
              <p:cNvSpPr>
                <a:spLocks noChangeShapeType="1"/>
              </p:cNvSpPr>
              <p:nvPr/>
            </p:nvSpPr>
            <p:spPr bwMode="auto">
              <a:xfrm flipV="1">
                <a:off x="4508" y="2124"/>
                <a:ext cx="1" cy="26"/>
              </a:xfrm>
              <a:prstGeom prst="line">
                <a:avLst/>
              </a:prstGeom>
              <a:noFill/>
              <a:ln w="0">
                <a:solidFill>
                  <a:srgbClr val="000000"/>
                </a:solidFill>
                <a:round/>
                <a:headEnd/>
                <a:tailEnd/>
              </a:ln>
            </p:spPr>
            <p:txBody>
              <a:bodyPr/>
              <a:lstStyle/>
              <a:p>
                <a:endParaRPr lang="en-US"/>
              </a:p>
            </p:txBody>
          </p:sp>
          <p:sp>
            <p:nvSpPr>
              <p:cNvPr id="25701" name="Line 24"/>
              <p:cNvSpPr>
                <a:spLocks noChangeShapeType="1"/>
              </p:cNvSpPr>
              <p:nvPr/>
            </p:nvSpPr>
            <p:spPr bwMode="auto">
              <a:xfrm flipV="1">
                <a:off x="4885" y="2124"/>
                <a:ext cx="1" cy="26"/>
              </a:xfrm>
              <a:prstGeom prst="line">
                <a:avLst/>
              </a:prstGeom>
              <a:noFill/>
              <a:ln w="0">
                <a:solidFill>
                  <a:srgbClr val="000000"/>
                </a:solidFill>
                <a:round/>
                <a:headEnd/>
                <a:tailEnd/>
              </a:ln>
            </p:spPr>
            <p:txBody>
              <a:bodyPr/>
              <a:lstStyle/>
              <a:p>
                <a:endParaRPr lang="en-US"/>
              </a:p>
            </p:txBody>
          </p:sp>
          <p:sp>
            <p:nvSpPr>
              <p:cNvPr id="25702" name="Freeform 25"/>
              <p:cNvSpPr>
                <a:spLocks/>
              </p:cNvSpPr>
              <p:nvPr/>
            </p:nvSpPr>
            <p:spPr bwMode="auto">
              <a:xfrm>
                <a:off x="2335" y="794"/>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3" name="Freeform 26"/>
              <p:cNvSpPr>
                <a:spLocks/>
              </p:cNvSpPr>
              <p:nvPr/>
            </p:nvSpPr>
            <p:spPr bwMode="auto">
              <a:xfrm>
                <a:off x="2780" y="993"/>
                <a:ext cx="42" cy="41"/>
              </a:xfrm>
              <a:custGeom>
                <a:avLst/>
                <a:gdLst>
                  <a:gd name="T0" fmla="*/ 21 w 42"/>
                  <a:gd name="T1" fmla="*/ 0 h 41"/>
                  <a:gd name="T2" fmla="*/ 42 w 42"/>
                  <a:gd name="T3" fmla="*/ 21 h 41"/>
                  <a:gd name="T4" fmla="*/ 21 w 42"/>
                  <a:gd name="T5" fmla="*/ 41 h 41"/>
                  <a:gd name="T6" fmla="*/ 0 w 42"/>
                  <a:gd name="T7" fmla="*/ 21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4" name="Freeform 27"/>
              <p:cNvSpPr>
                <a:spLocks/>
              </p:cNvSpPr>
              <p:nvPr/>
            </p:nvSpPr>
            <p:spPr bwMode="auto">
              <a:xfrm>
                <a:off x="3157" y="1139"/>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5" name="Freeform 28"/>
              <p:cNvSpPr>
                <a:spLocks/>
              </p:cNvSpPr>
              <p:nvPr/>
            </p:nvSpPr>
            <p:spPr bwMode="auto">
              <a:xfrm>
                <a:off x="3466" y="1385"/>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6" name="Freeform 29"/>
              <p:cNvSpPr>
                <a:spLocks/>
              </p:cNvSpPr>
              <p:nvPr/>
            </p:nvSpPr>
            <p:spPr bwMode="auto">
              <a:xfrm>
                <a:off x="3733" y="1522"/>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7" name="Freeform 30"/>
              <p:cNvSpPr>
                <a:spLocks/>
              </p:cNvSpPr>
              <p:nvPr/>
            </p:nvSpPr>
            <p:spPr bwMode="auto">
              <a:xfrm>
                <a:off x="3995" y="1642"/>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8" name="Freeform 31"/>
              <p:cNvSpPr>
                <a:spLocks/>
              </p:cNvSpPr>
              <p:nvPr/>
            </p:nvSpPr>
            <p:spPr bwMode="auto">
              <a:xfrm>
                <a:off x="4272" y="1841"/>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9" name="Freeform 32"/>
              <p:cNvSpPr>
                <a:spLocks/>
              </p:cNvSpPr>
              <p:nvPr/>
            </p:nvSpPr>
            <p:spPr bwMode="auto">
              <a:xfrm>
                <a:off x="4524" y="1977"/>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10" name="Freeform 33"/>
              <p:cNvSpPr>
                <a:spLocks/>
              </p:cNvSpPr>
              <p:nvPr/>
            </p:nvSpPr>
            <p:spPr bwMode="auto">
              <a:xfrm>
                <a:off x="4786" y="2103"/>
                <a:ext cx="41" cy="42"/>
              </a:xfrm>
              <a:custGeom>
                <a:avLst/>
                <a:gdLst>
                  <a:gd name="T0" fmla="*/ 20 w 41"/>
                  <a:gd name="T1" fmla="*/ 0 h 42"/>
                  <a:gd name="T2" fmla="*/ 41 w 41"/>
                  <a:gd name="T3" fmla="*/ 21 h 42"/>
                  <a:gd name="T4" fmla="*/ 20 w 41"/>
                  <a:gd name="T5" fmla="*/ 42 h 42"/>
                  <a:gd name="T6" fmla="*/ 0 w 41"/>
                  <a:gd name="T7" fmla="*/ 21 h 42"/>
                  <a:gd name="T8" fmla="*/ 20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0" y="0"/>
                    </a:moveTo>
                    <a:lnTo>
                      <a:pt x="41" y="21"/>
                    </a:lnTo>
                    <a:lnTo>
                      <a:pt x="20" y="42"/>
                    </a:lnTo>
                    <a:lnTo>
                      <a:pt x="0" y="21"/>
                    </a:lnTo>
                    <a:lnTo>
                      <a:pt x="20" y="0"/>
                    </a:lnTo>
                    <a:close/>
                  </a:path>
                </a:pathLst>
              </a:custGeom>
              <a:solidFill>
                <a:srgbClr val="000080"/>
              </a:solidFill>
              <a:ln w="7938">
                <a:solidFill>
                  <a:srgbClr val="000080"/>
                </a:solidFill>
                <a:round/>
                <a:headEnd/>
                <a:tailEnd/>
              </a:ln>
            </p:spPr>
            <p:txBody>
              <a:bodyPr/>
              <a:lstStyle/>
              <a:p>
                <a:endParaRPr lang="en-US"/>
              </a:p>
            </p:txBody>
          </p:sp>
          <p:sp>
            <p:nvSpPr>
              <p:cNvPr id="25711" name="Rectangle 34"/>
              <p:cNvSpPr>
                <a:spLocks noChangeArrowheads="1"/>
              </p:cNvSpPr>
              <p:nvPr/>
            </p:nvSpPr>
            <p:spPr bwMode="auto">
              <a:xfrm>
                <a:off x="1655" y="2082"/>
                <a:ext cx="21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0.01</a:t>
                </a:r>
                <a:endParaRPr lang="en-US" b="1"/>
              </a:p>
            </p:txBody>
          </p:sp>
          <p:sp>
            <p:nvSpPr>
              <p:cNvPr id="25712" name="Rectangle 35"/>
              <p:cNvSpPr>
                <a:spLocks noChangeArrowheads="1"/>
              </p:cNvSpPr>
              <p:nvPr/>
            </p:nvSpPr>
            <p:spPr bwMode="auto">
              <a:xfrm>
                <a:off x="1696" y="1631"/>
                <a:ext cx="155"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0.1</a:t>
                </a:r>
                <a:endParaRPr lang="en-US" b="1"/>
              </a:p>
            </p:txBody>
          </p:sp>
          <p:sp>
            <p:nvSpPr>
              <p:cNvPr id="25713" name="Rectangle 36"/>
              <p:cNvSpPr>
                <a:spLocks noChangeArrowheads="1"/>
              </p:cNvSpPr>
              <p:nvPr/>
            </p:nvSpPr>
            <p:spPr bwMode="auto">
              <a:xfrm>
                <a:off x="1760" y="1181"/>
                <a:ext cx="62"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a:t>
                </a:r>
                <a:endParaRPr lang="en-US" b="1"/>
              </a:p>
            </p:txBody>
          </p:sp>
          <p:sp>
            <p:nvSpPr>
              <p:cNvPr id="25714" name="Rectangle 37"/>
              <p:cNvSpPr>
                <a:spLocks noChangeArrowheads="1"/>
              </p:cNvSpPr>
              <p:nvPr/>
            </p:nvSpPr>
            <p:spPr bwMode="auto">
              <a:xfrm>
                <a:off x="1717" y="731"/>
                <a:ext cx="124"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b="1"/>
              </a:p>
            </p:txBody>
          </p:sp>
          <p:sp>
            <p:nvSpPr>
              <p:cNvPr id="25715" name="Rectangle 38"/>
              <p:cNvSpPr>
                <a:spLocks noChangeArrowheads="1"/>
              </p:cNvSpPr>
              <p:nvPr/>
            </p:nvSpPr>
            <p:spPr bwMode="auto">
              <a:xfrm>
                <a:off x="174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1.E+11</a:t>
                </a:r>
                <a:endParaRPr lang="en-US" b="1"/>
              </a:p>
            </p:txBody>
          </p:sp>
          <p:sp>
            <p:nvSpPr>
              <p:cNvPr id="25716" name="Rectangle 39"/>
              <p:cNvSpPr>
                <a:spLocks noChangeArrowheads="1"/>
              </p:cNvSpPr>
              <p:nvPr/>
            </p:nvSpPr>
            <p:spPr bwMode="auto">
              <a:xfrm>
                <a:off x="2120" y="2197"/>
                <a:ext cx="35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1.E+12</a:t>
                </a:r>
                <a:endParaRPr lang="en-US" b="1"/>
              </a:p>
            </p:txBody>
          </p:sp>
          <p:sp>
            <p:nvSpPr>
              <p:cNvPr id="25717" name="Rectangle 40"/>
              <p:cNvSpPr>
                <a:spLocks noChangeArrowheads="1"/>
              </p:cNvSpPr>
              <p:nvPr/>
            </p:nvSpPr>
            <p:spPr bwMode="auto">
              <a:xfrm>
                <a:off x="2497"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1.E+13</a:t>
                </a:r>
                <a:endParaRPr lang="en-US" b="1"/>
              </a:p>
            </p:txBody>
          </p:sp>
          <p:sp>
            <p:nvSpPr>
              <p:cNvPr id="25718" name="Rectangle 41"/>
              <p:cNvSpPr>
                <a:spLocks noChangeArrowheads="1"/>
              </p:cNvSpPr>
              <p:nvPr/>
            </p:nvSpPr>
            <p:spPr bwMode="auto">
              <a:xfrm>
                <a:off x="287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1.E+14</a:t>
                </a:r>
                <a:endParaRPr lang="en-US" b="1"/>
              </a:p>
            </p:txBody>
          </p:sp>
          <p:sp>
            <p:nvSpPr>
              <p:cNvPr id="25719" name="Rectangle 42"/>
              <p:cNvSpPr>
                <a:spLocks noChangeArrowheads="1"/>
              </p:cNvSpPr>
              <p:nvPr/>
            </p:nvSpPr>
            <p:spPr bwMode="auto">
              <a:xfrm>
                <a:off x="325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1.E+15</a:t>
                </a:r>
                <a:endParaRPr lang="en-US" b="1"/>
              </a:p>
            </p:txBody>
          </p:sp>
          <p:sp>
            <p:nvSpPr>
              <p:cNvPr id="25720" name="Rectangle 43"/>
              <p:cNvSpPr>
                <a:spLocks noChangeArrowheads="1"/>
              </p:cNvSpPr>
              <p:nvPr/>
            </p:nvSpPr>
            <p:spPr bwMode="auto">
              <a:xfrm>
                <a:off x="363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1.E+16</a:t>
                </a:r>
                <a:endParaRPr lang="en-US" b="1"/>
              </a:p>
            </p:txBody>
          </p:sp>
          <p:sp>
            <p:nvSpPr>
              <p:cNvPr id="25721" name="Rectangle 44"/>
              <p:cNvSpPr>
                <a:spLocks noChangeArrowheads="1"/>
              </p:cNvSpPr>
              <p:nvPr/>
            </p:nvSpPr>
            <p:spPr bwMode="auto">
              <a:xfrm>
                <a:off x="4011"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1.E+17</a:t>
                </a:r>
                <a:endParaRPr lang="en-US" b="1"/>
              </a:p>
            </p:txBody>
          </p:sp>
          <p:sp>
            <p:nvSpPr>
              <p:cNvPr id="25722" name="Rectangle 45"/>
              <p:cNvSpPr>
                <a:spLocks noChangeArrowheads="1"/>
              </p:cNvSpPr>
              <p:nvPr/>
            </p:nvSpPr>
            <p:spPr bwMode="auto">
              <a:xfrm>
                <a:off x="4388"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1.E+18</a:t>
                </a:r>
                <a:endParaRPr lang="en-US" b="1"/>
              </a:p>
            </p:txBody>
          </p:sp>
          <p:sp>
            <p:nvSpPr>
              <p:cNvPr id="25723" name="Rectangle 46"/>
              <p:cNvSpPr>
                <a:spLocks noChangeArrowheads="1"/>
              </p:cNvSpPr>
              <p:nvPr/>
            </p:nvSpPr>
            <p:spPr bwMode="auto">
              <a:xfrm>
                <a:off x="476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1.E+19</a:t>
                </a:r>
                <a:endParaRPr lang="en-US" b="1"/>
              </a:p>
            </p:txBody>
          </p:sp>
          <p:sp>
            <p:nvSpPr>
              <p:cNvPr id="25724" name="Rectangle 47"/>
              <p:cNvSpPr>
                <a:spLocks noChangeArrowheads="1"/>
              </p:cNvSpPr>
              <p:nvPr/>
            </p:nvSpPr>
            <p:spPr bwMode="auto">
              <a:xfrm>
                <a:off x="2858" y="2333"/>
                <a:ext cx="1613"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Cumulative bits "produced“ </a:t>
                </a:r>
                <a:r>
                  <a:rPr lang="en-US" sz="1000" b="1" i="1">
                    <a:solidFill>
                      <a:srgbClr val="000000"/>
                    </a:solidFill>
                    <a:latin typeface="Arial" pitchFamily="34" charset="0"/>
                  </a:rPr>
                  <a:t>Q</a:t>
                </a:r>
                <a:endParaRPr lang="en-US" b="1" i="1"/>
              </a:p>
            </p:txBody>
          </p:sp>
          <p:sp>
            <p:nvSpPr>
              <p:cNvPr id="25725" name="Rectangle 48"/>
              <p:cNvSpPr>
                <a:spLocks noChangeArrowheads="1"/>
              </p:cNvSpPr>
              <p:nvPr/>
            </p:nvSpPr>
            <p:spPr bwMode="auto">
              <a:xfrm rot="-5400000">
                <a:off x="1044" y="1263"/>
                <a:ext cx="1083" cy="13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Cost per bit (millicents) </a:t>
                </a:r>
                <a:r>
                  <a:rPr lang="en-US" sz="1000" b="1" i="1">
                    <a:solidFill>
                      <a:srgbClr val="000000"/>
                    </a:solidFill>
                    <a:latin typeface="Arial" pitchFamily="34" charset="0"/>
                  </a:rPr>
                  <a:t>C</a:t>
                </a:r>
                <a:r>
                  <a:rPr lang="en-US" sz="1000" b="1">
                    <a:solidFill>
                      <a:srgbClr val="000000"/>
                    </a:solidFill>
                    <a:latin typeface="Arial" pitchFamily="34" charset="0"/>
                  </a:rPr>
                  <a:t>(</a:t>
                </a:r>
                <a:r>
                  <a:rPr lang="en-US" sz="1000" b="1" i="1">
                    <a:solidFill>
                      <a:srgbClr val="000000"/>
                    </a:solidFill>
                    <a:latin typeface="Arial" pitchFamily="34" charset="0"/>
                  </a:rPr>
                  <a:t>Q</a:t>
                </a:r>
                <a:r>
                  <a:rPr lang="en-US" sz="1000" b="1">
                    <a:solidFill>
                      <a:srgbClr val="000000"/>
                    </a:solidFill>
                    <a:latin typeface="Arial" pitchFamily="34" charset="0"/>
                  </a:rPr>
                  <a:t>)</a:t>
                </a:r>
                <a:endParaRPr lang="en-US" b="1"/>
              </a:p>
            </p:txBody>
          </p:sp>
        </p:grpSp>
        <p:sp>
          <p:nvSpPr>
            <p:cNvPr id="25681" name="Line 49"/>
            <p:cNvSpPr>
              <a:spLocks noChangeShapeType="1"/>
            </p:cNvSpPr>
            <p:nvPr/>
          </p:nvSpPr>
          <p:spPr bwMode="auto">
            <a:xfrm>
              <a:off x="3722" y="739"/>
              <a:ext cx="1870" cy="1359"/>
            </a:xfrm>
            <a:prstGeom prst="line">
              <a:avLst/>
            </a:prstGeom>
            <a:noFill/>
            <a:ln w="9525">
              <a:solidFill>
                <a:schemeClr val="tx1"/>
              </a:solidFill>
              <a:prstDash val="dash"/>
              <a:round/>
              <a:headEnd/>
              <a:tailEnd/>
            </a:ln>
          </p:spPr>
          <p:txBody>
            <a:bodyPr wrap="none">
              <a:spAutoFit/>
            </a:bodyPr>
            <a:lstStyle/>
            <a:p>
              <a:endParaRPr lang="en-US"/>
            </a:p>
          </p:txBody>
        </p:sp>
      </p:grpSp>
      <p:sp>
        <p:nvSpPr>
          <p:cNvPr id="25605" name="AutoShape 53"/>
          <p:cNvSpPr>
            <a:spLocks noChangeAspect="1" noChangeArrowheads="1" noTextEdit="1"/>
          </p:cNvSpPr>
          <p:nvPr/>
        </p:nvSpPr>
        <p:spPr bwMode="auto">
          <a:xfrm>
            <a:off x="5476875" y="4183063"/>
            <a:ext cx="3360738" cy="1770062"/>
          </a:xfrm>
          <a:prstGeom prst="rect">
            <a:avLst/>
          </a:prstGeom>
          <a:noFill/>
          <a:ln w="9525">
            <a:noFill/>
            <a:miter lim="800000"/>
            <a:headEnd/>
            <a:tailEnd/>
          </a:ln>
        </p:spPr>
        <p:txBody>
          <a:bodyPr/>
          <a:lstStyle/>
          <a:p>
            <a:endParaRPr lang="en-US"/>
          </a:p>
        </p:txBody>
      </p:sp>
      <p:sp>
        <p:nvSpPr>
          <p:cNvPr id="25606" name="Rectangle 55"/>
          <p:cNvSpPr>
            <a:spLocks noChangeArrowheads="1"/>
          </p:cNvSpPr>
          <p:nvPr/>
        </p:nvSpPr>
        <p:spPr bwMode="auto">
          <a:xfrm>
            <a:off x="5670550" y="4351338"/>
            <a:ext cx="2667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Year</a:t>
            </a:r>
            <a:endParaRPr lang="en-US"/>
          </a:p>
        </p:txBody>
      </p:sp>
      <p:sp>
        <p:nvSpPr>
          <p:cNvPr id="25607" name="Rectangle 56"/>
          <p:cNvSpPr>
            <a:spLocks noChangeArrowheads="1"/>
          </p:cNvSpPr>
          <p:nvPr/>
        </p:nvSpPr>
        <p:spPr bwMode="auto">
          <a:xfrm>
            <a:off x="6202363" y="4351338"/>
            <a:ext cx="414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Bits/die</a:t>
            </a:r>
            <a:endParaRPr lang="en-US"/>
          </a:p>
        </p:txBody>
      </p:sp>
      <p:sp>
        <p:nvSpPr>
          <p:cNvPr id="25608" name="Rectangle 57"/>
          <p:cNvSpPr>
            <a:spLocks noChangeArrowheads="1"/>
          </p:cNvSpPr>
          <p:nvPr/>
        </p:nvSpPr>
        <p:spPr bwMode="auto">
          <a:xfrm>
            <a:off x="6721475" y="4194175"/>
            <a:ext cx="6032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Line width </a:t>
            </a:r>
            <a:endParaRPr lang="en-US"/>
          </a:p>
        </p:txBody>
      </p:sp>
      <p:sp>
        <p:nvSpPr>
          <p:cNvPr id="25609" name="Rectangle 58"/>
          <p:cNvSpPr>
            <a:spLocks noChangeArrowheads="1"/>
          </p:cNvSpPr>
          <p:nvPr/>
        </p:nvSpPr>
        <p:spPr bwMode="auto">
          <a:xfrm>
            <a:off x="6770688" y="4351338"/>
            <a:ext cx="4667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(micron)</a:t>
            </a:r>
            <a:endParaRPr lang="en-US"/>
          </a:p>
        </p:txBody>
      </p:sp>
      <p:sp>
        <p:nvSpPr>
          <p:cNvPr id="25610" name="Rectangle 59"/>
          <p:cNvSpPr>
            <a:spLocks noChangeArrowheads="1"/>
          </p:cNvSpPr>
          <p:nvPr/>
        </p:nvSpPr>
        <p:spPr bwMode="auto">
          <a:xfrm>
            <a:off x="7597775" y="4194175"/>
            <a:ext cx="2952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Cost </a:t>
            </a:r>
            <a:endParaRPr lang="en-US"/>
          </a:p>
        </p:txBody>
      </p:sp>
      <p:sp>
        <p:nvSpPr>
          <p:cNvPr id="25611" name="Rectangle 60"/>
          <p:cNvSpPr>
            <a:spLocks noChangeArrowheads="1"/>
          </p:cNvSpPr>
          <p:nvPr/>
        </p:nvSpPr>
        <p:spPr bwMode="auto">
          <a:xfrm>
            <a:off x="7340600" y="4351338"/>
            <a:ext cx="776288"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(millicents/bit)</a:t>
            </a:r>
            <a:endParaRPr lang="en-US"/>
          </a:p>
        </p:txBody>
      </p:sp>
      <p:sp>
        <p:nvSpPr>
          <p:cNvPr id="25612" name="Rectangle 61"/>
          <p:cNvSpPr>
            <a:spLocks noChangeArrowheads="1"/>
          </p:cNvSpPr>
          <p:nvPr/>
        </p:nvSpPr>
        <p:spPr bwMode="auto">
          <a:xfrm>
            <a:off x="8174038" y="4194175"/>
            <a:ext cx="668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Cumulative </a:t>
            </a:r>
            <a:endParaRPr lang="en-US"/>
          </a:p>
        </p:txBody>
      </p:sp>
      <p:sp>
        <p:nvSpPr>
          <p:cNvPr id="25613" name="Rectangle 62"/>
          <p:cNvSpPr>
            <a:spLocks noChangeArrowheads="1"/>
          </p:cNvSpPr>
          <p:nvPr/>
        </p:nvSpPr>
        <p:spPr bwMode="auto">
          <a:xfrm>
            <a:off x="8259763" y="4351338"/>
            <a:ext cx="4635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 sold</a:t>
            </a:r>
            <a:endParaRPr lang="en-US"/>
          </a:p>
        </p:txBody>
      </p:sp>
      <p:sp>
        <p:nvSpPr>
          <p:cNvPr id="25614" name="Rectangle 63"/>
          <p:cNvSpPr>
            <a:spLocks noChangeArrowheads="1"/>
          </p:cNvSpPr>
          <p:nvPr/>
        </p:nvSpPr>
        <p:spPr bwMode="auto">
          <a:xfrm>
            <a:off x="5808663" y="45354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1974</a:t>
            </a:r>
            <a:endParaRPr lang="en-US"/>
          </a:p>
        </p:txBody>
      </p:sp>
      <p:sp>
        <p:nvSpPr>
          <p:cNvPr id="25615" name="Rectangle 64"/>
          <p:cNvSpPr>
            <a:spLocks noChangeArrowheads="1"/>
          </p:cNvSpPr>
          <p:nvPr/>
        </p:nvSpPr>
        <p:spPr bwMode="auto">
          <a:xfrm>
            <a:off x="6196013" y="45354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4.1E+03</a:t>
            </a:r>
            <a:endParaRPr lang="en-US"/>
          </a:p>
        </p:txBody>
      </p:sp>
      <p:sp>
        <p:nvSpPr>
          <p:cNvPr id="25616" name="Rectangle 65"/>
          <p:cNvSpPr>
            <a:spLocks noChangeArrowheads="1"/>
          </p:cNvSpPr>
          <p:nvPr/>
        </p:nvSpPr>
        <p:spPr bwMode="auto">
          <a:xfrm>
            <a:off x="7213600" y="4535488"/>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a:t>
            </a:r>
            <a:endParaRPr lang="en-US"/>
          </a:p>
        </p:txBody>
      </p:sp>
      <p:sp>
        <p:nvSpPr>
          <p:cNvPr id="25617" name="Rectangle 66"/>
          <p:cNvSpPr>
            <a:spLocks noChangeArrowheads="1"/>
          </p:cNvSpPr>
          <p:nvPr/>
        </p:nvSpPr>
        <p:spPr bwMode="auto">
          <a:xfrm>
            <a:off x="7869238" y="4535488"/>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8.02</a:t>
            </a:r>
            <a:endParaRPr lang="en-US"/>
          </a:p>
        </p:txBody>
      </p:sp>
      <p:sp>
        <p:nvSpPr>
          <p:cNvPr id="25618" name="Rectangle 67"/>
          <p:cNvSpPr>
            <a:spLocks noChangeArrowheads="1"/>
          </p:cNvSpPr>
          <p:nvPr/>
        </p:nvSpPr>
        <p:spPr bwMode="auto">
          <a:xfrm>
            <a:off x="8264525" y="45354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2.00E+12</a:t>
            </a:r>
            <a:endParaRPr lang="en-US"/>
          </a:p>
        </p:txBody>
      </p:sp>
      <p:sp>
        <p:nvSpPr>
          <p:cNvPr id="25619" name="Rectangle 68"/>
          <p:cNvSpPr>
            <a:spLocks noChangeArrowheads="1"/>
          </p:cNvSpPr>
          <p:nvPr/>
        </p:nvSpPr>
        <p:spPr bwMode="auto">
          <a:xfrm>
            <a:off x="5808663" y="469106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1977</a:t>
            </a:r>
            <a:endParaRPr lang="en-US"/>
          </a:p>
        </p:txBody>
      </p:sp>
      <p:sp>
        <p:nvSpPr>
          <p:cNvPr id="25620" name="Rectangle 69"/>
          <p:cNvSpPr>
            <a:spLocks noChangeArrowheads="1"/>
          </p:cNvSpPr>
          <p:nvPr/>
        </p:nvSpPr>
        <p:spPr bwMode="auto">
          <a:xfrm>
            <a:off x="6196013" y="469106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1.6E+04</a:t>
            </a:r>
            <a:endParaRPr lang="en-US"/>
          </a:p>
        </p:txBody>
      </p:sp>
      <p:sp>
        <p:nvSpPr>
          <p:cNvPr id="25621" name="Rectangle 70"/>
          <p:cNvSpPr>
            <a:spLocks noChangeArrowheads="1"/>
          </p:cNvSpPr>
          <p:nvPr/>
        </p:nvSpPr>
        <p:spPr bwMode="auto">
          <a:xfrm>
            <a:off x="7107238" y="469106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3.5</a:t>
            </a:r>
            <a:endParaRPr lang="en-US"/>
          </a:p>
        </p:txBody>
      </p:sp>
      <p:sp>
        <p:nvSpPr>
          <p:cNvPr id="25622" name="Rectangle 71"/>
          <p:cNvSpPr>
            <a:spLocks noChangeArrowheads="1"/>
          </p:cNvSpPr>
          <p:nvPr/>
        </p:nvSpPr>
        <p:spPr bwMode="auto">
          <a:xfrm>
            <a:off x="7869238" y="4691063"/>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2.89</a:t>
            </a:r>
            <a:endParaRPr lang="en-US"/>
          </a:p>
        </p:txBody>
      </p:sp>
      <p:sp>
        <p:nvSpPr>
          <p:cNvPr id="25623" name="Rectangle 72"/>
          <p:cNvSpPr>
            <a:spLocks noChangeArrowheads="1"/>
          </p:cNvSpPr>
          <p:nvPr/>
        </p:nvSpPr>
        <p:spPr bwMode="auto">
          <a:xfrm>
            <a:off x="8264525" y="469106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3.00E+13</a:t>
            </a:r>
            <a:endParaRPr lang="en-US"/>
          </a:p>
        </p:txBody>
      </p:sp>
      <p:sp>
        <p:nvSpPr>
          <p:cNvPr id="25624" name="Rectangle 73"/>
          <p:cNvSpPr>
            <a:spLocks noChangeArrowheads="1"/>
          </p:cNvSpPr>
          <p:nvPr/>
        </p:nvSpPr>
        <p:spPr bwMode="auto">
          <a:xfrm>
            <a:off x="5808663" y="484822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1980</a:t>
            </a:r>
            <a:endParaRPr lang="en-US"/>
          </a:p>
        </p:txBody>
      </p:sp>
      <p:sp>
        <p:nvSpPr>
          <p:cNvPr id="25625" name="Rectangle 74"/>
          <p:cNvSpPr>
            <a:spLocks noChangeArrowheads="1"/>
          </p:cNvSpPr>
          <p:nvPr/>
        </p:nvSpPr>
        <p:spPr bwMode="auto">
          <a:xfrm>
            <a:off x="6196013" y="484822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6.6E+04</a:t>
            </a:r>
            <a:endParaRPr lang="en-US"/>
          </a:p>
        </p:txBody>
      </p:sp>
      <p:sp>
        <p:nvSpPr>
          <p:cNvPr id="25626" name="Rectangle 75"/>
          <p:cNvSpPr>
            <a:spLocks noChangeArrowheads="1"/>
          </p:cNvSpPr>
          <p:nvPr/>
        </p:nvSpPr>
        <p:spPr bwMode="auto">
          <a:xfrm>
            <a:off x="7107238" y="484822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2.3</a:t>
            </a:r>
            <a:endParaRPr lang="en-US"/>
          </a:p>
        </p:txBody>
      </p:sp>
      <p:sp>
        <p:nvSpPr>
          <p:cNvPr id="25627" name="Rectangle 76"/>
          <p:cNvSpPr>
            <a:spLocks noChangeArrowheads="1"/>
          </p:cNvSpPr>
          <p:nvPr/>
        </p:nvSpPr>
        <p:spPr bwMode="auto">
          <a:xfrm>
            <a:off x="7869238" y="4848225"/>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1.37</a:t>
            </a:r>
            <a:endParaRPr lang="en-US"/>
          </a:p>
        </p:txBody>
      </p:sp>
      <p:sp>
        <p:nvSpPr>
          <p:cNvPr id="25628" name="Rectangle 77"/>
          <p:cNvSpPr>
            <a:spLocks noChangeArrowheads="1"/>
          </p:cNvSpPr>
          <p:nvPr/>
        </p:nvSpPr>
        <p:spPr bwMode="auto">
          <a:xfrm>
            <a:off x="8264525" y="484822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3.00E+14</a:t>
            </a:r>
            <a:endParaRPr lang="en-US"/>
          </a:p>
        </p:txBody>
      </p:sp>
      <p:sp>
        <p:nvSpPr>
          <p:cNvPr id="25629" name="Rectangle 78"/>
          <p:cNvSpPr>
            <a:spLocks noChangeArrowheads="1"/>
          </p:cNvSpPr>
          <p:nvPr/>
        </p:nvSpPr>
        <p:spPr bwMode="auto">
          <a:xfrm>
            <a:off x="5808663" y="50053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1983</a:t>
            </a:r>
            <a:endParaRPr lang="en-US"/>
          </a:p>
        </p:txBody>
      </p:sp>
      <p:sp>
        <p:nvSpPr>
          <p:cNvPr id="25630" name="Rectangle 79"/>
          <p:cNvSpPr>
            <a:spLocks noChangeArrowheads="1"/>
          </p:cNvSpPr>
          <p:nvPr/>
        </p:nvSpPr>
        <p:spPr bwMode="auto">
          <a:xfrm>
            <a:off x="6196013" y="50053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2.6E+05</a:t>
            </a:r>
            <a:endParaRPr lang="en-US"/>
          </a:p>
        </p:txBody>
      </p:sp>
      <p:sp>
        <p:nvSpPr>
          <p:cNvPr id="25631" name="Rectangle 80"/>
          <p:cNvSpPr>
            <a:spLocks noChangeArrowheads="1"/>
          </p:cNvSpPr>
          <p:nvPr/>
        </p:nvSpPr>
        <p:spPr bwMode="auto">
          <a:xfrm>
            <a:off x="7107238" y="5005388"/>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a:t>
            </a:r>
            <a:endParaRPr lang="en-US"/>
          </a:p>
        </p:txBody>
      </p:sp>
      <p:sp>
        <p:nvSpPr>
          <p:cNvPr id="25632" name="Rectangle 81"/>
          <p:cNvSpPr>
            <a:spLocks noChangeArrowheads="1"/>
          </p:cNvSpPr>
          <p:nvPr/>
        </p:nvSpPr>
        <p:spPr bwMode="auto">
          <a:xfrm>
            <a:off x="7799388" y="5005388"/>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0.395</a:t>
            </a:r>
            <a:endParaRPr lang="en-US"/>
          </a:p>
        </p:txBody>
      </p:sp>
      <p:sp>
        <p:nvSpPr>
          <p:cNvPr id="25633" name="Rectangle 82"/>
          <p:cNvSpPr>
            <a:spLocks noChangeArrowheads="1"/>
          </p:cNvSpPr>
          <p:nvPr/>
        </p:nvSpPr>
        <p:spPr bwMode="auto">
          <a:xfrm>
            <a:off x="8264525" y="50053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2.00E+15</a:t>
            </a:r>
            <a:endParaRPr lang="en-US"/>
          </a:p>
        </p:txBody>
      </p:sp>
      <p:sp>
        <p:nvSpPr>
          <p:cNvPr id="25634" name="Rectangle 83"/>
          <p:cNvSpPr>
            <a:spLocks noChangeArrowheads="1"/>
          </p:cNvSpPr>
          <p:nvPr/>
        </p:nvSpPr>
        <p:spPr bwMode="auto">
          <a:xfrm>
            <a:off x="5808663" y="51625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1986</a:t>
            </a:r>
            <a:endParaRPr lang="en-US"/>
          </a:p>
        </p:txBody>
      </p:sp>
      <p:sp>
        <p:nvSpPr>
          <p:cNvPr id="25635" name="Rectangle 84"/>
          <p:cNvSpPr>
            <a:spLocks noChangeArrowheads="1"/>
          </p:cNvSpPr>
          <p:nvPr/>
        </p:nvSpPr>
        <p:spPr bwMode="auto">
          <a:xfrm>
            <a:off x="6196013" y="51625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1.1E+06</a:t>
            </a:r>
            <a:endParaRPr lang="en-US"/>
          </a:p>
        </p:txBody>
      </p:sp>
      <p:sp>
        <p:nvSpPr>
          <p:cNvPr id="25636" name="Rectangle 85"/>
          <p:cNvSpPr>
            <a:spLocks noChangeArrowheads="1"/>
          </p:cNvSpPr>
          <p:nvPr/>
        </p:nvSpPr>
        <p:spPr bwMode="auto">
          <a:xfrm>
            <a:off x="7213600" y="5162550"/>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a:t>
            </a:r>
            <a:endParaRPr lang="en-US"/>
          </a:p>
        </p:txBody>
      </p:sp>
      <p:sp>
        <p:nvSpPr>
          <p:cNvPr id="25637" name="Rectangle 86"/>
          <p:cNvSpPr>
            <a:spLocks noChangeArrowheads="1"/>
          </p:cNvSpPr>
          <p:nvPr/>
        </p:nvSpPr>
        <p:spPr bwMode="auto">
          <a:xfrm>
            <a:off x="7799388" y="51625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0.196</a:t>
            </a:r>
            <a:endParaRPr lang="en-US"/>
          </a:p>
        </p:txBody>
      </p:sp>
      <p:sp>
        <p:nvSpPr>
          <p:cNvPr id="25638" name="Rectangle 87"/>
          <p:cNvSpPr>
            <a:spLocks noChangeArrowheads="1"/>
          </p:cNvSpPr>
          <p:nvPr/>
        </p:nvSpPr>
        <p:spPr bwMode="auto">
          <a:xfrm>
            <a:off x="8264525" y="51625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1.00E+16</a:t>
            </a:r>
            <a:endParaRPr lang="en-US"/>
          </a:p>
        </p:txBody>
      </p:sp>
      <p:sp>
        <p:nvSpPr>
          <p:cNvPr id="25639" name="Rectangle 88"/>
          <p:cNvSpPr>
            <a:spLocks noChangeArrowheads="1"/>
          </p:cNvSpPr>
          <p:nvPr/>
        </p:nvSpPr>
        <p:spPr bwMode="auto">
          <a:xfrm>
            <a:off x="5808663" y="531971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1989</a:t>
            </a:r>
            <a:endParaRPr lang="en-US"/>
          </a:p>
        </p:txBody>
      </p:sp>
      <p:sp>
        <p:nvSpPr>
          <p:cNvPr id="25640" name="Rectangle 89"/>
          <p:cNvSpPr>
            <a:spLocks noChangeArrowheads="1"/>
          </p:cNvSpPr>
          <p:nvPr/>
        </p:nvSpPr>
        <p:spPr bwMode="auto">
          <a:xfrm>
            <a:off x="6196013" y="531971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4.2E+06</a:t>
            </a:r>
            <a:endParaRPr lang="en-US"/>
          </a:p>
        </p:txBody>
      </p:sp>
      <p:sp>
        <p:nvSpPr>
          <p:cNvPr id="25641" name="Rectangle 90"/>
          <p:cNvSpPr>
            <a:spLocks noChangeArrowheads="1"/>
          </p:cNvSpPr>
          <p:nvPr/>
        </p:nvSpPr>
        <p:spPr bwMode="auto">
          <a:xfrm>
            <a:off x="7107238" y="531971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0.8</a:t>
            </a:r>
            <a:endParaRPr lang="en-US"/>
          </a:p>
        </p:txBody>
      </p:sp>
      <p:sp>
        <p:nvSpPr>
          <p:cNvPr id="25642" name="Rectangle 91"/>
          <p:cNvSpPr>
            <a:spLocks noChangeArrowheads="1"/>
          </p:cNvSpPr>
          <p:nvPr/>
        </p:nvSpPr>
        <p:spPr bwMode="auto">
          <a:xfrm>
            <a:off x="7799388" y="5319713"/>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0.105</a:t>
            </a:r>
            <a:endParaRPr lang="en-US"/>
          </a:p>
        </p:txBody>
      </p:sp>
      <p:sp>
        <p:nvSpPr>
          <p:cNvPr id="25643" name="Rectangle 92"/>
          <p:cNvSpPr>
            <a:spLocks noChangeArrowheads="1"/>
          </p:cNvSpPr>
          <p:nvPr/>
        </p:nvSpPr>
        <p:spPr bwMode="auto">
          <a:xfrm>
            <a:off x="8264525" y="531971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5.00E+16</a:t>
            </a:r>
            <a:endParaRPr lang="en-US"/>
          </a:p>
        </p:txBody>
      </p:sp>
      <p:sp>
        <p:nvSpPr>
          <p:cNvPr id="25644" name="Rectangle 93"/>
          <p:cNvSpPr>
            <a:spLocks noChangeArrowheads="1"/>
          </p:cNvSpPr>
          <p:nvPr/>
        </p:nvSpPr>
        <p:spPr bwMode="auto">
          <a:xfrm>
            <a:off x="5808663" y="547687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1992</a:t>
            </a:r>
            <a:endParaRPr lang="en-US"/>
          </a:p>
        </p:txBody>
      </p:sp>
      <p:sp>
        <p:nvSpPr>
          <p:cNvPr id="25645" name="Rectangle 94"/>
          <p:cNvSpPr>
            <a:spLocks noChangeArrowheads="1"/>
          </p:cNvSpPr>
          <p:nvPr/>
        </p:nvSpPr>
        <p:spPr bwMode="auto">
          <a:xfrm>
            <a:off x="6196013" y="547687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1.7E+07</a:t>
            </a:r>
            <a:endParaRPr lang="en-US"/>
          </a:p>
        </p:txBody>
      </p:sp>
      <p:sp>
        <p:nvSpPr>
          <p:cNvPr id="25646" name="Rectangle 95"/>
          <p:cNvSpPr>
            <a:spLocks noChangeArrowheads="1"/>
          </p:cNvSpPr>
          <p:nvPr/>
        </p:nvSpPr>
        <p:spPr bwMode="auto">
          <a:xfrm>
            <a:off x="7107238" y="547687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0.5</a:t>
            </a:r>
            <a:endParaRPr lang="en-US"/>
          </a:p>
        </p:txBody>
      </p:sp>
      <p:sp>
        <p:nvSpPr>
          <p:cNvPr id="25647" name="Rectangle 96"/>
          <p:cNvSpPr>
            <a:spLocks noChangeArrowheads="1"/>
          </p:cNvSpPr>
          <p:nvPr/>
        </p:nvSpPr>
        <p:spPr bwMode="auto">
          <a:xfrm>
            <a:off x="7799388" y="5476875"/>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0.038</a:t>
            </a:r>
            <a:endParaRPr lang="en-US"/>
          </a:p>
        </p:txBody>
      </p:sp>
      <p:sp>
        <p:nvSpPr>
          <p:cNvPr id="25648" name="Rectangle 97"/>
          <p:cNvSpPr>
            <a:spLocks noChangeArrowheads="1"/>
          </p:cNvSpPr>
          <p:nvPr/>
        </p:nvSpPr>
        <p:spPr bwMode="auto">
          <a:xfrm>
            <a:off x="8264525" y="547687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2.70E+17</a:t>
            </a:r>
            <a:endParaRPr lang="en-US"/>
          </a:p>
        </p:txBody>
      </p:sp>
      <p:sp>
        <p:nvSpPr>
          <p:cNvPr id="25649" name="Rectangle 98"/>
          <p:cNvSpPr>
            <a:spLocks noChangeArrowheads="1"/>
          </p:cNvSpPr>
          <p:nvPr/>
        </p:nvSpPr>
        <p:spPr bwMode="auto">
          <a:xfrm>
            <a:off x="5808663" y="56324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1995</a:t>
            </a:r>
            <a:endParaRPr lang="en-US"/>
          </a:p>
        </p:txBody>
      </p:sp>
      <p:sp>
        <p:nvSpPr>
          <p:cNvPr id="25650" name="Rectangle 99"/>
          <p:cNvSpPr>
            <a:spLocks noChangeArrowheads="1"/>
          </p:cNvSpPr>
          <p:nvPr/>
        </p:nvSpPr>
        <p:spPr bwMode="auto">
          <a:xfrm>
            <a:off x="6196013" y="56324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6.7E+07</a:t>
            </a:r>
            <a:endParaRPr lang="en-US"/>
          </a:p>
        </p:txBody>
      </p:sp>
      <p:sp>
        <p:nvSpPr>
          <p:cNvPr id="25651" name="Rectangle 100"/>
          <p:cNvSpPr>
            <a:spLocks noChangeArrowheads="1"/>
          </p:cNvSpPr>
          <p:nvPr/>
        </p:nvSpPr>
        <p:spPr bwMode="auto">
          <a:xfrm>
            <a:off x="7037388" y="56324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0.35</a:t>
            </a:r>
            <a:endParaRPr lang="en-US"/>
          </a:p>
        </p:txBody>
      </p:sp>
      <p:sp>
        <p:nvSpPr>
          <p:cNvPr id="25652" name="Rectangle 101"/>
          <p:cNvSpPr>
            <a:spLocks noChangeArrowheads="1"/>
          </p:cNvSpPr>
          <p:nvPr/>
        </p:nvSpPr>
        <p:spPr bwMode="auto">
          <a:xfrm>
            <a:off x="7799388" y="56324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0.019</a:t>
            </a:r>
            <a:endParaRPr lang="en-US"/>
          </a:p>
        </p:txBody>
      </p:sp>
      <p:sp>
        <p:nvSpPr>
          <p:cNvPr id="25653" name="Rectangle 102"/>
          <p:cNvSpPr>
            <a:spLocks noChangeArrowheads="1"/>
          </p:cNvSpPr>
          <p:nvPr/>
        </p:nvSpPr>
        <p:spPr bwMode="auto">
          <a:xfrm>
            <a:off x="8264525" y="56324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1.25E+18</a:t>
            </a:r>
            <a:endParaRPr lang="en-US"/>
          </a:p>
        </p:txBody>
      </p:sp>
      <p:sp>
        <p:nvSpPr>
          <p:cNvPr id="25654" name="Rectangle 103"/>
          <p:cNvSpPr>
            <a:spLocks noChangeArrowheads="1"/>
          </p:cNvSpPr>
          <p:nvPr/>
        </p:nvSpPr>
        <p:spPr bwMode="auto">
          <a:xfrm>
            <a:off x="5808663" y="57848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1998</a:t>
            </a:r>
            <a:endParaRPr lang="en-US"/>
          </a:p>
        </p:txBody>
      </p:sp>
      <p:sp>
        <p:nvSpPr>
          <p:cNvPr id="25655" name="Rectangle 104"/>
          <p:cNvSpPr>
            <a:spLocks noChangeArrowheads="1"/>
          </p:cNvSpPr>
          <p:nvPr/>
        </p:nvSpPr>
        <p:spPr bwMode="auto">
          <a:xfrm>
            <a:off x="6196013" y="57848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2.7E+08</a:t>
            </a:r>
            <a:endParaRPr lang="en-US"/>
          </a:p>
        </p:txBody>
      </p:sp>
      <p:sp>
        <p:nvSpPr>
          <p:cNvPr id="25656" name="Rectangle 105"/>
          <p:cNvSpPr>
            <a:spLocks noChangeArrowheads="1"/>
          </p:cNvSpPr>
          <p:nvPr/>
        </p:nvSpPr>
        <p:spPr bwMode="auto">
          <a:xfrm>
            <a:off x="703738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0.25</a:t>
            </a:r>
            <a:endParaRPr lang="en-US"/>
          </a:p>
        </p:txBody>
      </p:sp>
      <p:sp>
        <p:nvSpPr>
          <p:cNvPr id="25657" name="Rectangle 106"/>
          <p:cNvSpPr>
            <a:spLocks noChangeArrowheads="1"/>
          </p:cNvSpPr>
          <p:nvPr/>
        </p:nvSpPr>
        <p:spPr bwMode="auto">
          <a:xfrm>
            <a:off x="786923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a:t>
            </a:r>
            <a:endParaRPr lang="en-US"/>
          </a:p>
        </p:txBody>
      </p:sp>
      <p:sp>
        <p:nvSpPr>
          <p:cNvPr id="25658" name="Rectangle 107"/>
          <p:cNvSpPr>
            <a:spLocks noChangeArrowheads="1"/>
          </p:cNvSpPr>
          <p:nvPr/>
        </p:nvSpPr>
        <p:spPr bwMode="auto">
          <a:xfrm>
            <a:off x="8264525" y="57848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6.25E+18</a:t>
            </a:r>
            <a:endParaRPr lang="en-US"/>
          </a:p>
        </p:txBody>
      </p:sp>
      <p:sp>
        <p:nvSpPr>
          <p:cNvPr id="25659" name="Line 108"/>
          <p:cNvSpPr>
            <a:spLocks noChangeShapeType="1"/>
          </p:cNvSpPr>
          <p:nvPr/>
        </p:nvSpPr>
        <p:spPr bwMode="auto">
          <a:xfrm>
            <a:off x="6107113" y="4202113"/>
            <a:ext cx="1587" cy="312737"/>
          </a:xfrm>
          <a:prstGeom prst="line">
            <a:avLst/>
          </a:prstGeom>
          <a:noFill/>
          <a:ln w="0">
            <a:solidFill>
              <a:srgbClr val="000000"/>
            </a:solidFill>
            <a:round/>
            <a:headEnd/>
            <a:tailEnd/>
          </a:ln>
        </p:spPr>
        <p:txBody>
          <a:bodyPr/>
          <a:lstStyle/>
          <a:p>
            <a:endParaRPr lang="en-US"/>
          </a:p>
        </p:txBody>
      </p:sp>
      <p:sp>
        <p:nvSpPr>
          <p:cNvPr id="25660" name="Rectangle 109"/>
          <p:cNvSpPr>
            <a:spLocks noChangeArrowheads="1"/>
          </p:cNvSpPr>
          <p:nvPr/>
        </p:nvSpPr>
        <p:spPr bwMode="auto">
          <a:xfrm>
            <a:off x="6107113" y="4202113"/>
            <a:ext cx="12700" cy="312737"/>
          </a:xfrm>
          <a:prstGeom prst="rect">
            <a:avLst/>
          </a:prstGeom>
          <a:solidFill>
            <a:srgbClr val="000000"/>
          </a:solidFill>
          <a:ln w="9525">
            <a:noFill/>
            <a:miter lim="800000"/>
            <a:headEnd/>
            <a:tailEnd/>
          </a:ln>
        </p:spPr>
        <p:txBody>
          <a:bodyPr/>
          <a:lstStyle/>
          <a:p>
            <a:endParaRPr lang="en-US"/>
          </a:p>
        </p:txBody>
      </p:sp>
      <p:sp>
        <p:nvSpPr>
          <p:cNvPr id="25661" name="Line 110"/>
          <p:cNvSpPr>
            <a:spLocks noChangeShapeType="1"/>
          </p:cNvSpPr>
          <p:nvPr/>
        </p:nvSpPr>
        <p:spPr bwMode="auto">
          <a:xfrm>
            <a:off x="6686550" y="4202113"/>
            <a:ext cx="1588" cy="312737"/>
          </a:xfrm>
          <a:prstGeom prst="line">
            <a:avLst/>
          </a:prstGeom>
          <a:noFill/>
          <a:ln w="0">
            <a:solidFill>
              <a:srgbClr val="000000"/>
            </a:solidFill>
            <a:round/>
            <a:headEnd/>
            <a:tailEnd/>
          </a:ln>
        </p:spPr>
        <p:txBody>
          <a:bodyPr/>
          <a:lstStyle/>
          <a:p>
            <a:endParaRPr lang="en-US"/>
          </a:p>
        </p:txBody>
      </p:sp>
      <p:sp>
        <p:nvSpPr>
          <p:cNvPr id="25662" name="Rectangle 111"/>
          <p:cNvSpPr>
            <a:spLocks noChangeArrowheads="1"/>
          </p:cNvSpPr>
          <p:nvPr/>
        </p:nvSpPr>
        <p:spPr bwMode="auto">
          <a:xfrm>
            <a:off x="6686550" y="4202113"/>
            <a:ext cx="12700" cy="312737"/>
          </a:xfrm>
          <a:prstGeom prst="rect">
            <a:avLst/>
          </a:prstGeom>
          <a:solidFill>
            <a:srgbClr val="000000"/>
          </a:solidFill>
          <a:ln w="9525">
            <a:noFill/>
            <a:miter lim="800000"/>
            <a:headEnd/>
            <a:tailEnd/>
          </a:ln>
        </p:spPr>
        <p:txBody>
          <a:bodyPr/>
          <a:lstStyle/>
          <a:p>
            <a:endParaRPr lang="en-US"/>
          </a:p>
        </p:txBody>
      </p:sp>
      <p:sp>
        <p:nvSpPr>
          <p:cNvPr id="25663" name="Line 112"/>
          <p:cNvSpPr>
            <a:spLocks noChangeShapeType="1"/>
          </p:cNvSpPr>
          <p:nvPr/>
        </p:nvSpPr>
        <p:spPr bwMode="auto">
          <a:xfrm>
            <a:off x="7300913" y="4202113"/>
            <a:ext cx="1587" cy="312737"/>
          </a:xfrm>
          <a:prstGeom prst="line">
            <a:avLst/>
          </a:prstGeom>
          <a:noFill/>
          <a:ln w="0">
            <a:solidFill>
              <a:srgbClr val="000000"/>
            </a:solidFill>
            <a:round/>
            <a:headEnd/>
            <a:tailEnd/>
          </a:ln>
        </p:spPr>
        <p:txBody>
          <a:bodyPr/>
          <a:lstStyle/>
          <a:p>
            <a:endParaRPr lang="en-US"/>
          </a:p>
        </p:txBody>
      </p:sp>
      <p:sp>
        <p:nvSpPr>
          <p:cNvPr id="25664" name="Rectangle 113"/>
          <p:cNvSpPr>
            <a:spLocks noChangeArrowheads="1"/>
          </p:cNvSpPr>
          <p:nvPr/>
        </p:nvSpPr>
        <p:spPr bwMode="auto">
          <a:xfrm>
            <a:off x="7300913" y="4202113"/>
            <a:ext cx="12700" cy="312737"/>
          </a:xfrm>
          <a:prstGeom prst="rect">
            <a:avLst/>
          </a:prstGeom>
          <a:solidFill>
            <a:srgbClr val="000000"/>
          </a:solidFill>
          <a:ln w="9525">
            <a:noFill/>
            <a:miter lim="800000"/>
            <a:headEnd/>
            <a:tailEnd/>
          </a:ln>
        </p:spPr>
        <p:txBody>
          <a:bodyPr/>
          <a:lstStyle/>
          <a:p>
            <a:endParaRPr lang="en-US"/>
          </a:p>
        </p:txBody>
      </p:sp>
      <p:sp>
        <p:nvSpPr>
          <p:cNvPr id="25665" name="Line 114"/>
          <p:cNvSpPr>
            <a:spLocks noChangeShapeType="1"/>
          </p:cNvSpPr>
          <p:nvPr/>
        </p:nvSpPr>
        <p:spPr bwMode="auto">
          <a:xfrm>
            <a:off x="8132763" y="4202113"/>
            <a:ext cx="1587" cy="312737"/>
          </a:xfrm>
          <a:prstGeom prst="line">
            <a:avLst/>
          </a:prstGeom>
          <a:noFill/>
          <a:ln w="0">
            <a:solidFill>
              <a:srgbClr val="000000"/>
            </a:solidFill>
            <a:round/>
            <a:headEnd/>
            <a:tailEnd/>
          </a:ln>
        </p:spPr>
        <p:txBody>
          <a:bodyPr/>
          <a:lstStyle/>
          <a:p>
            <a:endParaRPr lang="en-US"/>
          </a:p>
        </p:txBody>
      </p:sp>
      <p:sp>
        <p:nvSpPr>
          <p:cNvPr id="25666" name="Rectangle 115"/>
          <p:cNvSpPr>
            <a:spLocks noChangeArrowheads="1"/>
          </p:cNvSpPr>
          <p:nvPr/>
        </p:nvSpPr>
        <p:spPr bwMode="auto">
          <a:xfrm>
            <a:off x="8132763" y="4202113"/>
            <a:ext cx="12700" cy="312737"/>
          </a:xfrm>
          <a:prstGeom prst="rect">
            <a:avLst/>
          </a:prstGeom>
          <a:solidFill>
            <a:srgbClr val="000000"/>
          </a:solidFill>
          <a:ln w="9525">
            <a:noFill/>
            <a:miter lim="800000"/>
            <a:headEnd/>
            <a:tailEnd/>
          </a:ln>
        </p:spPr>
        <p:txBody>
          <a:bodyPr/>
          <a:lstStyle/>
          <a:p>
            <a:endParaRPr lang="en-US"/>
          </a:p>
        </p:txBody>
      </p:sp>
      <p:sp>
        <p:nvSpPr>
          <p:cNvPr id="25667" name="Rectangle 116"/>
          <p:cNvSpPr>
            <a:spLocks noChangeArrowheads="1"/>
          </p:cNvSpPr>
          <p:nvPr/>
        </p:nvSpPr>
        <p:spPr bwMode="auto">
          <a:xfrm>
            <a:off x="5470525" y="4176713"/>
            <a:ext cx="25400" cy="1782762"/>
          </a:xfrm>
          <a:prstGeom prst="rect">
            <a:avLst/>
          </a:prstGeom>
          <a:solidFill>
            <a:srgbClr val="000000"/>
          </a:solidFill>
          <a:ln w="9525">
            <a:noFill/>
            <a:miter lim="800000"/>
            <a:headEnd/>
            <a:tailEnd/>
          </a:ln>
        </p:spPr>
        <p:txBody>
          <a:bodyPr/>
          <a:lstStyle/>
          <a:p>
            <a:endParaRPr lang="en-US"/>
          </a:p>
        </p:txBody>
      </p:sp>
      <p:sp>
        <p:nvSpPr>
          <p:cNvPr id="25668" name="Line 117"/>
          <p:cNvSpPr>
            <a:spLocks noChangeShapeType="1"/>
          </p:cNvSpPr>
          <p:nvPr/>
        </p:nvSpPr>
        <p:spPr bwMode="auto">
          <a:xfrm>
            <a:off x="6107113" y="4540250"/>
            <a:ext cx="1587" cy="1393825"/>
          </a:xfrm>
          <a:prstGeom prst="line">
            <a:avLst/>
          </a:prstGeom>
          <a:noFill/>
          <a:ln w="0">
            <a:solidFill>
              <a:srgbClr val="000000"/>
            </a:solidFill>
            <a:round/>
            <a:headEnd/>
            <a:tailEnd/>
          </a:ln>
        </p:spPr>
        <p:txBody>
          <a:bodyPr/>
          <a:lstStyle/>
          <a:p>
            <a:endParaRPr lang="en-US"/>
          </a:p>
        </p:txBody>
      </p:sp>
      <p:sp>
        <p:nvSpPr>
          <p:cNvPr id="25669" name="Rectangle 118"/>
          <p:cNvSpPr>
            <a:spLocks noChangeArrowheads="1"/>
          </p:cNvSpPr>
          <p:nvPr/>
        </p:nvSpPr>
        <p:spPr bwMode="auto">
          <a:xfrm>
            <a:off x="6107113" y="4540250"/>
            <a:ext cx="12700" cy="1393825"/>
          </a:xfrm>
          <a:prstGeom prst="rect">
            <a:avLst/>
          </a:prstGeom>
          <a:solidFill>
            <a:srgbClr val="000000"/>
          </a:solidFill>
          <a:ln w="9525">
            <a:noFill/>
            <a:miter lim="800000"/>
            <a:headEnd/>
            <a:tailEnd/>
          </a:ln>
        </p:spPr>
        <p:txBody>
          <a:bodyPr/>
          <a:lstStyle/>
          <a:p>
            <a:endParaRPr lang="en-US"/>
          </a:p>
        </p:txBody>
      </p:sp>
      <p:sp>
        <p:nvSpPr>
          <p:cNvPr id="25670" name="Line 119"/>
          <p:cNvSpPr>
            <a:spLocks noChangeShapeType="1"/>
          </p:cNvSpPr>
          <p:nvPr/>
        </p:nvSpPr>
        <p:spPr bwMode="auto">
          <a:xfrm>
            <a:off x="6686550" y="4540250"/>
            <a:ext cx="1588" cy="1393825"/>
          </a:xfrm>
          <a:prstGeom prst="line">
            <a:avLst/>
          </a:prstGeom>
          <a:noFill/>
          <a:ln w="0">
            <a:solidFill>
              <a:srgbClr val="000000"/>
            </a:solidFill>
            <a:round/>
            <a:headEnd/>
            <a:tailEnd/>
          </a:ln>
        </p:spPr>
        <p:txBody>
          <a:bodyPr/>
          <a:lstStyle/>
          <a:p>
            <a:endParaRPr lang="en-US"/>
          </a:p>
        </p:txBody>
      </p:sp>
      <p:sp>
        <p:nvSpPr>
          <p:cNvPr id="25671" name="Rectangle 120"/>
          <p:cNvSpPr>
            <a:spLocks noChangeArrowheads="1"/>
          </p:cNvSpPr>
          <p:nvPr/>
        </p:nvSpPr>
        <p:spPr bwMode="auto">
          <a:xfrm>
            <a:off x="6686550" y="4540250"/>
            <a:ext cx="12700" cy="1393825"/>
          </a:xfrm>
          <a:prstGeom prst="rect">
            <a:avLst/>
          </a:prstGeom>
          <a:solidFill>
            <a:srgbClr val="000000"/>
          </a:solidFill>
          <a:ln w="9525">
            <a:noFill/>
            <a:miter lim="800000"/>
            <a:headEnd/>
            <a:tailEnd/>
          </a:ln>
        </p:spPr>
        <p:txBody>
          <a:bodyPr/>
          <a:lstStyle/>
          <a:p>
            <a:endParaRPr lang="en-US"/>
          </a:p>
        </p:txBody>
      </p:sp>
      <p:sp>
        <p:nvSpPr>
          <p:cNvPr id="25672" name="Line 121"/>
          <p:cNvSpPr>
            <a:spLocks noChangeShapeType="1"/>
          </p:cNvSpPr>
          <p:nvPr/>
        </p:nvSpPr>
        <p:spPr bwMode="auto">
          <a:xfrm>
            <a:off x="7300913" y="4540250"/>
            <a:ext cx="1587" cy="1393825"/>
          </a:xfrm>
          <a:prstGeom prst="line">
            <a:avLst/>
          </a:prstGeom>
          <a:noFill/>
          <a:ln w="0">
            <a:solidFill>
              <a:srgbClr val="000000"/>
            </a:solidFill>
            <a:round/>
            <a:headEnd/>
            <a:tailEnd/>
          </a:ln>
        </p:spPr>
        <p:txBody>
          <a:bodyPr/>
          <a:lstStyle/>
          <a:p>
            <a:endParaRPr lang="en-US"/>
          </a:p>
        </p:txBody>
      </p:sp>
      <p:sp>
        <p:nvSpPr>
          <p:cNvPr id="25673" name="Rectangle 122"/>
          <p:cNvSpPr>
            <a:spLocks noChangeArrowheads="1"/>
          </p:cNvSpPr>
          <p:nvPr/>
        </p:nvSpPr>
        <p:spPr bwMode="auto">
          <a:xfrm>
            <a:off x="7300913" y="4540250"/>
            <a:ext cx="12700" cy="1393825"/>
          </a:xfrm>
          <a:prstGeom prst="rect">
            <a:avLst/>
          </a:prstGeom>
          <a:solidFill>
            <a:srgbClr val="000000"/>
          </a:solidFill>
          <a:ln w="9525">
            <a:noFill/>
            <a:miter lim="800000"/>
            <a:headEnd/>
            <a:tailEnd/>
          </a:ln>
        </p:spPr>
        <p:txBody>
          <a:bodyPr/>
          <a:lstStyle/>
          <a:p>
            <a:endParaRPr lang="en-US"/>
          </a:p>
        </p:txBody>
      </p:sp>
      <p:sp>
        <p:nvSpPr>
          <p:cNvPr id="25674" name="Line 123"/>
          <p:cNvSpPr>
            <a:spLocks noChangeShapeType="1"/>
          </p:cNvSpPr>
          <p:nvPr/>
        </p:nvSpPr>
        <p:spPr bwMode="auto">
          <a:xfrm>
            <a:off x="8132763" y="4540250"/>
            <a:ext cx="1587" cy="1393825"/>
          </a:xfrm>
          <a:prstGeom prst="line">
            <a:avLst/>
          </a:prstGeom>
          <a:noFill/>
          <a:ln w="0">
            <a:solidFill>
              <a:srgbClr val="000000"/>
            </a:solidFill>
            <a:round/>
            <a:headEnd/>
            <a:tailEnd/>
          </a:ln>
        </p:spPr>
        <p:txBody>
          <a:bodyPr/>
          <a:lstStyle/>
          <a:p>
            <a:endParaRPr lang="en-US"/>
          </a:p>
        </p:txBody>
      </p:sp>
      <p:sp>
        <p:nvSpPr>
          <p:cNvPr id="25675" name="Rectangle 124"/>
          <p:cNvSpPr>
            <a:spLocks noChangeArrowheads="1"/>
          </p:cNvSpPr>
          <p:nvPr/>
        </p:nvSpPr>
        <p:spPr bwMode="auto">
          <a:xfrm>
            <a:off x="8132763" y="4540250"/>
            <a:ext cx="12700" cy="1393825"/>
          </a:xfrm>
          <a:prstGeom prst="rect">
            <a:avLst/>
          </a:prstGeom>
          <a:solidFill>
            <a:srgbClr val="000000"/>
          </a:solidFill>
          <a:ln w="9525">
            <a:noFill/>
            <a:miter lim="800000"/>
            <a:headEnd/>
            <a:tailEnd/>
          </a:ln>
        </p:spPr>
        <p:txBody>
          <a:bodyPr/>
          <a:lstStyle/>
          <a:p>
            <a:endParaRPr lang="en-US"/>
          </a:p>
        </p:txBody>
      </p:sp>
      <p:sp>
        <p:nvSpPr>
          <p:cNvPr id="25676" name="Rectangle 125"/>
          <p:cNvSpPr>
            <a:spLocks noChangeArrowheads="1"/>
          </p:cNvSpPr>
          <p:nvPr/>
        </p:nvSpPr>
        <p:spPr bwMode="auto">
          <a:xfrm>
            <a:off x="8818563" y="4202113"/>
            <a:ext cx="25400" cy="1757362"/>
          </a:xfrm>
          <a:prstGeom prst="rect">
            <a:avLst/>
          </a:prstGeom>
          <a:solidFill>
            <a:srgbClr val="000000"/>
          </a:solidFill>
          <a:ln w="9525">
            <a:noFill/>
            <a:miter lim="800000"/>
            <a:headEnd/>
            <a:tailEnd/>
          </a:ln>
        </p:spPr>
        <p:txBody>
          <a:bodyPr/>
          <a:lstStyle/>
          <a:p>
            <a:endParaRPr lang="en-US"/>
          </a:p>
        </p:txBody>
      </p:sp>
      <p:sp>
        <p:nvSpPr>
          <p:cNvPr id="25677" name="Rectangle 126"/>
          <p:cNvSpPr>
            <a:spLocks noChangeArrowheads="1"/>
          </p:cNvSpPr>
          <p:nvPr/>
        </p:nvSpPr>
        <p:spPr bwMode="auto">
          <a:xfrm>
            <a:off x="5495925" y="4176713"/>
            <a:ext cx="3348038" cy="25400"/>
          </a:xfrm>
          <a:prstGeom prst="rect">
            <a:avLst/>
          </a:prstGeom>
          <a:solidFill>
            <a:srgbClr val="000000"/>
          </a:solidFill>
          <a:ln w="9525">
            <a:noFill/>
            <a:miter lim="800000"/>
            <a:headEnd/>
            <a:tailEnd/>
          </a:ln>
        </p:spPr>
        <p:txBody>
          <a:bodyPr/>
          <a:lstStyle/>
          <a:p>
            <a:endParaRPr lang="en-US"/>
          </a:p>
        </p:txBody>
      </p:sp>
      <p:sp>
        <p:nvSpPr>
          <p:cNvPr id="25678" name="Rectangle 127"/>
          <p:cNvSpPr>
            <a:spLocks noChangeArrowheads="1"/>
          </p:cNvSpPr>
          <p:nvPr/>
        </p:nvSpPr>
        <p:spPr bwMode="auto">
          <a:xfrm>
            <a:off x="5495925" y="4514850"/>
            <a:ext cx="3348038" cy="25400"/>
          </a:xfrm>
          <a:prstGeom prst="rect">
            <a:avLst/>
          </a:prstGeom>
          <a:solidFill>
            <a:srgbClr val="000000"/>
          </a:solidFill>
          <a:ln w="9525">
            <a:noFill/>
            <a:miter lim="800000"/>
            <a:headEnd/>
            <a:tailEnd/>
          </a:ln>
        </p:spPr>
        <p:txBody>
          <a:bodyPr/>
          <a:lstStyle/>
          <a:p>
            <a:endParaRPr lang="en-US"/>
          </a:p>
        </p:txBody>
      </p:sp>
      <p:sp>
        <p:nvSpPr>
          <p:cNvPr id="25679" name="Rectangle 128"/>
          <p:cNvSpPr>
            <a:spLocks noChangeArrowheads="1"/>
          </p:cNvSpPr>
          <p:nvPr/>
        </p:nvSpPr>
        <p:spPr bwMode="auto">
          <a:xfrm>
            <a:off x="5495925" y="5934075"/>
            <a:ext cx="3348038" cy="25400"/>
          </a:xfrm>
          <a:prstGeom prst="rect">
            <a:avLst/>
          </a:prstGeom>
          <a:solidFill>
            <a:srgbClr val="000000"/>
          </a:solidFill>
          <a:ln w="9525">
            <a:noFill/>
            <a:miter lim="800000"/>
            <a:headEnd/>
            <a:tailEnd/>
          </a:ln>
        </p:spPr>
        <p:txBody>
          <a:bodyPr/>
          <a:lstStyle/>
          <a:p>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(usual formulation)</a:t>
            </a:r>
          </a:p>
        </p:txBody>
      </p:sp>
      <p:sp>
        <p:nvSpPr>
          <p:cNvPr id="26627" name="Rectangle 3"/>
          <p:cNvSpPr>
            <a:spLocks noGrp="1" noChangeArrowheads="1"/>
          </p:cNvSpPr>
          <p:nvPr>
            <p:ph type="body" sz="half" idx="1"/>
          </p:nvPr>
        </p:nvSpPr>
        <p:spPr>
          <a:xfrm>
            <a:off x="136525" y="1114425"/>
            <a:ext cx="7005638" cy="5613400"/>
          </a:xfrm>
        </p:spPr>
        <p:txBody>
          <a:bodyPr/>
          <a:lstStyle/>
          <a:p>
            <a:pPr eaLnBrk="1" hangingPunct="1"/>
            <a:r>
              <a:rPr lang="en-US" sz="1800" smtClean="0"/>
              <a:t>Exponentially fast learning</a:t>
            </a:r>
          </a:p>
          <a:p>
            <a:pPr eaLnBrk="1" hangingPunct="1"/>
            <a:r>
              <a:rPr lang="en-US" sz="1800" smtClean="0"/>
              <a:t>Model: </a:t>
            </a:r>
            <a:r>
              <a:rPr lang="en-US" sz="1800" i="1" smtClean="0"/>
              <a:t>n</a:t>
            </a:r>
            <a:r>
              <a:rPr lang="en-US" sz="1800" smtClean="0"/>
              <a:t>(</a:t>
            </a:r>
            <a:r>
              <a:rPr lang="en-US" sz="1800" i="1" smtClean="0"/>
              <a:t>t</a:t>
            </a:r>
            <a:r>
              <a:rPr lang="en-US" sz="1800" smtClean="0"/>
              <a:t>)</a:t>
            </a:r>
            <a:r>
              <a:rPr lang="en-US" sz="1800" i="1" smtClean="0"/>
              <a:t> = n</a:t>
            </a:r>
            <a:r>
              <a:rPr lang="en-US" sz="1800" smtClean="0"/>
              <a:t>(0)</a:t>
            </a:r>
            <a:r>
              <a:rPr lang="en-US" sz="1800" i="1" smtClean="0"/>
              <a:t> </a:t>
            </a:r>
            <a:r>
              <a:rPr lang="en-US" sz="1800" smtClean="0"/>
              <a:t>10</a:t>
            </a:r>
            <a:r>
              <a:rPr lang="en-US" sz="1800" i="1" baseline="30000" smtClean="0"/>
              <a:t>bt</a:t>
            </a:r>
          </a:p>
          <a:p>
            <a:pPr lvl="2" eaLnBrk="1" hangingPunct="1"/>
            <a:r>
              <a:rPr lang="en-US" sz="1400" i="1" smtClean="0"/>
              <a:t>n</a:t>
            </a:r>
            <a:r>
              <a:rPr lang="en-US" sz="1400" smtClean="0"/>
              <a:t>(</a:t>
            </a:r>
            <a:r>
              <a:rPr lang="en-US" sz="1400" i="1" smtClean="0"/>
              <a:t>t </a:t>
            </a:r>
            <a:r>
              <a:rPr lang="en-US" sz="1400" smtClean="0"/>
              <a:t>+1)</a:t>
            </a:r>
            <a:r>
              <a:rPr lang="en-US" sz="1400" i="1" smtClean="0"/>
              <a:t> = n</a:t>
            </a:r>
            <a:r>
              <a:rPr lang="en-US" sz="1400" smtClean="0"/>
              <a:t>(0)</a:t>
            </a:r>
            <a:r>
              <a:rPr lang="en-US" sz="1400" i="1" smtClean="0"/>
              <a:t> </a:t>
            </a:r>
            <a:r>
              <a:rPr lang="en-US" sz="1400" smtClean="0"/>
              <a:t>10</a:t>
            </a:r>
            <a:r>
              <a:rPr lang="en-US" sz="1400" i="1" baseline="30000" smtClean="0"/>
              <a:t>b(t+</a:t>
            </a:r>
            <a:r>
              <a:rPr lang="en-US" sz="1400" baseline="30000" smtClean="0"/>
              <a:t>1)</a:t>
            </a:r>
            <a:r>
              <a:rPr lang="en-US" sz="1400" i="1" smtClean="0"/>
              <a:t> = </a:t>
            </a:r>
            <a:r>
              <a:rPr lang="en-US" sz="1400" smtClean="0"/>
              <a:t>10</a:t>
            </a:r>
            <a:r>
              <a:rPr lang="en-US" sz="1400" i="1" baseline="30000" smtClean="0"/>
              <a:t>b</a:t>
            </a:r>
            <a:r>
              <a:rPr lang="en-US" sz="1400" i="1" smtClean="0"/>
              <a:t> n</a:t>
            </a:r>
            <a:r>
              <a:rPr lang="en-US" sz="1400" smtClean="0"/>
              <a:t>(</a:t>
            </a:r>
            <a:r>
              <a:rPr lang="en-US" sz="1400" i="1" smtClean="0"/>
              <a:t>t</a:t>
            </a:r>
            <a:r>
              <a:rPr lang="en-US" sz="1400" smtClean="0"/>
              <a:t>)</a:t>
            </a:r>
          </a:p>
          <a:p>
            <a:pPr lvl="2" eaLnBrk="1" hangingPunct="1"/>
            <a:r>
              <a:rPr lang="en-US" sz="1400" i="1" smtClean="0"/>
              <a:t>b = growth rate</a:t>
            </a:r>
          </a:p>
          <a:p>
            <a:pPr lvl="2" eaLnBrk="1" hangingPunct="1"/>
            <a:r>
              <a:rPr lang="en-US" sz="1400" i="1" smtClean="0"/>
              <a:t>B </a:t>
            </a:r>
            <a:r>
              <a:rPr lang="en-US" sz="1400" smtClean="0"/>
              <a:t>= 10</a:t>
            </a:r>
            <a:r>
              <a:rPr lang="en-US" sz="1400" i="1" baseline="30000" smtClean="0"/>
              <a:t>b </a:t>
            </a:r>
            <a:r>
              <a:rPr lang="en-US" sz="1400" i="1" smtClean="0"/>
              <a:t>= growth factor per year</a:t>
            </a:r>
          </a:p>
          <a:p>
            <a:pPr lvl="1" eaLnBrk="1" hangingPunct="1"/>
            <a:r>
              <a:rPr lang="en-US" sz="1600" smtClean="0"/>
              <a:t>Estimate: log </a:t>
            </a:r>
            <a:r>
              <a:rPr lang="en-US" sz="1600" i="1" smtClean="0"/>
              <a:t>n</a:t>
            </a:r>
            <a:r>
              <a:rPr lang="en-US" sz="1600" smtClean="0"/>
              <a:t>(</a:t>
            </a:r>
            <a:r>
              <a:rPr lang="en-US" sz="1600" i="1" smtClean="0"/>
              <a:t>t</a:t>
            </a:r>
            <a:r>
              <a:rPr lang="en-US" sz="1600" smtClean="0"/>
              <a:t>)</a:t>
            </a:r>
            <a:r>
              <a:rPr lang="en-US" sz="1600" i="1" smtClean="0"/>
              <a:t> = log n</a:t>
            </a:r>
            <a:r>
              <a:rPr lang="en-US" sz="1600" smtClean="0"/>
              <a:t>(0)</a:t>
            </a:r>
            <a:r>
              <a:rPr lang="en-US" sz="1600" i="1" smtClean="0"/>
              <a:t> + b t</a:t>
            </a:r>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i="1" smtClean="0"/>
              <a:t>Example: Moore’s Law </a:t>
            </a:r>
            <a:r>
              <a:rPr lang="en-US" sz="1800" smtClean="0"/>
              <a:t>(complexity formulation)</a:t>
            </a:r>
            <a:endParaRPr lang="en-US" sz="1800" i="1" smtClean="0"/>
          </a:p>
          <a:p>
            <a:pPr lvl="1" eaLnBrk="1" hangingPunct="1"/>
            <a:r>
              <a:rPr lang="en-US" sz="1600" smtClean="0"/>
              <a:t>“Gordon Moore was the first in 1964 to predict the future progress of the IC.  He suggested that its complexity would continue to double every year.”  [Gullickson (1994) stated Moore’s law as every 18 months.]</a:t>
            </a:r>
          </a:p>
          <a:p>
            <a:pPr lvl="1" eaLnBrk="1" hangingPunct="1"/>
            <a:r>
              <a:rPr lang="en-US" sz="1600" smtClean="0"/>
              <a:t>Industry Data since 1977?</a:t>
            </a:r>
          </a:p>
          <a:p>
            <a:pPr lvl="2" eaLnBrk="1" hangingPunct="1"/>
            <a:r>
              <a:rPr lang="en-US" sz="1400" smtClean="0"/>
              <a:t>Growth rate</a:t>
            </a:r>
            <a:r>
              <a:rPr lang="en-US" sz="1400" i="1" smtClean="0"/>
              <a:t>  b </a:t>
            </a:r>
            <a:r>
              <a:rPr lang="en-US" sz="1400" smtClean="0"/>
              <a:t>=</a:t>
            </a:r>
            <a:endParaRPr lang="en-US" sz="1400" i="1" smtClean="0"/>
          </a:p>
          <a:p>
            <a:pPr lvl="2" eaLnBrk="1" hangingPunct="1"/>
            <a:r>
              <a:rPr lang="en-US" sz="1400" smtClean="0"/>
              <a:t>Growth factor per year </a:t>
            </a:r>
            <a:r>
              <a:rPr lang="en-US" sz="1400" i="1" smtClean="0"/>
              <a:t>B = </a:t>
            </a:r>
            <a:r>
              <a:rPr lang="en-US" sz="1400" smtClean="0"/>
              <a:t>10</a:t>
            </a:r>
            <a:r>
              <a:rPr lang="en-US" sz="1400" i="1" baseline="30000" smtClean="0"/>
              <a:t>b </a:t>
            </a:r>
            <a:r>
              <a:rPr lang="en-US" sz="1400" i="1" smtClean="0"/>
              <a:t>= </a:t>
            </a:r>
          </a:p>
          <a:p>
            <a:pPr lvl="1" eaLnBrk="1" hangingPunct="1"/>
            <a:r>
              <a:rPr lang="en-US" sz="1600" smtClean="0"/>
              <a:t>Doubling time </a:t>
            </a:r>
            <a:r>
              <a:rPr lang="en-US" sz="1600" smtClean="0">
                <a:latin typeface="Symbol" pitchFamily="18" charset="2"/>
              </a:rPr>
              <a:t>D</a:t>
            </a:r>
            <a:r>
              <a:rPr lang="en-US" sz="1600" i="1" smtClean="0"/>
              <a:t>t</a:t>
            </a:r>
            <a:r>
              <a:rPr lang="en-US" sz="1600" smtClean="0"/>
              <a:t> :</a:t>
            </a:r>
          </a:p>
          <a:p>
            <a:pPr lvl="2" eaLnBrk="1" hangingPunct="1"/>
            <a:r>
              <a:rPr lang="en-US" sz="1400" smtClean="0"/>
              <a:t>Log 2 </a:t>
            </a:r>
            <a:r>
              <a:rPr lang="en-US" sz="1400" i="1" smtClean="0"/>
              <a:t>n – log n = </a:t>
            </a:r>
            <a:r>
              <a:rPr lang="en-US" sz="1400" smtClean="0"/>
              <a:t>log 2 = </a:t>
            </a:r>
            <a:r>
              <a:rPr lang="en-US" sz="1400" i="1" smtClean="0"/>
              <a:t>b </a:t>
            </a:r>
            <a:r>
              <a:rPr lang="en-US" sz="1400" smtClean="0">
                <a:latin typeface="Symbol" pitchFamily="18" charset="2"/>
              </a:rPr>
              <a:t>D</a:t>
            </a:r>
            <a:r>
              <a:rPr lang="en-US" sz="1400" i="1" smtClean="0"/>
              <a:t>t</a:t>
            </a:r>
          </a:p>
          <a:p>
            <a:pPr lvl="2" eaLnBrk="1" hangingPunct="1"/>
            <a:r>
              <a:rPr lang="en-US" sz="1400" smtClean="0"/>
              <a:t> </a:t>
            </a:r>
            <a:r>
              <a:rPr lang="en-US" sz="1400" smtClean="0">
                <a:latin typeface="Symbol" pitchFamily="18" charset="2"/>
              </a:rPr>
              <a:t>D</a:t>
            </a:r>
            <a:r>
              <a:rPr lang="en-US" sz="1400" i="1" smtClean="0"/>
              <a:t>t</a:t>
            </a:r>
            <a:r>
              <a:rPr lang="en-US" sz="1400" smtClean="0"/>
              <a:t> = log 2 / </a:t>
            </a:r>
            <a:r>
              <a:rPr lang="en-US" sz="1400" i="1" smtClean="0"/>
              <a:t>b</a:t>
            </a:r>
            <a:r>
              <a:rPr lang="en-US" sz="1400" smtClean="0"/>
              <a:t> =</a:t>
            </a:r>
          </a:p>
        </p:txBody>
      </p:sp>
      <p:grpSp>
        <p:nvGrpSpPr>
          <p:cNvPr id="26628" name="Group 161"/>
          <p:cNvGrpSpPr>
            <a:grpSpLocks/>
          </p:cNvGrpSpPr>
          <p:nvPr/>
        </p:nvGrpSpPr>
        <p:grpSpPr bwMode="auto">
          <a:xfrm>
            <a:off x="4881563" y="1063625"/>
            <a:ext cx="4268787" cy="3001963"/>
            <a:chOff x="3075" y="670"/>
            <a:chExt cx="2689" cy="1891"/>
          </a:xfrm>
        </p:grpSpPr>
        <p:sp>
          <p:nvSpPr>
            <p:cNvPr id="26629" name="Rectangle 104"/>
            <p:cNvSpPr>
              <a:spLocks noChangeArrowheads="1"/>
            </p:cNvSpPr>
            <p:nvPr/>
          </p:nvSpPr>
          <p:spPr bwMode="auto">
            <a:xfrm>
              <a:off x="3407" y="701"/>
              <a:ext cx="2238" cy="1555"/>
            </a:xfrm>
            <a:prstGeom prst="rect">
              <a:avLst/>
            </a:prstGeom>
            <a:solidFill>
              <a:srgbClr val="FFFFCC"/>
            </a:solidFill>
            <a:ln w="9525">
              <a:noFill/>
              <a:miter lim="800000"/>
              <a:headEnd/>
              <a:tailEnd/>
            </a:ln>
          </p:spPr>
          <p:txBody>
            <a:bodyPr/>
            <a:lstStyle/>
            <a:p>
              <a:endParaRPr lang="en-US"/>
            </a:p>
          </p:txBody>
        </p:sp>
        <p:sp>
          <p:nvSpPr>
            <p:cNvPr id="26630" name="Line 105"/>
            <p:cNvSpPr>
              <a:spLocks noChangeShapeType="1"/>
            </p:cNvSpPr>
            <p:nvPr/>
          </p:nvSpPr>
          <p:spPr bwMode="auto">
            <a:xfrm>
              <a:off x="3407" y="1999"/>
              <a:ext cx="2238" cy="1"/>
            </a:xfrm>
            <a:prstGeom prst="line">
              <a:avLst/>
            </a:prstGeom>
            <a:noFill/>
            <a:ln w="0">
              <a:solidFill>
                <a:srgbClr val="000000"/>
              </a:solidFill>
              <a:round/>
              <a:headEnd/>
              <a:tailEnd/>
            </a:ln>
          </p:spPr>
          <p:txBody>
            <a:bodyPr/>
            <a:lstStyle/>
            <a:p>
              <a:endParaRPr lang="en-US"/>
            </a:p>
          </p:txBody>
        </p:sp>
        <p:sp>
          <p:nvSpPr>
            <p:cNvPr id="26631" name="Line 106"/>
            <p:cNvSpPr>
              <a:spLocks noChangeShapeType="1"/>
            </p:cNvSpPr>
            <p:nvPr/>
          </p:nvSpPr>
          <p:spPr bwMode="auto">
            <a:xfrm>
              <a:off x="3407" y="1737"/>
              <a:ext cx="2238" cy="1"/>
            </a:xfrm>
            <a:prstGeom prst="line">
              <a:avLst/>
            </a:prstGeom>
            <a:noFill/>
            <a:ln w="0">
              <a:solidFill>
                <a:srgbClr val="000000"/>
              </a:solidFill>
              <a:round/>
              <a:headEnd/>
              <a:tailEnd/>
            </a:ln>
          </p:spPr>
          <p:txBody>
            <a:bodyPr/>
            <a:lstStyle/>
            <a:p>
              <a:endParaRPr lang="en-US"/>
            </a:p>
          </p:txBody>
        </p:sp>
        <p:sp>
          <p:nvSpPr>
            <p:cNvPr id="26632" name="Line 107"/>
            <p:cNvSpPr>
              <a:spLocks noChangeShapeType="1"/>
            </p:cNvSpPr>
            <p:nvPr/>
          </p:nvSpPr>
          <p:spPr bwMode="auto">
            <a:xfrm>
              <a:off x="3407" y="1481"/>
              <a:ext cx="2238" cy="1"/>
            </a:xfrm>
            <a:prstGeom prst="line">
              <a:avLst/>
            </a:prstGeom>
            <a:noFill/>
            <a:ln w="0">
              <a:solidFill>
                <a:srgbClr val="000000"/>
              </a:solidFill>
              <a:round/>
              <a:headEnd/>
              <a:tailEnd/>
            </a:ln>
          </p:spPr>
          <p:txBody>
            <a:bodyPr/>
            <a:lstStyle/>
            <a:p>
              <a:endParaRPr lang="en-US"/>
            </a:p>
          </p:txBody>
        </p:sp>
        <p:sp>
          <p:nvSpPr>
            <p:cNvPr id="26633" name="Line 108"/>
            <p:cNvSpPr>
              <a:spLocks noChangeShapeType="1"/>
            </p:cNvSpPr>
            <p:nvPr/>
          </p:nvSpPr>
          <p:spPr bwMode="auto">
            <a:xfrm>
              <a:off x="3407" y="1219"/>
              <a:ext cx="2238" cy="1"/>
            </a:xfrm>
            <a:prstGeom prst="line">
              <a:avLst/>
            </a:prstGeom>
            <a:noFill/>
            <a:ln w="0">
              <a:solidFill>
                <a:srgbClr val="000000"/>
              </a:solidFill>
              <a:round/>
              <a:headEnd/>
              <a:tailEnd/>
            </a:ln>
          </p:spPr>
          <p:txBody>
            <a:bodyPr/>
            <a:lstStyle/>
            <a:p>
              <a:endParaRPr lang="en-US"/>
            </a:p>
          </p:txBody>
        </p:sp>
        <p:sp>
          <p:nvSpPr>
            <p:cNvPr id="26634" name="Line 109"/>
            <p:cNvSpPr>
              <a:spLocks noChangeShapeType="1"/>
            </p:cNvSpPr>
            <p:nvPr/>
          </p:nvSpPr>
          <p:spPr bwMode="auto">
            <a:xfrm>
              <a:off x="3407" y="963"/>
              <a:ext cx="2238" cy="1"/>
            </a:xfrm>
            <a:prstGeom prst="line">
              <a:avLst/>
            </a:prstGeom>
            <a:noFill/>
            <a:ln w="0">
              <a:solidFill>
                <a:srgbClr val="000000"/>
              </a:solidFill>
              <a:round/>
              <a:headEnd/>
              <a:tailEnd/>
            </a:ln>
          </p:spPr>
          <p:txBody>
            <a:bodyPr/>
            <a:lstStyle/>
            <a:p>
              <a:endParaRPr lang="en-US"/>
            </a:p>
          </p:txBody>
        </p:sp>
        <p:sp>
          <p:nvSpPr>
            <p:cNvPr id="26635" name="Line 110"/>
            <p:cNvSpPr>
              <a:spLocks noChangeShapeType="1"/>
            </p:cNvSpPr>
            <p:nvPr/>
          </p:nvSpPr>
          <p:spPr bwMode="auto">
            <a:xfrm>
              <a:off x="3407" y="701"/>
              <a:ext cx="2238" cy="1"/>
            </a:xfrm>
            <a:prstGeom prst="line">
              <a:avLst/>
            </a:prstGeom>
            <a:noFill/>
            <a:ln w="0">
              <a:solidFill>
                <a:srgbClr val="000000"/>
              </a:solidFill>
              <a:round/>
              <a:headEnd/>
              <a:tailEnd/>
            </a:ln>
          </p:spPr>
          <p:txBody>
            <a:bodyPr/>
            <a:lstStyle/>
            <a:p>
              <a:endParaRPr lang="en-US"/>
            </a:p>
          </p:txBody>
        </p:sp>
        <p:sp>
          <p:nvSpPr>
            <p:cNvPr id="26636" name="Rectangle 111"/>
            <p:cNvSpPr>
              <a:spLocks noChangeArrowheads="1"/>
            </p:cNvSpPr>
            <p:nvPr/>
          </p:nvSpPr>
          <p:spPr bwMode="auto">
            <a:xfrm>
              <a:off x="3407" y="701"/>
              <a:ext cx="2238" cy="1555"/>
            </a:xfrm>
            <a:prstGeom prst="rect">
              <a:avLst/>
            </a:prstGeom>
            <a:noFill/>
            <a:ln w="7938">
              <a:solidFill>
                <a:srgbClr val="808080"/>
              </a:solidFill>
              <a:miter lim="800000"/>
              <a:headEnd/>
              <a:tailEnd/>
            </a:ln>
          </p:spPr>
          <p:txBody>
            <a:bodyPr/>
            <a:lstStyle/>
            <a:p>
              <a:endParaRPr lang="en-US"/>
            </a:p>
          </p:txBody>
        </p:sp>
        <p:sp>
          <p:nvSpPr>
            <p:cNvPr id="26637" name="Line 112"/>
            <p:cNvSpPr>
              <a:spLocks noChangeShapeType="1"/>
            </p:cNvSpPr>
            <p:nvPr/>
          </p:nvSpPr>
          <p:spPr bwMode="auto">
            <a:xfrm>
              <a:off x="3407" y="701"/>
              <a:ext cx="1" cy="1555"/>
            </a:xfrm>
            <a:prstGeom prst="line">
              <a:avLst/>
            </a:prstGeom>
            <a:noFill/>
            <a:ln w="0">
              <a:solidFill>
                <a:srgbClr val="000000"/>
              </a:solidFill>
              <a:round/>
              <a:headEnd/>
              <a:tailEnd/>
            </a:ln>
          </p:spPr>
          <p:txBody>
            <a:bodyPr/>
            <a:lstStyle/>
            <a:p>
              <a:endParaRPr lang="en-US"/>
            </a:p>
          </p:txBody>
        </p:sp>
        <p:sp>
          <p:nvSpPr>
            <p:cNvPr id="26638" name="Line 113"/>
            <p:cNvSpPr>
              <a:spLocks noChangeShapeType="1"/>
            </p:cNvSpPr>
            <p:nvPr/>
          </p:nvSpPr>
          <p:spPr bwMode="auto">
            <a:xfrm>
              <a:off x="3389" y="2256"/>
              <a:ext cx="18" cy="1"/>
            </a:xfrm>
            <a:prstGeom prst="line">
              <a:avLst/>
            </a:prstGeom>
            <a:noFill/>
            <a:ln w="0">
              <a:solidFill>
                <a:srgbClr val="000000"/>
              </a:solidFill>
              <a:round/>
              <a:headEnd/>
              <a:tailEnd/>
            </a:ln>
          </p:spPr>
          <p:txBody>
            <a:bodyPr/>
            <a:lstStyle/>
            <a:p>
              <a:endParaRPr lang="en-US"/>
            </a:p>
          </p:txBody>
        </p:sp>
        <p:sp>
          <p:nvSpPr>
            <p:cNvPr id="26639" name="Line 114"/>
            <p:cNvSpPr>
              <a:spLocks noChangeShapeType="1"/>
            </p:cNvSpPr>
            <p:nvPr/>
          </p:nvSpPr>
          <p:spPr bwMode="auto">
            <a:xfrm>
              <a:off x="3389" y="1999"/>
              <a:ext cx="18" cy="1"/>
            </a:xfrm>
            <a:prstGeom prst="line">
              <a:avLst/>
            </a:prstGeom>
            <a:noFill/>
            <a:ln w="0">
              <a:solidFill>
                <a:srgbClr val="000000"/>
              </a:solidFill>
              <a:round/>
              <a:headEnd/>
              <a:tailEnd/>
            </a:ln>
          </p:spPr>
          <p:txBody>
            <a:bodyPr/>
            <a:lstStyle/>
            <a:p>
              <a:endParaRPr lang="en-US"/>
            </a:p>
          </p:txBody>
        </p:sp>
        <p:sp>
          <p:nvSpPr>
            <p:cNvPr id="26640" name="Line 115"/>
            <p:cNvSpPr>
              <a:spLocks noChangeShapeType="1"/>
            </p:cNvSpPr>
            <p:nvPr/>
          </p:nvSpPr>
          <p:spPr bwMode="auto">
            <a:xfrm>
              <a:off x="3389" y="1737"/>
              <a:ext cx="18" cy="1"/>
            </a:xfrm>
            <a:prstGeom prst="line">
              <a:avLst/>
            </a:prstGeom>
            <a:noFill/>
            <a:ln w="0">
              <a:solidFill>
                <a:srgbClr val="000000"/>
              </a:solidFill>
              <a:round/>
              <a:headEnd/>
              <a:tailEnd/>
            </a:ln>
          </p:spPr>
          <p:txBody>
            <a:bodyPr/>
            <a:lstStyle/>
            <a:p>
              <a:endParaRPr lang="en-US"/>
            </a:p>
          </p:txBody>
        </p:sp>
        <p:sp>
          <p:nvSpPr>
            <p:cNvPr id="26641" name="Line 116"/>
            <p:cNvSpPr>
              <a:spLocks noChangeShapeType="1"/>
            </p:cNvSpPr>
            <p:nvPr/>
          </p:nvSpPr>
          <p:spPr bwMode="auto">
            <a:xfrm>
              <a:off x="3389" y="1481"/>
              <a:ext cx="18" cy="1"/>
            </a:xfrm>
            <a:prstGeom prst="line">
              <a:avLst/>
            </a:prstGeom>
            <a:noFill/>
            <a:ln w="0">
              <a:solidFill>
                <a:srgbClr val="000000"/>
              </a:solidFill>
              <a:round/>
              <a:headEnd/>
              <a:tailEnd/>
            </a:ln>
          </p:spPr>
          <p:txBody>
            <a:bodyPr/>
            <a:lstStyle/>
            <a:p>
              <a:endParaRPr lang="en-US"/>
            </a:p>
          </p:txBody>
        </p:sp>
        <p:sp>
          <p:nvSpPr>
            <p:cNvPr id="26642" name="Line 117"/>
            <p:cNvSpPr>
              <a:spLocks noChangeShapeType="1"/>
            </p:cNvSpPr>
            <p:nvPr/>
          </p:nvSpPr>
          <p:spPr bwMode="auto">
            <a:xfrm>
              <a:off x="3389" y="1219"/>
              <a:ext cx="18" cy="1"/>
            </a:xfrm>
            <a:prstGeom prst="line">
              <a:avLst/>
            </a:prstGeom>
            <a:noFill/>
            <a:ln w="0">
              <a:solidFill>
                <a:srgbClr val="000000"/>
              </a:solidFill>
              <a:round/>
              <a:headEnd/>
              <a:tailEnd/>
            </a:ln>
          </p:spPr>
          <p:txBody>
            <a:bodyPr/>
            <a:lstStyle/>
            <a:p>
              <a:endParaRPr lang="en-US"/>
            </a:p>
          </p:txBody>
        </p:sp>
        <p:sp>
          <p:nvSpPr>
            <p:cNvPr id="26643" name="Line 118"/>
            <p:cNvSpPr>
              <a:spLocks noChangeShapeType="1"/>
            </p:cNvSpPr>
            <p:nvPr/>
          </p:nvSpPr>
          <p:spPr bwMode="auto">
            <a:xfrm>
              <a:off x="3389" y="963"/>
              <a:ext cx="18" cy="1"/>
            </a:xfrm>
            <a:prstGeom prst="line">
              <a:avLst/>
            </a:prstGeom>
            <a:noFill/>
            <a:ln w="0">
              <a:solidFill>
                <a:srgbClr val="000000"/>
              </a:solidFill>
              <a:round/>
              <a:headEnd/>
              <a:tailEnd/>
            </a:ln>
          </p:spPr>
          <p:txBody>
            <a:bodyPr/>
            <a:lstStyle/>
            <a:p>
              <a:endParaRPr lang="en-US"/>
            </a:p>
          </p:txBody>
        </p:sp>
        <p:sp>
          <p:nvSpPr>
            <p:cNvPr id="26644" name="Line 119"/>
            <p:cNvSpPr>
              <a:spLocks noChangeShapeType="1"/>
            </p:cNvSpPr>
            <p:nvPr/>
          </p:nvSpPr>
          <p:spPr bwMode="auto">
            <a:xfrm>
              <a:off x="3389" y="701"/>
              <a:ext cx="18" cy="1"/>
            </a:xfrm>
            <a:prstGeom prst="line">
              <a:avLst/>
            </a:prstGeom>
            <a:noFill/>
            <a:ln w="0">
              <a:solidFill>
                <a:srgbClr val="000000"/>
              </a:solidFill>
              <a:round/>
              <a:headEnd/>
              <a:tailEnd/>
            </a:ln>
          </p:spPr>
          <p:txBody>
            <a:bodyPr/>
            <a:lstStyle/>
            <a:p>
              <a:endParaRPr lang="en-US"/>
            </a:p>
          </p:txBody>
        </p:sp>
        <p:sp>
          <p:nvSpPr>
            <p:cNvPr id="26645" name="Line 120"/>
            <p:cNvSpPr>
              <a:spLocks noChangeShapeType="1"/>
            </p:cNvSpPr>
            <p:nvPr/>
          </p:nvSpPr>
          <p:spPr bwMode="auto">
            <a:xfrm>
              <a:off x="3407" y="2256"/>
              <a:ext cx="2238" cy="1"/>
            </a:xfrm>
            <a:prstGeom prst="line">
              <a:avLst/>
            </a:prstGeom>
            <a:noFill/>
            <a:ln w="0">
              <a:solidFill>
                <a:srgbClr val="000000"/>
              </a:solidFill>
              <a:round/>
              <a:headEnd/>
              <a:tailEnd/>
            </a:ln>
          </p:spPr>
          <p:txBody>
            <a:bodyPr/>
            <a:lstStyle/>
            <a:p>
              <a:endParaRPr lang="en-US"/>
            </a:p>
          </p:txBody>
        </p:sp>
        <p:sp>
          <p:nvSpPr>
            <p:cNvPr id="26646" name="Line 121"/>
            <p:cNvSpPr>
              <a:spLocks noChangeShapeType="1"/>
            </p:cNvSpPr>
            <p:nvPr/>
          </p:nvSpPr>
          <p:spPr bwMode="auto">
            <a:xfrm flipV="1">
              <a:off x="3407" y="2256"/>
              <a:ext cx="1" cy="26"/>
            </a:xfrm>
            <a:prstGeom prst="line">
              <a:avLst/>
            </a:prstGeom>
            <a:noFill/>
            <a:ln w="0">
              <a:solidFill>
                <a:srgbClr val="000000"/>
              </a:solidFill>
              <a:round/>
              <a:headEnd/>
              <a:tailEnd/>
            </a:ln>
          </p:spPr>
          <p:txBody>
            <a:bodyPr/>
            <a:lstStyle/>
            <a:p>
              <a:endParaRPr lang="en-US"/>
            </a:p>
          </p:txBody>
        </p:sp>
        <p:sp>
          <p:nvSpPr>
            <p:cNvPr id="26647" name="Line 122"/>
            <p:cNvSpPr>
              <a:spLocks noChangeShapeType="1"/>
            </p:cNvSpPr>
            <p:nvPr/>
          </p:nvSpPr>
          <p:spPr bwMode="auto">
            <a:xfrm flipV="1">
              <a:off x="3782" y="2256"/>
              <a:ext cx="1" cy="26"/>
            </a:xfrm>
            <a:prstGeom prst="line">
              <a:avLst/>
            </a:prstGeom>
            <a:noFill/>
            <a:ln w="0">
              <a:solidFill>
                <a:srgbClr val="000000"/>
              </a:solidFill>
              <a:round/>
              <a:headEnd/>
              <a:tailEnd/>
            </a:ln>
          </p:spPr>
          <p:txBody>
            <a:bodyPr/>
            <a:lstStyle/>
            <a:p>
              <a:endParaRPr lang="en-US"/>
            </a:p>
          </p:txBody>
        </p:sp>
        <p:sp>
          <p:nvSpPr>
            <p:cNvPr id="26648" name="Line 123"/>
            <p:cNvSpPr>
              <a:spLocks noChangeShapeType="1"/>
            </p:cNvSpPr>
            <p:nvPr/>
          </p:nvSpPr>
          <p:spPr bwMode="auto">
            <a:xfrm flipV="1">
              <a:off x="4153" y="2256"/>
              <a:ext cx="1" cy="26"/>
            </a:xfrm>
            <a:prstGeom prst="line">
              <a:avLst/>
            </a:prstGeom>
            <a:noFill/>
            <a:ln w="0">
              <a:solidFill>
                <a:srgbClr val="000000"/>
              </a:solidFill>
              <a:round/>
              <a:headEnd/>
              <a:tailEnd/>
            </a:ln>
          </p:spPr>
          <p:txBody>
            <a:bodyPr/>
            <a:lstStyle/>
            <a:p>
              <a:endParaRPr lang="en-US"/>
            </a:p>
          </p:txBody>
        </p:sp>
        <p:sp>
          <p:nvSpPr>
            <p:cNvPr id="26649" name="Line 124"/>
            <p:cNvSpPr>
              <a:spLocks noChangeShapeType="1"/>
            </p:cNvSpPr>
            <p:nvPr/>
          </p:nvSpPr>
          <p:spPr bwMode="auto">
            <a:xfrm flipV="1">
              <a:off x="4528" y="2256"/>
              <a:ext cx="0" cy="26"/>
            </a:xfrm>
            <a:prstGeom prst="line">
              <a:avLst/>
            </a:prstGeom>
            <a:noFill/>
            <a:ln w="0">
              <a:solidFill>
                <a:srgbClr val="000000"/>
              </a:solidFill>
              <a:round/>
              <a:headEnd/>
              <a:tailEnd/>
            </a:ln>
          </p:spPr>
          <p:txBody>
            <a:bodyPr/>
            <a:lstStyle/>
            <a:p>
              <a:endParaRPr lang="en-US"/>
            </a:p>
          </p:txBody>
        </p:sp>
        <p:sp>
          <p:nvSpPr>
            <p:cNvPr id="26650" name="Line 125"/>
            <p:cNvSpPr>
              <a:spLocks noChangeShapeType="1"/>
            </p:cNvSpPr>
            <p:nvPr/>
          </p:nvSpPr>
          <p:spPr bwMode="auto">
            <a:xfrm flipV="1">
              <a:off x="4899" y="2256"/>
              <a:ext cx="1" cy="26"/>
            </a:xfrm>
            <a:prstGeom prst="line">
              <a:avLst/>
            </a:prstGeom>
            <a:noFill/>
            <a:ln w="0">
              <a:solidFill>
                <a:srgbClr val="000000"/>
              </a:solidFill>
              <a:round/>
              <a:headEnd/>
              <a:tailEnd/>
            </a:ln>
          </p:spPr>
          <p:txBody>
            <a:bodyPr/>
            <a:lstStyle/>
            <a:p>
              <a:endParaRPr lang="en-US"/>
            </a:p>
          </p:txBody>
        </p:sp>
        <p:sp>
          <p:nvSpPr>
            <p:cNvPr id="26651" name="Line 126"/>
            <p:cNvSpPr>
              <a:spLocks noChangeShapeType="1"/>
            </p:cNvSpPr>
            <p:nvPr/>
          </p:nvSpPr>
          <p:spPr bwMode="auto">
            <a:xfrm flipV="1">
              <a:off x="5274" y="2256"/>
              <a:ext cx="1" cy="26"/>
            </a:xfrm>
            <a:prstGeom prst="line">
              <a:avLst/>
            </a:prstGeom>
            <a:noFill/>
            <a:ln w="0">
              <a:solidFill>
                <a:srgbClr val="000000"/>
              </a:solidFill>
              <a:round/>
              <a:headEnd/>
              <a:tailEnd/>
            </a:ln>
          </p:spPr>
          <p:txBody>
            <a:bodyPr/>
            <a:lstStyle/>
            <a:p>
              <a:endParaRPr lang="en-US"/>
            </a:p>
          </p:txBody>
        </p:sp>
        <p:sp>
          <p:nvSpPr>
            <p:cNvPr id="26652" name="Line 127"/>
            <p:cNvSpPr>
              <a:spLocks noChangeShapeType="1"/>
            </p:cNvSpPr>
            <p:nvPr/>
          </p:nvSpPr>
          <p:spPr bwMode="auto">
            <a:xfrm flipV="1">
              <a:off x="5645" y="2256"/>
              <a:ext cx="0" cy="26"/>
            </a:xfrm>
            <a:prstGeom prst="line">
              <a:avLst/>
            </a:prstGeom>
            <a:noFill/>
            <a:ln w="0">
              <a:solidFill>
                <a:srgbClr val="000000"/>
              </a:solidFill>
              <a:round/>
              <a:headEnd/>
              <a:tailEnd/>
            </a:ln>
          </p:spPr>
          <p:txBody>
            <a:bodyPr/>
            <a:lstStyle/>
            <a:p>
              <a:endParaRPr lang="en-US"/>
            </a:p>
          </p:txBody>
        </p:sp>
        <p:sp>
          <p:nvSpPr>
            <p:cNvPr id="26653" name="Freeform 128"/>
            <p:cNvSpPr>
              <a:spLocks/>
            </p:cNvSpPr>
            <p:nvPr/>
          </p:nvSpPr>
          <p:spPr bwMode="auto">
            <a:xfrm>
              <a:off x="3693" y="207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4" name="Freeform 129"/>
            <p:cNvSpPr>
              <a:spLocks/>
            </p:cNvSpPr>
            <p:nvPr/>
          </p:nvSpPr>
          <p:spPr bwMode="auto">
            <a:xfrm>
              <a:off x="3914" y="1921"/>
              <a:ext cx="29"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5" name="Freeform 130"/>
            <p:cNvSpPr>
              <a:spLocks/>
            </p:cNvSpPr>
            <p:nvPr/>
          </p:nvSpPr>
          <p:spPr bwMode="auto">
            <a:xfrm>
              <a:off x="4139" y="1764"/>
              <a:ext cx="29"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6" name="Freeform 131"/>
            <p:cNvSpPr>
              <a:spLocks/>
            </p:cNvSpPr>
            <p:nvPr/>
          </p:nvSpPr>
          <p:spPr bwMode="auto">
            <a:xfrm>
              <a:off x="4364" y="1607"/>
              <a:ext cx="28" cy="41"/>
            </a:xfrm>
            <a:custGeom>
              <a:avLst/>
              <a:gdLst>
                <a:gd name="T0" fmla="*/ 1 w 41"/>
                <a:gd name="T1" fmla="*/ 0 h 41"/>
                <a:gd name="T2" fmla="*/ 1 w 41"/>
                <a:gd name="T3" fmla="*/ 20 h 41"/>
                <a:gd name="T4" fmla="*/ 1 w 41"/>
                <a:gd name="T5" fmla="*/ 41 h 41"/>
                <a:gd name="T6" fmla="*/ 0 w 41"/>
                <a:gd name="T7" fmla="*/ 20 h 41"/>
                <a:gd name="T8" fmla="*/ 1 w 41"/>
                <a:gd name="T9" fmla="*/ 0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21" y="0"/>
                  </a:moveTo>
                  <a:lnTo>
                    <a:pt x="41"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57" name="Freeform 132"/>
            <p:cNvSpPr>
              <a:spLocks/>
            </p:cNvSpPr>
            <p:nvPr/>
          </p:nvSpPr>
          <p:spPr bwMode="auto">
            <a:xfrm>
              <a:off x="4585" y="1449"/>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8" name="Freeform 133"/>
            <p:cNvSpPr>
              <a:spLocks/>
            </p:cNvSpPr>
            <p:nvPr/>
          </p:nvSpPr>
          <p:spPr bwMode="auto">
            <a:xfrm>
              <a:off x="4810" y="129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9" name="Freeform 134"/>
            <p:cNvSpPr>
              <a:spLocks/>
            </p:cNvSpPr>
            <p:nvPr/>
          </p:nvSpPr>
          <p:spPr bwMode="auto">
            <a:xfrm>
              <a:off x="5035" y="1141"/>
              <a:ext cx="28"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0" name="Freeform 135"/>
            <p:cNvSpPr>
              <a:spLocks/>
            </p:cNvSpPr>
            <p:nvPr/>
          </p:nvSpPr>
          <p:spPr bwMode="auto">
            <a:xfrm>
              <a:off x="5260" y="984"/>
              <a:ext cx="28" cy="41"/>
            </a:xfrm>
            <a:custGeom>
              <a:avLst/>
              <a:gdLst>
                <a:gd name="T0" fmla="*/ 1 w 42"/>
                <a:gd name="T1" fmla="*/ 0 h 41"/>
                <a:gd name="T2" fmla="*/ 1 w 42"/>
                <a:gd name="T3" fmla="*/ 20 h 41"/>
                <a:gd name="T4" fmla="*/ 1 w 42"/>
                <a:gd name="T5" fmla="*/ 41 h 41"/>
                <a:gd name="T6" fmla="*/ 0 w 42"/>
                <a:gd name="T7" fmla="*/ 20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61" name="Freeform 136"/>
            <p:cNvSpPr>
              <a:spLocks/>
            </p:cNvSpPr>
            <p:nvPr/>
          </p:nvSpPr>
          <p:spPr bwMode="auto">
            <a:xfrm>
              <a:off x="5481" y="826"/>
              <a:ext cx="28" cy="42"/>
            </a:xfrm>
            <a:custGeom>
              <a:avLst/>
              <a:gdLst>
                <a:gd name="T0" fmla="*/ 1 w 41"/>
                <a:gd name="T1" fmla="*/ 0 h 42"/>
                <a:gd name="T2" fmla="*/ 1 w 41"/>
                <a:gd name="T3" fmla="*/ 21 h 42"/>
                <a:gd name="T4" fmla="*/ 1 w 41"/>
                <a:gd name="T5" fmla="*/ 42 h 42"/>
                <a:gd name="T6" fmla="*/ 0 w 41"/>
                <a:gd name="T7" fmla="*/ 21 h 42"/>
                <a:gd name="T8" fmla="*/ 1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1" y="0"/>
                  </a:moveTo>
                  <a:lnTo>
                    <a:pt x="41"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2" name="Rectangle 137"/>
            <p:cNvSpPr>
              <a:spLocks noChangeArrowheads="1"/>
            </p:cNvSpPr>
            <p:nvPr/>
          </p:nvSpPr>
          <p:spPr bwMode="auto">
            <a:xfrm>
              <a:off x="3228" y="2214"/>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3</a:t>
              </a:r>
              <a:endParaRPr lang="en-US" b="1">
                <a:latin typeface="Arial" pitchFamily="34" charset="0"/>
              </a:endParaRPr>
            </a:p>
          </p:txBody>
        </p:sp>
        <p:sp>
          <p:nvSpPr>
            <p:cNvPr id="26663" name="Rectangle 144"/>
            <p:cNvSpPr>
              <a:spLocks noChangeArrowheads="1"/>
            </p:cNvSpPr>
            <p:nvPr/>
          </p:nvSpPr>
          <p:spPr bwMode="auto">
            <a:xfrm>
              <a:off x="3350"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1970</a:t>
              </a:r>
              <a:endParaRPr lang="en-US" b="1"/>
            </a:p>
          </p:txBody>
        </p:sp>
        <p:sp>
          <p:nvSpPr>
            <p:cNvPr id="26664" name="Rectangle 145"/>
            <p:cNvSpPr>
              <a:spLocks noChangeArrowheads="1"/>
            </p:cNvSpPr>
            <p:nvPr/>
          </p:nvSpPr>
          <p:spPr bwMode="auto">
            <a:xfrm>
              <a:off x="3725"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1975</a:t>
              </a:r>
              <a:endParaRPr lang="en-US" b="1"/>
            </a:p>
          </p:txBody>
        </p:sp>
        <p:sp>
          <p:nvSpPr>
            <p:cNvPr id="26665" name="Rectangle 146"/>
            <p:cNvSpPr>
              <a:spLocks noChangeArrowheads="1"/>
            </p:cNvSpPr>
            <p:nvPr/>
          </p:nvSpPr>
          <p:spPr bwMode="auto">
            <a:xfrm>
              <a:off x="4096"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1980</a:t>
              </a:r>
              <a:endParaRPr lang="en-US" b="1"/>
            </a:p>
          </p:txBody>
        </p:sp>
        <p:sp>
          <p:nvSpPr>
            <p:cNvPr id="26666" name="Rectangle 147"/>
            <p:cNvSpPr>
              <a:spLocks noChangeArrowheads="1"/>
            </p:cNvSpPr>
            <p:nvPr/>
          </p:nvSpPr>
          <p:spPr bwMode="auto">
            <a:xfrm>
              <a:off x="4471"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1985</a:t>
              </a:r>
              <a:endParaRPr lang="en-US" b="1"/>
            </a:p>
          </p:txBody>
        </p:sp>
        <p:sp>
          <p:nvSpPr>
            <p:cNvPr id="26667" name="Rectangle 148"/>
            <p:cNvSpPr>
              <a:spLocks noChangeArrowheads="1"/>
            </p:cNvSpPr>
            <p:nvPr/>
          </p:nvSpPr>
          <p:spPr bwMode="auto">
            <a:xfrm>
              <a:off x="4842"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1990</a:t>
              </a:r>
              <a:endParaRPr lang="en-US" b="1"/>
            </a:p>
          </p:txBody>
        </p:sp>
        <p:sp>
          <p:nvSpPr>
            <p:cNvPr id="26668" name="Rectangle 149"/>
            <p:cNvSpPr>
              <a:spLocks noChangeArrowheads="1"/>
            </p:cNvSpPr>
            <p:nvPr/>
          </p:nvSpPr>
          <p:spPr bwMode="auto">
            <a:xfrm>
              <a:off x="5217"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1995</a:t>
              </a:r>
              <a:endParaRPr lang="en-US" b="1"/>
            </a:p>
          </p:txBody>
        </p:sp>
        <p:sp>
          <p:nvSpPr>
            <p:cNvPr id="26669" name="Rectangle 150"/>
            <p:cNvSpPr>
              <a:spLocks noChangeArrowheads="1"/>
            </p:cNvSpPr>
            <p:nvPr/>
          </p:nvSpPr>
          <p:spPr bwMode="auto">
            <a:xfrm>
              <a:off x="5588"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2000</a:t>
              </a:r>
              <a:endParaRPr lang="en-US" b="1"/>
            </a:p>
          </p:txBody>
        </p:sp>
        <p:sp>
          <p:nvSpPr>
            <p:cNvPr id="26670" name="Rectangle 151"/>
            <p:cNvSpPr>
              <a:spLocks noChangeArrowheads="1"/>
            </p:cNvSpPr>
            <p:nvPr/>
          </p:nvSpPr>
          <p:spPr bwMode="auto">
            <a:xfrm>
              <a:off x="4467" y="2465"/>
              <a:ext cx="216"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Year </a:t>
              </a:r>
              <a:r>
                <a:rPr lang="en-US" sz="1000" i="1">
                  <a:solidFill>
                    <a:srgbClr val="000000"/>
                  </a:solidFill>
                  <a:latin typeface="Arial" pitchFamily="34" charset="0"/>
                </a:rPr>
                <a:t>t</a:t>
              </a:r>
              <a:endParaRPr lang="en-US"/>
            </a:p>
          </p:txBody>
        </p:sp>
        <p:sp>
          <p:nvSpPr>
            <p:cNvPr id="26671" name="Rectangle 152"/>
            <p:cNvSpPr>
              <a:spLocks noChangeArrowheads="1"/>
            </p:cNvSpPr>
            <p:nvPr/>
          </p:nvSpPr>
          <p:spPr bwMode="auto">
            <a:xfrm rot="-5400000">
              <a:off x="2650" y="1326"/>
              <a:ext cx="945"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Complexity (bits/die)  </a:t>
              </a:r>
              <a:r>
                <a:rPr lang="en-US" sz="1000" i="1">
                  <a:solidFill>
                    <a:srgbClr val="000000"/>
                  </a:solidFill>
                </a:rPr>
                <a:t>n</a:t>
              </a:r>
              <a:r>
                <a:rPr lang="en-US" sz="1000">
                  <a:solidFill>
                    <a:srgbClr val="000000"/>
                  </a:solidFill>
                </a:rPr>
                <a:t>(</a:t>
              </a:r>
              <a:r>
                <a:rPr lang="en-US" sz="1000" i="1">
                  <a:solidFill>
                    <a:srgbClr val="000000"/>
                  </a:solidFill>
                </a:rPr>
                <a:t>t</a:t>
              </a:r>
              <a:r>
                <a:rPr lang="en-US" sz="1000">
                  <a:solidFill>
                    <a:srgbClr val="000000"/>
                  </a:solidFill>
                </a:rPr>
                <a:t>)</a:t>
              </a:r>
              <a:endParaRPr lang="en-US"/>
            </a:p>
          </p:txBody>
        </p:sp>
        <p:sp>
          <p:nvSpPr>
            <p:cNvPr id="26672" name="Line 154"/>
            <p:cNvSpPr>
              <a:spLocks noChangeShapeType="1"/>
            </p:cNvSpPr>
            <p:nvPr/>
          </p:nvSpPr>
          <p:spPr bwMode="auto">
            <a:xfrm flipV="1">
              <a:off x="3471" y="698"/>
              <a:ext cx="2228" cy="1560"/>
            </a:xfrm>
            <a:prstGeom prst="line">
              <a:avLst/>
            </a:prstGeom>
            <a:noFill/>
            <a:ln w="9525">
              <a:solidFill>
                <a:schemeClr val="tx1"/>
              </a:solidFill>
              <a:prstDash val="dash"/>
              <a:round/>
              <a:headEnd/>
              <a:tailEnd/>
            </a:ln>
          </p:spPr>
          <p:txBody>
            <a:bodyPr wrap="none">
              <a:spAutoFit/>
            </a:bodyPr>
            <a:lstStyle/>
            <a:p>
              <a:endParaRPr lang="en-US"/>
            </a:p>
          </p:txBody>
        </p:sp>
        <p:sp>
          <p:nvSpPr>
            <p:cNvPr id="26673" name="Rectangle 155"/>
            <p:cNvSpPr>
              <a:spLocks noChangeArrowheads="1"/>
            </p:cNvSpPr>
            <p:nvPr/>
          </p:nvSpPr>
          <p:spPr bwMode="auto">
            <a:xfrm>
              <a:off x="3228" y="1958"/>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4</a:t>
              </a:r>
              <a:endParaRPr lang="en-US" b="1">
                <a:latin typeface="Arial" pitchFamily="34" charset="0"/>
              </a:endParaRPr>
            </a:p>
          </p:txBody>
        </p:sp>
        <p:sp>
          <p:nvSpPr>
            <p:cNvPr id="26674" name="Rectangle 156"/>
            <p:cNvSpPr>
              <a:spLocks noChangeArrowheads="1"/>
            </p:cNvSpPr>
            <p:nvPr/>
          </p:nvSpPr>
          <p:spPr bwMode="auto">
            <a:xfrm>
              <a:off x="3228" y="1681"/>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5</a:t>
              </a:r>
              <a:endParaRPr lang="en-US" b="1">
                <a:latin typeface="Arial" pitchFamily="34" charset="0"/>
              </a:endParaRPr>
            </a:p>
          </p:txBody>
        </p:sp>
        <p:sp>
          <p:nvSpPr>
            <p:cNvPr id="26675" name="Rectangle 157"/>
            <p:cNvSpPr>
              <a:spLocks noChangeArrowheads="1"/>
            </p:cNvSpPr>
            <p:nvPr/>
          </p:nvSpPr>
          <p:spPr bwMode="auto">
            <a:xfrm>
              <a:off x="3228" y="1447"/>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6</a:t>
              </a:r>
              <a:endParaRPr lang="en-US" b="1">
                <a:latin typeface="Arial" pitchFamily="34" charset="0"/>
              </a:endParaRPr>
            </a:p>
          </p:txBody>
        </p:sp>
        <p:sp>
          <p:nvSpPr>
            <p:cNvPr id="26676" name="Rectangle 158"/>
            <p:cNvSpPr>
              <a:spLocks noChangeArrowheads="1"/>
            </p:cNvSpPr>
            <p:nvPr/>
          </p:nvSpPr>
          <p:spPr bwMode="auto">
            <a:xfrm>
              <a:off x="3228" y="118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7</a:t>
              </a:r>
              <a:endParaRPr lang="en-US" b="1">
                <a:latin typeface="Arial" pitchFamily="34" charset="0"/>
              </a:endParaRPr>
            </a:p>
          </p:txBody>
        </p:sp>
        <p:sp>
          <p:nvSpPr>
            <p:cNvPr id="26677" name="Rectangle 159"/>
            <p:cNvSpPr>
              <a:spLocks noChangeArrowheads="1"/>
            </p:cNvSpPr>
            <p:nvPr/>
          </p:nvSpPr>
          <p:spPr bwMode="auto">
            <a:xfrm>
              <a:off x="3228" y="93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8</a:t>
              </a:r>
              <a:endParaRPr lang="en-US" b="1">
                <a:latin typeface="Arial" pitchFamily="34" charset="0"/>
              </a:endParaRPr>
            </a:p>
          </p:txBody>
        </p:sp>
        <p:sp>
          <p:nvSpPr>
            <p:cNvPr id="26678" name="Rectangle 160"/>
            <p:cNvSpPr>
              <a:spLocks noChangeArrowheads="1"/>
            </p:cNvSpPr>
            <p:nvPr/>
          </p:nvSpPr>
          <p:spPr bwMode="auto">
            <a:xfrm>
              <a:off x="3228" y="670"/>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9</a:t>
              </a:r>
              <a:endParaRPr lang="en-US" b="1">
                <a:latin typeface="Arial" pitchFamily="34" charset="0"/>
              </a:endParaRPr>
            </a:p>
          </p:txBody>
        </p:sp>
      </p:gr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1"/>
          <p:cNvSpPr>
            <a:spLocks/>
          </p:cNvSpPr>
          <p:nvPr/>
        </p:nvSpPr>
        <p:spPr bwMode="auto">
          <a:xfrm>
            <a:off x="375899" y="6313251"/>
            <a:ext cx="7795335" cy="301558"/>
          </a:xfrm>
          <a:prstGeom prst="rect">
            <a:avLst/>
          </a:prstGeom>
          <a:noFill/>
          <a:ln w="12700">
            <a:noFill/>
            <a:miter lim="800000"/>
            <a:headEnd/>
            <a:tailEnd/>
          </a:ln>
        </p:spPr>
        <p:txBody>
          <a:bodyPr lIns="0" tIns="0" rIns="0" bIns="0" anchor="ctr"/>
          <a:lstStyle/>
          <a:p>
            <a:r>
              <a:rPr lang="en-US" sz="900" dirty="0">
                <a:latin typeface="Verdana" charset="0"/>
                <a:sym typeface="Verdana" charset="0"/>
              </a:rPr>
              <a:t>RMI Analysis of </a:t>
            </a:r>
            <a:r>
              <a:rPr lang="en-US" sz="900" i="1" dirty="0">
                <a:latin typeface="Verdana" charset="0"/>
                <a:sym typeface="Verdana" charset="0"/>
              </a:rPr>
              <a:t>Electric </a:t>
            </a:r>
            <a:r>
              <a:rPr lang="en-US" sz="900" i="1" dirty="0" err="1">
                <a:latin typeface="Verdana" charset="0"/>
                <a:sym typeface="Verdana" charset="0"/>
              </a:rPr>
              <a:t>Powertrains</a:t>
            </a:r>
            <a:r>
              <a:rPr lang="en-US" sz="900" i="1" dirty="0">
                <a:latin typeface="Verdana" charset="0"/>
                <a:sym typeface="Verdana" charset="0"/>
              </a:rPr>
              <a:t>: Opportunities and Challenges in the U.S. Light-Duty Vehicle Fleet</a:t>
            </a:r>
            <a:r>
              <a:rPr lang="en-US" sz="900" dirty="0">
                <a:latin typeface="Verdana" charset="0"/>
                <a:sym typeface="Verdana" charset="0"/>
              </a:rPr>
              <a:t>, M. </a:t>
            </a:r>
            <a:r>
              <a:rPr lang="en-US" sz="900" dirty="0" err="1">
                <a:latin typeface="Verdana" charset="0"/>
                <a:sym typeface="Verdana" charset="0"/>
              </a:rPr>
              <a:t>Kromer</a:t>
            </a:r>
            <a:r>
              <a:rPr lang="en-US" sz="900" dirty="0">
                <a:latin typeface="Verdana" charset="0"/>
                <a:sym typeface="Verdana" charset="0"/>
              </a:rPr>
              <a:t>, J. Heywood, 2007</a:t>
            </a:r>
          </a:p>
        </p:txBody>
      </p:sp>
      <p:graphicFrame>
        <p:nvGraphicFramePr>
          <p:cNvPr id="25602" name="Object 2"/>
          <p:cNvGraphicFramePr>
            <a:graphicFrameLocks/>
          </p:cNvGraphicFramePr>
          <p:nvPr/>
        </p:nvGraphicFramePr>
        <p:xfrm>
          <a:off x="379380" y="1206231"/>
          <a:ext cx="8095370" cy="4756824"/>
        </p:xfrm>
        <a:graphic>
          <a:graphicData uri="http://schemas.openxmlformats.org/presentationml/2006/ole">
            <mc:AlternateContent xmlns:mc="http://schemas.openxmlformats.org/markup-compatibility/2006">
              <mc:Choice xmlns:v="urn:schemas-microsoft-com:vml" Requires="v">
                <p:oleObj spid="_x0000_s1038" name="Chart" r:id="rId4" imgW="11163173" imgH="7477057" progId="MSGraph.Chart.8">
                  <p:embed/>
                </p:oleObj>
              </mc:Choice>
              <mc:Fallback>
                <p:oleObj name="Chart" r:id="rId4" imgW="11163173" imgH="7477057" progId="MSGraph.Chart.8">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380" y="1206231"/>
                        <a:ext cx="8095370" cy="4756824"/>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sp>
        <p:nvSpPr>
          <p:cNvPr id="6" name="Title 5"/>
          <p:cNvSpPr>
            <a:spLocks noGrp="1"/>
          </p:cNvSpPr>
          <p:nvPr>
            <p:ph type="title"/>
          </p:nvPr>
        </p:nvSpPr>
        <p:spPr/>
        <p:txBody>
          <a:bodyPr/>
          <a:lstStyle/>
          <a:p>
            <a:r>
              <a:rPr lang="en-US" dirty="0" smtClean="0">
                <a:latin typeface="Arial Black" pitchFamily="34" charset="0"/>
              </a:rPr>
              <a:t>The Learning Curve</a:t>
            </a:r>
            <a:r>
              <a:rPr lang="en-US" dirty="0" smtClean="0"/>
              <a:t/>
            </a:r>
            <a:br>
              <a:rPr lang="en-US" dirty="0" smtClean="0"/>
            </a:br>
            <a:r>
              <a:rPr lang="en-US" dirty="0" smtClean="0"/>
              <a:t>	Application: new technologies</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76288" y="1169988"/>
            <a:ext cx="7670800" cy="4127500"/>
          </a:xfrm>
          <a:prstGeom prst="rect">
            <a:avLst/>
          </a:prstGeom>
          <a:solidFill>
            <a:srgbClr val="CCFFCC"/>
          </a:solidFill>
          <a:ln w="9525" algn="ctr">
            <a:solidFill>
              <a:schemeClr val="tx1"/>
            </a:solidFill>
            <a:miter lim="800000"/>
            <a:headEnd/>
            <a:tailEnd/>
          </a:ln>
        </p:spPr>
        <p:txBody>
          <a:bodyPr anchor="ctr">
            <a:spAutoFit/>
          </a:bodyPr>
          <a:lstStyle/>
          <a:p>
            <a:endParaRPr lang="en-US"/>
          </a:p>
        </p:txBody>
      </p:sp>
      <p:sp>
        <p:nvSpPr>
          <p:cNvPr id="16387" name="Rectangle 3"/>
          <p:cNvSpPr>
            <a:spLocks noGrp="1" noChangeArrowheads="1"/>
          </p:cNvSpPr>
          <p:nvPr>
            <p:ph type="title"/>
          </p:nvPr>
        </p:nvSpPr>
        <p:spPr/>
        <p:txBody>
          <a:bodyPr/>
          <a:lstStyle/>
          <a:p>
            <a:pPr eaLnBrk="1" hangingPunct="1"/>
            <a:r>
              <a:rPr lang="en-US" smtClean="0"/>
              <a:t>Learning Models: Conceptual vs. Operational</a:t>
            </a:r>
          </a:p>
        </p:txBody>
      </p:sp>
      <p:graphicFrame>
        <p:nvGraphicFramePr>
          <p:cNvPr id="444420" name="Group 4"/>
          <p:cNvGraphicFramePr>
            <a:graphicFrameLocks noGrp="1"/>
          </p:cNvGraphicFramePr>
          <p:nvPr/>
        </p:nvGraphicFramePr>
        <p:xfrm>
          <a:off x="1524000" y="1397000"/>
          <a:ext cx="6635750" cy="3318192"/>
        </p:xfrm>
        <a:graphic>
          <a:graphicData uri="http://schemas.openxmlformats.org/drawingml/2006/table">
            <a:tbl>
              <a:tblPr/>
              <a:tblGrid>
                <a:gridCol w="3349625"/>
                <a:gridCol w="3286125"/>
              </a:tblGrid>
              <a:tr h="1611313">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Unvalidated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use highly scientific solutions but don’t verify that the new designs deliver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Operationally 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Draw on scientific insights to implement solutions that produce replicable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5017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Fire fighting</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tries to solve the problem at hand, brainstorming possible causes without scientific insights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Artisan skills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solve the problem at hand, but the “why” is poorly understood and the solutions don’t transfer easily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6399" name="Text Box 15"/>
          <p:cNvSpPr txBox="1">
            <a:spLocks noChangeArrowheads="1"/>
          </p:cNvSpPr>
          <p:nvPr/>
        </p:nvSpPr>
        <p:spPr bwMode="auto">
          <a:xfrm>
            <a:off x="2828925" y="4754563"/>
            <a:ext cx="461963"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0" name="Text Box 16"/>
          <p:cNvSpPr txBox="1">
            <a:spLocks noChangeArrowheads="1"/>
          </p:cNvSpPr>
          <p:nvPr/>
        </p:nvSpPr>
        <p:spPr bwMode="auto">
          <a:xfrm rot="-5400000">
            <a:off x="-37306" y="2966244"/>
            <a:ext cx="2120900" cy="366712"/>
          </a:xfrm>
          <a:prstGeom prst="rect">
            <a:avLst/>
          </a:prstGeom>
          <a:noFill/>
          <a:ln w="9525" algn="ctr">
            <a:noFill/>
            <a:prstDash val="dash"/>
            <a:miter lim="800000"/>
            <a:headEnd/>
            <a:tailEnd/>
          </a:ln>
        </p:spPr>
        <p:txBody>
          <a:bodyPr wrap="none">
            <a:spAutoFit/>
          </a:bodyPr>
          <a:lstStyle/>
          <a:p>
            <a:r>
              <a:rPr lang="en-US" sz="1800" b="1" i="1"/>
              <a:t>Conceptual learning</a:t>
            </a:r>
          </a:p>
        </p:txBody>
      </p:sp>
      <p:sp>
        <p:nvSpPr>
          <p:cNvPr id="16401" name="AutoShape 17"/>
          <p:cNvSpPr>
            <a:spLocks noChangeArrowheads="1"/>
          </p:cNvSpPr>
          <p:nvPr/>
        </p:nvSpPr>
        <p:spPr bwMode="auto">
          <a:xfrm>
            <a:off x="4076700" y="4513263"/>
            <a:ext cx="1577975" cy="396875"/>
          </a:xfrm>
          <a:prstGeom prst="wedgeRectCallout">
            <a:avLst>
              <a:gd name="adj1" fmla="val -21028"/>
              <a:gd name="adj2" fmla="val 30801"/>
            </a:avLst>
          </a:prstGeom>
          <a:solidFill>
            <a:schemeClr val="hlink"/>
          </a:solidFill>
          <a:ln w="9525" algn="ctr">
            <a:solidFill>
              <a:schemeClr val="tx1"/>
            </a:solidFill>
            <a:miter lim="800000"/>
            <a:headEnd/>
            <a:tailEnd/>
          </a:ln>
        </p:spPr>
        <p:txBody>
          <a:bodyPr/>
          <a:lstStyle/>
          <a:p>
            <a:pPr algn="ctr"/>
            <a:r>
              <a:rPr lang="en-US" sz="1800"/>
              <a:t>Know-how</a:t>
            </a:r>
          </a:p>
        </p:txBody>
      </p:sp>
      <p:sp>
        <p:nvSpPr>
          <p:cNvPr id="16402" name="AutoShape 18"/>
          <p:cNvSpPr>
            <a:spLocks noChangeArrowheads="1"/>
          </p:cNvSpPr>
          <p:nvPr/>
        </p:nvSpPr>
        <p:spPr bwMode="auto">
          <a:xfrm rot="-5400000">
            <a:off x="875507" y="2853531"/>
            <a:ext cx="1303338" cy="396875"/>
          </a:xfrm>
          <a:prstGeom prst="wedgeRectCallout">
            <a:avLst>
              <a:gd name="adj1" fmla="val -15204"/>
              <a:gd name="adj2" fmla="val -5787"/>
            </a:avLst>
          </a:prstGeom>
          <a:solidFill>
            <a:schemeClr val="hlink"/>
          </a:solidFill>
          <a:ln w="9525" algn="ctr">
            <a:solidFill>
              <a:schemeClr val="tx1"/>
            </a:solidFill>
            <a:miter lim="800000"/>
            <a:headEnd/>
            <a:tailEnd/>
          </a:ln>
        </p:spPr>
        <p:txBody>
          <a:bodyPr/>
          <a:lstStyle/>
          <a:p>
            <a:pPr algn="ctr"/>
            <a:r>
              <a:rPr lang="en-US" sz="1800"/>
              <a:t>Know-why</a:t>
            </a:r>
          </a:p>
        </p:txBody>
      </p:sp>
      <p:sp>
        <p:nvSpPr>
          <p:cNvPr id="16403" name="Rectangle 19"/>
          <p:cNvSpPr>
            <a:spLocks noChangeArrowheads="1"/>
          </p:cNvSpPr>
          <p:nvPr/>
        </p:nvSpPr>
        <p:spPr bwMode="auto">
          <a:xfrm>
            <a:off x="509588" y="5945188"/>
            <a:ext cx="5121275" cy="274637"/>
          </a:xfrm>
          <a:prstGeom prst="rect">
            <a:avLst/>
          </a:prstGeom>
          <a:noFill/>
          <a:ln w="9525" algn="ctr">
            <a:noFill/>
            <a:prstDash val="dash"/>
            <a:miter lim="800000"/>
            <a:headEnd/>
            <a:tailEnd/>
          </a:ln>
        </p:spPr>
        <p:txBody>
          <a:bodyPr wrap="none">
            <a:spAutoFit/>
          </a:bodyPr>
          <a:lstStyle/>
          <a:p>
            <a:r>
              <a:rPr lang="en-US" sz="1200"/>
              <a:t>Source: Learning across Lines: the secret to more efficient factories (HBR 2002)</a:t>
            </a:r>
          </a:p>
        </p:txBody>
      </p:sp>
      <p:sp>
        <p:nvSpPr>
          <p:cNvPr id="16404" name="Text Box 20"/>
          <p:cNvSpPr txBox="1">
            <a:spLocks noChangeArrowheads="1"/>
          </p:cNvSpPr>
          <p:nvPr/>
        </p:nvSpPr>
        <p:spPr bwMode="auto">
          <a:xfrm>
            <a:off x="3792538" y="4900613"/>
            <a:ext cx="2171700" cy="366712"/>
          </a:xfrm>
          <a:prstGeom prst="rect">
            <a:avLst/>
          </a:prstGeom>
          <a:noFill/>
          <a:ln w="9525" algn="ctr">
            <a:noFill/>
            <a:prstDash val="dash"/>
            <a:miter lim="800000"/>
            <a:headEnd/>
            <a:tailEnd/>
          </a:ln>
        </p:spPr>
        <p:txBody>
          <a:bodyPr wrap="none">
            <a:spAutoFit/>
          </a:bodyPr>
          <a:lstStyle/>
          <a:p>
            <a:r>
              <a:rPr lang="en-US" sz="1800" b="1" i="1"/>
              <a:t>Operational learning</a:t>
            </a:r>
          </a:p>
        </p:txBody>
      </p:sp>
      <p:sp>
        <p:nvSpPr>
          <p:cNvPr id="16405" name="Text Box 21"/>
          <p:cNvSpPr txBox="1">
            <a:spLocks noChangeArrowheads="1"/>
          </p:cNvSpPr>
          <p:nvPr/>
        </p:nvSpPr>
        <p:spPr bwMode="auto">
          <a:xfrm>
            <a:off x="6408738" y="4754563"/>
            <a:ext cx="495300"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
        <p:nvSpPr>
          <p:cNvPr id="16406" name="Text Box 22"/>
          <p:cNvSpPr txBox="1">
            <a:spLocks noChangeArrowheads="1"/>
          </p:cNvSpPr>
          <p:nvPr/>
        </p:nvSpPr>
        <p:spPr bwMode="auto">
          <a:xfrm rot="-5400000">
            <a:off x="1146176" y="4022725"/>
            <a:ext cx="461962"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7" name="Text Box 23"/>
          <p:cNvSpPr txBox="1">
            <a:spLocks noChangeArrowheads="1"/>
          </p:cNvSpPr>
          <p:nvPr/>
        </p:nvSpPr>
        <p:spPr bwMode="auto">
          <a:xfrm rot="-5400000">
            <a:off x="1131094" y="1912144"/>
            <a:ext cx="495300" cy="274638"/>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(week 9)</a:t>
            </a:r>
          </a:p>
          <a:p>
            <a:pPr algn="ctr" eaLnBrk="0" hangingPunct="0">
              <a:spcBef>
                <a:spcPct val="50000"/>
              </a:spcBef>
            </a:pPr>
            <a:r>
              <a:rPr lang="en-US" sz="3600">
                <a:solidFill>
                  <a:srgbClr val="FF3300"/>
                </a:solidFill>
                <a:latin typeface="Garamond" pitchFamily="18" charset="0"/>
              </a:rPr>
              <a:t>Improvement and Innovation</a:t>
            </a: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Wingdings" pitchFamily="2" charset="2"/>
              <a:buChar char="ü"/>
              <a:defRPr/>
            </a:pPr>
            <a:r>
              <a:rPr lang="en-US" dirty="0" smtClean="0">
                <a:solidFill>
                  <a:schemeClr val="bg1"/>
                </a:solidFill>
              </a:rPr>
              <a:t>Explain 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Wingdings" pitchFamily="2" charset="2"/>
              <a:buChar char="ü"/>
              <a:defRPr/>
            </a:pPr>
            <a:r>
              <a:rPr lang="en-US" dirty="0" smtClean="0">
                <a:solidFill>
                  <a:schemeClr val="bg1"/>
                </a:solidFill>
              </a:rPr>
              <a:t>Identify different types of learning and their impact on improvement and innovation</a:t>
            </a:r>
          </a:p>
          <a:p>
            <a:pPr marL="457200" indent="-457200" eaLnBrk="1" hangingPunct="1">
              <a:buClr>
                <a:srgbClr val="FF3300"/>
              </a:buClr>
              <a:defRPr/>
            </a:pPr>
            <a:r>
              <a:rPr lang="en-US" dirty="0" smtClean="0">
                <a:solidFill>
                  <a:schemeClr val="bg1"/>
                </a:solidFill>
              </a:rPr>
              <a:t>Apply 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automation </a:t>
            </a:r>
            <a:br>
              <a:rPr lang="en-US" smtClean="0"/>
            </a:br>
            <a:r>
              <a:rPr lang="en-US" smtClean="0"/>
              <a:t>	</a:t>
            </a:r>
            <a:r>
              <a:rPr lang="en-US" sz="2400" smtClean="0"/>
              <a:t>Workers Not Included: Lights-Out Factories</a:t>
            </a:r>
          </a:p>
        </p:txBody>
      </p:sp>
      <p:pic>
        <p:nvPicPr>
          <p:cNvPr id="12291" name="Picture 5" descr="abarev"/>
          <p:cNvPicPr>
            <a:picLocks noGrp="1" noChangeAspect="1" noChangeArrowheads="1"/>
          </p:cNvPicPr>
          <p:nvPr>
            <p:ph sz="half" idx="1"/>
          </p:nvPr>
        </p:nvPicPr>
        <p:blipFill>
          <a:blip r:embed="rId3" cstate="print"/>
          <a:srcRect/>
          <a:stretch>
            <a:fillRect/>
          </a:stretch>
        </p:blipFill>
        <p:spPr>
          <a:xfrm>
            <a:off x="6369050" y="-3175"/>
            <a:ext cx="2786063" cy="585788"/>
          </a:xfrm>
          <a:solidFill>
            <a:schemeClr val="folHlink"/>
          </a:solidFill>
        </p:spPr>
      </p:pic>
      <p:pic>
        <p:nvPicPr>
          <p:cNvPr id="12292" name="Picture 8" descr="msotw9_temp0"/>
          <p:cNvPicPr>
            <a:picLocks noGrp="1" noChangeAspect="1" noChangeArrowheads="1"/>
          </p:cNvPicPr>
          <p:nvPr>
            <p:ph sz="half" idx="2"/>
          </p:nvPr>
        </p:nvPicPr>
        <p:blipFill>
          <a:blip r:embed="rId4" cstate="print"/>
          <a:srcRect/>
          <a:stretch>
            <a:fillRect/>
          </a:stretch>
        </p:blipFill>
        <p:spPr>
          <a:xfrm>
            <a:off x="546100" y="1074738"/>
            <a:ext cx="8432800" cy="5395912"/>
          </a:xfr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standardization </a:t>
            </a:r>
            <a:br>
              <a:rPr lang="en-US" smtClean="0"/>
            </a:br>
            <a:r>
              <a:rPr lang="en-US" smtClean="0"/>
              <a:t>	Inside Intel, it’s all </a:t>
            </a:r>
            <a:r>
              <a:rPr lang="en-US" i="1" smtClean="0"/>
              <a:t>copy exactly</a:t>
            </a:r>
          </a:p>
        </p:txBody>
      </p:sp>
      <p:sp>
        <p:nvSpPr>
          <p:cNvPr id="11267" name="Rectangle 3"/>
          <p:cNvSpPr>
            <a:spLocks noGrp="1" noChangeArrowheads="1"/>
          </p:cNvSpPr>
          <p:nvPr>
            <p:ph type="body" sz="half" idx="1"/>
          </p:nvPr>
        </p:nvSpPr>
        <p:spPr/>
        <p:txBody>
          <a:bodyPr/>
          <a:lstStyle/>
          <a:p>
            <a:pPr eaLnBrk="1" hangingPunct="1"/>
            <a:r>
              <a:rPr lang="en-US" sz="1800" smtClean="0"/>
              <a:t>WSJ article</a:t>
            </a:r>
          </a:p>
        </p:txBody>
      </p:sp>
      <p:pic>
        <p:nvPicPr>
          <p:cNvPr id="11268" name="Picture 5" descr="Intel">
            <a:hlinkClick r:id="rId3"/>
          </p:cNvPr>
          <p:cNvPicPr>
            <a:picLocks noGrp="1" noChangeAspect="1" noChangeArrowheads="1"/>
          </p:cNvPicPr>
          <p:nvPr>
            <p:ph sz="quarter" idx="2"/>
          </p:nvPr>
        </p:nvPicPr>
        <p:blipFill>
          <a:blip r:embed="rId4" cstate="print"/>
          <a:srcRect/>
          <a:stretch>
            <a:fillRect/>
          </a:stretch>
        </p:blipFill>
        <p:spPr>
          <a:xfrm>
            <a:off x="8075613" y="204788"/>
            <a:ext cx="923925" cy="657225"/>
          </a:xfrm>
        </p:spPr>
      </p:pic>
      <p:pic>
        <p:nvPicPr>
          <p:cNvPr id="11269" name="Picture 9" descr="msotw9_temp0"/>
          <p:cNvPicPr>
            <a:picLocks noGrp="1" noChangeAspect="1" noChangeArrowheads="1"/>
          </p:cNvPicPr>
          <p:nvPr>
            <p:ph sz="quarter" idx="3"/>
          </p:nvPr>
        </p:nvPicPr>
        <p:blipFill>
          <a:blip r:embed="rId5" cstate="print"/>
          <a:srcRect/>
          <a:stretch>
            <a:fillRect/>
          </a:stretch>
        </p:blipFill>
        <p:spPr>
          <a:xfrm>
            <a:off x="244475" y="1054100"/>
            <a:ext cx="8332788" cy="5448300"/>
          </a:xfr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Automation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Standardization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ITT</a:t>
            </a:r>
            <a:r>
              <a:rPr lang="en-US" smtClean="0"/>
              <a:t>  Perspectives on Operations Strategy:</a:t>
            </a:r>
            <a:br>
              <a:rPr lang="en-US" smtClean="0"/>
            </a:br>
            <a:r>
              <a:rPr lang="en-US" smtClean="0"/>
              <a:t>	Performance drivers and Learning</a:t>
            </a:r>
          </a:p>
        </p:txBody>
      </p:sp>
      <p:sp>
        <p:nvSpPr>
          <p:cNvPr id="14339" name="Rectangle 3"/>
          <p:cNvSpPr>
            <a:spLocks noChangeArrowheads="1"/>
          </p:cNvSpPr>
          <p:nvPr/>
        </p:nvSpPr>
        <p:spPr bwMode="auto">
          <a:xfrm>
            <a:off x="1730375" y="1366838"/>
            <a:ext cx="7212013" cy="5068887"/>
          </a:xfrm>
          <a:prstGeom prst="rect">
            <a:avLst/>
          </a:prstGeom>
          <a:noFill/>
          <a:ln w="9525">
            <a:solidFill>
              <a:schemeClr val="tx1"/>
            </a:solidFill>
            <a:miter lim="800000"/>
            <a:headEnd/>
            <a:tailEnd/>
          </a:ln>
        </p:spPr>
        <p:txBody>
          <a:bodyPr wrap="none" anchor="ctr"/>
          <a:lstStyle/>
          <a:p>
            <a:endParaRPr lang="en-US"/>
          </a:p>
        </p:txBody>
      </p:sp>
      <p:sp>
        <p:nvSpPr>
          <p:cNvPr id="14340" name="Line 5"/>
          <p:cNvSpPr>
            <a:spLocks noChangeShapeType="1"/>
          </p:cNvSpPr>
          <p:nvPr/>
        </p:nvSpPr>
        <p:spPr bwMode="auto">
          <a:xfrm>
            <a:off x="5176838" y="1354138"/>
            <a:ext cx="0" cy="5081587"/>
          </a:xfrm>
          <a:prstGeom prst="line">
            <a:avLst/>
          </a:prstGeom>
          <a:noFill/>
          <a:ln w="9525">
            <a:solidFill>
              <a:schemeClr val="tx1"/>
            </a:solidFill>
            <a:round/>
            <a:headEnd/>
            <a:tailEnd/>
          </a:ln>
        </p:spPr>
        <p:txBody>
          <a:bodyPr/>
          <a:lstStyle/>
          <a:p>
            <a:endParaRPr lang="en-US"/>
          </a:p>
        </p:txBody>
      </p:sp>
      <p:sp>
        <p:nvSpPr>
          <p:cNvPr id="14341" name="Text Box 6"/>
          <p:cNvSpPr txBox="1">
            <a:spLocks noChangeArrowheads="1"/>
          </p:cNvSpPr>
          <p:nvPr/>
        </p:nvSpPr>
        <p:spPr bwMode="auto">
          <a:xfrm>
            <a:off x="73025" y="1491365"/>
            <a:ext cx="1745991" cy="1323439"/>
          </a:xfrm>
          <a:prstGeom prst="rect">
            <a:avLst/>
          </a:prstGeom>
          <a:noFill/>
          <a:ln w="9525">
            <a:noFill/>
            <a:miter lim="800000"/>
            <a:headEnd/>
            <a:tailEnd/>
          </a:ln>
        </p:spPr>
        <p:txBody>
          <a:bodyPr wrap="none">
            <a:spAutoFit/>
          </a:bodyPr>
          <a:lstStyle/>
          <a:p>
            <a:pPr eaLnBrk="0" hangingPunct="0"/>
            <a:r>
              <a:rPr lang="en-US" sz="1600" dirty="0"/>
              <a:t>Driver of</a:t>
            </a:r>
          </a:p>
          <a:p>
            <a:pPr eaLnBrk="0" hangingPunct="0"/>
            <a:r>
              <a:rPr lang="en-US" sz="1600" dirty="0"/>
              <a:t>Mfg </a:t>
            </a:r>
            <a:r>
              <a:rPr lang="en-US" sz="1600" dirty="0" smtClean="0"/>
              <a:t>performance:</a:t>
            </a:r>
            <a:endParaRPr lang="en-US" sz="1600" dirty="0"/>
          </a:p>
          <a:p>
            <a:endParaRPr lang="en-US" sz="1600" dirty="0" smtClean="0"/>
          </a:p>
          <a:p>
            <a:r>
              <a:rPr lang="en-US" sz="1600" dirty="0" smtClean="0"/>
              <a:t>Critical </a:t>
            </a:r>
            <a:r>
              <a:rPr lang="en-US" sz="1600" dirty="0"/>
              <a:t>elements</a:t>
            </a:r>
          </a:p>
          <a:p>
            <a:r>
              <a:rPr lang="en-US" sz="1600" dirty="0"/>
              <a:t>of </a:t>
            </a:r>
            <a:r>
              <a:rPr lang="en-US" sz="1600" dirty="0" smtClean="0"/>
              <a:t>operations:</a:t>
            </a:r>
            <a:endParaRPr lang="en-US" sz="1600" dirty="0"/>
          </a:p>
        </p:txBody>
      </p:sp>
      <p:sp>
        <p:nvSpPr>
          <p:cNvPr id="14342" name="Text Box 7"/>
          <p:cNvSpPr txBox="1">
            <a:spLocks noChangeArrowheads="1"/>
          </p:cNvSpPr>
          <p:nvPr/>
        </p:nvSpPr>
        <p:spPr bwMode="auto">
          <a:xfrm>
            <a:off x="2944813" y="1042988"/>
            <a:ext cx="1438275" cy="336550"/>
          </a:xfrm>
          <a:prstGeom prst="rect">
            <a:avLst/>
          </a:prstGeom>
          <a:noFill/>
          <a:ln w="9525">
            <a:noFill/>
            <a:miter lim="800000"/>
            <a:headEnd/>
            <a:tailEnd/>
          </a:ln>
        </p:spPr>
        <p:txBody>
          <a:bodyPr wrap="none">
            <a:spAutoFit/>
          </a:bodyPr>
          <a:lstStyle/>
          <a:p>
            <a:pPr eaLnBrk="0" hangingPunct="0"/>
            <a:r>
              <a:rPr lang="en-US" sz="1600"/>
              <a:t>R&amp;D/Germany</a:t>
            </a:r>
          </a:p>
        </p:txBody>
      </p:sp>
      <p:sp>
        <p:nvSpPr>
          <p:cNvPr id="14343" name="Text Box 8"/>
          <p:cNvSpPr txBox="1">
            <a:spLocks noChangeArrowheads="1"/>
          </p:cNvSpPr>
          <p:nvPr/>
        </p:nvSpPr>
        <p:spPr bwMode="auto">
          <a:xfrm>
            <a:off x="5946775" y="1042988"/>
            <a:ext cx="1831975" cy="336550"/>
          </a:xfrm>
          <a:prstGeom prst="rect">
            <a:avLst/>
          </a:prstGeom>
          <a:noFill/>
          <a:ln w="9525">
            <a:noFill/>
            <a:miter lim="800000"/>
            <a:headEnd/>
            <a:tailEnd/>
          </a:ln>
        </p:spPr>
        <p:txBody>
          <a:bodyPr wrap="none">
            <a:spAutoFit/>
          </a:bodyPr>
          <a:lstStyle/>
          <a:p>
            <a:pPr eaLnBrk="0" hangingPunct="0"/>
            <a:r>
              <a:rPr lang="en-US" sz="1600"/>
              <a:t>Plants/United States</a:t>
            </a:r>
          </a:p>
        </p:txBody>
      </p:sp>
      <p:sp>
        <p:nvSpPr>
          <p:cNvPr id="14344" name="Text Box 9"/>
          <p:cNvSpPr txBox="1">
            <a:spLocks noChangeArrowheads="1"/>
          </p:cNvSpPr>
          <p:nvPr/>
        </p:nvSpPr>
        <p:spPr bwMode="auto">
          <a:xfrm>
            <a:off x="82550" y="1042988"/>
            <a:ext cx="957263" cy="336550"/>
          </a:xfrm>
          <a:prstGeom prst="rect">
            <a:avLst/>
          </a:prstGeom>
          <a:noFill/>
          <a:ln w="9525">
            <a:noFill/>
            <a:miter lim="800000"/>
            <a:headEnd/>
            <a:tailEnd/>
          </a:ln>
        </p:spPr>
        <p:txBody>
          <a:bodyPr wrap="none">
            <a:spAutoFit/>
          </a:bodyPr>
          <a:lstStyle/>
          <a:p>
            <a:pPr eaLnBrk="0" hangingPunct="0"/>
            <a:r>
              <a:rPr lang="en-US" sz="1600" b="1">
                <a:solidFill>
                  <a:srgbClr val="FF0000"/>
                </a:solidFill>
              </a:rPr>
              <a:t>View on:</a:t>
            </a:r>
          </a:p>
        </p:txBody>
      </p:sp>
      <p:sp>
        <p:nvSpPr>
          <p:cNvPr id="14345" name="Text Box 11"/>
          <p:cNvSpPr txBox="1">
            <a:spLocks noChangeArrowheads="1"/>
          </p:cNvSpPr>
          <p:nvPr/>
        </p:nvSpPr>
        <p:spPr bwMode="auto">
          <a:xfrm>
            <a:off x="73025" y="3551238"/>
            <a:ext cx="1452642" cy="338554"/>
          </a:xfrm>
          <a:prstGeom prst="rect">
            <a:avLst/>
          </a:prstGeom>
          <a:noFill/>
          <a:ln w="9525">
            <a:noFill/>
            <a:miter lim="800000"/>
            <a:headEnd/>
            <a:tailEnd/>
          </a:ln>
        </p:spPr>
        <p:txBody>
          <a:bodyPr wrap="none">
            <a:spAutoFit/>
          </a:bodyPr>
          <a:lstStyle/>
          <a:p>
            <a:pPr eaLnBrk="0" hangingPunct="0"/>
            <a:r>
              <a:rPr lang="en-US" sz="1600" dirty="0"/>
              <a:t>Role of </a:t>
            </a:r>
            <a:r>
              <a:rPr lang="en-US" sz="1600" dirty="0" smtClean="0"/>
              <a:t>people:</a:t>
            </a:r>
            <a:endParaRPr lang="en-US" sz="1600" dirty="0"/>
          </a:p>
        </p:txBody>
      </p:sp>
      <p:sp>
        <p:nvSpPr>
          <p:cNvPr id="14346" name="Text Box 12"/>
          <p:cNvSpPr txBox="1">
            <a:spLocks noChangeArrowheads="1"/>
          </p:cNvSpPr>
          <p:nvPr/>
        </p:nvSpPr>
        <p:spPr bwMode="auto">
          <a:xfrm>
            <a:off x="73024" y="4533085"/>
            <a:ext cx="1415307" cy="1569660"/>
          </a:xfrm>
          <a:prstGeom prst="rect">
            <a:avLst/>
          </a:prstGeom>
          <a:noFill/>
          <a:ln w="9525">
            <a:noFill/>
            <a:miter lim="800000"/>
            <a:headEnd/>
            <a:tailEnd/>
          </a:ln>
        </p:spPr>
        <p:txBody>
          <a:bodyPr wrap="square">
            <a:spAutoFit/>
          </a:bodyPr>
          <a:lstStyle/>
          <a:p>
            <a:pPr eaLnBrk="0" hangingPunct="0"/>
            <a:r>
              <a:rPr lang="en-US" sz="1600" dirty="0"/>
              <a:t>Learning:</a:t>
            </a:r>
          </a:p>
          <a:p>
            <a:pPr eaLnBrk="0" hangingPunct="0">
              <a:buFontTx/>
              <a:buChar char="-"/>
            </a:pPr>
            <a:r>
              <a:rPr lang="en-US" sz="1600" dirty="0" smtClean="0"/>
              <a:t> Locus/Who:</a:t>
            </a:r>
          </a:p>
          <a:p>
            <a:pPr eaLnBrk="0" hangingPunct="0">
              <a:buFontTx/>
              <a:buChar char="-"/>
            </a:pPr>
            <a:endParaRPr lang="en-US" sz="1600" dirty="0"/>
          </a:p>
          <a:p>
            <a:pPr eaLnBrk="0" hangingPunct="0">
              <a:buFontTx/>
              <a:buChar char="-"/>
            </a:pPr>
            <a:r>
              <a:rPr lang="en-US" sz="1600" dirty="0" smtClean="0"/>
              <a:t> When:</a:t>
            </a:r>
          </a:p>
          <a:p>
            <a:pPr eaLnBrk="0" hangingPunct="0">
              <a:buFontTx/>
              <a:buChar char="-"/>
            </a:pPr>
            <a:endParaRPr lang="en-US" sz="1600" dirty="0"/>
          </a:p>
          <a:p>
            <a:pPr eaLnBrk="0" hangingPunct="0">
              <a:buFontTx/>
              <a:buChar char="-"/>
            </a:pPr>
            <a:r>
              <a:rPr lang="en-US" sz="1600" dirty="0" smtClean="0"/>
              <a:t> How:</a:t>
            </a:r>
            <a:endParaRPr lang="en-US" sz="1600" dirty="0"/>
          </a:p>
        </p:txBody>
      </p:sp>
      <p:sp>
        <p:nvSpPr>
          <p:cNvPr id="14347" name="Line 15"/>
          <p:cNvSpPr>
            <a:spLocks noChangeShapeType="1"/>
          </p:cNvSpPr>
          <p:nvPr/>
        </p:nvSpPr>
        <p:spPr bwMode="auto">
          <a:xfrm>
            <a:off x="1752600" y="3035300"/>
            <a:ext cx="7205663" cy="0"/>
          </a:xfrm>
          <a:prstGeom prst="line">
            <a:avLst/>
          </a:prstGeom>
          <a:noFill/>
          <a:ln w="9525">
            <a:solidFill>
              <a:schemeClr val="tx1"/>
            </a:solidFill>
            <a:prstDash val="dash"/>
            <a:round/>
            <a:headEnd/>
            <a:tailEnd/>
          </a:ln>
        </p:spPr>
        <p:txBody>
          <a:bodyPr/>
          <a:lstStyle/>
          <a:p>
            <a:endParaRPr lang="en-US"/>
          </a:p>
        </p:txBody>
      </p:sp>
      <p:sp>
        <p:nvSpPr>
          <p:cNvPr id="14348" name="Line 16"/>
          <p:cNvSpPr>
            <a:spLocks noChangeShapeType="1"/>
          </p:cNvSpPr>
          <p:nvPr/>
        </p:nvSpPr>
        <p:spPr bwMode="auto">
          <a:xfrm>
            <a:off x="1725613" y="4724400"/>
            <a:ext cx="7205662" cy="0"/>
          </a:xfrm>
          <a:prstGeom prst="line">
            <a:avLst/>
          </a:prstGeom>
          <a:noFill/>
          <a:ln w="9525">
            <a:solidFill>
              <a:schemeClr val="tx1"/>
            </a:solidFill>
            <a:prstDash val="dash"/>
            <a:round/>
            <a:headEnd/>
            <a:tailEnd/>
          </a:ln>
        </p:spPr>
        <p:txBody>
          <a:bodyPr/>
          <a:lstStyle/>
          <a:p>
            <a:endParaRPr lang="en-US"/>
          </a:p>
        </p:txBody>
      </p:sp>
      <p:sp>
        <p:nvSpPr>
          <p:cNvPr id="13" name="Rectangle 12"/>
          <p:cNvSpPr/>
          <p:nvPr/>
        </p:nvSpPr>
        <p:spPr>
          <a:xfrm>
            <a:off x="1729595" y="6077004"/>
            <a:ext cx="2884123" cy="369332"/>
          </a:xfrm>
          <a:prstGeom prst="rect">
            <a:avLst/>
          </a:prstGeom>
        </p:spPr>
        <p:txBody>
          <a:bodyPr wrap="none">
            <a:spAutoFit/>
          </a:bodyPr>
          <a:lstStyle/>
          <a:p>
            <a:r>
              <a:rPr lang="en-US" sz="1800" dirty="0" smtClean="0">
                <a:hlinkClick r:id="rId3"/>
              </a:rPr>
              <a:t>Craig Barrett (ex CEO Intel) </a:t>
            </a:r>
            <a:endParaRPr lang="en-US" sz="1800"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7689</TotalTime>
  <Words>6211</Words>
  <Application>Microsoft Macintosh PowerPoint</Application>
  <PresentationFormat>On-screen Show (4:3)</PresentationFormat>
  <Paragraphs>894</Paragraphs>
  <Slides>44</Slides>
  <Notes>35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46" baseType="lpstr">
      <vt:lpstr>Cachon_Slide_Template</vt:lpstr>
      <vt:lpstr>Chart</vt:lpstr>
      <vt:lpstr>PowerPoint Presentation</vt:lpstr>
      <vt:lpstr>ITT Automotive:   The MK-20 and subsequent product innovations</vt:lpstr>
      <vt:lpstr>ITT:   Innovation and Product Design </vt:lpstr>
      <vt:lpstr>Modular design</vt:lpstr>
      <vt:lpstr>Innovation and Process Design: automation   Workers Not Included: Lights-Out Factories</vt:lpstr>
      <vt:lpstr>Innovation and Process Design: standardization   Inside Intel, it’s all copy exactly</vt:lpstr>
      <vt:lpstr>ITT Perspectives on Process Automation </vt:lpstr>
      <vt:lpstr>ITT Perspectives on Process Standardization </vt:lpstr>
      <vt:lpstr>ITT  Perspectives on Operations Strategy:  Performance drivers and Learning</vt:lpstr>
      <vt:lpstr>ITT Automotive: Explaining the tensions in globalization   Models of Learning </vt:lpstr>
      <vt:lpstr>Learning Points:   Case: ITT Automotive</vt:lpstr>
      <vt:lpstr>Learning Points:   Case: ITT Automotive</vt:lpstr>
      <vt:lpstr>EVERYTHING is a Process  ANPP = Apple New Product Process</vt:lpstr>
      <vt:lpstr>Improvement as a process:  Continuous v. Radical</vt:lpstr>
      <vt:lpstr>Improvement as a process</vt:lpstr>
      <vt:lpstr>The Learning Curve</vt:lpstr>
      <vt:lpstr>The Learning Curve  Empirical Evidence</vt:lpstr>
      <vt:lpstr>PowerPoint Presentation</vt:lpstr>
      <vt:lpstr>PowerPoint Presentation</vt:lpstr>
      <vt:lpstr>The Learning Curve   The difference with Economies of Scale</vt:lpstr>
      <vt:lpstr>The Learning Curve  Application: DVD and HD Display</vt:lpstr>
      <vt:lpstr>The Learning Curve   Summary</vt:lpstr>
      <vt:lpstr>PowerPoint Presentation</vt:lpstr>
      <vt:lpstr>Innovations embody unforeseeable uncertainty  Unk Unks </vt:lpstr>
      <vt:lpstr>Three fundamental approaches to manage uncertainty</vt:lpstr>
      <vt:lpstr>Innovation projects with significant unk unks can use a tailored management approach</vt:lpstr>
      <vt:lpstr>Improvement and Innovation:  Putting it all together</vt:lpstr>
      <vt:lpstr>Different processes to foster innovation in existing operations</vt:lpstr>
      <vt:lpstr>PowerPoint Presentation</vt:lpstr>
      <vt:lpstr>Why do companies get set in their ways?</vt:lpstr>
      <vt:lpstr>Why is exploitation so bad?</vt:lpstr>
      <vt:lpstr>So how can we save our company?</vt:lpstr>
      <vt:lpstr>In Search of Excellence</vt:lpstr>
      <vt:lpstr>Demonstration projects</vt:lpstr>
      <vt:lpstr>Mavericks As Experimenters: Breakthrough Inventions</vt:lpstr>
      <vt:lpstr>Operations Strategy: Today  </vt:lpstr>
      <vt:lpstr>ITT:   Innovation and Product Design </vt:lpstr>
      <vt:lpstr>ITT Automotive:   Tensions in Globalization</vt:lpstr>
      <vt:lpstr>ITT Automotive:   What happened?</vt:lpstr>
      <vt:lpstr>The Learning Curve  Application: Moore’s Law (cost formulation)</vt:lpstr>
      <vt:lpstr>The Learning Curve  Application: Moore’s Law (usual formulation)</vt:lpstr>
      <vt:lpstr>The Learning Curve  Application: new technologies</vt:lpstr>
      <vt:lpstr>Learning Models: Conceptual vs. Operational</vt:lpstr>
      <vt:lpstr>PowerPoint Presentation</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460</cp:revision>
  <cp:lastPrinted>2014-03-07T22:37:15Z</cp:lastPrinted>
  <dcterms:created xsi:type="dcterms:W3CDTF">1998-09-22T23:11:58Z</dcterms:created>
  <dcterms:modified xsi:type="dcterms:W3CDTF">2014-03-11T23:30:17Z</dcterms:modified>
</cp:coreProperties>
</file>