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87" r:id="rId2"/>
  </p:sldMasterIdLst>
  <p:notesMasterIdLst>
    <p:notesMasterId r:id="rId24"/>
  </p:notesMasterIdLst>
  <p:handoutMasterIdLst>
    <p:handoutMasterId r:id="rId25"/>
  </p:handoutMasterIdLst>
  <p:sldIdLst>
    <p:sldId id="428" r:id="rId3"/>
    <p:sldId id="431" r:id="rId4"/>
    <p:sldId id="429" r:id="rId5"/>
    <p:sldId id="370" r:id="rId6"/>
    <p:sldId id="433" r:id="rId7"/>
    <p:sldId id="407" r:id="rId8"/>
    <p:sldId id="408" r:id="rId9"/>
    <p:sldId id="411" r:id="rId10"/>
    <p:sldId id="410" r:id="rId11"/>
    <p:sldId id="415" r:id="rId12"/>
    <p:sldId id="388" r:id="rId13"/>
    <p:sldId id="357" r:id="rId14"/>
    <p:sldId id="362" r:id="rId15"/>
    <p:sldId id="413" r:id="rId16"/>
    <p:sldId id="424" r:id="rId17"/>
    <p:sldId id="366" r:id="rId18"/>
    <p:sldId id="363" r:id="rId19"/>
    <p:sldId id="426" r:id="rId20"/>
    <p:sldId id="414" r:id="rId21"/>
    <p:sldId id="430" r:id="rId22"/>
    <p:sldId id="358" r:id="rId23"/>
  </p:sldIdLst>
  <p:sldSz cx="9144000" cy="6858000" type="screen4x3"/>
  <p:notesSz cx="7315200" cy="9601200"/>
  <p:custDataLst>
    <p:tags r:id="rId27"/>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clrMru>
    <a:srgbClr val="CCECFF"/>
    <a:srgbClr val="FFFFCC"/>
    <a:srgbClr val="FF0000"/>
    <a:srgbClr val="EAEAEA"/>
    <a:srgbClr val="FFFF99"/>
    <a:srgbClr val="99FF99"/>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0" autoAdjust="0"/>
    <p:restoredTop sz="58611" autoAdjust="0"/>
  </p:normalViewPr>
  <p:slideViewPr>
    <p:cSldViewPr snapToGrid="0">
      <p:cViewPr varScale="1">
        <p:scale>
          <a:sx n="101" d="100"/>
          <a:sy n="101" d="100"/>
        </p:scale>
        <p:origin x="-4608"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48"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notesMaster" Target="notesMasters/notesMaster1.xml"/><Relationship Id="rId25" Type="http://schemas.openxmlformats.org/officeDocument/2006/relationships/handoutMaster" Target="handoutMasters/handoutMaster1.xml"/><Relationship Id="rId26" Type="http://schemas.openxmlformats.org/officeDocument/2006/relationships/printerSettings" Target="printerSettings/printerSettings1.bin"/><Relationship Id="rId27" Type="http://schemas.openxmlformats.org/officeDocument/2006/relationships/tags" Target="tags/tag1.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4A459-373A-914C-A914-4E10C1F4C92F}"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en-US"/>
        </a:p>
      </dgm:t>
    </dgm:pt>
    <dgm:pt modelId="{A6050017-4627-1046-91F9-BE61E63E2B87}">
      <dgm:prSet phldrT="[Text]" custT="1">
        <dgm:style>
          <a:lnRef idx="2">
            <a:schemeClr val="dk1">
              <a:shade val="50000"/>
            </a:schemeClr>
          </a:lnRef>
          <a:fillRef idx="1">
            <a:schemeClr val="dk1"/>
          </a:fillRef>
          <a:effectRef idx="0">
            <a:schemeClr val="dk1"/>
          </a:effectRef>
          <a:fontRef idx="minor">
            <a:schemeClr val="lt1"/>
          </a:fontRef>
        </dgm:style>
      </dgm:prSet>
      <dgm:spPr>
        <a:noFill/>
      </dgm:spPr>
      <dgm:t>
        <a:bodyPr/>
        <a:lstStyle/>
        <a:p>
          <a:r>
            <a:rPr lang="en-US" sz="2400" dirty="0" smtClean="0">
              <a:solidFill>
                <a:srgbClr val="FF0000"/>
              </a:solidFill>
              <a:latin typeface="Arial"/>
              <a:cs typeface="Arial"/>
            </a:rPr>
            <a:t>Assets</a:t>
          </a:r>
          <a:endParaRPr lang="en-US" sz="2400" dirty="0">
            <a:solidFill>
              <a:srgbClr val="FF0000"/>
            </a:solidFill>
            <a:latin typeface="Arial"/>
            <a:cs typeface="Arial"/>
          </a:endParaRPr>
        </a:p>
      </dgm:t>
    </dgm:pt>
    <dgm:pt modelId="{F0429D74-072F-944B-9CB3-A5378C2DE806}" type="parTrans" cxnId="{83D53FB7-BBDD-C543-9F25-E0153CB03C6C}">
      <dgm:prSet/>
      <dgm:spPr/>
      <dgm:t>
        <a:bodyPr/>
        <a:lstStyle/>
        <a:p>
          <a:endParaRPr lang="en-US">
            <a:latin typeface="Arial"/>
            <a:cs typeface="Arial"/>
          </a:endParaRPr>
        </a:p>
      </dgm:t>
    </dgm:pt>
    <dgm:pt modelId="{F95DBFF2-F4A6-EF42-A863-E7423FF6C1D9}" type="sibTrans" cxnId="{83D53FB7-BBDD-C543-9F25-E0153CB03C6C}">
      <dgm:prSet/>
      <dgm:spPr/>
      <dgm:t>
        <a:bodyPr/>
        <a:lstStyle/>
        <a:p>
          <a:endParaRPr lang="en-US">
            <a:latin typeface="Arial"/>
            <a:cs typeface="Arial"/>
          </a:endParaRPr>
        </a:p>
      </dgm:t>
    </dgm:pt>
    <dgm:pt modelId="{D44F716C-3FDC-8643-A020-DD3109D26B65}">
      <dgm:prSet phldrT="[Text]"/>
      <dgm:spPr/>
      <dgm:t>
        <a:bodyPr/>
        <a:lstStyle/>
        <a:p>
          <a:pPr algn="l"/>
          <a:r>
            <a:rPr lang="en-US" dirty="0" smtClean="0">
              <a:latin typeface="Arial"/>
              <a:cs typeface="Arial"/>
            </a:rPr>
            <a:t>Sizing: What should overall capacity be?</a:t>
          </a:r>
          <a:endParaRPr lang="en-US" dirty="0">
            <a:latin typeface="Arial"/>
            <a:cs typeface="Arial"/>
          </a:endParaRPr>
        </a:p>
      </dgm:t>
    </dgm:pt>
    <dgm:pt modelId="{0B54B403-BB53-A345-8D96-7DE1B368B6C4}" type="parTrans" cxnId="{324F3F00-A261-D549-8B5B-D10794403BDF}">
      <dgm:prSet/>
      <dgm:spPr/>
      <dgm:t>
        <a:bodyPr/>
        <a:lstStyle/>
        <a:p>
          <a:endParaRPr lang="en-US">
            <a:latin typeface="Arial"/>
            <a:cs typeface="Arial"/>
          </a:endParaRPr>
        </a:p>
      </dgm:t>
    </dgm:pt>
    <dgm:pt modelId="{793CB53A-F848-5444-9756-E50608370217}" type="sibTrans" cxnId="{324F3F00-A261-D549-8B5B-D10794403BDF}">
      <dgm:prSet/>
      <dgm:spPr/>
      <dgm:t>
        <a:bodyPr/>
        <a:lstStyle/>
        <a:p>
          <a:endParaRPr lang="en-US">
            <a:latin typeface="Arial"/>
            <a:cs typeface="Arial"/>
          </a:endParaRPr>
        </a:p>
      </dgm:t>
    </dgm:pt>
    <dgm:pt modelId="{63D2F082-266F-184D-A49D-358C5183BC8A}">
      <dgm:prSet phldrT="[Text]"/>
      <dgm:spPr/>
      <dgm:t>
        <a:bodyPr/>
        <a:lstStyle/>
        <a:p>
          <a:pPr algn="l"/>
          <a:r>
            <a:rPr lang="en-US" dirty="0" smtClean="0">
              <a:latin typeface="Arial"/>
              <a:cs typeface="Arial"/>
            </a:rPr>
            <a:t>Type: What kind of assets are best? </a:t>
          </a:r>
          <a:endParaRPr lang="en-US" dirty="0">
            <a:latin typeface="Arial"/>
            <a:cs typeface="Arial"/>
          </a:endParaRPr>
        </a:p>
      </dgm:t>
    </dgm:pt>
    <dgm:pt modelId="{4B9F5014-71E0-EB4C-866C-E60F1A445CE4}" type="parTrans" cxnId="{C489B7BB-A2AD-724A-8AAE-C57196F1029E}">
      <dgm:prSet/>
      <dgm:spPr/>
      <dgm:t>
        <a:bodyPr/>
        <a:lstStyle/>
        <a:p>
          <a:endParaRPr lang="en-US">
            <a:latin typeface="Arial"/>
            <a:cs typeface="Arial"/>
          </a:endParaRPr>
        </a:p>
      </dgm:t>
    </dgm:pt>
    <dgm:pt modelId="{1E52988C-8326-6B4A-B547-1FB41DE036D4}" type="sibTrans" cxnId="{C489B7BB-A2AD-724A-8AAE-C57196F1029E}">
      <dgm:prSet/>
      <dgm:spPr/>
      <dgm:t>
        <a:bodyPr/>
        <a:lstStyle/>
        <a:p>
          <a:endParaRPr lang="en-US">
            <a:latin typeface="Arial"/>
            <a:cs typeface="Arial"/>
          </a:endParaRPr>
        </a:p>
      </dgm:t>
    </dgm:pt>
    <dgm:pt modelId="{8100DE8C-7478-8D4D-B3B6-619586BA7F36}">
      <dgm:prSet/>
      <dgm:spPr/>
      <dgm:t>
        <a:bodyPr/>
        <a:lstStyle/>
        <a:p>
          <a:pPr algn="l"/>
          <a:r>
            <a:rPr lang="en-US" dirty="0" smtClean="0">
              <a:latin typeface="Arial"/>
              <a:cs typeface="Arial"/>
            </a:rPr>
            <a:t>Timing: When expand or contract capacity?</a:t>
          </a:r>
          <a:endParaRPr lang="en-US" dirty="0">
            <a:latin typeface="Arial"/>
            <a:cs typeface="Arial"/>
          </a:endParaRPr>
        </a:p>
      </dgm:t>
    </dgm:pt>
    <dgm:pt modelId="{0F9C6387-CD5C-7749-833F-050223EE49AD}" type="parTrans" cxnId="{A345C32B-CE31-3143-93D7-C7C91AF55D51}">
      <dgm:prSet/>
      <dgm:spPr/>
      <dgm:t>
        <a:bodyPr/>
        <a:lstStyle/>
        <a:p>
          <a:endParaRPr lang="en-US">
            <a:latin typeface="Arial"/>
            <a:cs typeface="Arial"/>
          </a:endParaRPr>
        </a:p>
      </dgm:t>
    </dgm:pt>
    <dgm:pt modelId="{DC4EE291-F4A9-AA4C-AE19-F18867FDE9C3}" type="sibTrans" cxnId="{A345C32B-CE31-3143-93D7-C7C91AF55D51}">
      <dgm:prSet/>
      <dgm:spPr/>
      <dgm:t>
        <a:bodyPr/>
        <a:lstStyle/>
        <a:p>
          <a:endParaRPr lang="en-US">
            <a:latin typeface="Arial"/>
            <a:cs typeface="Arial"/>
          </a:endParaRPr>
        </a:p>
      </dgm:t>
    </dgm:pt>
    <dgm:pt modelId="{57F3D74B-0913-F448-8EB1-4139BD6FBB08}">
      <dgm:prSet phldrT="[Text]"/>
      <dgm:spPr/>
      <dgm:t>
        <a:bodyPr/>
        <a:lstStyle/>
        <a:p>
          <a:pPr algn="l"/>
          <a:r>
            <a:rPr lang="en-US" dirty="0" smtClean="0">
              <a:latin typeface="Arial"/>
              <a:cs typeface="Arial"/>
            </a:rPr>
            <a:t>Location: Where locate assets? </a:t>
          </a:r>
          <a:endParaRPr lang="en-US" dirty="0">
            <a:latin typeface="Arial"/>
            <a:cs typeface="Arial"/>
          </a:endParaRPr>
        </a:p>
      </dgm:t>
    </dgm:pt>
    <dgm:pt modelId="{74D98060-DF5B-0E42-8AFD-16543B12F129}" type="parTrans" cxnId="{65EF8ECC-7BF4-0C4D-A2EC-53726BE341FF}">
      <dgm:prSet/>
      <dgm:spPr/>
      <dgm:t>
        <a:bodyPr/>
        <a:lstStyle/>
        <a:p>
          <a:endParaRPr lang="en-US">
            <a:latin typeface="Arial"/>
            <a:cs typeface="Arial"/>
          </a:endParaRPr>
        </a:p>
      </dgm:t>
    </dgm:pt>
    <dgm:pt modelId="{28865DDD-3FF2-A046-897B-421DC78933F9}" type="sibTrans" cxnId="{65EF8ECC-7BF4-0C4D-A2EC-53726BE341FF}">
      <dgm:prSet/>
      <dgm:spPr/>
      <dgm:t>
        <a:bodyPr/>
        <a:lstStyle/>
        <a:p>
          <a:endParaRPr lang="en-US">
            <a:latin typeface="Arial"/>
            <a:cs typeface="Arial"/>
          </a:endParaRPr>
        </a:p>
      </dgm:t>
    </dgm:pt>
    <dgm:pt modelId="{5218F9E1-55F7-FC40-8950-10BC2CAE1DFB}" type="pres">
      <dgm:prSet presAssocID="{A754A459-373A-914C-A914-4E10C1F4C92F}" presName="diagram" presStyleCnt="0">
        <dgm:presLayoutVars>
          <dgm:chPref val="1"/>
          <dgm:dir/>
          <dgm:animOne val="branch"/>
          <dgm:animLvl val="lvl"/>
          <dgm:resizeHandles/>
        </dgm:presLayoutVars>
      </dgm:prSet>
      <dgm:spPr/>
      <dgm:t>
        <a:bodyPr/>
        <a:lstStyle/>
        <a:p>
          <a:endParaRPr lang="en-US"/>
        </a:p>
      </dgm:t>
    </dgm:pt>
    <dgm:pt modelId="{13BB28D3-3859-6A46-878D-956473BB375A}" type="pres">
      <dgm:prSet presAssocID="{A6050017-4627-1046-91F9-BE61E63E2B87}" presName="root" presStyleCnt="0"/>
      <dgm:spPr/>
    </dgm:pt>
    <dgm:pt modelId="{AA394669-19B6-2A4A-9707-CED23257B1DC}" type="pres">
      <dgm:prSet presAssocID="{A6050017-4627-1046-91F9-BE61E63E2B87}" presName="rootComposite" presStyleCnt="0"/>
      <dgm:spPr/>
    </dgm:pt>
    <dgm:pt modelId="{B2A598CA-E01C-EA4D-AF57-58AA130F86BB}" type="pres">
      <dgm:prSet presAssocID="{A6050017-4627-1046-91F9-BE61E63E2B87}" presName="rootText" presStyleLbl="node1" presStyleIdx="0" presStyleCnt="1" custLinFactNeighborX="-69368" custLinFactNeighborY="6093"/>
      <dgm:spPr/>
      <dgm:t>
        <a:bodyPr/>
        <a:lstStyle/>
        <a:p>
          <a:endParaRPr lang="en-US"/>
        </a:p>
      </dgm:t>
    </dgm:pt>
    <dgm:pt modelId="{73923B88-FA0D-E446-B111-E3391D8B830D}" type="pres">
      <dgm:prSet presAssocID="{A6050017-4627-1046-91F9-BE61E63E2B87}" presName="rootConnector" presStyleLbl="node1" presStyleIdx="0" presStyleCnt="1"/>
      <dgm:spPr/>
      <dgm:t>
        <a:bodyPr/>
        <a:lstStyle/>
        <a:p>
          <a:endParaRPr lang="en-US"/>
        </a:p>
      </dgm:t>
    </dgm:pt>
    <dgm:pt modelId="{048CFE8E-233E-9C40-B940-5E1A11DB1958}" type="pres">
      <dgm:prSet presAssocID="{A6050017-4627-1046-91F9-BE61E63E2B87}" presName="childShape" presStyleCnt="0"/>
      <dgm:spPr/>
    </dgm:pt>
    <dgm:pt modelId="{A7080424-24AB-FB49-802F-0652DA834566}" type="pres">
      <dgm:prSet presAssocID="{0B54B403-BB53-A345-8D96-7DE1B368B6C4}" presName="Name13" presStyleLbl="parChTrans1D2" presStyleIdx="0" presStyleCnt="4"/>
      <dgm:spPr/>
      <dgm:t>
        <a:bodyPr/>
        <a:lstStyle/>
        <a:p>
          <a:endParaRPr lang="en-US"/>
        </a:p>
      </dgm:t>
    </dgm:pt>
    <dgm:pt modelId="{E34A735B-C5BC-334C-B04C-4D409F37EE4C}" type="pres">
      <dgm:prSet presAssocID="{D44F716C-3FDC-8643-A020-DD3109D26B65}" presName="childText" presStyleLbl="bgAcc1" presStyleIdx="0" presStyleCnt="4" custScaleX="416284" custScaleY="87158" custLinFactNeighborY="2114">
        <dgm:presLayoutVars>
          <dgm:bulletEnabled val="1"/>
        </dgm:presLayoutVars>
      </dgm:prSet>
      <dgm:spPr/>
      <dgm:t>
        <a:bodyPr/>
        <a:lstStyle/>
        <a:p>
          <a:endParaRPr lang="en-US"/>
        </a:p>
      </dgm:t>
    </dgm:pt>
    <dgm:pt modelId="{F0A8EC69-BB29-F24E-8EEB-C8D77A64F0DD}" type="pres">
      <dgm:prSet presAssocID="{0F9C6387-CD5C-7749-833F-050223EE49AD}" presName="Name13" presStyleLbl="parChTrans1D2" presStyleIdx="1" presStyleCnt="4"/>
      <dgm:spPr/>
      <dgm:t>
        <a:bodyPr/>
        <a:lstStyle/>
        <a:p>
          <a:endParaRPr lang="en-US"/>
        </a:p>
      </dgm:t>
    </dgm:pt>
    <dgm:pt modelId="{3A427E2D-A230-1647-8183-F69FAEDA4286}" type="pres">
      <dgm:prSet presAssocID="{8100DE8C-7478-8D4D-B3B6-619586BA7F36}" presName="childText" presStyleLbl="bgAcc1" presStyleIdx="1" presStyleCnt="4" custScaleX="439340">
        <dgm:presLayoutVars>
          <dgm:bulletEnabled val="1"/>
        </dgm:presLayoutVars>
      </dgm:prSet>
      <dgm:spPr/>
      <dgm:t>
        <a:bodyPr/>
        <a:lstStyle/>
        <a:p>
          <a:endParaRPr lang="en-US"/>
        </a:p>
      </dgm:t>
    </dgm:pt>
    <dgm:pt modelId="{FF0311D4-0090-8D49-BB17-7957B401B1CB}" type="pres">
      <dgm:prSet presAssocID="{4B9F5014-71E0-EB4C-866C-E60F1A445CE4}" presName="Name13" presStyleLbl="parChTrans1D2" presStyleIdx="2" presStyleCnt="4"/>
      <dgm:spPr/>
      <dgm:t>
        <a:bodyPr/>
        <a:lstStyle/>
        <a:p>
          <a:endParaRPr lang="en-US"/>
        </a:p>
      </dgm:t>
    </dgm:pt>
    <dgm:pt modelId="{1FFFC7EC-A81F-AA48-B99B-CA28E75B3E13}" type="pres">
      <dgm:prSet presAssocID="{63D2F082-266F-184D-A49D-358C5183BC8A}" presName="childText" presStyleLbl="bgAcc1" presStyleIdx="2" presStyleCnt="4" custScaleX="422344">
        <dgm:presLayoutVars>
          <dgm:bulletEnabled val="1"/>
        </dgm:presLayoutVars>
      </dgm:prSet>
      <dgm:spPr/>
      <dgm:t>
        <a:bodyPr/>
        <a:lstStyle/>
        <a:p>
          <a:endParaRPr lang="en-US"/>
        </a:p>
      </dgm:t>
    </dgm:pt>
    <dgm:pt modelId="{C6218F86-024F-4948-9A71-07873295F8F7}" type="pres">
      <dgm:prSet presAssocID="{74D98060-DF5B-0E42-8AFD-16543B12F129}" presName="Name13" presStyleLbl="parChTrans1D2" presStyleIdx="3" presStyleCnt="4"/>
      <dgm:spPr/>
      <dgm:t>
        <a:bodyPr/>
        <a:lstStyle/>
        <a:p>
          <a:endParaRPr lang="en-US"/>
        </a:p>
      </dgm:t>
    </dgm:pt>
    <dgm:pt modelId="{D1854B1F-16F4-2D49-B757-F5D3344522C3}" type="pres">
      <dgm:prSet presAssocID="{57F3D74B-0913-F448-8EB1-4139BD6FBB08}" presName="childText" presStyleLbl="bgAcc1" presStyleIdx="3" presStyleCnt="4" custScaleX="365741">
        <dgm:presLayoutVars>
          <dgm:bulletEnabled val="1"/>
        </dgm:presLayoutVars>
      </dgm:prSet>
      <dgm:spPr/>
      <dgm:t>
        <a:bodyPr/>
        <a:lstStyle/>
        <a:p>
          <a:endParaRPr lang="en-US"/>
        </a:p>
      </dgm:t>
    </dgm:pt>
  </dgm:ptLst>
  <dgm:cxnLst>
    <dgm:cxn modelId="{A345C32B-CE31-3143-93D7-C7C91AF55D51}" srcId="{A6050017-4627-1046-91F9-BE61E63E2B87}" destId="{8100DE8C-7478-8D4D-B3B6-619586BA7F36}" srcOrd="1" destOrd="0" parTransId="{0F9C6387-CD5C-7749-833F-050223EE49AD}" sibTransId="{DC4EE291-F4A9-AA4C-AE19-F18867FDE9C3}"/>
    <dgm:cxn modelId="{4CB4C9FB-54D3-034D-B4AE-DF5A31CBE3B4}" type="presOf" srcId="{4B9F5014-71E0-EB4C-866C-E60F1A445CE4}" destId="{FF0311D4-0090-8D49-BB17-7957B401B1CB}" srcOrd="0" destOrd="0" presId="urn:microsoft.com/office/officeart/2005/8/layout/hierarchy3"/>
    <dgm:cxn modelId="{C489B7BB-A2AD-724A-8AAE-C57196F1029E}" srcId="{A6050017-4627-1046-91F9-BE61E63E2B87}" destId="{63D2F082-266F-184D-A49D-358C5183BC8A}" srcOrd="2" destOrd="0" parTransId="{4B9F5014-71E0-EB4C-866C-E60F1A445CE4}" sibTransId="{1E52988C-8326-6B4A-B547-1FB41DE036D4}"/>
    <dgm:cxn modelId="{324F3F00-A261-D549-8B5B-D10794403BDF}" srcId="{A6050017-4627-1046-91F9-BE61E63E2B87}" destId="{D44F716C-3FDC-8643-A020-DD3109D26B65}" srcOrd="0" destOrd="0" parTransId="{0B54B403-BB53-A345-8D96-7DE1B368B6C4}" sibTransId="{793CB53A-F848-5444-9756-E50608370217}"/>
    <dgm:cxn modelId="{3B21FCA2-65C8-F149-A28A-B7E3F4EFC569}" type="presOf" srcId="{A6050017-4627-1046-91F9-BE61E63E2B87}" destId="{73923B88-FA0D-E446-B111-E3391D8B830D}" srcOrd="1" destOrd="0" presId="urn:microsoft.com/office/officeart/2005/8/layout/hierarchy3"/>
    <dgm:cxn modelId="{71EE90CC-C242-0748-9141-218C5F39DF02}" type="presOf" srcId="{0F9C6387-CD5C-7749-833F-050223EE49AD}" destId="{F0A8EC69-BB29-F24E-8EEB-C8D77A64F0DD}" srcOrd="0" destOrd="0" presId="urn:microsoft.com/office/officeart/2005/8/layout/hierarchy3"/>
    <dgm:cxn modelId="{3B737988-263E-D849-A30C-51796AF44C9B}" type="presOf" srcId="{63D2F082-266F-184D-A49D-358C5183BC8A}" destId="{1FFFC7EC-A81F-AA48-B99B-CA28E75B3E13}" srcOrd="0" destOrd="0" presId="urn:microsoft.com/office/officeart/2005/8/layout/hierarchy3"/>
    <dgm:cxn modelId="{657698E4-B24E-7849-9D47-CBB3A003B6B1}" type="presOf" srcId="{74D98060-DF5B-0E42-8AFD-16543B12F129}" destId="{C6218F86-024F-4948-9A71-07873295F8F7}" srcOrd="0" destOrd="0" presId="urn:microsoft.com/office/officeart/2005/8/layout/hierarchy3"/>
    <dgm:cxn modelId="{DE26B9FA-52D8-1041-8810-830625BD2F73}" type="presOf" srcId="{0B54B403-BB53-A345-8D96-7DE1B368B6C4}" destId="{A7080424-24AB-FB49-802F-0652DA834566}" srcOrd="0" destOrd="0" presId="urn:microsoft.com/office/officeart/2005/8/layout/hierarchy3"/>
    <dgm:cxn modelId="{0960418E-AE8F-A842-952D-A3A46FB0BC3D}" type="presOf" srcId="{57F3D74B-0913-F448-8EB1-4139BD6FBB08}" destId="{D1854B1F-16F4-2D49-B757-F5D3344522C3}" srcOrd="0" destOrd="0" presId="urn:microsoft.com/office/officeart/2005/8/layout/hierarchy3"/>
    <dgm:cxn modelId="{65EF8ECC-7BF4-0C4D-A2EC-53726BE341FF}" srcId="{A6050017-4627-1046-91F9-BE61E63E2B87}" destId="{57F3D74B-0913-F448-8EB1-4139BD6FBB08}" srcOrd="3" destOrd="0" parTransId="{74D98060-DF5B-0E42-8AFD-16543B12F129}" sibTransId="{28865DDD-3FF2-A046-897B-421DC78933F9}"/>
    <dgm:cxn modelId="{8C952720-1459-0C45-9BE0-07A3D9792BB3}" type="presOf" srcId="{A754A459-373A-914C-A914-4E10C1F4C92F}" destId="{5218F9E1-55F7-FC40-8950-10BC2CAE1DFB}" srcOrd="0" destOrd="0" presId="urn:microsoft.com/office/officeart/2005/8/layout/hierarchy3"/>
    <dgm:cxn modelId="{83D53FB7-BBDD-C543-9F25-E0153CB03C6C}" srcId="{A754A459-373A-914C-A914-4E10C1F4C92F}" destId="{A6050017-4627-1046-91F9-BE61E63E2B87}" srcOrd="0" destOrd="0" parTransId="{F0429D74-072F-944B-9CB3-A5378C2DE806}" sibTransId="{F95DBFF2-F4A6-EF42-A863-E7423FF6C1D9}"/>
    <dgm:cxn modelId="{49F2783E-EF2F-3743-82E1-59F087E10BEA}" type="presOf" srcId="{8100DE8C-7478-8D4D-B3B6-619586BA7F36}" destId="{3A427E2D-A230-1647-8183-F69FAEDA4286}" srcOrd="0" destOrd="0" presId="urn:microsoft.com/office/officeart/2005/8/layout/hierarchy3"/>
    <dgm:cxn modelId="{065E4C75-0779-A94F-9690-FFDE74E4D032}" type="presOf" srcId="{D44F716C-3FDC-8643-A020-DD3109D26B65}" destId="{E34A735B-C5BC-334C-B04C-4D409F37EE4C}" srcOrd="0" destOrd="0" presId="urn:microsoft.com/office/officeart/2005/8/layout/hierarchy3"/>
    <dgm:cxn modelId="{19D4618F-C2D4-3443-BF38-C77A966F32A0}" type="presOf" srcId="{A6050017-4627-1046-91F9-BE61E63E2B87}" destId="{B2A598CA-E01C-EA4D-AF57-58AA130F86BB}" srcOrd="0" destOrd="0" presId="urn:microsoft.com/office/officeart/2005/8/layout/hierarchy3"/>
    <dgm:cxn modelId="{309FF2F3-00EC-D74C-928F-4F4655185C56}" type="presParOf" srcId="{5218F9E1-55F7-FC40-8950-10BC2CAE1DFB}" destId="{13BB28D3-3859-6A46-878D-956473BB375A}" srcOrd="0" destOrd="0" presId="urn:microsoft.com/office/officeart/2005/8/layout/hierarchy3"/>
    <dgm:cxn modelId="{97B8F7E9-1696-1447-B2A2-9D0C35227317}" type="presParOf" srcId="{13BB28D3-3859-6A46-878D-956473BB375A}" destId="{AA394669-19B6-2A4A-9707-CED23257B1DC}" srcOrd="0" destOrd="0" presId="urn:microsoft.com/office/officeart/2005/8/layout/hierarchy3"/>
    <dgm:cxn modelId="{8E67506A-E278-474D-A42B-E87D0F5E8C84}" type="presParOf" srcId="{AA394669-19B6-2A4A-9707-CED23257B1DC}" destId="{B2A598CA-E01C-EA4D-AF57-58AA130F86BB}" srcOrd="0" destOrd="0" presId="urn:microsoft.com/office/officeart/2005/8/layout/hierarchy3"/>
    <dgm:cxn modelId="{65A6884E-D7A3-D341-9BD8-BE77E6724F90}" type="presParOf" srcId="{AA394669-19B6-2A4A-9707-CED23257B1DC}" destId="{73923B88-FA0D-E446-B111-E3391D8B830D}" srcOrd="1" destOrd="0" presId="urn:microsoft.com/office/officeart/2005/8/layout/hierarchy3"/>
    <dgm:cxn modelId="{9A84567C-FA5F-E241-9521-BEFC46F00584}" type="presParOf" srcId="{13BB28D3-3859-6A46-878D-956473BB375A}" destId="{048CFE8E-233E-9C40-B940-5E1A11DB1958}" srcOrd="1" destOrd="0" presId="urn:microsoft.com/office/officeart/2005/8/layout/hierarchy3"/>
    <dgm:cxn modelId="{84B76B5D-BB5B-EC40-9870-E5EC57090AE6}" type="presParOf" srcId="{048CFE8E-233E-9C40-B940-5E1A11DB1958}" destId="{A7080424-24AB-FB49-802F-0652DA834566}" srcOrd="0" destOrd="0" presId="urn:microsoft.com/office/officeart/2005/8/layout/hierarchy3"/>
    <dgm:cxn modelId="{7DF8D43D-78C7-3949-AA10-C71532F0EC79}" type="presParOf" srcId="{048CFE8E-233E-9C40-B940-5E1A11DB1958}" destId="{E34A735B-C5BC-334C-B04C-4D409F37EE4C}" srcOrd="1" destOrd="0" presId="urn:microsoft.com/office/officeart/2005/8/layout/hierarchy3"/>
    <dgm:cxn modelId="{89D04D84-14D4-AA40-B66F-A9D277290207}" type="presParOf" srcId="{048CFE8E-233E-9C40-B940-5E1A11DB1958}" destId="{F0A8EC69-BB29-F24E-8EEB-C8D77A64F0DD}" srcOrd="2" destOrd="0" presId="urn:microsoft.com/office/officeart/2005/8/layout/hierarchy3"/>
    <dgm:cxn modelId="{AA8AF04A-4425-B549-A1AD-EF97C94B8DE1}" type="presParOf" srcId="{048CFE8E-233E-9C40-B940-5E1A11DB1958}" destId="{3A427E2D-A230-1647-8183-F69FAEDA4286}" srcOrd="3" destOrd="0" presId="urn:microsoft.com/office/officeart/2005/8/layout/hierarchy3"/>
    <dgm:cxn modelId="{56BD553E-FF36-AA47-9757-0A012DDA21BE}" type="presParOf" srcId="{048CFE8E-233E-9C40-B940-5E1A11DB1958}" destId="{FF0311D4-0090-8D49-BB17-7957B401B1CB}" srcOrd="4" destOrd="0" presId="urn:microsoft.com/office/officeart/2005/8/layout/hierarchy3"/>
    <dgm:cxn modelId="{CFBB3B37-0D53-8348-B4C8-99E128AA4946}" type="presParOf" srcId="{048CFE8E-233E-9C40-B940-5E1A11DB1958}" destId="{1FFFC7EC-A81F-AA48-B99B-CA28E75B3E13}" srcOrd="5" destOrd="0" presId="urn:microsoft.com/office/officeart/2005/8/layout/hierarchy3"/>
    <dgm:cxn modelId="{F1A8E471-B0A4-4B47-87B1-565A6472BEEE}" type="presParOf" srcId="{048CFE8E-233E-9C40-B940-5E1A11DB1958}" destId="{C6218F86-024F-4948-9A71-07873295F8F7}" srcOrd="6" destOrd="0" presId="urn:microsoft.com/office/officeart/2005/8/layout/hierarchy3"/>
    <dgm:cxn modelId="{B17B9487-6D75-604B-8D62-67F4F7701AC1}" type="presParOf" srcId="{048CFE8E-233E-9C40-B940-5E1A11DB1958}" destId="{D1854B1F-16F4-2D49-B757-F5D3344522C3}"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D3DE44FA-10E7-F046-86D1-CADEC74FA151}" srcId="{B21C862C-BCF1-F544-BD07-29CD2C2ABB4C}" destId="{D407CFE4-E8FB-E245-AFDB-410BA6680B55}" srcOrd="3" destOrd="0" parTransId="{63A5B640-28A9-4245-A4B1-847B36561837}" sibTransId="{9E24F64D-6F4B-104E-AFE9-474A52F929E9}"/>
    <dgm:cxn modelId="{59797E0E-2A46-744F-A77F-E6129F63E65F}"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E3421309-609A-8243-8964-F8FFE93EB6EC}" type="presOf" srcId="{D407CFE4-E8FB-E245-AFDB-410BA6680B55}" destId="{8550BC7D-E478-6C47-BCD8-EB8C32D6A82C}"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28434F0E-9136-0244-A6DA-885768EF46BA}" type="presOf" srcId="{E5FC7AF9-8C95-6A4C-A8DE-6C8A4D1F9430}" destId="{8C6BBD0A-341D-F448-AE4B-11C0CE9949B8}" srcOrd="0" destOrd="0" presId="urn:microsoft.com/office/officeart/2005/8/layout/equation1"/>
    <dgm:cxn modelId="{99BE339B-7602-9740-A0A3-278BBC3BCEC0}" type="presOf" srcId="{F32F0913-A3AF-1446-B5C2-B320E756F7AD}" destId="{43B7E150-48FC-BF4A-9779-A59569998339}" srcOrd="0" destOrd="0" presId="urn:microsoft.com/office/officeart/2005/8/layout/equation1"/>
    <dgm:cxn modelId="{C76F4DD3-DA91-AE42-B227-351BC76C6680}" type="presOf" srcId="{C17C9D10-EE76-7640-A94C-D94C87A3F6C3}" destId="{A9C6362F-FD2C-A44B-8412-4E042722523A}" srcOrd="0" destOrd="0" presId="urn:microsoft.com/office/officeart/2005/8/layout/equation1"/>
    <dgm:cxn modelId="{7AD56560-DE53-A44F-ABD5-FFB580FF5698}" type="presOf" srcId="{183C4D7A-51E5-9D4A-8722-B033BB650077}" destId="{A2D8B243-9861-CB4C-9DC9-4D3970B797C1}" srcOrd="0" destOrd="0" presId="urn:microsoft.com/office/officeart/2005/8/layout/equation1"/>
    <dgm:cxn modelId="{43FAD62A-F28A-4F4A-AFF1-0FA43AA01A86}" type="presOf" srcId="{76B5C694-B853-0246-BCA0-5E7F2433D535}" destId="{0472C170-12DA-B143-AD1C-711D1168B5FF}" srcOrd="0" destOrd="0" presId="urn:microsoft.com/office/officeart/2005/8/layout/equation1"/>
    <dgm:cxn modelId="{9A88B15A-5286-9446-8FD6-75A298DDA6E0}" type="presOf" srcId="{BE52F91F-FC70-D84E-8B56-57DD33F1959A}" destId="{FB9B2694-C9DD-5F41-AEF5-FE06D20734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42A3F325-707E-F049-8211-820F88A04970}" type="presParOf" srcId="{53655511-3EA9-E24B-ADA6-7E53EB5D5B44}" destId="{0472C170-12DA-B143-AD1C-711D1168B5FF}" srcOrd="0" destOrd="0" presId="urn:microsoft.com/office/officeart/2005/8/layout/equation1"/>
    <dgm:cxn modelId="{0C4C26A6-0D32-364A-BFA9-44112624F9F8}" type="presParOf" srcId="{53655511-3EA9-E24B-ADA6-7E53EB5D5B44}" destId="{0A08B234-ABF7-DB43-A58C-B3C0794EAE49}" srcOrd="1" destOrd="0" presId="urn:microsoft.com/office/officeart/2005/8/layout/equation1"/>
    <dgm:cxn modelId="{E9AF120D-EB2F-604E-962E-FB7676C62C21}" type="presParOf" srcId="{53655511-3EA9-E24B-ADA6-7E53EB5D5B44}" destId="{A2D8B243-9861-CB4C-9DC9-4D3970B797C1}" srcOrd="2" destOrd="0" presId="urn:microsoft.com/office/officeart/2005/8/layout/equation1"/>
    <dgm:cxn modelId="{7990C8B1-6CDC-F649-B8BB-D211C72C68D8}" type="presParOf" srcId="{53655511-3EA9-E24B-ADA6-7E53EB5D5B44}" destId="{EDB500EE-8294-3F4B-8417-8BE8023C1D35}" srcOrd="3" destOrd="0" presId="urn:microsoft.com/office/officeart/2005/8/layout/equation1"/>
    <dgm:cxn modelId="{82851BBA-A9E6-AD44-8491-DAAAA72971AB}" type="presParOf" srcId="{53655511-3EA9-E24B-ADA6-7E53EB5D5B44}" destId="{A9C6362F-FD2C-A44B-8412-4E042722523A}" srcOrd="4" destOrd="0" presId="urn:microsoft.com/office/officeart/2005/8/layout/equation1"/>
    <dgm:cxn modelId="{A2290EE6-87E9-A840-81C5-8B7A9CD9DEB6}" type="presParOf" srcId="{53655511-3EA9-E24B-ADA6-7E53EB5D5B44}" destId="{1D85500E-2E82-6A4A-91EE-9AF48FEC6C45}" srcOrd="5" destOrd="0" presId="urn:microsoft.com/office/officeart/2005/8/layout/equation1"/>
    <dgm:cxn modelId="{5B467AE3-17D3-5042-A85D-9535FFD76050}" type="presParOf" srcId="{53655511-3EA9-E24B-ADA6-7E53EB5D5B44}" destId="{43B7E150-48FC-BF4A-9779-A59569998339}" srcOrd="6" destOrd="0" presId="urn:microsoft.com/office/officeart/2005/8/layout/equation1"/>
    <dgm:cxn modelId="{375F428D-8C27-CF4D-8D2D-1290CD65E9AC}" type="presParOf" srcId="{53655511-3EA9-E24B-ADA6-7E53EB5D5B44}" destId="{88E048A8-2DA0-7B47-9D5D-4C623211681A}" srcOrd="7" destOrd="0" presId="urn:microsoft.com/office/officeart/2005/8/layout/equation1"/>
    <dgm:cxn modelId="{2589A298-7466-FB4F-AF58-181A58F88C9E}" type="presParOf" srcId="{53655511-3EA9-E24B-ADA6-7E53EB5D5B44}" destId="{8C6BBD0A-341D-F448-AE4B-11C0CE9949B8}" srcOrd="8" destOrd="0" presId="urn:microsoft.com/office/officeart/2005/8/layout/equation1"/>
    <dgm:cxn modelId="{5FF1635E-F228-0444-B8E4-1EA9EB54FFF3}" type="presParOf" srcId="{53655511-3EA9-E24B-ADA6-7E53EB5D5B44}" destId="{73DEAC19-71FE-434C-B8AB-5F6FDE04D5DA}" srcOrd="9" destOrd="0" presId="urn:microsoft.com/office/officeart/2005/8/layout/equation1"/>
    <dgm:cxn modelId="{ACE85A8D-5F71-1547-B472-740841D9BE51}" type="presParOf" srcId="{53655511-3EA9-E24B-ADA6-7E53EB5D5B44}" destId="{FB9B2694-C9DD-5F41-AEF5-FE06D207342C}" srcOrd="10" destOrd="0" presId="urn:microsoft.com/office/officeart/2005/8/layout/equation1"/>
    <dgm:cxn modelId="{A54A951D-718C-9F46-9964-43D3B7B19AE5}" type="presParOf" srcId="{53655511-3EA9-E24B-ADA6-7E53EB5D5B44}" destId="{ABE3BCDB-6BFB-044A-9A25-2B53D8273D94}" srcOrd="11" destOrd="0" presId="urn:microsoft.com/office/officeart/2005/8/layout/equation1"/>
    <dgm:cxn modelId="{C516BE52-2AFE-0E44-801A-686DDA21953A}"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598CA-E01C-EA4D-AF57-58AA130F86BB}">
      <dsp:nvSpPr>
        <dsp:cNvPr id="0" name=""/>
        <dsp:cNvSpPr/>
      </dsp:nvSpPr>
      <dsp:spPr>
        <a:xfrm>
          <a:off x="0" y="116083"/>
          <a:ext cx="1173842" cy="586921"/>
        </a:xfrm>
        <a:prstGeom prst="roundRect">
          <a:avLst>
            <a:gd name="adj" fmla="val 10000"/>
          </a:avLst>
        </a:prstGeom>
        <a:no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en-US" sz="2400" kern="1200" dirty="0" smtClean="0">
              <a:solidFill>
                <a:srgbClr val="FF0000"/>
              </a:solidFill>
              <a:latin typeface="Arial"/>
              <a:cs typeface="Arial"/>
            </a:rPr>
            <a:t>Assets</a:t>
          </a:r>
          <a:endParaRPr lang="en-US" sz="2400" kern="1200" dirty="0">
            <a:solidFill>
              <a:srgbClr val="FF0000"/>
            </a:solidFill>
            <a:latin typeface="Arial"/>
            <a:cs typeface="Arial"/>
          </a:endParaRPr>
        </a:p>
      </dsp:txBody>
      <dsp:txXfrm>
        <a:off x="17190" y="133273"/>
        <a:ext cx="1139462" cy="552541"/>
      </dsp:txXfrm>
    </dsp:sp>
    <dsp:sp modelId="{A7080424-24AB-FB49-802F-0652DA834566}">
      <dsp:nvSpPr>
        <dsp:cNvPr id="0" name=""/>
        <dsp:cNvSpPr/>
      </dsp:nvSpPr>
      <dsp:spPr>
        <a:xfrm>
          <a:off x="117384" y="703004"/>
          <a:ext cx="118651" cy="379151"/>
        </a:xfrm>
        <a:custGeom>
          <a:avLst/>
          <a:gdLst/>
          <a:ahLst/>
          <a:cxnLst/>
          <a:rect l="0" t="0" r="0" b="0"/>
          <a:pathLst>
            <a:path>
              <a:moveTo>
                <a:pt x="0" y="0"/>
              </a:moveTo>
              <a:lnTo>
                <a:pt x="0" y="379151"/>
              </a:lnTo>
              <a:lnTo>
                <a:pt x="118651" y="37915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4A735B-C5BC-334C-B04C-4D409F37EE4C}">
      <dsp:nvSpPr>
        <dsp:cNvPr id="0" name=""/>
        <dsp:cNvSpPr/>
      </dsp:nvSpPr>
      <dsp:spPr>
        <a:xfrm>
          <a:off x="236035" y="826381"/>
          <a:ext cx="3909215" cy="51154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Sizing: What should overall capacity be?</a:t>
          </a:r>
          <a:endParaRPr lang="en-US" sz="1600" kern="1200" dirty="0">
            <a:latin typeface="Arial"/>
            <a:cs typeface="Arial"/>
          </a:endParaRPr>
        </a:p>
      </dsp:txBody>
      <dsp:txXfrm>
        <a:off x="251018" y="841364"/>
        <a:ext cx="3879249" cy="481582"/>
      </dsp:txXfrm>
    </dsp:sp>
    <dsp:sp modelId="{F0A8EC69-BB29-F24E-8EEB-C8D77A64F0DD}">
      <dsp:nvSpPr>
        <dsp:cNvPr id="0" name=""/>
        <dsp:cNvSpPr/>
      </dsp:nvSpPr>
      <dsp:spPr>
        <a:xfrm>
          <a:off x="117384" y="703004"/>
          <a:ext cx="118651" cy="1062709"/>
        </a:xfrm>
        <a:custGeom>
          <a:avLst/>
          <a:gdLst/>
          <a:ahLst/>
          <a:cxnLst/>
          <a:rect l="0" t="0" r="0" b="0"/>
          <a:pathLst>
            <a:path>
              <a:moveTo>
                <a:pt x="0" y="0"/>
              </a:moveTo>
              <a:lnTo>
                <a:pt x="0" y="1062709"/>
              </a:lnTo>
              <a:lnTo>
                <a:pt x="118651" y="1062709"/>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A427E2D-A230-1647-8183-F69FAEDA4286}">
      <dsp:nvSpPr>
        <dsp:cNvPr id="0" name=""/>
        <dsp:cNvSpPr/>
      </dsp:nvSpPr>
      <dsp:spPr>
        <a:xfrm>
          <a:off x="236035" y="1472253"/>
          <a:ext cx="4125728"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Timing: When expand or contract capacity?</a:t>
          </a:r>
          <a:endParaRPr lang="en-US" sz="1600" kern="1200" dirty="0">
            <a:latin typeface="Arial"/>
            <a:cs typeface="Arial"/>
          </a:endParaRPr>
        </a:p>
      </dsp:txBody>
      <dsp:txXfrm>
        <a:off x="253225" y="1489443"/>
        <a:ext cx="4091348" cy="552541"/>
      </dsp:txXfrm>
    </dsp:sp>
    <dsp:sp modelId="{FF0311D4-0090-8D49-BB17-7957B401B1CB}">
      <dsp:nvSpPr>
        <dsp:cNvPr id="0" name=""/>
        <dsp:cNvSpPr/>
      </dsp:nvSpPr>
      <dsp:spPr>
        <a:xfrm>
          <a:off x="117384" y="703004"/>
          <a:ext cx="118651" cy="1796361"/>
        </a:xfrm>
        <a:custGeom>
          <a:avLst/>
          <a:gdLst/>
          <a:ahLst/>
          <a:cxnLst/>
          <a:rect l="0" t="0" r="0" b="0"/>
          <a:pathLst>
            <a:path>
              <a:moveTo>
                <a:pt x="0" y="0"/>
              </a:moveTo>
              <a:lnTo>
                <a:pt x="0" y="1796361"/>
              </a:lnTo>
              <a:lnTo>
                <a:pt x="118651" y="179636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FFFC7EC-A81F-AA48-B99B-CA28E75B3E13}">
      <dsp:nvSpPr>
        <dsp:cNvPr id="0" name=""/>
        <dsp:cNvSpPr/>
      </dsp:nvSpPr>
      <dsp:spPr>
        <a:xfrm>
          <a:off x="236035" y="2205904"/>
          <a:ext cx="3966123"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Type: What kind of assets are best? </a:t>
          </a:r>
          <a:endParaRPr lang="en-US" sz="1600" kern="1200" dirty="0">
            <a:latin typeface="Arial"/>
            <a:cs typeface="Arial"/>
          </a:endParaRPr>
        </a:p>
      </dsp:txBody>
      <dsp:txXfrm>
        <a:off x="253225" y="2223094"/>
        <a:ext cx="3931743" cy="552541"/>
      </dsp:txXfrm>
    </dsp:sp>
    <dsp:sp modelId="{C6218F86-024F-4948-9A71-07873295F8F7}">
      <dsp:nvSpPr>
        <dsp:cNvPr id="0" name=""/>
        <dsp:cNvSpPr/>
      </dsp:nvSpPr>
      <dsp:spPr>
        <a:xfrm>
          <a:off x="117384" y="703004"/>
          <a:ext cx="118651" cy="2530012"/>
        </a:xfrm>
        <a:custGeom>
          <a:avLst/>
          <a:gdLst/>
          <a:ahLst/>
          <a:cxnLst/>
          <a:rect l="0" t="0" r="0" b="0"/>
          <a:pathLst>
            <a:path>
              <a:moveTo>
                <a:pt x="0" y="0"/>
              </a:moveTo>
              <a:lnTo>
                <a:pt x="0" y="2530012"/>
              </a:lnTo>
              <a:lnTo>
                <a:pt x="118651" y="2530012"/>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1854B1F-16F4-2D49-B757-F5D3344522C3}">
      <dsp:nvSpPr>
        <dsp:cNvPr id="0" name=""/>
        <dsp:cNvSpPr/>
      </dsp:nvSpPr>
      <dsp:spPr>
        <a:xfrm>
          <a:off x="236035" y="2939556"/>
          <a:ext cx="3434579" cy="58692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l" defTabSz="711200">
            <a:lnSpc>
              <a:spcPct val="90000"/>
            </a:lnSpc>
            <a:spcBef>
              <a:spcPct val="0"/>
            </a:spcBef>
            <a:spcAft>
              <a:spcPct val="35000"/>
            </a:spcAft>
          </a:pPr>
          <a:r>
            <a:rPr lang="en-US" sz="1600" kern="1200" dirty="0" smtClean="0">
              <a:latin typeface="Arial"/>
              <a:cs typeface="Arial"/>
            </a:rPr>
            <a:t>Location: Where locate assets? </a:t>
          </a:r>
          <a:endParaRPr lang="en-US" sz="1600" kern="1200" dirty="0">
            <a:latin typeface="Arial"/>
            <a:cs typeface="Arial"/>
          </a:endParaRPr>
        </a:p>
      </dsp:txBody>
      <dsp:txXfrm>
        <a:off x="253225" y="2956746"/>
        <a:ext cx="3400199" cy="5525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45737" y="477907"/>
        <a:ext cx="933403" cy="933403"/>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199587" y="854571"/>
        <a:ext cx="562652" cy="180074"/>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439023" y="477907"/>
        <a:ext cx="933403" cy="933403"/>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614377" y="854571"/>
        <a:ext cx="562652" cy="180074"/>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798109" y="477907"/>
        <a:ext cx="933403" cy="933403"/>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32476" y="719516"/>
        <a:ext cx="562652" cy="450184"/>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098131" y="477907"/>
        <a:ext cx="933403" cy="93340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900"/>
            </a:lvl1pPr>
          </a:lstStyle>
          <a:p>
            <a:pPr>
              <a:defRPr/>
            </a:pPr>
            <a:r>
              <a:rPr lang="en-US" dirty="0" smtClean="0"/>
              <a:t>Operations Strategy: </a:t>
            </a:r>
            <a:r>
              <a:rPr lang="en-US" dirty="0"/>
              <a:t>Capacity Sizing, Investment, and Expansion</a:t>
            </a:r>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900"/>
            </a:lvl1pPr>
          </a:lstStyle>
          <a:p>
            <a:pPr>
              <a:defRPr/>
            </a:pPr>
            <a:r>
              <a:rPr lang="en-US"/>
              <a:t>© Van Mieghem</a:t>
            </a:r>
          </a:p>
        </p:txBody>
      </p:sp>
    </p:spTree>
    <p:extLst>
      <p:ext uri="{BB962C8B-B14F-4D97-AF65-F5344CB8AC3E}">
        <p14:creationId xmlns:p14="http://schemas.microsoft.com/office/powerpoint/2010/main" val="5237340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algn="r" defTabSz="974712" eaLnBrk="0" hangingPunct="0">
              <a:defRPr sz="800"/>
            </a:lvl1pPr>
          </a:lstStyle>
          <a:p>
            <a:pPr>
              <a:defRPr/>
            </a:pPr>
            <a:fld id="{864CCE21-EC21-4F9C-8638-C618C0F13ACE}" type="datetime1">
              <a:rPr lang="en-US"/>
              <a:pPr>
                <a:defRPr/>
              </a:pPr>
              <a:t>1/29/14</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4" y="4119564"/>
            <a:ext cx="6543675" cy="5253037"/>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394825"/>
            <a:ext cx="3170238"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94825"/>
            <a:ext cx="3170237"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algn="r" defTabSz="974712" eaLnBrk="0" hangingPunct="0">
              <a:defRPr sz="800"/>
            </a:lvl1pPr>
          </a:lstStyle>
          <a:p>
            <a:pPr>
              <a:defRPr/>
            </a:pPr>
            <a:fld id="{2C78D3E7-10DA-42F5-B19B-E1E198CA43FD}" type="slidenum">
              <a:rPr lang="en-US"/>
              <a:pPr>
                <a:defRPr/>
              </a:pPr>
              <a:t>‹#›</a:t>
            </a:fld>
            <a:endParaRPr lang="en-US"/>
          </a:p>
        </p:txBody>
      </p:sp>
    </p:spTree>
    <p:extLst>
      <p:ext uri="{BB962C8B-B14F-4D97-AF65-F5344CB8AC3E}">
        <p14:creationId xmlns:p14="http://schemas.microsoft.com/office/powerpoint/2010/main" val="69916076"/>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4916"/>
            <a:r>
              <a:rPr lang="en-US" dirty="0" smtClean="0"/>
              <a:t>© Van Mieghem</a:t>
            </a:r>
          </a:p>
        </p:txBody>
      </p:sp>
      <p:sp>
        <p:nvSpPr>
          <p:cNvPr id="96260" name="Rectangle 7"/>
          <p:cNvSpPr>
            <a:spLocks noGrp="1" noChangeArrowheads="1"/>
          </p:cNvSpPr>
          <p:nvPr>
            <p:ph type="sldNum" sz="quarter" idx="5"/>
          </p:nvPr>
        </p:nvSpPr>
        <p:spPr>
          <a:noFill/>
        </p:spPr>
        <p:txBody>
          <a:bodyPr/>
          <a:lstStyle/>
          <a:p>
            <a:pPr defTabSz="964916"/>
            <a:fld id="{E415FFFF-EA9E-4938-AB51-61CCB4E6930E}" type="slidenum">
              <a:rPr lang="en-US" smtClean="0"/>
              <a:pPr defTabSz="964916"/>
              <a:t>1</a:t>
            </a:fld>
            <a:endParaRPr lang="en-US" dirty="0"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792" indent="-196792"/>
            <a:r>
              <a:rPr lang="en-US" dirty="0" smtClean="0"/>
              <a:t>What</a:t>
            </a:r>
            <a:r>
              <a:rPr lang="en-US" baseline="0" dirty="0" smtClean="0"/>
              <a:t> we have covered so far in the course can be summarized as follows:</a:t>
            </a:r>
          </a:p>
          <a:p>
            <a:pPr marL="196792" indent="-196792"/>
            <a:endParaRPr lang="en-US" baseline="0" dirty="0" smtClean="0"/>
          </a:p>
          <a:p>
            <a:pPr marL="196792" indent="-196792"/>
            <a:r>
              <a:rPr lang="en-US" baseline="0" dirty="0" smtClean="0"/>
              <a:t>Consider, as we shall see later in the course, your system has two operating locations: Mexico and China.</a:t>
            </a:r>
          </a:p>
          <a:p>
            <a:pPr marL="196792" indent="-196792">
              <a:buFontTx/>
              <a:buChar char="-"/>
            </a:pPr>
            <a:r>
              <a:rPr lang="en-US" baseline="0" dirty="0" smtClean="0"/>
              <a:t>Current system = produce each product at each location.  Linear intuitive management leads to a proportional increase in costs when doubling the number of products.</a:t>
            </a:r>
          </a:p>
          <a:p>
            <a:pPr marL="196792" indent="-196792">
              <a:buFontTx/>
              <a:buChar char="-"/>
            </a:pPr>
            <a:r>
              <a:rPr lang="en-US" baseline="0" dirty="0" smtClean="0"/>
              <a:t>Optimizing current system = optimizing each location in terms of inventory and production levels.  </a:t>
            </a:r>
            <a:r>
              <a:rPr lang="en-US" i="1" baseline="0" dirty="0" smtClean="0"/>
              <a:t>What cost increase do you expect?  </a:t>
            </a:r>
            <a:r>
              <a:rPr lang="en-US" i="0" baseline="0" dirty="0" smtClean="0"/>
              <a:t>Square root = x 1.4 instead of x 2.</a:t>
            </a:r>
          </a:p>
          <a:p>
            <a:pPr marL="196792" indent="-196792">
              <a:buFontTx/>
              <a:buChar char="-"/>
            </a:pPr>
            <a:r>
              <a:rPr lang="en-US" i="0" baseline="0" dirty="0" smtClean="0"/>
              <a:t>Moving to an optimal system = consider this an integrated global network where you optimize product allocation and use dual sourcing.</a:t>
            </a:r>
            <a:endParaRPr lang="en-US" baseline="0" dirty="0" smtClean="0"/>
          </a:p>
          <a:p>
            <a:pPr marL="196792" indent="-196792"/>
            <a:endParaRPr lang="en-US" baseline="0" dirty="0" smtClean="0"/>
          </a:p>
          <a:p>
            <a:pPr marL="196792" indent="-196792" defTabSz="914132">
              <a:defRPr/>
            </a:pPr>
            <a:r>
              <a:rPr lang="en-US" dirty="0" smtClean="0"/>
              <a:t>Operations management is about optimizing the existing system – this defines the trade-off curve for the given system.</a:t>
            </a:r>
          </a:p>
          <a:p>
            <a:pPr marL="196792" indent="-196792" defTabSz="914132">
              <a:defRPr/>
            </a:pPr>
            <a:r>
              <a:rPr lang="en-US" dirty="0" smtClean="0"/>
              <a:t>Operations strategy is about optimizing the entire operating system, and thereby moving to a better trade-off curve,</a:t>
            </a:r>
          </a:p>
          <a:p>
            <a:pPr marL="196792" indent="-196792" defTabSz="914132">
              <a:defRPr/>
            </a:pPr>
            <a:r>
              <a:rPr lang="en-US" dirty="0" smtClean="0"/>
              <a:t>and hopefully being</a:t>
            </a:r>
            <a:r>
              <a:rPr lang="en-US" baseline="0" dirty="0" smtClean="0"/>
              <a:t> and pushing t</a:t>
            </a:r>
            <a:r>
              <a:rPr lang="en-US" dirty="0" smtClean="0"/>
              <a:t>he frontier out.</a:t>
            </a:r>
          </a:p>
          <a:p>
            <a:pPr marL="196792" indent="-196792" defTabSz="914132">
              <a:defRPr/>
            </a:pPr>
            <a:endParaRPr lang="en-US" dirty="0" smtClean="0"/>
          </a:p>
          <a:p>
            <a:pPr marL="196792" indent="-196792" defTabSz="914132">
              <a:defRPr/>
            </a:pPr>
            <a:r>
              <a:rPr lang="en-US" dirty="0" smtClean="0"/>
              <a:t>The goal = to be the frontier = nobody can provide more differentiation</a:t>
            </a:r>
            <a:r>
              <a:rPr lang="en-US" baseline="0" dirty="0" smtClean="0"/>
              <a:t> at your cost, or your differentiation at lower cost.</a:t>
            </a:r>
            <a:endParaRPr lang="en-US" dirty="0" smtClean="0"/>
          </a:p>
          <a:p>
            <a:pPr marL="196792" indent="-196792" defTabSz="914132">
              <a:defRPr/>
            </a:pPr>
            <a:endParaRPr lang="en-US" dirty="0" smtClean="0"/>
          </a:p>
          <a:p>
            <a:pPr marL="196792" indent="-196792" defTabSz="914132">
              <a:defRPr/>
            </a:pPr>
            <a:endParaRPr lang="en-US" dirty="0" smtClean="0"/>
          </a:p>
          <a:p>
            <a:pPr marL="196792" indent="-196792"/>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509713" y="447675"/>
            <a:ext cx="10494963" cy="7870825"/>
          </a:xfrm>
          <a:ln/>
        </p:spPr>
      </p:sp>
      <p:sp>
        <p:nvSpPr>
          <p:cNvPr id="61443" name="Rectangle 3"/>
          <p:cNvSpPr>
            <a:spLocks noGrp="1" noChangeArrowheads="1"/>
          </p:cNvSpPr>
          <p:nvPr>
            <p:ph type="body" idx="1"/>
          </p:nvPr>
        </p:nvSpPr>
        <p:spPr>
          <a:xfrm>
            <a:off x="173039" y="8340725"/>
            <a:ext cx="7000875" cy="1208088"/>
          </a:xfrm>
          <a:noFill/>
          <a:ln/>
        </p:spPr>
        <p:txBody>
          <a:bodyPr/>
          <a:lstStyle/>
          <a:p>
            <a:r>
              <a:rPr lang="en-US" dirty="0" smtClean="0"/>
              <a:t>It can be argued that these approaches reflect the different means served:</a:t>
            </a:r>
          </a:p>
          <a:p>
            <a:r>
              <a:rPr lang="en-US" dirty="0" smtClean="0"/>
              <a:t>One number = this really reflects more the sales plan, the objectives</a:t>
            </a:r>
          </a:p>
          <a:p>
            <a:pPr defTabSz="914266">
              <a:defRPr/>
            </a:pPr>
            <a:r>
              <a:rPr lang="en-US" dirty="0" smtClean="0"/>
              <a:t>Only the other two are true “demand forecasts”.</a:t>
            </a:r>
          </a:p>
          <a:p>
            <a:endParaRPr lang="en-US" dirty="0" smtClean="0"/>
          </a:p>
          <a:p>
            <a:r>
              <a:rPr lang="en-US" baseline="0" dirty="0" smtClean="0"/>
              <a:t>Leading on question: so if you forecast, what is it that you are trying to forecast?</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1/29/14</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12</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endParaRPr lang="en-US" dirty="0" smtClean="0"/>
          </a:p>
          <a:p>
            <a:pPr>
              <a:defRPr/>
            </a:pPr>
            <a:r>
              <a:rPr lang="en-US" dirty="0" smtClean="0"/>
              <a:t>Supply constraints examples: </a:t>
            </a:r>
          </a:p>
          <a:p>
            <a:pPr marL="228567" indent="-228567">
              <a:buFont typeface="+mj-lt"/>
              <a:buAutoNum type="arabicPeriod"/>
              <a:defRPr/>
            </a:pPr>
            <a:r>
              <a:rPr lang="en-US" dirty="0" smtClean="0"/>
              <a:t>Typical one: game consoles.</a:t>
            </a:r>
          </a:p>
          <a:p>
            <a:pPr marL="228567" indent="-228567">
              <a:buFont typeface="+mj-lt"/>
              <a:buAutoNum type="arabicPeriod"/>
              <a:defRPr/>
            </a:pPr>
            <a:r>
              <a:rPr lang="en-US" dirty="0" smtClean="0"/>
              <a:t>cars with hybrid engines; </a:t>
            </a:r>
          </a:p>
          <a:p>
            <a:pPr marL="228567" indent="-228567">
              <a:buFont typeface="+mj-lt"/>
              <a:buAutoNum type="arabicPeriod"/>
              <a:defRPr/>
            </a:pPr>
            <a:r>
              <a:rPr lang="en-US" dirty="0" smtClean="0"/>
              <a:t>flu vaccine in Fall 2004 was in short supply b/c one supplier in UK fell out. </a:t>
            </a:r>
          </a:p>
          <a:p>
            <a:pPr marL="228567" indent="-228567">
              <a:buFont typeface="+mj-lt"/>
              <a:buAutoNum type="arabicPeriod"/>
              <a:defRPr/>
            </a:pPr>
            <a:r>
              <a:rPr lang="en-US" dirty="0" smtClean="0"/>
              <a:t>iPod mini was supply constrained through Hitachi GST.</a:t>
            </a:r>
          </a:p>
          <a:p>
            <a:pPr marL="228567" indent="-228567">
              <a:buFont typeface="+mj-lt"/>
              <a:buAutoNum type="arabicPeriod"/>
              <a:defRPr/>
            </a:pPr>
            <a:r>
              <a:rPr lang="en-US" dirty="0" smtClean="0"/>
              <a:t>WSJ Europe Sep 21, 2007: Silicon shortage upends solar-panel makers</a:t>
            </a:r>
          </a:p>
          <a:p>
            <a:pPr>
              <a:defRPr/>
            </a:pPr>
            <a:endParaRPr lang="en-US" dirty="0" smtClean="0"/>
          </a:p>
          <a:p>
            <a:pPr>
              <a:defRPr/>
            </a:pPr>
            <a:r>
              <a:rPr lang="en-US" dirty="0" smtClean="0"/>
              <a:t>Technology changes over time!  (Just like the cost of flat panel </a:t>
            </a:r>
            <a:r>
              <a:rPr lang="en-US" dirty="0" err="1" smtClean="0"/>
              <a:t>tv</a:t>
            </a:r>
            <a:r>
              <a:rPr lang="en-US" dirty="0" smtClean="0"/>
              <a:t> falls—more on this in Week 9 when we discuss process improvement and the learning curve.)</a:t>
            </a:r>
          </a:p>
          <a:p>
            <a:pPr>
              <a:defRPr/>
            </a:pPr>
            <a:endParaRPr lang="en-US" dirty="0" smtClean="0"/>
          </a:p>
          <a:p>
            <a:pPr>
              <a:defRPr/>
            </a:pPr>
            <a:r>
              <a:rPr lang="en-US" i="1" dirty="0" smtClean="0"/>
              <a:t>How did you represent your forecast and capture uncertainty?</a:t>
            </a:r>
          </a:p>
          <a:p>
            <a:pPr>
              <a:defRPr/>
            </a:pPr>
            <a:endParaRPr lang="en-US" i="1" dirty="0" smtClean="0"/>
          </a:p>
          <a:p>
            <a:pPr>
              <a:defRPr/>
            </a:pPr>
            <a:r>
              <a:rPr lang="en-US" dirty="0" smtClean="0"/>
              <a:t>Typical values of COV: staples (very stable) &lt; 10%; 10-50% is typical  (normal distribution works well); &gt;100% is a lot; perhaps for new products (be careful to either truncate normal or use another distribution like gamma or so).</a:t>
            </a:r>
          </a:p>
          <a:p>
            <a:pPr>
              <a:defRPr/>
            </a:pPr>
            <a:endParaRPr lang="en-US" dirty="0" smtClean="0"/>
          </a:p>
          <a:p>
            <a:pPr>
              <a:defRPr/>
            </a:pPr>
            <a:r>
              <a:rPr lang="en-US" dirty="0" smtClean="0"/>
              <a:t>We showed three academic principles, but to what extend are these used in practice?  (next 3 slides</a:t>
            </a:r>
            <a:r>
              <a:rPr lang="en-US" dirty="0" smtClean="0"/>
              <a:t>)</a:t>
            </a:r>
          </a:p>
          <a:p>
            <a:r>
              <a:rPr lang="en-US" i="1" dirty="0" smtClean="0"/>
              <a:t>How estimate your standard deviation?</a:t>
            </a:r>
          </a:p>
          <a:p>
            <a:pPr>
              <a:buFontTx/>
              <a:buChar char="•"/>
            </a:pPr>
            <a:r>
              <a:rPr lang="en-US" dirty="0" smtClean="0"/>
              <a:t> can’t do in </a:t>
            </a:r>
            <a:r>
              <a:rPr lang="en-US" dirty="0" err="1" smtClean="0"/>
              <a:t>Harly</a:t>
            </a:r>
            <a:r>
              <a:rPr lang="en-US" dirty="0" smtClean="0"/>
              <a:t> case, need a “reasonable guess”</a:t>
            </a:r>
          </a:p>
          <a:p>
            <a:pPr>
              <a:buFontTx/>
              <a:buChar char="•"/>
            </a:pPr>
            <a:r>
              <a:rPr lang="en-US" dirty="0" smtClean="0"/>
              <a:t> should track A/F ratios and then set sigma = (sigma of A/F ratios) x point forecast</a:t>
            </a:r>
          </a:p>
          <a:p>
            <a:pPr>
              <a:buFontTx/>
              <a:buChar char="•"/>
            </a:pPr>
            <a:endParaRPr lang="en-US" dirty="0" smtClean="0"/>
          </a:p>
          <a:p>
            <a:r>
              <a:rPr lang="en-US" dirty="0" smtClean="0"/>
              <a:t>Scenario analysis:</a:t>
            </a:r>
          </a:p>
          <a:p>
            <a:pPr lvl="1">
              <a:buFontTx/>
              <a:buChar char="•"/>
            </a:pPr>
            <a:r>
              <a:rPr lang="en-US" dirty="0" smtClean="0"/>
              <a:t> set up at least three scenarios (expected, best, worst) of demand </a:t>
            </a:r>
            <a:r>
              <a:rPr lang="en-US" dirty="0" err="1" smtClean="0"/>
              <a:t>evoluation</a:t>
            </a:r>
            <a:r>
              <a:rPr lang="en-US" dirty="0" smtClean="0"/>
              <a:t>.</a:t>
            </a:r>
          </a:p>
          <a:p>
            <a:pPr lvl="1">
              <a:buFontTx/>
              <a:buChar char="•"/>
            </a:pPr>
            <a:r>
              <a:rPr lang="en-US" dirty="0" smtClean="0"/>
              <a:t> best: simulate thousands of scenarios automatically:</a:t>
            </a:r>
          </a:p>
          <a:p>
            <a:pPr lvl="2">
              <a:buFontTx/>
              <a:buChar char="•"/>
            </a:pPr>
            <a:r>
              <a:rPr lang="en-US" dirty="0" smtClean="0"/>
              <a:t>- draw random paths yourself and use data tables in Excel</a:t>
            </a:r>
          </a:p>
          <a:p>
            <a:pPr lvl="2">
              <a:buFontTx/>
              <a:buChar char="•"/>
            </a:pPr>
            <a:r>
              <a:rPr lang="en-US" dirty="0" smtClean="0"/>
              <a:t>- use a spreadsheet add-in such as At-Risk or Crystal Ball</a:t>
            </a:r>
          </a:p>
          <a:p>
            <a:pPr lvl="2">
              <a:buClr>
                <a:srgbClr val="FF0000"/>
              </a:buClr>
              <a:buFont typeface="Wingdings" pitchFamily="2" charset="2"/>
              <a:buChar char="Ø"/>
            </a:pPr>
            <a:r>
              <a:rPr lang="en-US" dirty="0" smtClean="0"/>
              <a:t> this is discussed in Sid’s spreadsheet elective.</a:t>
            </a:r>
          </a:p>
          <a:p>
            <a:pPr lvl="2">
              <a:buClr>
                <a:srgbClr val="FF0000"/>
              </a:buClr>
              <a:buFont typeface="Wingdings" pitchFamily="2" charset="2"/>
              <a:buChar char="Ø"/>
            </a:pPr>
            <a:endParaRPr lang="en-US" dirty="0" smtClean="0"/>
          </a:p>
          <a:p>
            <a:pPr>
              <a:buClr>
                <a:srgbClr val="FF0000"/>
              </a:buClr>
              <a:buFont typeface="Wingdings" pitchFamily="2" charset="2"/>
              <a:buNone/>
            </a:pPr>
            <a:r>
              <a:rPr lang="en-US" dirty="0" smtClean="0"/>
              <a:t>Do explain other means of forecasts: goal setting etc.  Very important!</a:t>
            </a:r>
          </a:p>
          <a:p>
            <a:pPr>
              <a:defRPr/>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6563" name="Rectangle 3"/>
          <p:cNvSpPr>
            <a:spLocks noGrp="1" noChangeArrowheads="1"/>
          </p:cNvSpPr>
          <p:nvPr>
            <p:ph type="dt" sz="quarter" idx="1"/>
          </p:nvPr>
        </p:nvSpPr>
        <p:spPr>
          <a:noFill/>
        </p:spPr>
        <p:txBody>
          <a:bodyPr/>
          <a:lstStyle/>
          <a:p>
            <a:pPr defTabSz="974582"/>
            <a:fld id="{411980D7-A708-441D-8F6C-BD708395C543}" type="datetime1">
              <a:rPr lang="en-US" smtClean="0"/>
              <a:pPr defTabSz="974582"/>
              <a:t>1/29/14</a:t>
            </a:fld>
            <a:endParaRPr lang="en-US" dirty="0" smtClean="0"/>
          </a:p>
        </p:txBody>
      </p:sp>
      <p:sp>
        <p:nvSpPr>
          <p:cNvPr id="66564" name="Rectangle 6"/>
          <p:cNvSpPr>
            <a:spLocks noGrp="1" noChangeArrowheads="1"/>
          </p:cNvSpPr>
          <p:nvPr>
            <p:ph type="ftr" sz="quarter" idx="4"/>
          </p:nvPr>
        </p:nvSpPr>
        <p:spPr>
          <a:noFill/>
        </p:spPr>
        <p:txBody>
          <a:bodyPr/>
          <a:lstStyle/>
          <a:p>
            <a:pPr defTabSz="974582"/>
            <a:r>
              <a:rPr lang="en-US" dirty="0" smtClean="0"/>
              <a:t>© Van Mieghem</a:t>
            </a:r>
          </a:p>
        </p:txBody>
      </p:sp>
      <p:sp>
        <p:nvSpPr>
          <p:cNvPr id="66565" name="Rectangle 7"/>
          <p:cNvSpPr>
            <a:spLocks noGrp="1" noChangeArrowheads="1"/>
          </p:cNvSpPr>
          <p:nvPr>
            <p:ph type="sldNum" sz="quarter" idx="5"/>
          </p:nvPr>
        </p:nvSpPr>
        <p:spPr>
          <a:noFill/>
        </p:spPr>
        <p:txBody>
          <a:bodyPr/>
          <a:lstStyle/>
          <a:p>
            <a:pPr defTabSz="974582"/>
            <a:fld id="{7DE2FA91-3852-42EA-88D3-41F2341E0840}" type="slidenum">
              <a:rPr lang="en-US" smtClean="0"/>
              <a:pPr defTabSz="974582"/>
              <a:t>13</a:t>
            </a:fld>
            <a:endParaRPr lang="en-US" dirty="0" smtClean="0"/>
          </a:p>
        </p:txBody>
      </p:sp>
      <p:sp>
        <p:nvSpPr>
          <p:cNvPr id="66566" name="Rectangle 2"/>
          <p:cNvSpPr>
            <a:spLocks noGrp="1" noRot="1" noChangeAspect="1" noChangeArrowheads="1" noTextEdit="1"/>
          </p:cNvSpPr>
          <p:nvPr>
            <p:ph type="sldImg"/>
          </p:nvPr>
        </p:nvSpPr>
        <p:spPr>
          <a:ln/>
        </p:spPr>
      </p:sp>
      <p:sp>
        <p:nvSpPr>
          <p:cNvPr id="66567" name="Rectangle 3"/>
          <p:cNvSpPr>
            <a:spLocks noGrp="1" noChangeArrowheads="1"/>
          </p:cNvSpPr>
          <p:nvPr>
            <p:ph type="body" idx="1"/>
          </p:nvPr>
        </p:nvSpPr>
        <p:spPr>
          <a:noFill/>
          <a:ln/>
        </p:spPr>
        <p:txBody>
          <a:bodyPr/>
          <a:lstStyle/>
          <a:p>
            <a:pPr marL="196821" indent="-196821"/>
            <a:r>
              <a:rPr lang="en-US" dirty="0" smtClean="0"/>
              <a:t>Stress: </a:t>
            </a:r>
          </a:p>
          <a:p>
            <a:pPr marL="196821" indent="-196821">
              <a:buFontTx/>
              <a:buAutoNum type="arabicPeriod"/>
            </a:pPr>
            <a:r>
              <a:rPr lang="en-US" dirty="0" smtClean="0"/>
              <a:t>Do capture volatility somehow </a:t>
            </a:r>
          </a:p>
          <a:p>
            <a:pPr marL="196821" indent="-196821">
              <a:buFontTx/>
              <a:buAutoNum type="arabicPeriod"/>
            </a:pPr>
            <a:r>
              <a:rPr lang="en-US" dirty="0" smtClean="0"/>
              <a:t>Use same demand forecast to evaluate all 5 options! (</a:t>
            </a:r>
            <a:r>
              <a:rPr lang="en-US" i="1" dirty="0" smtClean="0"/>
              <a:t>unless you have a good story of why future demand depends on your capacity strategy chosen.)</a:t>
            </a:r>
            <a:r>
              <a:rPr lang="en-US" dirty="0" smtClean="0"/>
              <a:t> This means also using same time-horizon in NPV for all 5 options.</a:t>
            </a:r>
          </a:p>
          <a:p>
            <a:pPr marL="196821" indent="-196821">
              <a:buFontTx/>
              <a:buAutoNum type="arabicPeriod"/>
            </a:pPr>
            <a:r>
              <a:rPr lang="en-US" dirty="0" smtClean="0"/>
              <a:t>Time horizon should be more than 5 years, say 10, b/c o/w you don’t capture the upside of </a:t>
            </a:r>
            <a:r>
              <a:rPr lang="en-US" dirty="0" err="1" smtClean="0"/>
              <a:t>greenfield</a:t>
            </a:r>
            <a:r>
              <a:rPr lang="en-US" dirty="0" smtClean="0"/>
              <a:t> compared to </a:t>
            </a:r>
            <a:r>
              <a:rPr lang="en-US" dirty="0" err="1" smtClean="0"/>
              <a:t>brownfield</a:t>
            </a:r>
            <a:r>
              <a:rPr lang="en-US" dirty="0" smtClean="0"/>
              <a:t>. (it will take 5 years for </a:t>
            </a:r>
            <a:r>
              <a:rPr lang="en-US" dirty="0" err="1" smtClean="0"/>
              <a:t>brownfield</a:t>
            </a:r>
            <a:r>
              <a:rPr lang="en-US" dirty="0" smtClean="0"/>
              <a:t> to be fully utilized!)</a:t>
            </a:r>
          </a:p>
          <a:p>
            <a:pPr marL="196821" indent="-196821">
              <a:buFontTx/>
              <a:buAutoNum type="arabicPeriod"/>
            </a:pPr>
            <a:r>
              <a:rPr lang="en-US" dirty="0" smtClean="0"/>
              <a:t>CI is often forgotten…</a:t>
            </a:r>
          </a:p>
          <a:p>
            <a:pPr marL="196821" indent="-196821">
              <a:buFontTx/>
              <a:buAutoNum type="arabicPeriod"/>
            </a:pPr>
            <a:r>
              <a:rPr lang="en-US" i="1" dirty="0" smtClean="0"/>
              <a:t>How did you capture risk?</a:t>
            </a:r>
            <a:endParaRPr lang="en-US" dirty="0" smtClean="0"/>
          </a:p>
          <a:p>
            <a:pPr marL="1144420" lvl="2" indent="-196821">
              <a:buFontTx/>
              <a:buChar char="•"/>
            </a:pPr>
            <a:r>
              <a:rPr lang="en-US" dirty="0" smtClean="0"/>
              <a:t>Disaster scenario: require break-even</a:t>
            </a:r>
          </a:p>
          <a:p>
            <a:pPr marL="1144420" lvl="2" indent="-196821">
              <a:buFontTx/>
              <a:buChar char="•"/>
            </a:pPr>
            <a:r>
              <a:rPr lang="en-US" dirty="0" smtClean="0"/>
              <a:t>Maximize </a:t>
            </a:r>
            <a:r>
              <a:rPr lang="en-US" i="1" dirty="0" smtClean="0"/>
              <a:t>expected </a:t>
            </a:r>
            <a:r>
              <a:rPr lang="en-US" dirty="0" smtClean="0"/>
              <a:t>NPV</a:t>
            </a:r>
          </a:p>
          <a:p>
            <a:pPr marL="1144420" lvl="2" indent="-196821">
              <a:buFontTx/>
              <a:buChar char="•"/>
            </a:pPr>
            <a:r>
              <a:rPr lang="en-US" dirty="0" smtClean="0"/>
              <a:t>Consider option values of delaying/better information</a:t>
            </a:r>
            <a:endParaRPr lang="en-US" i="1" dirty="0" smtClean="0"/>
          </a:p>
          <a:p>
            <a:pPr marL="196821" indent="-19682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1/29/14</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14</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Discuss this a little and then link to Seagate</a:t>
            </a:r>
            <a:r>
              <a:rPr lang="en-US" baseline="0" dirty="0" smtClean="0"/>
              <a:t> case where they should use this.</a:t>
            </a:r>
          </a:p>
          <a:p>
            <a:pPr>
              <a:defRPr/>
            </a:pPr>
            <a:endParaRPr lang="en-US" baseline="0" dirty="0" smtClean="0"/>
          </a:p>
          <a:p>
            <a:endParaRPr lang="en-US" dirty="0" smtClean="0"/>
          </a:p>
          <a:p>
            <a:r>
              <a:rPr lang="en-US" dirty="0" smtClean="0"/>
              <a:t>Decision analysis</a:t>
            </a:r>
            <a:r>
              <a:rPr lang="en-US" baseline="0" dirty="0" smtClean="0"/>
              <a:t> = decision trees (scenario analysis is a static decision tree)</a:t>
            </a:r>
            <a:endParaRPr lang="en-US" dirty="0" smtClean="0"/>
          </a:p>
          <a:p>
            <a:r>
              <a:rPr lang="en-US" dirty="0" smtClean="0"/>
              <a:t>When the Chileans worked on the rescue of the miners in 2011, they used decisions trees before</a:t>
            </a:r>
            <a:r>
              <a:rPr lang="en-US" baseline="0" dirty="0" smtClean="0"/>
              <a:t> making a decision on which action to pursue to rescue them and be prepared with the possible contingencies (air supply may be low; mine shaft may collapse, etc.)</a:t>
            </a:r>
          </a:p>
          <a:p>
            <a:pPr>
              <a:defRPr/>
            </a:pPr>
            <a:endParaRPr lang="en-US" baseline="0" dirty="0" smtClean="0"/>
          </a:p>
          <a:p>
            <a:pPr>
              <a:defRPr/>
            </a:pPr>
            <a:endParaRPr lang="en-US" baseline="0" dirty="0" smtClean="0"/>
          </a:p>
          <a:p>
            <a:pPr>
              <a:defRPr/>
            </a:pPr>
            <a:r>
              <a:rPr lang="en-US" baseline="0" dirty="0" smtClean="0"/>
              <a:t>Use this to remind them of the canonical model of risk in operations: newsvendor model, but now to decide on capacity (versus inventory).</a:t>
            </a:r>
          </a:p>
          <a:p>
            <a:pPr>
              <a:defRPr/>
            </a:pPr>
            <a:endParaRPr lang="en-US" baseline="0" dirty="0" smtClean="0"/>
          </a:p>
          <a:p>
            <a:pPr>
              <a:defRPr/>
            </a:pPr>
            <a:r>
              <a:rPr lang="en-US" baseline="0" dirty="0" smtClean="0"/>
              <a:t>1. Factor to build around: decide on capacity K, given fixed and variable investment cost (c_0 and </a:t>
            </a:r>
            <a:r>
              <a:rPr lang="en-US" baseline="0" dirty="0" err="1" smtClean="0"/>
              <a:t>c_K</a:t>
            </a:r>
            <a:r>
              <a:rPr lang="en-US" baseline="0" dirty="0" smtClean="0"/>
              <a:t>), and demand forecast and price.</a:t>
            </a:r>
          </a:p>
          <a:p>
            <a:pPr>
              <a:defRPr/>
            </a:pPr>
            <a:r>
              <a:rPr lang="en-US" baseline="0" dirty="0" smtClean="0"/>
              <a:t>2. Two scenarios: D &gt; K, or not</a:t>
            </a:r>
          </a:p>
          <a:p>
            <a:pPr>
              <a:defRPr/>
            </a:pPr>
            <a:r>
              <a:rPr lang="en-US" baseline="0" dirty="0" smtClean="0"/>
              <a:t>3. Assign probabilities</a:t>
            </a:r>
          </a:p>
          <a:p>
            <a:pPr>
              <a:defRPr/>
            </a:pPr>
            <a:r>
              <a:rPr lang="en-US" baseline="0" dirty="0" smtClean="0"/>
              <a:t>4. Cash flow in each scenario</a:t>
            </a:r>
          </a:p>
          <a:p>
            <a:pPr>
              <a:defRPr/>
            </a:pPr>
            <a:r>
              <a:rPr lang="en-US" baseline="0" dirty="0" smtClean="0"/>
              <a:t>5. ENPV</a:t>
            </a:r>
          </a:p>
          <a:p>
            <a:pPr>
              <a:defRPr/>
            </a:pPr>
            <a:endParaRPr lang="en-US" baseline="0" dirty="0" smtClean="0"/>
          </a:p>
          <a:p>
            <a:pPr>
              <a:defRPr/>
            </a:pPr>
            <a:r>
              <a:rPr lang="en-US" baseline="0" dirty="0" smtClean="0"/>
              <a:t>“Use this approach for the Seagate case where now you focus on 3 discrete scenarios and a network investment (multiple capacities—some dedicated, others shared).</a:t>
            </a:r>
          </a:p>
          <a:p>
            <a:pPr>
              <a:defRPr/>
            </a:pPr>
            <a:r>
              <a:rPr lang="en-US" baseline="0" dirty="0" smtClean="0"/>
              <a:t>Solution is simplified by comparing the marginal value of a specific capacity number with its marginal cost.”</a:t>
            </a:r>
          </a:p>
          <a:p>
            <a:pPr>
              <a:defRPr/>
            </a:pP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1/29/14</a:t>
            </a:fld>
            <a:endParaRPr lang="en-US" dirty="0" smtClean="0"/>
          </a:p>
        </p:txBody>
      </p:sp>
      <p:sp>
        <p:nvSpPr>
          <p:cNvPr id="7168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smtClean="0"/>
              <a:t> Nobody calls a likelihood of winning $1M a risk …</a:t>
            </a:r>
          </a:p>
          <a:p>
            <a:pPr marL="671316" lvl="1" indent="-196792">
              <a:buFontTx/>
              <a:buChar char="•"/>
              <a:defRPr/>
            </a:pPr>
            <a:r>
              <a:rPr lang="en-US" dirty="0" smtClean="0"/>
              <a:t>Undesirable … = hazard x exposure = p x $loss</a:t>
            </a:r>
          </a:p>
          <a:p>
            <a:pPr marL="671316" lvl="1" indent="-196792">
              <a:buFontTx/>
              <a:buChar char="•"/>
              <a:defRPr/>
            </a:pPr>
            <a:r>
              <a:rPr lang="en-US" dirty="0" smtClean="0"/>
              <a:t>Other measurements of risk:</a:t>
            </a:r>
          </a:p>
          <a:p>
            <a:pPr marL="1144252" lvl="2" indent="-196792">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252" lvl="2" indent="-196792">
              <a:buFontTx/>
              <a:buChar char="•"/>
              <a:defRPr/>
            </a:pPr>
            <a:r>
              <a:rPr lang="en-US" dirty="0" smtClean="0"/>
              <a:t>Utility.  This boils down to using variance if:</a:t>
            </a:r>
          </a:p>
          <a:p>
            <a:pPr marL="1144252" lvl="2" indent="-196792">
              <a:buFontTx/>
              <a:buAutoNum type="arabicPeriod"/>
              <a:defRPr/>
            </a:pPr>
            <a:r>
              <a:rPr lang="en-US" dirty="0" smtClean="0"/>
              <a:t>Exponential utility (downside weighs more than upside)</a:t>
            </a:r>
          </a:p>
          <a:p>
            <a:pPr marL="1144252" lvl="2" indent="-196792">
              <a:buFontTx/>
              <a:buAutoNum type="arabicPeriod"/>
              <a:defRPr/>
            </a:pPr>
            <a:r>
              <a:rPr lang="en-US" dirty="0" smtClean="0"/>
              <a:t>Linear technology</a:t>
            </a:r>
          </a:p>
          <a:p>
            <a:pPr marL="1144252" lvl="2" indent="-196792">
              <a:buFontTx/>
              <a:buAutoNum type="arabicPeriod"/>
              <a:defRPr/>
            </a:pPr>
            <a:r>
              <a:rPr lang="en-US" dirty="0" smtClean="0"/>
              <a:t>Normal forecast</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What is operational risk:  different interpretations</a:t>
            </a:r>
          </a:p>
          <a:p>
            <a:pPr marL="653925" lvl="1" indent="-196792">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53925" lvl="1" indent="-196792">
              <a:buFontTx/>
              <a:buChar char="•"/>
              <a:defRPr/>
            </a:pPr>
            <a:r>
              <a:rPr lang="en-US" dirty="0" smtClean="0"/>
              <a:t>2. mismatch risk</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858" lvl="1" indent="-196792">
              <a:buFontTx/>
              <a:buChar char="•"/>
              <a:defRPr/>
            </a:pPr>
            <a:r>
              <a:rPr lang="en-US" dirty="0" smtClean="0"/>
              <a:t>How do you analyze risk? Easiest is decision trees, otherwise simulation</a:t>
            </a:r>
          </a:p>
          <a:p>
            <a:pPr marL="196792" indent="-196792">
              <a:buFontTx/>
              <a:buChar char="•"/>
              <a:defRPr/>
            </a:pPr>
            <a:endParaRPr lang="en-US" dirty="0" smtClean="0"/>
          </a:p>
          <a:p>
            <a:pPr marL="196792" indent="-196792">
              <a:buFontTx/>
              <a:buChar char="•"/>
              <a:defRPr/>
            </a:pPr>
            <a:r>
              <a:rPr lang="en-US" dirty="0" smtClean="0"/>
              <a:t>Operational hedging = configure the operational system for speed and flexibility so as to be resilient to risk</a:t>
            </a:r>
          </a:p>
          <a:p>
            <a:pPr marL="653858" lvl="1" indent="-196792">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858" lvl="1" indent="-196792">
              <a:buFontTx/>
              <a:buChar char="•"/>
              <a:defRPr/>
            </a:pPr>
            <a:r>
              <a:rPr lang="en-US" dirty="0" smtClean="0"/>
              <a:t>Of normal risk: flexible airline tickets or opaque tickets in Hotwire or Priceline</a:t>
            </a:r>
          </a:p>
          <a:p>
            <a:pPr marL="196792" indent="-196792">
              <a:buFontTx/>
              <a:buChar char="•"/>
              <a:defRPr/>
            </a:pPr>
            <a:r>
              <a:rPr lang="en-US" dirty="0" smtClean="0"/>
              <a:t>Financial hedging:</a:t>
            </a:r>
          </a:p>
          <a:p>
            <a:pPr marL="653858" lvl="1" indent="-196792">
              <a:buFontTx/>
              <a:buChar char="•"/>
              <a:defRPr/>
            </a:pPr>
            <a:r>
              <a:rPr lang="en-US" dirty="0" smtClean="0"/>
              <a:t>P&amp;G also has property insurance, one financial instrument to mitigate risk</a:t>
            </a:r>
          </a:p>
          <a:p>
            <a:pPr marL="653858" lvl="1" indent="-196792">
              <a:buFontTx/>
              <a:buChar char="•"/>
              <a:defRPr/>
            </a:pPr>
            <a:r>
              <a:rPr lang="en-US" dirty="0" smtClean="0"/>
              <a:t>Porsche is very dependent on US sales so it hedges its currency exchange rate risk with futures and other derivatives</a:t>
            </a:r>
          </a:p>
          <a:p>
            <a:pPr marL="653858" lvl="1" indent="-196792">
              <a:buFontTx/>
              <a:buChar char="•"/>
              <a:defRPr/>
            </a:pPr>
            <a:endParaRPr lang="en-US" dirty="0" smtClean="0"/>
          </a:p>
          <a:p>
            <a:pPr marL="196792" indent="-196792">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smtClean="0"/>
              <a:t>Get more information</a:t>
            </a:r>
          </a:p>
          <a:p>
            <a:pPr marL="671316" lvl="1" indent="-196792">
              <a:buFontTx/>
              <a:buAutoNum type="arabicPeriod"/>
              <a:defRPr/>
            </a:pPr>
            <a:r>
              <a:rPr lang="en-US" dirty="0" smtClean="0"/>
              <a:t>Reduce my risk</a:t>
            </a:r>
          </a:p>
          <a:p>
            <a:pPr marL="196792" indent="-196792">
              <a:buFontTx/>
              <a:buChar char="•"/>
              <a:defRPr/>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4515" name="Rectangle 3"/>
          <p:cNvSpPr>
            <a:spLocks noGrp="1" noChangeArrowheads="1"/>
          </p:cNvSpPr>
          <p:nvPr>
            <p:ph type="dt" sz="quarter" idx="1"/>
          </p:nvPr>
        </p:nvSpPr>
        <p:spPr>
          <a:noFill/>
        </p:spPr>
        <p:txBody>
          <a:bodyPr/>
          <a:lstStyle/>
          <a:p>
            <a:pPr defTabSz="974582"/>
            <a:fld id="{77803B1E-E55D-4DE9-B28E-C0B757324E09}" type="datetime1">
              <a:rPr lang="en-US" smtClean="0"/>
              <a:pPr defTabSz="974582"/>
              <a:t>1/29/14</a:t>
            </a:fld>
            <a:endParaRPr lang="en-US" dirty="0" smtClean="0"/>
          </a:p>
        </p:txBody>
      </p:sp>
      <p:sp>
        <p:nvSpPr>
          <p:cNvPr id="64516" name="Rectangle 6"/>
          <p:cNvSpPr>
            <a:spLocks noGrp="1" noChangeArrowheads="1"/>
          </p:cNvSpPr>
          <p:nvPr>
            <p:ph type="ftr" sz="quarter" idx="4"/>
          </p:nvPr>
        </p:nvSpPr>
        <p:spPr>
          <a:noFill/>
        </p:spPr>
        <p:txBody>
          <a:bodyPr/>
          <a:lstStyle/>
          <a:p>
            <a:pPr defTabSz="974582"/>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74582"/>
            <a:fld id="{8467C907-AAB8-43AF-BC80-14B5E6494ED3}" type="slidenum">
              <a:rPr lang="en-US" smtClean="0"/>
              <a:pPr defTabSz="974582"/>
              <a:t>16</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pPr marL="196821" indent="-196821"/>
            <a:r>
              <a:rPr lang="en-US" dirty="0" smtClean="0"/>
              <a:t>“What real options are imbedded in capacity?”</a:t>
            </a:r>
          </a:p>
          <a:p>
            <a:pPr marL="196821" indent="-196821"/>
            <a:endParaRPr lang="en-US" dirty="0" smtClean="0"/>
          </a:p>
          <a:p>
            <a:pPr marL="196821" indent="-196821"/>
            <a:r>
              <a:rPr lang="en-US" dirty="0" smtClean="0"/>
              <a:t>Discuss the kink: this is like a call option! It also shows that “capacity caps output”</a:t>
            </a:r>
          </a:p>
          <a:p>
            <a:pPr marL="671414" lvl="1" indent="-196821">
              <a:buFontTx/>
              <a:buChar char="•"/>
            </a:pPr>
            <a:r>
              <a:rPr lang="en-US" dirty="0" smtClean="0"/>
              <a:t>Capacity is a real call option in that we can choose to utilize it, but only up to a limit. </a:t>
            </a:r>
          </a:p>
          <a:p>
            <a:pPr marL="671414" lvl="1" indent="-196821">
              <a:buFontTx/>
              <a:buChar char="•"/>
            </a:pPr>
            <a:r>
              <a:rPr lang="en-US" dirty="0" smtClean="0"/>
              <a:t>Besides the call option, capacity also has several other imbedded options:</a:t>
            </a:r>
          </a:p>
          <a:p>
            <a:pPr marL="1144420" lvl="2" indent="-196821">
              <a:buFontTx/>
              <a:buChar char="•"/>
            </a:pPr>
            <a:r>
              <a:rPr lang="en-US" dirty="0" smtClean="0"/>
              <a:t>The capacity timing decision has an associated option value of delay</a:t>
            </a:r>
          </a:p>
          <a:p>
            <a:pPr marL="1144420" lvl="2" indent="-196821">
              <a:buFontTx/>
              <a:buChar char="•"/>
            </a:pPr>
            <a:r>
              <a:rPr lang="en-US" dirty="0" smtClean="0"/>
              <a:t>In a multi-product company, flexible resources have a switching or substitution option</a:t>
            </a:r>
          </a:p>
          <a:p>
            <a:pPr marL="1144420" lvl="2" indent="-196821">
              <a:buFontTx/>
              <a:buChar char="•"/>
            </a:pPr>
            <a:r>
              <a:rPr lang="en-US" dirty="0" smtClean="0"/>
              <a:t>flexible and redundant capacity has an option to reduce risk (see later in global network)</a:t>
            </a:r>
          </a:p>
          <a:p>
            <a:pPr marL="671414" lvl="1" indent="-196821"/>
            <a:endParaRPr lang="en-US" dirty="0" smtClean="0"/>
          </a:p>
          <a:p>
            <a:pPr marL="196821" indent="-196821"/>
            <a:r>
              <a:rPr lang="en-US" dirty="0" smtClean="0"/>
              <a:t>Then get into volatility, which is </a:t>
            </a:r>
            <a:r>
              <a:rPr lang="en-US" i="1" dirty="0" smtClean="0"/>
              <a:t>key </a:t>
            </a:r>
            <a:r>
              <a:rPr lang="en-US" dirty="0" smtClean="0"/>
              <a:t>to capacity valuation.  To see this, consider this simple example: </a:t>
            </a:r>
          </a:p>
          <a:p>
            <a:pPr marL="671414" lvl="1" indent="-196821">
              <a:buFontTx/>
              <a:buChar char="•"/>
            </a:pPr>
            <a:r>
              <a:rPr lang="en-US" dirty="0" smtClean="0"/>
              <a:t>assume first that we set capacity = mean demand.</a:t>
            </a:r>
          </a:p>
          <a:p>
            <a:pPr marL="671414" lvl="1" indent="-196821">
              <a:buFontTx/>
              <a:buChar char="•"/>
            </a:pPr>
            <a:r>
              <a:rPr lang="en-US" dirty="0" smtClean="0"/>
              <a:t>Explain capping by drawing output distribution: 50% mass point at </a:t>
            </a:r>
            <a:r>
              <a:rPr lang="en-US" i="1" dirty="0" smtClean="0"/>
              <a:t>K</a:t>
            </a:r>
            <a:r>
              <a:rPr lang="en-US" dirty="0" smtClean="0"/>
              <a:t>, and the rest goes through “unfiltered.”</a:t>
            </a:r>
          </a:p>
          <a:p>
            <a:pPr marL="671414" lvl="1" indent="-196821">
              <a:buFontTx/>
              <a:buChar char="•"/>
            </a:pPr>
            <a:r>
              <a:rPr lang="en-US" dirty="0" smtClean="0"/>
              <a:t>Net effect of increasing variability: more downside, no upside. When we increase capacity investment, the non-linear payoff function changes accordingly: the "kink" in the figure  moves upward. The associated gain picks up less and less upside potential so that the associated marginal value of capacity investment typically shows diminishing returns, as we shall see shortly.</a:t>
            </a:r>
          </a:p>
          <a:p>
            <a:pPr marL="671414" lvl="1" indent="-196821">
              <a:buClr>
                <a:srgbClr val="FF0000"/>
              </a:buClr>
              <a:buFont typeface="Wingdings" pitchFamily="2" charset="2"/>
              <a:buChar char="Ø"/>
            </a:pPr>
            <a:r>
              <a:rPr lang="en-US" dirty="0" smtClean="0"/>
              <a:t>Key Implication: If you disregard volatility, you overvalue capacity.  Think about how to include volatility in your Harley case.</a:t>
            </a:r>
          </a:p>
          <a:p>
            <a:pPr marL="671414" lvl="1" indent="-196821">
              <a:buClr>
                <a:srgbClr val="FF0000"/>
              </a:buClr>
              <a:buFont typeface="Wingdings" pitchFamily="2" charset="2"/>
              <a:buChar char="Ø"/>
            </a:pPr>
            <a:r>
              <a:rPr lang="en-US" dirty="0" smtClean="0"/>
              <a:t>The fact that the expected shortfall increases with volatility means that the </a:t>
            </a:r>
            <a:r>
              <a:rPr lang="en-US" i="1" dirty="0" smtClean="0"/>
              <a:t>marginal</a:t>
            </a:r>
            <a:r>
              <a:rPr lang="en-US" dirty="0" smtClean="0"/>
              <a:t> value of capacity </a:t>
            </a:r>
            <a:r>
              <a:rPr lang="en-US" i="1" dirty="0" smtClean="0"/>
              <a:t>depends on volatility.  </a:t>
            </a:r>
            <a:r>
              <a:rPr lang="en-US" dirty="0" smtClean="0"/>
              <a:t>Typically, you will invest </a:t>
            </a:r>
            <a:r>
              <a:rPr lang="en-US" i="1" dirty="0" smtClean="0"/>
              <a:t>more </a:t>
            </a:r>
            <a:r>
              <a:rPr lang="en-US" dirty="0" smtClean="0"/>
              <a:t>as volatility increases = safety capacity.</a:t>
            </a:r>
          </a:p>
          <a:p>
            <a:pPr marL="196821" indent="-196821">
              <a:buFontTx/>
              <a:buChar char="•"/>
            </a:pPr>
            <a:endParaRPr lang="en-US" dirty="0" smtClean="0"/>
          </a:p>
          <a:p>
            <a:pPr marL="196821" indent="-196821">
              <a:buFontTx/>
              <a:buChar char="•"/>
            </a:pPr>
            <a:r>
              <a:rPr lang="en-US" dirty="0" smtClean="0"/>
              <a:t>Difference with financial options:</a:t>
            </a:r>
          </a:p>
          <a:p>
            <a:pPr marL="671414" lvl="1" indent="-196821">
              <a:buFontTx/>
              <a:buAutoNum type="arabicPeriod"/>
            </a:pPr>
            <a:r>
              <a:rPr lang="en-US" dirty="0" smtClean="0"/>
              <a:t>Capacity is a durable good and can be exercised repeatedly</a:t>
            </a:r>
          </a:p>
          <a:p>
            <a:pPr marL="671414" lvl="1" indent="-196821">
              <a:buFontTx/>
              <a:buAutoNum type="arabicPeriod"/>
            </a:pPr>
            <a:r>
              <a:rPr lang="en-US" dirty="0" smtClean="0"/>
              <a:t>Capacity time horizons are much longer</a:t>
            </a:r>
          </a:p>
          <a:p>
            <a:pPr marL="671414" lvl="1" indent="-196821">
              <a:buFontTx/>
              <a:buAutoNum type="arabicPeriod"/>
            </a:pPr>
            <a:r>
              <a:rPr lang="en-US" dirty="0" smtClean="0"/>
              <a:t>Capacity options are about quantity constraints (not price constraints)</a:t>
            </a:r>
          </a:p>
          <a:p>
            <a:pPr marL="671414" lvl="1" indent="-196821">
              <a:buFontTx/>
              <a:buAutoNum type="arabicPeriod"/>
            </a:pPr>
            <a:r>
              <a:rPr lang="en-US" dirty="0" smtClean="0"/>
              <a:t>With capacity more volatility degrades value.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5539" name="Rectangle 3"/>
          <p:cNvSpPr>
            <a:spLocks noGrp="1" noChangeArrowheads="1"/>
          </p:cNvSpPr>
          <p:nvPr>
            <p:ph type="dt" sz="quarter" idx="1"/>
          </p:nvPr>
        </p:nvSpPr>
        <p:spPr>
          <a:noFill/>
        </p:spPr>
        <p:txBody>
          <a:bodyPr/>
          <a:lstStyle/>
          <a:p>
            <a:pPr defTabSz="974582"/>
            <a:fld id="{E82C675C-EA6E-4738-B988-3E5DA986BE8D}" type="datetime1">
              <a:rPr lang="en-US" smtClean="0"/>
              <a:pPr defTabSz="974582"/>
              <a:t>1/29/14</a:t>
            </a:fld>
            <a:endParaRPr lang="en-US" dirty="0" smtClean="0"/>
          </a:p>
        </p:txBody>
      </p:sp>
      <p:sp>
        <p:nvSpPr>
          <p:cNvPr id="65540" name="Rectangle 6"/>
          <p:cNvSpPr>
            <a:spLocks noGrp="1" noChangeArrowheads="1"/>
          </p:cNvSpPr>
          <p:nvPr>
            <p:ph type="ftr" sz="quarter" idx="4"/>
          </p:nvPr>
        </p:nvSpPr>
        <p:spPr>
          <a:noFill/>
        </p:spPr>
        <p:txBody>
          <a:bodyPr/>
          <a:lstStyle/>
          <a:p>
            <a:pPr defTabSz="974582"/>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74582"/>
            <a:fld id="{EAF7E189-9E0E-4C3F-A66E-FBF8C93C9161}" type="slidenum">
              <a:rPr lang="en-US" smtClean="0"/>
              <a:pPr defTabSz="974582"/>
              <a:t>17</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6821" indent="-196821"/>
            <a:r>
              <a:rPr lang="en-US" dirty="0" smtClean="0"/>
              <a:t>You can analyze the intuition from the previous graph with a newsvendor model, similar to the way you analyze optimal safety stock where we saw in the core class:  total stock = cycle stock (to fill average requirements) + z * sigma.</a:t>
            </a:r>
          </a:p>
          <a:p>
            <a:pPr marL="196821" indent="-196821"/>
            <a:r>
              <a:rPr lang="en-US" dirty="0" smtClean="0"/>
              <a:t> These graphs show the outcome of that analysis with normal demand.</a:t>
            </a:r>
          </a:p>
          <a:p>
            <a:pPr marL="196821" indent="-196821"/>
            <a:endParaRPr lang="en-US" dirty="0" smtClean="0"/>
          </a:p>
          <a:p>
            <a:pPr marL="196821" indent="-196821"/>
            <a:r>
              <a:rPr lang="en-US" dirty="0" smtClean="0"/>
              <a:t>Key insights:</a:t>
            </a:r>
          </a:p>
          <a:p>
            <a:pPr marL="196821" indent="-196821">
              <a:buFontTx/>
              <a:buAutoNum type="arabicPeriod"/>
            </a:pPr>
            <a:r>
              <a:rPr lang="en-US" dirty="0" smtClean="0"/>
              <a:t>Expected shortfall indeed increases in COV and safety capacity mitigates that</a:t>
            </a:r>
          </a:p>
          <a:p>
            <a:pPr marL="196821" indent="-196821">
              <a:buFontTx/>
              <a:buAutoNum type="arabicPeriod"/>
            </a:pPr>
            <a:r>
              <a:rPr lang="en-US" dirty="0" smtClean="0"/>
              <a:t>Optimal safety capacity depends on COV (linearly with normal demand if critical </a:t>
            </a:r>
            <a:r>
              <a:rPr lang="en-US" dirty="0" err="1" smtClean="0"/>
              <a:t>fractile</a:t>
            </a:r>
            <a:r>
              <a:rPr lang="en-US" dirty="0" smtClean="0"/>
              <a:t> &gt; 0.5)</a:t>
            </a:r>
          </a:p>
          <a:p>
            <a:pPr marL="196821" indent="-196821">
              <a:buFontTx/>
              <a:buAutoNum type="arabicPeriod"/>
            </a:pPr>
            <a:endParaRPr lang="en-US" dirty="0" smtClean="0"/>
          </a:p>
          <a:p>
            <a:pPr marL="196821" indent="-196821"/>
            <a:r>
              <a:rPr lang="en-US" b="1" dirty="0" smtClean="0"/>
              <a:t>THUS: </a:t>
            </a:r>
            <a:r>
              <a:rPr lang="en-US" dirty="0" smtClean="0"/>
              <a:t>to evaluate capacity strategy, we must incorporate volatility/risk!  Let discuss how you did that in Harley case!</a:t>
            </a:r>
            <a:endParaRPr lang="en-US" b="1"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92163" name="Rectangle 3"/>
          <p:cNvSpPr>
            <a:spLocks noGrp="1" noChangeArrowheads="1"/>
          </p:cNvSpPr>
          <p:nvPr>
            <p:ph type="dt" sz="quarter" idx="1"/>
          </p:nvPr>
        </p:nvSpPr>
        <p:spPr>
          <a:noFill/>
        </p:spPr>
        <p:txBody>
          <a:bodyPr/>
          <a:lstStyle/>
          <a:p>
            <a:pPr defTabSz="976359"/>
            <a:fld id="{44A6C3F4-6487-441D-A490-072FDA5527AA}" type="datetime1">
              <a:rPr lang="en-US" smtClean="0"/>
              <a:pPr defTabSz="976359"/>
              <a:t>1/29/14</a:t>
            </a:fld>
            <a:endParaRPr lang="en-US" dirty="0" smtClean="0"/>
          </a:p>
        </p:txBody>
      </p:sp>
      <p:sp>
        <p:nvSpPr>
          <p:cNvPr id="9216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92165" name="Rectangle 2"/>
          <p:cNvSpPr>
            <a:spLocks noGrp="1" noRot="1" noChangeAspect="1" noChangeArrowheads="1" noTextEdit="1"/>
          </p:cNvSpPr>
          <p:nvPr>
            <p:ph type="sldImg"/>
          </p:nvPr>
        </p:nvSpPr>
        <p:spPr>
          <a:ln/>
        </p:spPr>
      </p:sp>
      <p:sp>
        <p:nvSpPr>
          <p:cNvPr id="9216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baseline="0" dirty="0" smtClean="0"/>
              <a:t> </a:t>
            </a:r>
            <a:r>
              <a:rPr lang="en-US" baseline="0" dirty="0" err="1" smtClean="0"/>
              <a:t>CapEx</a:t>
            </a:r>
            <a:r>
              <a:rPr lang="en-US" baseline="0" dirty="0" smtClean="0"/>
              <a:t> Excellence book which reports on a specific </a:t>
            </a:r>
            <a:r>
              <a:rPr lang="en-US" dirty="0" smtClean="0"/>
              <a:t>McKinsey study</a:t>
            </a:r>
            <a:r>
              <a:rPr lang="en-US" baseline="0" dirty="0" smtClean="0"/>
              <a:t> that looked at S&amp;P500 firms (and removed the financial firms) and correlated their ROIC with all kinds of factors.</a:t>
            </a:r>
          </a:p>
          <a:p>
            <a:endParaRPr lang="en-US" baseline="0" dirty="0" smtClean="0"/>
          </a:p>
          <a:p>
            <a:r>
              <a:rPr lang="en-US" baseline="0" dirty="0" smtClean="0"/>
              <a:t>Facts (not on this slide):</a:t>
            </a:r>
          </a:p>
          <a:p>
            <a:pPr marL="228567" indent="-228567">
              <a:buAutoNum type="arabicPeriod"/>
            </a:pPr>
            <a:r>
              <a:rPr lang="en-US" baseline="0" dirty="0" smtClean="0"/>
              <a:t>Investments are a core driver of economic growth </a:t>
            </a:r>
            <a:r>
              <a:rPr lang="en-US" baseline="0" dirty="0" err="1" smtClean="0"/>
              <a:t>worlwide</a:t>
            </a:r>
            <a:r>
              <a:rPr lang="en-US" baseline="0" dirty="0" smtClean="0"/>
              <a:t>:  there is a 69% correlation between average investment rate over 1992-2007 and average real GDP growth. (although this is not cause effect!)</a:t>
            </a:r>
          </a:p>
          <a:p>
            <a:pPr marL="228567" indent="-228567">
              <a:buAutoNum type="arabicPeriod"/>
            </a:pPr>
            <a:r>
              <a:rPr lang="en-US" baseline="0" dirty="0" smtClean="0"/>
              <a:t>Over the past 20 years, companies have moved from profit maximization to value maximization: companies create value by investing capital at rates of return above their cost of capital.  This new focus on ROIC </a:t>
            </a:r>
            <a:r>
              <a:rPr lang="en-US" baseline="0" dirty="0" err="1" smtClean="0"/>
              <a:t>apears</a:t>
            </a:r>
            <a:r>
              <a:rPr lang="en-US" baseline="0" dirty="0" smtClean="0"/>
              <a:t> to have had an effect as the median ROIC of S&amp;P 500 has risen from 11% in 92 to 26% in 2007.  “This is all the more remarkable since the recent ROIC increase has not been accompanied by an increased rate of growth in sales.”  The difference between the 10-year moving average of revenue-weighted ROIC in 1992 and 2007 is 4.8%. Eliminating the structural change in the S&amp;P 500 towards more asset-light industries (services, IT) and focusing on asset-heavy industries, we see a 3.8% ROIC delta.</a:t>
            </a:r>
          </a:p>
          <a:p>
            <a:endParaRPr lang="en-US" baseline="0" dirty="0" smtClean="0"/>
          </a:p>
          <a:p>
            <a:r>
              <a:rPr lang="en-US" baseline="0" dirty="0" smtClean="0"/>
              <a:t>McKinsey estimates that 48% of this 3.8% ROIC delta is investment related: </a:t>
            </a:r>
          </a:p>
          <a:p>
            <a:pPr marL="228567" indent="-228567">
              <a:buFont typeface="+mj-lt"/>
              <a:buAutoNum type="arabicPeriod"/>
            </a:pPr>
            <a:r>
              <a:rPr lang="en-US" baseline="0" dirty="0" smtClean="0"/>
              <a:t>about one quart (23%) is driven directly by reductions in the level of invested capital relative to net profits. (bottom of slide)</a:t>
            </a:r>
          </a:p>
          <a:p>
            <a:pPr marL="228567" indent="-228567">
              <a:buFont typeface="+mj-lt"/>
              <a:buAutoNum type="arabicPeriod"/>
            </a:pPr>
            <a:r>
              <a:rPr lang="en-US" baseline="0" dirty="0" smtClean="0"/>
              <a:t>About three-quarts (77%) derives from the </a:t>
            </a:r>
            <a:r>
              <a:rPr lang="en-US" baseline="0" dirty="0" err="1" smtClean="0"/>
              <a:t>groth</a:t>
            </a:r>
            <a:r>
              <a:rPr lang="en-US" baseline="0" dirty="0" smtClean="0"/>
              <a:t> in </a:t>
            </a:r>
            <a:r>
              <a:rPr lang="en-US" baseline="0" dirty="0" err="1" smtClean="0"/>
              <a:t>coprorate</a:t>
            </a:r>
            <a:r>
              <a:rPr lang="en-US" baseline="0" dirty="0" smtClean="0"/>
              <a:t> profits: either from cost improvement or revenue growth</a:t>
            </a:r>
          </a:p>
          <a:p>
            <a:endParaRPr lang="en-US" baseline="0" dirty="0" smtClean="0"/>
          </a:p>
          <a:p>
            <a:r>
              <a:rPr lang="en-US" baseline="0" dirty="0" smtClean="0"/>
              <a:t>[Here we see that, if there is an increase in ROIC (let’s call that 100%), then 48% of the increase is due to </a:t>
            </a:r>
            <a:r>
              <a:rPr lang="en-US" baseline="0" dirty="0" err="1" smtClean="0"/>
              <a:t>CapEx</a:t>
            </a:r>
            <a:r>
              <a:rPr lang="en-US" baseline="0" dirty="0" smtClean="0"/>
              <a:t>.</a:t>
            </a:r>
          </a:p>
          <a:p>
            <a:r>
              <a:rPr lang="en-US" baseline="0" dirty="0" smtClean="0"/>
              <a:t>This can further be divided: 23% is direct capital effect and 77% (of the total 100%) is from return.  From that 77%, 25% is due to Cap Ex, as indicated in green.</a:t>
            </a:r>
          </a:p>
          <a:p>
            <a:r>
              <a:rPr lang="en-US" baseline="0" dirty="0" smtClean="0"/>
              <a:t>Etc….]</a:t>
            </a:r>
          </a:p>
          <a:p>
            <a:endParaRPr lang="en-US" baseline="0" dirty="0" smtClean="0"/>
          </a:p>
          <a:p>
            <a:r>
              <a:rPr lang="en-US" baseline="0" dirty="0" smtClean="0"/>
              <a:t>The bottom line is that, when you see an ROIC increase, on average, about half of that comes from </a:t>
            </a:r>
            <a:r>
              <a:rPr lang="en-US" baseline="0" dirty="0" err="1" smtClean="0"/>
              <a:t>CapEx</a:t>
            </a:r>
            <a:r>
              <a:rPr lang="en-US" baseline="0" dirty="0" smtClean="0"/>
              <a:t>.</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1/29/14</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104451" name="Rectangle 6"/>
          <p:cNvSpPr>
            <a:spLocks noGrp="1" noChangeArrowheads="1"/>
          </p:cNvSpPr>
          <p:nvPr>
            <p:ph type="ftr" sz="quarter" idx="4"/>
          </p:nvPr>
        </p:nvSpPr>
        <p:spPr>
          <a:noFill/>
        </p:spPr>
        <p:txBody>
          <a:bodyPr/>
          <a:lstStyle/>
          <a:p>
            <a:pPr defTabSz="964916"/>
            <a:r>
              <a:rPr lang="en-US" dirty="0" smtClean="0"/>
              <a:t>© Van Mieghem</a:t>
            </a:r>
          </a:p>
        </p:txBody>
      </p:sp>
      <p:sp>
        <p:nvSpPr>
          <p:cNvPr id="104452" name="Rectangle 7"/>
          <p:cNvSpPr>
            <a:spLocks noGrp="1" noChangeArrowheads="1"/>
          </p:cNvSpPr>
          <p:nvPr>
            <p:ph type="sldNum" sz="quarter" idx="5"/>
          </p:nvPr>
        </p:nvSpPr>
        <p:spPr>
          <a:noFill/>
        </p:spPr>
        <p:txBody>
          <a:bodyPr/>
          <a:lstStyle/>
          <a:p>
            <a:pPr defTabSz="964916"/>
            <a:fld id="{14C6BE8B-345A-4DE0-A614-39E3C9F08C44}" type="slidenum">
              <a:rPr lang="en-US" smtClean="0"/>
              <a:pPr defTabSz="964916"/>
              <a:t>20</a:t>
            </a:fld>
            <a:endParaRPr lang="en-US" dirty="0" smtClean="0"/>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r>
              <a:rPr lang="en-US" smtClean="0"/>
              <a:t>Unit per DL hour about doubled in 10 years.  This corresponds to an annual productivity growth rate of 7%.</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105475" name="Rectangle 6"/>
          <p:cNvSpPr>
            <a:spLocks noGrp="1" noChangeArrowheads="1"/>
          </p:cNvSpPr>
          <p:nvPr>
            <p:ph type="ftr" sz="quarter" idx="4"/>
          </p:nvPr>
        </p:nvSpPr>
        <p:spPr>
          <a:noFill/>
        </p:spPr>
        <p:txBody>
          <a:bodyPr/>
          <a:lstStyle/>
          <a:p>
            <a:pPr defTabSz="964916"/>
            <a:r>
              <a:rPr lang="en-US" dirty="0" smtClean="0"/>
              <a:t>© Van Mieghem</a:t>
            </a:r>
          </a:p>
        </p:txBody>
      </p:sp>
      <p:sp>
        <p:nvSpPr>
          <p:cNvPr id="105476" name="Rectangle 7"/>
          <p:cNvSpPr>
            <a:spLocks noGrp="1" noChangeArrowheads="1"/>
          </p:cNvSpPr>
          <p:nvPr>
            <p:ph type="sldNum" sz="quarter" idx="5"/>
          </p:nvPr>
        </p:nvSpPr>
        <p:spPr>
          <a:noFill/>
        </p:spPr>
        <p:txBody>
          <a:bodyPr/>
          <a:lstStyle/>
          <a:p>
            <a:pPr defTabSz="964916"/>
            <a:fld id="{DF8978A5-675B-43D7-9435-31123FE44FB3}" type="slidenum">
              <a:rPr lang="en-US" smtClean="0"/>
              <a:pPr defTabSz="964916"/>
              <a:t>2</a:t>
            </a:fld>
            <a:endParaRPr lang="en-US" dirty="0" smtClean="0"/>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96792" indent="-196792"/>
            <a:r>
              <a:rPr lang="en-US" dirty="0" smtClean="0"/>
              <a:t>Example: the cost of banking systems is strongly dependent on branch density: lower density = more centralization = lower cost.</a:t>
            </a:r>
          </a:p>
          <a:p>
            <a:pPr marL="196792" indent="-196792"/>
            <a:endParaRPr lang="en-US" dirty="0" smtClean="0"/>
          </a:p>
          <a:p>
            <a:pPr marL="196792" indent="-196792"/>
            <a:r>
              <a:rPr lang="en-US" dirty="0" smtClean="0"/>
              <a:t>However: Belgium and Switzerland both have higher branch density than US and UK yet lower cost.  Why?</a:t>
            </a:r>
          </a:p>
          <a:p>
            <a:pPr marL="196792" indent="-196792"/>
            <a:endParaRPr lang="en-US" dirty="0" smtClean="0"/>
          </a:p>
          <a:p>
            <a:pPr marL="196792" indent="-196792"/>
            <a:r>
              <a:rPr lang="en-US" dirty="0" smtClean="0"/>
              <a:t>Answer: productivity + how payments are made. The US and UK have extensive usage of checks while Belgium relies on electronic transactions. </a:t>
            </a:r>
          </a:p>
          <a:p>
            <a:pPr marL="196792" indent="-196792"/>
            <a:endParaRPr lang="en-US" dirty="0" smtClean="0"/>
          </a:p>
          <a:p>
            <a:pPr marL="196792" indent="-196792"/>
            <a:r>
              <a:rPr lang="en-US" dirty="0" smtClean="0"/>
              <a:t>Insight: to improve branch productivity, reduce check use.  </a:t>
            </a:r>
          </a:p>
          <a:p>
            <a:pPr marL="196792" indent="-196792"/>
            <a:r>
              <a:rPr lang="en-US" dirty="0" smtClean="0"/>
              <a:t>Example: First National Bank of Chicago (later Bank One, now Chase) found that total cost to process a check = $5 when it went through a human teller.</a:t>
            </a:r>
          </a:p>
          <a:p>
            <a:pPr marL="196792" indent="-196792"/>
            <a:r>
              <a:rPr lang="en-US" dirty="0" smtClean="0"/>
              <a:t>Why: </a:t>
            </a:r>
          </a:p>
          <a:p>
            <a:pPr marL="196792" indent="-196792">
              <a:buFontTx/>
              <a:buAutoNum type="arabicPeriod"/>
            </a:pPr>
            <a:r>
              <a:rPr lang="en-US" dirty="0" smtClean="0"/>
              <a:t>Huge intra-day seasonality: 8am-9:30am, noon, after work.  But you have to keep tellers throughout the day</a:t>
            </a:r>
          </a:p>
          <a:p>
            <a:pPr marL="196792" indent="-196792">
              <a:buFontTx/>
              <a:buAutoNum type="arabicPeriod"/>
            </a:pPr>
            <a:r>
              <a:rPr lang="en-US" dirty="0" smtClean="0"/>
              <a:t>People trying to deposit $2 rebate checks during peak times.</a:t>
            </a:r>
          </a:p>
          <a:p>
            <a:pPr marL="196792" indent="-196792"/>
            <a:r>
              <a:rPr lang="en-US" dirty="0" smtClean="0"/>
              <a:t>Action: charge customer $3 for every visit after their first four visits in a month + ask them to bundle checks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0419" name="Rectangle 3"/>
          <p:cNvSpPr>
            <a:spLocks noGrp="1" noChangeArrowheads="1"/>
          </p:cNvSpPr>
          <p:nvPr>
            <p:ph type="dt" sz="quarter" idx="1"/>
          </p:nvPr>
        </p:nvSpPr>
        <p:spPr>
          <a:noFill/>
        </p:spPr>
        <p:txBody>
          <a:bodyPr/>
          <a:lstStyle/>
          <a:p>
            <a:pPr defTabSz="974582"/>
            <a:fld id="{1CB65FC1-1F48-43D9-B413-18DB4C643C81}" type="datetime1">
              <a:rPr lang="en-US" smtClean="0"/>
              <a:pPr defTabSz="974582"/>
              <a:t>1/29/14</a:t>
            </a:fld>
            <a:endParaRPr lang="en-US" dirty="0" smtClean="0"/>
          </a:p>
        </p:txBody>
      </p:sp>
      <p:sp>
        <p:nvSpPr>
          <p:cNvPr id="60420" name="Rectangle 6"/>
          <p:cNvSpPr>
            <a:spLocks noGrp="1" noChangeArrowheads="1"/>
          </p:cNvSpPr>
          <p:nvPr>
            <p:ph type="ftr" sz="quarter" idx="4"/>
          </p:nvPr>
        </p:nvSpPr>
        <p:spPr>
          <a:noFill/>
        </p:spPr>
        <p:txBody>
          <a:bodyPr/>
          <a:lstStyle/>
          <a:p>
            <a:pPr defTabSz="974582"/>
            <a:r>
              <a:rPr lang="en-US" dirty="0" smtClean="0"/>
              <a:t>© Van Mieghem</a:t>
            </a:r>
          </a:p>
        </p:txBody>
      </p:sp>
      <p:sp>
        <p:nvSpPr>
          <p:cNvPr id="60421" name="Rectangle 7"/>
          <p:cNvSpPr>
            <a:spLocks noGrp="1" noChangeArrowheads="1"/>
          </p:cNvSpPr>
          <p:nvPr>
            <p:ph type="sldNum" sz="quarter" idx="5"/>
          </p:nvPr>
        </p:nvSpPr>
        <p:spPr>
          <a:noFill/>
        </p:spPr>
        <p:txBody>
          <a:bodyPr/>
          <a:lstStyle/>
          <a:p>
            <a:pPr defTabSz="974582"/>
            <a:fld id="{C6D22CBE-6242-4147-B7C0-4FA2836B58F5}" type="slidenum">
              <a:rPr lang="en-US" smtClean="0"/>
              <a:pPr defTabSz="974582"/>
              <a:t>21</a:t>
            </a:fld>
            <a:endParaRPr lang="en-US" dirty="0"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i="1" dirty="0" smtClean="0"/>
              <a:t>How estimate your standard deviation?</a:t>
            </a:r>
          </a:p>
          <a:p>
            <a:pPr>
              <a:buFontTx/>
              <a:buChar char="•"/>
            </a:pPr>
            <a:r>
              <a:rPr lang="en-US" dirty="0" smtClean="0"/>
              <a:t> can’t do in </a:t>
            </a:r>
            <a:r>
              <a:rPr lang="en-US" dirty="0" err="1" smtClean="0"/>
              <a:t>Harly</a:t>
            </a:r>
            <a:r>
              <a:rPr lang="en-US" dirty="0" smtClean="0"/>
              <a:t> case, need a “reasonable guess”</a:t>
            </a:r>
          </a:p>
          <a:p>
            <a:pPr>
              <a:buFontTx/>
              <a:buChar char="•"/>
            </a:pPr>
            <a:r>
              <a:rPr lang="en-US" dirty="0" smtClean="0"/>
              <a:t> should track A/F ratios and then set sigma = (sigma of A/F ratios) x point forecast</a:t>
            </a:r>
          </a:p>
          <a:p>
            <a:pPr>
              <a:buFontTx/>
              <a:buChar char="•"/>
            </a:pPr>
            <a:endParaRPr lang="en-US" dirty="0" smtClean="0"/>
          </a:p>
          <a:p>
            <a:r>
              <a:rPr lang="en-US" dirty="0" smtClean="0"/>
              <a:t>Scenario analysis:</a:t>
            </a:r>
          </a:p>
          <a:p>
            <a:pPr lvl="1">
              <a:buFontTx/>
              <a:buChar char="•"/>
            </a:pPr>
            <a:r>
              <a:rPr lang="en-US" dirty="0" smtClean="0"/>
              <a:t> set up at least three scenarios (expected, best, worst) of demand </a:t>
            </a:r>
            <a:r>
              <a:rPr lang="en-US" dirty="0" err="1" smtClean="0"/>
              <a:t>evoluation</a:t>
            </a:r>
            <a:r>
              <a:rPr lang="en-US" dirty="0" smtClean="0"/>
              <a:t>.</a:t>
            </a:r>
          </a:p>
          <a:p>
            <a:pPr lvl="1">
              <a:buFontTx/>
              <a:buChar char="•"/>
            </a:pPr>
            <a:r>
              <a:rPr lang="en-US" dirty="0" smtClean="0"/>
              <a:t> best: simulate thousands of scenarios automatically:</a:t>
            </a:r>
          </a:p>
          <a:p>
            <a:pPr lvl="2">
              <a:buFontTx/>
              <a:buChar char="•"/>
            </a:pPr>
            <a:r>
              <a:rPr lang="en-US" dirty="0" smtClean="0"/>
              <a:t>- draw random paths yourself and use data tables in Excel</a:t>
            </a:r>
          </a:p>
          <a:p>
            <a:pPr lvl="2">
              <a:buFontTx/>
              <a:buChar char="•"/>
            </a:pPr>
            <a:r>
              <a:rPr lang="en-US" dirty="0" smtClean="0"/>
              <a:t>- use a spreadsheet add-in such as At-Risk or Crystal Ball</a:t>
            </a:r>
          </a:p>
          <a:p>
            <a:pPr lvl="2">
              <a:buClr>
                <a:srgbClr val="FF0000"/>
              </a:buClr>
              <a:buFont typeface="Wingdings" pitchFamily="2" charset="2"/>
              <a:buChar char="Ø"/>
            </a:pPr>
            <a:r>
              <a:rPr lang="en-US" dirty="0" smtClean="0"/>
              <a:t> this is discussed in Sid’s spreadsheet elective.</a:t>
            </a:r>
          </a:p>
          <a:p>
            <a:pPr lvl="2">
              <a:buClr>
                <a:srgbClr val="FF0000"/>
              </a:buClr>
              <a:buFont typeface="Wingdings" pitchFamily="2" charset="2"/>
              <a:buChar char="Ø"/>
            </a:pPr>
            <a:endParaRPr lang="en-US" dirty="0" smtClean="0"/>
          </a:p>
          <a:p>
            <a:pPr>
              <a:buClr>
                <a:srgbClr val="FF0000"/>
              </a:buClr>
              <a:buFont typeface="Wingdings" pitchFamily="2" charset="2"/>
              <a:buNone/>
            </a:pPr>
            <a:r>
              <a:rPr lang="en-US" dirty="0" smtClean="0"/>
              <a:t>Do explain other means of forecasts: goal setting etc.  Very important!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4916"/>
            <a:r>
              <a:rPr lang="en-US" dirty="0" smtClean="0"/>
              <a:t>© Van Mieghem</a:t>
            </a:r>
          </a:p>
        </p:txBody>
      </p:sp>
      <p:sp>
        <p:nvSpPr>
          <p:cNvPr id="106500" name="Rectangle 7"/>
          <p:cNvSpPr>
            <a:spLocks noGrp="1" noChangeArrowheads="1"/>
          </p:cNvSpPr>
          <p:nvPr>
            <p:ph type="sldNum" sz="quarter" idx="5"/>
          </p:nvPr>
        </p:nvSpPr>
        <p:spPr>
          <a:noFill/>
        </p:spPr>
        <p:txBody>
          <a:bodyPr/>
          <a:lstStyle/>
          <a:p>
            <a:pPr defTabSz="964916"/>
            <a:fld id="{BBACED97-12A4-42FC-A076-E85969C6F7B9}" type="slidenum">
              <a:rPr lang="en-US" smtClean="0"/>
              <a:pPr defTabSz="964916"/>
              <a:t>3</a:t>
            </a:fld>
            <a:endParaRPr lang="en-US" dirty="0"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smtClean="0"/>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pPr defTabSz="974582"/>
              <a:t>4</a:t>
            </a:fld>
            <a:endParaRPr lang="en-US" dirty="0" smtClean="0"/>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a:bodyPr>
          <a:lstStyle/>
          <a:p>
            <a:r>
              <a:rPr lang="en-US" dirty="0" smtClean="0"/>
              <a:t>2012:  The key points I want them to take away are:</a:t>
            </a:r>
          </a:p>
          <a:p>
            <a:pPr lvl="0"/>
            <a:r>
              <a:rPr lang="en-US" dirty="0" smtClean="0"/>
              <a:t>- What is a cap strategy?</a:t>
            </a:r>
          </a:p>
          <a:p>
            <a:pPr lvl="0">
              <a:buFontTx/>
              <a:buChar char="-"/>
            </a:pPr>
            <a:r>
              <a:rPr lang="en-US" dirty="0" smtClean="0"/>
              <a:t>Our main focus is on how to build models to guide capacity strategy; key attention goes towards incorporating risk:</a:t>
            </a:r>
          </a:p>
          <a:p>
            <a:pPr lvl="1">
              <a:buFontTx/>
              <a:buChar char="-"/>
            </a:pPr>
            <a:r>
              <a:rPr lang="en-US" dirty="0" smtClean="0"/>
              <a:t> in models</a:t>
            </a:r>
          </a:p>
          <a:p>
            <a:pPr lvl="1">
              <a:buFontTx/>
              <a:buChar char="-"/>
            </a:pPr>
            <a:r>
              <a:rPr lang="en-US" dirty="0" smtClean="0"/>
              <a:t> in the process of risk mgt and hedging</a:t>
            </a:r>
          </a:p>
          <a:p>
            <a:pPr>
              <a:defRPr/>
            </a:pPr>
            <a:endParaRPr lang="en-US" dirty="0" smtClean="0"/>
          </a:p>
          <a:p>
            <a:pPr marL="196821" indent="-196821">
              <a:defRPr/>
            </a:pPr>
            <a:endParaRPr lang="en-US" dirty="0" smtClean="0"/>
          </a:p>
          <a:p>
            <a:pPr>
              <a:defRPr/>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57300" y="720725"/>
            <a:ext cx="4802188" cy="3600450"/>
          </a:xfrm>
          <a:prstGeom prst="rect">
            <a:avLst/>
          </a:prstGeom>
          <a:ln/>
        </p:spPr>
      </p:sp>
      <p:sp>
        <p:nvSpPr>
          <p:cNvPr id="69635" name="Notes Placeholder 2"/>
          <p:cNvSpPr>
            <a:spLocks noGrp="1"/>
          </p:cNvSpPr>
          <p:nvPr>
            <p:ph type="body" idx="1"/>
          </p:nvPr>
        </p:nvSpPr>
        <p:spPr>
          <a:xfrm>
            <a:off x="731839" y="4560889"/>
            <a:ext cx="5851525" cy="4319587"/>
          </a:xfrm>
          <a:prstGeom prst="rect">
            <a:avLst/>
          </a:prstGeom>
          <a:noFill/>
          <a:ln/>
        </p:spPr>
        <p:txBody>
          <a:bodyPr lIns="91432" tIns="45716" rIns="91432" bIns="45716"/>
          <a:lstStyle/>
          <a:p>
            <a:r>
              <a:rPr lang="en-US" dirty="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dirty="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dirty="0"/>
              <a:t>What are our distinctive </a:t>
            </a:r>
            <a:r>
              <a:rPr lang="en-US" i="1" dirty="0"/>
              <a:t>capabilities </a:t>
            </a:r>
            <a:r>
              <a:rPr lang="en-US" dirty="0"/>
              <a:t>or </a:t>
            </a:r>
            <a:r>
              <a:rPr lang="en-US" i="1" dirty="0"/>
              <a:t>competences</a:t>
            </a:r>
            <a:r>
              <a:rPr lang="en-US" dirty="0"/>
              <a:t>?</a:t>
            </a:r>
          </a:p>
          <a:p>
            <a:pPr lvl="2">
              <a:buFontTx/>
              <a:buChar char="–"/>
            </a:pPr>
            <a:r>
              <a:rPr lang="en-US" dirty="0"/>
              <a:t>“The combinations of resources and processes that underpin sustainable competitive advantage for a specific firm competing in a specific market.”</a:t>
            </a:r>
          </a:p>
          <a:p>
            <a:pPr lvl="2">
              <a:buFontTx/>
              <a:buChar char="–"/>
            </a:pPr>
            <a:r>
              <a:rPr lang="en-US" dirty="0"/>
              <a:t>“Abilities that customers value but that competitors cannot replicate.”</a:t>
            </a:r>
            <a:endParaRPr lang="en-US" i="1" dirty="0">
              <a:solidFill>
                <a:srgbClr val="FF3300"/>
              </a:solidFill>
            </a:endParaRPr>
          </a:p>
          <a:p>
            <a:pPr lvl="1"/>
            <a:r>
              <a:rPr lang="en-US" i="1" dirty="0">
                <a:solidFill>
                  <a:srgbClr val="FF3300"/>
                </a:solidFill>
              </a:rPr>
              <a:t>Are competencies fully determined by resources and processes?</a:t>
            </a:r>
            <a:r>
              <a:rPr lang="en-US" i="1" dirty="0"/>
              <a:t> </a:t>
            </a:r>
            <a:r>
              <a:rPr lang="en-US" dirty="0"/>
              <a:t>Values = standards by which employees set priorities. When they are set automatically (by process) they constitute the culture, which allows decentralized aligned decision making.</a:t>
            </a:r>
          </a:p>
          <a:p>
            <a:r>
              <a:rPr lang="en-US" dirty="0"/>
              <a:t>Value = 3 P’s = profit, people, planet</a:t>
            </a:r>
          </a:p>
          <a:p>
            <a:r>
              <a:rPr lang="en-US" dirty="0"/>
              <a:t>Consider profit: We thus have a clear metric for evaluation and improvement of OS: NPV</a:t>
            </a:r>
          </a:p>
          <a:p>
            <a:pPr lvl="1"/>
            <a:r>
              <a:rPr lang="en-US" dirty="0"/>
              <a:t>We always want to make sure our recommendations are financially sound.  After all, </a:t>
            </a:r>
            <a:r>
              <a:rPr lang="en-US" i="1" dirty="0"/>
              <a:t>why are we in business?</a:t>
            </a:r>
          </a:p>
          <a:p>
            <a:pPr lvl="1"/>
            <a:r>
              <a:rPr lang="en-US" dirty="0"/>
              <a:t>Performance metrics: many, including survival, growth, profits, shareholder value and others.  Our metric will be profit flows, that is the complete current and future stream of profits.  From this, most other financial metrics can be deduced.  </a:t>
            </a:r>
          </a:p>
          <a:p>
            <a:r>
              <a:rPr lang="en-US" dirty="0">
                <a:solidFill>
                  <a:srgbClr val="FF3300"/>
                </a:solidFill>
              </a:rPr>
              <a:t>The main advantages for NPV of cash flows are</a:t>
            </a:r>
            <a:r>
              <a:rPr lang="en-US" dirty="0"/>
              <a:t>: </a:t>
            </a:r>
          </a:p>
          <a:p>
            <a:pPr lvl="1">
              <a:buFontTx/>
              <a:buAutoNum type="arabicPeriod"/>
            </a:pPr>
            <a:r>
              <a:rPr lang="en-US" dirty="0"/>
              <a:t>In-line with financial theory</a:t>
            </a:r>
          </a:p>
          <a:p>
            <a:pPr lvl="1">
              <a:buFontTx/>
              <a:buAutoNum type="arabicPeriod"/>
            </a:pPr>
            <a:r>
              <a:rPr lang="en-US" dirty="0"/>
              <a:t>Cash flows are harder to manipulate than a single measure; </a:t>
            </a:r>
          </a:p>
          <a:p>
            <a:pPr lvl="1">
              <a:buFontTx/>
              <a:buAutoNum type="arabicPeriod"/>
            </a:pPr>
            <a:r>
              <a:rPr lang="en-US" dirty="0"/>
              <a:t>they recognize the longer term and temporal character of many decisions, yours as well as your competitors’ </a:t>
            </a:r>
          </a:p>
          <a:p>
            <a:pPr lvl="1">
              <a:buFontTx/>
              <a:buAutoNum type="arabicPeriod"/>
            </a:pPr>
            <a:r>
              <a:rPr lang="en-US" dirty="0"/>
              <a:t>they allow us to incorporate risk attitudes and uncertainty.</a:t>
            </a:r>
          </a:p>
          <a:p>
            <a:r>
              <a:rPr lang="en-US" dirty="0">
                <a:solidFill>
                  <a:srgbClr val="FF3300"/>
                </a:solidFill>
              </a:rPr>
              <a:t>But be cognizant that not everything is properly expressed in money!  Always consider people + planet!</a:t>
            </a:r>
            <a:endParaRPr lang="en-US" dirty="0"/>
          </a:p>
          <a:p>
            <a:pPr lvl="1"/>
            <a:endParaRPr lang="en-US" dirty="0"/>
          </a:p>
          <a:p>
            <a:r>
              <a:rPr lang="en-US" dirty="0"/>
              <a:t>Maximizing NPV gives us a quantitative tool, but it only works well for determining correct parameter choice + choice between alternatives.</a:t>
            </a:r>
          </a:p>
          <a:p>
            <a:pPr lvl="1"/>
            <a:r>
              <a:rPr lang="en-US" dirty="0"/>
              <a:t>The next slide details the typical components of the resource and process view that you can work on; abstractly, these are the “parameters” you could optimize over</a:t>
            </a:r>
          </a:p>
          <a:p>
            <a:pPr lvl="1"/>
            <a:r>
              <a:rPr lang="en-US" dirty="0"/>
              <a:t>To come up with the alternatives, we use qualitative judgment and experience.</a:t>
            </a:r>
          </a:p>
          <a:p>
            <a:pPr lvl="2"/>
            <a:r>
              <a:rPr lang="en-US" dirty="0"/>
              <a:t>A qualitative tool to help us: alignment and 3 questions framework.</a:t>
            </a:r>
          </a:p>
          <a:p>
            <a:endParaRPr lang="en-US" dirty="0" smtClean="0"/>
          </a:p>
        </p:txBody>
      </p:sp>
      <p:sp>
        <p:nvSpPr>
          <p:cNvPr id="4" name="Header Placeholder 3"/>
          <p:cNvSpPr>
            <a:spLocks noGrp="1"/>
          </p:cNvSpPr>
          <p:nvPr>
            <p:ph type="hdr" sz="quarter"/>
          </p:nvPr>
        </p:nvSpPr>
        <p:spPr>
          <a:xfrm>
            <a:off x="0" y="1"/>
            <a:ext cx="3170238" cy="479425"/>
          </a:xfrm>
          <a:prstGeom prst="rect">
            <a:avLst/>
          </a:prstGeom>
        </p:spPr>
        <p:txBody>
          <a:bodyPr lIns="91432" tIns="45716" rIns="91432" bIns="45716"/>
          <a:lstStyle/>
          <a:p>
            <a:pPr>
              <a:defRPr/>
            </a:pPr>
            <a:r>
              <a:rPr lang="en-US">
                <a:solidFill>
                  <a:prstClr val="black"/>
                </a:solidFill>
              </a:rPr>
              <a:t>Operations Strategy Week #1: Concept &amp; Framework</a:t>
            </a:r>
          </a:p>
        </p:txBody>
      </p:sp>
      <p:sp>
        <p:nvSpPr>
          <p:cNvPr id="5" name="Date Placeholder 4"/>
          <p:cNvSpPr>
            <a:spLocks noGrp="1"/>
          </p:cNvSpPr>
          <p:nvPr>
            <p:ph type="dt" sz="quarter" idx="1"/>
          </p:nvPr>
        </p:nvSpPr>
        <p:spPr>
          <a:xfrm>
            <a:off x="4143375" y="1"/>
            <a:ext cx="3170238" cy="479425"/>
          </a:xfrm>
          <a:prstGeom prst="rect">
            <a:avLst/>
          </a:prstGeom>
        </p:spPr>
        <p:txBody>
          <a:bodyPr lIns="91432" tIns="45716" rIns="91432" bIns="45716"/>
          <a:lstStyle/>
          <a:p>
            <a:pPr>
              <a:defRPr/>
            </a:pPr>
            <a:fld id="{B44486B7-123A-48BF-9C9B-E099245DECE4}" type="datetime1">
              <a:rPr lang="en-US">
                <a:solidFill>
                  <a:prstClr val="black"/>
                </a:solidFill>
              </a:rPr>
              <a:pPr>
                <a:defRPr/>
              </a:pPr>
              <a:t>1/29/14</a:t>
            </a:fld>
            <a:endParaRPr lang="en-US">
              <a:solidFill>
                <a:prstClr val="black"/>
              </a:solidFill>
            </a:endParaRPr>
          </a:p>
        </p:txBody>
      </p:sp>
      <p:sp>
        <p:nvSpPr>
          <p:cNvPr id="6" name="Footer Placeholder 5"/>
          <p:cNvSpPr>
            <a:spLocks noGrp="1"/>
          </p:cNvSpPr>
          <p:nvPr>
            <p:ph type="ftr" sz="quarter" idx="4"/>
          </p:nvPr>
        </p:nvSpPr>
        <p:spPr>
          <a:xfrm>
            <a:off x="0" y="9120189"/>
            <a:ext cx="3170238" cy="479425"/>
          </a:xfrm>
          <a:prstGeom prst="rect">
            <a:avLst/>
          </a:prstGeom>
        </p:spPr>
        <p:txBody>
          <a:bodyPr lIns="91432" tIns="45716" rIns="91432" bIns="45716"/>
          <a:lstStyle/>
          <a:p>
            <a:pPr>
              <a:defRPr/>
            </a:pPr>
            <a:r>
              <a:rPr lang="en-US">
                <a:solidFill>
                  <a:prstClr val="black"/>
                </a:solidFill>
              </a:rPr>
              <a:t>© Van Mieghem</a:t>
            </a:r>
          </a:p>
        </p:txBody>
      </p:sp>
      <p:sp>
        <p:nvSpPr>
          <p:cNvPr id="7" name="Slide Number Placeholder 6"/>
          <p:cNvSpPr>
            <a:spLocks noGrp="1"/>
          </p:cNvSpPr>
          <p:nvPr>
            <p:ph type="sldNum" sz="quarter" idx="5"/>
          </p:nvPr>
        </p:nvSpPr>
        <p:spPr>
          <a:xfrm>
            <a:off x="4143375" y="9120189"/>
            <a:ext cx="3170238" cy="479425"/>
          </a:xfrm>
          <a:prstGeom prst="rect">
            <a:avLst/>
          </a:prstGeom>
        </p:spPr>
        <p:txBody>
          <a:bodyPr lIns="91432" tIns="45716" rIns="91432" bIns="45716"/>
          <a:lstStyle/>
          <a:p>
            <a:pPr>
              <a:defRPr/>
            </a:pPr>
            <a:fld id="{5556D21B-6C70-42B1-A140-CFD4CF8BA539}" type="slidenum">
              <a:rPr lang="en-US">
                <a:solidFill>
                  <a:prstClr val="black"/>
                </a:solidFill>
              </a:rPr>
              <a:pPr>
                <a:defRPr/>
              </a:p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“easy-to-flex”</a:t>
            </a:r>
          </a:p>
          <a:p>
            <a:endParaRPr lang="en-US" dirty="0" smtClean="0"/>
          </a:p>
          <a:p>
            <a:r>
              <a:rPr lang="en-US" dirty="0" smtClean="0"/>
              <a:t>Strategi</a:t>
            </a:r>
            <a:r>
              <a:rPr lang="en-US" baseline="0" dirty="0" smtClean="0"/>
              <a:t>c horizon can exceed 10 years in some industries, e.g., 15 years in </a:t>
            </a:r>
            <a:r>
              <a:rPr lang="en-US" baseline="0" dirty="0" err="1" smtClean="0"/>
              <a:t>pharma</a:t>
            </a:r>
            <a:r>
              <a:rPr lang="en-US" baseline="0" dirty="0" smtClean="0"/>
              <a:t>.</a:t>
            </a:r>
          </a:p>
          <a:p>
            <a:endParaRPr lang="en-US" baseline="0" dirty="0" smtClean="0"/>
          </a:p>
          <a:p>
            <a:r>
              <a:rPr lang="en-US" baseline="0" dirty="0" smtClean="0"/>
              <a:t>Other names used in practice:</a:t>
            </a:r>
          </a:p>
          <a:p>
            <a:pPr>
              <a:buFontTx/>
              <a:buChar char="-"/>
            </a:pPr>
            <a:r>
              <a:rPr lang="en-US" baseline="0" dirty="0" smtClean="0"/>
              <a:t>Strategic:  Resource requirements planning, the counterpart of demand management, both of which feed into long range production planning. </a:t>
            </a:r>
          </a:p>
          <a:p>
            <a:pPr>
              <a:buFontTx/>
              <a:buChar char="-"/>
            </a:pPr>
            <a:r>
              <a:rPr lang="en-US" baseline="0" dirty="0" smtClean="0"/>
              <a:t> Tactical: operates at two levels:</a:t>
            </a:r>
          </a:p>
          <a:p>
            <a:pPr marL="685700" lvl="1" indent="-228567">
              <a:buFont typeface="+mj-lt"/>
              <a:buAutoNum type="arabicPeriod"/>
            </a:pPr>
            <a:r>
              <a:rPr lang="en-US" baseline="0" dirty="0" smtClean="0"/>
              <a:t>the long range production plan feeds into the master production schedule (MPS) of </a:t>
            </a:r>
            <a:r>
              <a:rPr lang="en-US" i="1" baseline="0" dirty="0" smtClean="0"/>
              <a:t>end items</a:t>
            </a:r>
            <a:r>
              <a:rPr lang="en-US" baseline="0" dirty="0" smtClean="0"/>
              <a:t>, which is capacity agnostic.  Therefore, validating the feasibility of the MPS using “rough-cut capacity planning” is very important.</a:t>
            </a:r>
          </a:p>
          <a:p>
            <a:pPr marL="685700" lvl="1" indent="-228567">
              <a:buFont typeface="+mj-lt"/>
              <a:buAutoNum type="arabicPeriod"/>
            </a:pPr>
            <a:r>
              <a:rPr lang="en-US" baseline="0" dirty="0" smtClean="0"/>
              <a:t> The MPS feeds into the MRP covering both released orders and planned orders of </a:t>
            </a:r>
            <a:r>
              <a:rPr lang="en-US" i="1" baseline="0" dirty="0" smtClean="0"/>
              <a:t>input items </a:t>
            </a:r>
            <a:r>
              <a:rPr lang="en-US" baseline="0" dirty="0" smtClean="0"/>
              <a:t>(which again is capacity agnostic).  Use these releases into a detailed planning of CRP.</a:t>
            </a:r>
          </a:p>
          <a:p>
            <a:pPr>
              <a:buFontTx/>
              <a:buChar char="-"/>
            </a:pPr>
            <a:r>
              <a:rPr lang="en-US" baseline="0" dirty="0" smtClean="0"/>
              <a:t> Execution.</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1" y="4560570"/>
            <a:ext cx="6121376" cy="4320540"/>
          </a:xfrm>
        </p:spPr>
        <p:txBody>
          <a:bodyPr>
            <a:noAutofit/>
          </a:bodyPr>
          <a:lstStyle/>
          <a:p>
            <a:pPr defTabSz="966470" eaLnBrk="1" fontAlgn="auto" hangingPunct="1">
              <a:spcBef>
                <a:spcPts val="0"/>
              </a:spcBef>
              <a:spcAft>
                <a:spcPts val="0"/>
              </a:spcAft>
              <a:defRPr/>
            </a:pPr>
            <a:r>
              <a:rPr lang="en-US" sz="800" dirty="0"/>
              <a:t>Slide is blank for students. </a:t>
            </a:r>
            <a:r>
              <a:rPr lang="en-US" sz="800" u="sng" dirty="0"/>
              <a:t>Ask students: You want to increase capacity. What options do you have to increase capacity?</a:t>
            </a:r>
          </a:p>
          <a:p>
            <a:pPr marL="241617" indent="-241617" defTabSz="966470" eaLnBrk="1" fontAlgn="auto" hangingPunct="1">
              <a:spcBef>
                <a:spcPts val="0"/>
              </a:spcBef>
              <a:spcAft>
                <a:spcPts val="0"/>
              </a:spcAft>
              <a:buFont typeface="Arial" pitchFamily="34" charset="0"/>
              <a:buChar char="•"/>
              <a:defRPr/>
            </a:pPr>
            <a:r>
              <a:rPr lang="en-US" sz="800" dirty="0"/>
              <a:t>New Facility (Greenfield):</a:t>
            </a:r>
          </a:p>
          <a:p>
            <a:pPr lvl="1" indent="-246652" defTabSz="966470" eaLnBrk="1" fontAlgn="auto" hangingPunct="1">
              <a:spcBef>
                <a:spcPts val="0"/>
              </a:spcBef>
              <a:spcAft>
                <a:spcPts val="0"/>
              </a:spcAft>
              <a:buFont typeface="Arial" pitchFamily="34" charset="0"/>
              <a:buChar char="•"/>
              <a:defRPr/>
            </a:pPr>
            <a:r>
              <a:rPr lang="en-US" sz="800" dirty="0"/>
              <a:t>(Assigned Solyndra article) $733 million Solyndra </a:t>
            </a:r>
            <a:r>
              <a:rPr lang="en-US" sz="800" dirty="0" err="1"/>
              <a:t>Fab</a:t>
            </a:r>
            <a:r>
              <a:rPr lang="en-US" sz="800" dirty="0"/>
              <a:t> 2.</a:t>
            </a:r>
          </a:p>
          <a:p>
            <a:pPr marL="241617" indent="-241617" defTabSz="966470" eaLnBrk="1" fontAlgn="auto" hangingPunct="1">
              <a:spcBef>
                <a:spcPts val="0"/>
              </a:spcBef>
              <a:spcAft>
                <a:spcPts val="0"/>
              </a:spcAft>
              <a:buFont typeface="Arial" pitchFamily="34" charset="0"/>
              <a:buChar char="•"/>
              <a:defRPr/>
            </a:pPr>
            <a:r>
              <a:rPr lang="en-US" sz="800" dirty="0"/>
              <a:t>Expand existing facility (Brownfield):</a:t>
            </a:r>
          </a:p>
          <a:p>
            <a:pPr marL="478202" lvl="1" indent="-241617">
              <a:buFont typeface="Arial" pitchFamily="34" charset="0"/>
              <a:buChar char="•"/>
              <a:defRPr/>
            </a:pPr>
            <a:r>
              <a:rPr lang="en-US" sz="800" dirty="0"/>
              <a:t>(Assigned TI article) “</a:t>
            </a:r>
            <a:r>
              <a:rPr lang="en-US" sz="800" u="sng" dirty="0"/>
              <a:t>TI is hoping to limit the risk -- and cost -- of its expansion by retrofitting an existing factory that had been dormant</a:t>
            </a:r>
            <a:r>
              <a:rPr lang="en-US" sz="800" dirty="0"/>
              <a:t>, and stocking it with equipment purchased on the cheap from another chip maker that went out of business. The move could save TI hundreds of millions of dollars over the cost of building such a factory from scratch.” … "The fact that we had a facility turned out to be a huge advantage," said Gregg Lowe, head of TI's analog business. TI's Richardson building, vacant since 2006, originally was designed to make cellular baseband chips, but the company decided in 2008 to wind down that business because of its lower profit margins and growing list of competitors.”</a:t>
            </a:r>
          </a:p>
          <a:p>
            <a:pPr marL="478202" lvl="1" indent="-241617">
              <a:buFont typeface="Arial" pitchFamily="34" charset="0"/>
              <a:buChar char="•"/>
              <a:defRPr/>
            </a:pPr>
            <a:r>
              <a:rPr lang="en-US" sz="800" dirty="0"/>
              <a:t>(Assigned Solyndra article)“</a:t>
            </a:r>
            <a:r>
              <a:rPr lang="en-US" sz="800" u="sng" dirty="0"/>
              <a:t>Rather than build a factory from the ground up, the company [AQT] recycled a 1970s-era rental building</a:t>
            </a:r>
            <a:r>
              <a:rPr lang="en-US" sz="800" dirty="0"/>
              <a:t>. "We moved in here in eight weeks, put our first 20-megawatt line up and did it for under a million dollars. That's on Chinese time," said Michael Bartholomeusz, AQT's chief executive.”</a:t>
            </a:r>
          </a:p>
          <a:p>
            <a:pPr marL="241617" indent="-241617" defTabSz="966470" eaLnBrk="1" fontAlgn="auto" hangingPunct="1">
              <a:spcBef>
                <a:spcPts val="0"/>
              </a:spcBef>
              <a:spcAft>
                <a:spcPts val="0"/>
              </a:spcAft>
              <a:buFont typeface="Arial" pitchFamily="34" charset="0"/>
              <a:buChar char="•"/>
              <a:defRPr/>
            </a:pPr>
            <a:r>
              <a:rPr lang="en-US" sz="800" dirty="0"/>
              <a:t>Improve processes</a:t>
            </a:r>
          </a:p>
          <a:p>
            <a:pPr marL="478202" lvl="1" indent="-241617" defTabSz="966470" eaLnBrk="1" fontAlgn="auto" hangingPunct="1">
              <a:spcBef>
                <a:spcPts val="0"/>
              </a:spcBef>
              <a:spcAft>
                <a:spcPts val="0"/>
              </a:spcAft>
              <a:buFont typeface="Arial" pitchFamily="34" charset="0"/>
              <a:buChar char="•"/>
              <a:defRPr/>
            </a:pPr>
            <a:r>
              <a:rPr lang="en-US" sz="800" dirty="0"/>
              <a:t>2007 WSJ article (not assigned) “Over the decades, makers of computer chips have made a series of wrenching changes to their basic unit of production, the silicon wafer. They're not eager to do it again soon. </a:t>
            </a:r>
            <a:r>
              <a:rPr lang="en-US" sz="800" u="sng" dirty="0"/>
              <a:t>So the semiconductor industry and its suppliers are mounting a long-term campaign to wring productivity improvements from existing factories, without a costly shift to larger wafers and new tools to process them.</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2010 Reuters article (not assigned) “</a:t>
            </a:r>
            <a:r>
              <a:rPr lang="en-US" sz="800" u="sng" dirty="0"/>
              <a:t>Taiwan's government has approved an application by TSMC to upgrade technology at its chip plant in Shanghai, helping the world's top contract chipmaker tap growing technology demand in China</a:t>
            </a:r>
            <a:r>
              <a:rPr lang="en-US" sz="800" dirty="0"/>
              <a:t>. Taiwan Semiconductor Manufacturing Co Ltd will be allowed to use 0.13-micron process technology to make chips at its eight-inch wafer plant in Shanghai, upgrading from 0.18-micron technology. The smaller circuitry allows for the design of more powerful chips for more complex devices</a:t>
            </a:r>
            <a:r>
              <a:rPr lang="en-US" sz="800" u="sng" dirty="0"/>
              <a:t>. Squeezing more circuits onto a single chip also increases chip yield per wafer, boosting efficiency</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Semiconductor yield, traditional pharma yield but </a:t>
            </a:r>
            <a:r>
              <a:rPr lang="en-US" sz="800" i="1" dirty="0"/>
              <a:t>biopharma: product is the process to changing process means new FDA approval.</a:t>
            </a:r>
          </a:p>
          <a:p>
            <a:pPr marL="241617" indent="-241617" defTabSz="966470" eaLnBrk="1" fontAlgn="auto" hangingPunct="1">
              <a:spcBef>
                <a:spcPts val="0"/>
              </a:spcBef>
              <a:spcAft>
                <a:spcPts val="0"/>
              </a:spcAft>
              <a:buFont typeface="Arial" pitchFamily="34" charset="0"/>
              <a:buChar char="•"/>
              <a:defRPr/>
            </a:pPr>
            <a:r>
              <a:rPr lang="en-US" sz="800" dirty="0"/>
              <a:t>Outsource some production</a:t>
            </a:r>
          </a:p>
          <a:p>
            <a:pPr marL="478202" lvl="1" indent="-241617" defTabSz="966470" eaLnBrk="1" fontAlgn="auto" hangingPunct="1">
              <a:spcBef>
                <a:spcPts val="0"/>
              </a:spcBef>
              <a:spcAft>
                <a:spcPts val="0"/>
              </a:spcAft>
              <a:buFont typeface="Arial" pitchFamily="34" charset="0"/>
              <a:buChar char="•"/>
              <a:defRPr/>
            </a:pPr>
            <a:r>
              <a:rPr lang="en-US" sz="800" dirty="0"/>
              <a:t>WSJ2010 article on Asian chip makes (not assigned). “</a:t>
            </a:r>
            <a:r>
              <a:rPr lang="en-US" sz="800" u="sng" dirty="0"/>
              <a:t>Both NEC and Fujitsu are IDMs—traditional chipmakers that handle semiconductor manufacturing in-house. Fujitsu Microelectronics last year unveiled a "fab-lite" strategy, meaning it would outsource production without building new semiconductor fabs</a:t>
            </a:r>
            <a:r>
              <a:rPr lang="en-US" sz="800" dirty="0"/>
              <a:t>. The company inked a deal to outsource production of advanced semiconductor devices to TSMC.”</a:t>
            </a:r>
          </a:p>
          <a:p>
            <a:pPr marL="241617" indent="-241617" defTabSz="966470" eaLnBrk="1" fontAlgn="auto" hangingPunct="1">
              <a:spcBef>
                <a:spcPts val="0"/>
              </a:spcBef>
              <a:spcAft>
                <a:spcPts val="0"/>
              </a:spcAft>
              <a:buFont typeface="Arial" pitchFamily="34" charset="0"/>
              <a:buChar char="•"/>
              <a:defRPr/>
            </a:pPr>
            <a:r>
              <a:rPr lang="en-US" sz="800" dirty="0"/>
              <a:t>Add shift to existing facility</a:t>
            </a:r>
          </a:p>
          <a:p>
            <a:pPr marL="478202" lvl="1" indent="-241617" defTabSz="966470" eaLnBrk="1" fontAlgn="auto" hangingPunct="1">
              <a:spcBef>
                <a:spcPts val="0"/>
              </a:spcBef>
              <a:spcAft>
                <a:spcPts val="0"/>
              </a:spcAft>
              <a:buFont typeface="Arial" pitchFamily="34" charset="0"/>
              <a:buChar char="•"/>
              <a:defRPr/>
            </a:pPr>
            <a:r>
              <a:rPr lang="en-US" sz="800" dirty="0"/>
              <a:t>WSJ March 2010 (not assigned). “</a:t>
            </a:r>
            <a:r>
              <a:rPr lang="en-US" sz="800" u="sng" dirty="0"/>
              <a:t>GM said a third shift to support Equinox production in Oshawa will be added in October. The company expects to recall about 600 workers to the plant</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More of a tactical action unless in labor-constrained economy or rigidities to flexing workforce (training or laws)</a:t>
            </a:r>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defRPr/>
            </a:pPr>
            <a:endParaRPr lang="en-US" sz="800" dirty="0"/>
          </a:p>
          <a:p>
            <a:pPr marL="241617" indent="-241617" defTabSz="966470" eaLnBrk="1" fontAlgn="auto" hangingPunct="1">
              <a:spcBef>
                <a:spcPts val="0"/>
              </a:spcBef>
              <a:spcAft>
                <a:spcPts val="0"/>
              </a:spcAft>
              <a:defRPr/>
            </a:pPr>
            <a:endParaRPr lang="en-US" sz="800" dirty="0"/>
          </a:p>
          <a:p>
            <a:endParaRPr lang="en-US" sz="8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966470" eaLnBrk="1" fontAlgn="auto" hangingPunct="1">
              <a:spcBef>
                <a:spcPts val="0"/>
              </a:spcBef>
              <a:spcAft>
                <a:spcPts val="0"/>
              </a:spcAft>
              <a:defRPr/>
            </a:pPr>
            <a:r>
              <a:rPr lang="en-US" sz="600" dirty="0" smtClean="0"/>
              <a:t>JVM: during our course, we will focus on the 5 top ones.  </a:t>
            </a:r>
          </a:p>
          <a:p>
            <a:pPr defTabSz="966470" eaLnBrk="1" fontAlgn="auto" hangingPunct="1">
              <a:spcBef>
                <a:spcPts val="0"/>
              </a:spcBef>
              <a:spcAft>
                <a:spcPts val="0"/>
              </a:spcAft>
              <a:defRPr/>
            </a:pPr>
            <a:r>
              <a:rPr lang="en-US" sz="600" dirty="0" smtClean="0"/>
              <a:t>Today, most attention to uncertainty.  Why? </a:t>
            </a:r>
            <a:r>
              <a:rPr lang="en-US" sz="600" dirty="0" err="1" smtClean="0"/>
              <a:t>McK</a:t>
            </a:r>
            <a:r>
              <a:rPr lang="en-US" sz="600" dirty="0" smtClean="0"/>
              <a:t> states:</a:t>
            </a:r>
          </a:p>
          <a:p>
            <a:pPr marL="228567" indent="-228567" defTabSz="966470" eaLnBrk="1" fontAlgn="auto" hangingPunct="1">
              <a:spcBef>
                <a:spcPts val="0"/>
              </a:spcBef>
              <a:spcAft>
                <a:spcPts val="0"/>
              </a:spcAft>
              <a:buAutoNum type="arabicPeriod"/>
              <a:defRPr/>
            </a:pPr>
            <a:r>
              <a:rPr lang="en-US" sz="600" dirty="0" smtClean="0"/>
              <a:t>‘Redesigning the footprint can be the biggest and most important transformation a manufacturer can undertake.  Yet too many managers choose the footprint by using only a single set of future cost and demand assumptions.”</a:t>
            </a:r>
          </a:p>
          <a:p>
            <a:pPr marL="228567" indent="-228567" defTabSz="966470" eaLnBrk="1" fontAlgn="auto" hangingPunct="1">
              <a:spcBef>
                <a:spcPts val="0"/>
              </a:spcBef>
              <a:spcAft>
                <a:spcPts val="0"/>
              </a:spcAft>
              <a:buAutoNum type="arabicPeriod"/>
              <a:defRPr/>
            </a:pPr>
            <a:r>
              <a:rPr lang="en-US" sz="600" dirty="0" smtClean="0"/>
              <a:t>“In our experience, the missing ingredient in many manufacturing strategy decisions is a careful consideration of the value of flexibility.”</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dirty="0" smtClean="0"/>
              <a:t>Slide is blank for students.</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dirty="0" smtClean="0"/>
              <a:t>Ask students for relevant factors.</a:t>
            </a:r>
          </a:p>
          <a:p>
            <a:pPr marL="241617" indent="-241617" defTabSz="966470" eaLnBrk="1" fontAlgn="auto" hangingPunct="1">
              <a:spcBef>
                <a:spcPts val="0"/>
              </a:spcBef>
              <a:spcAft>
                <a:spcPts val="0"/>
              </a:spcAft>
              <a:buFont typeface="Arial" pitchFamily="34" charset="0"/>
              <a:buChar char="•"/>
              <a:defRPr/>
            </a:pPr>
            <a:r>
              <a:rPr lang="en-US" sz="600" dirty="0" smtClean="0"/>
              <a:t>Demand growth curve</a:t>
            </a:r>
          </a:p>
          <a:p>
            <a:pPr marL="724853" lvl="1" indent="-241617" defTabSz="966470" eaLnBrk="1" fontAlgn="auto" hangingPunct="1">
              <a:spcBef>
                <a:spcPts val="0"/>
              </a:spcBef>
              <a:spcAft>
                <a:spcPts val="0"/>
              </a:spcAft>
              <a:buFont typeface="Arial" pitchFamily="34" charset="0"/>
              <a:buChar char="•"/>
              <a:defRPr/>
            </a:pPr>
            <a:r>
              <a:rPr lang="en-US" sz="600" dirty="0" smtClean="0"/>
              <a:t>2010 WSJ LED article (not assigned). “The market for light-emitting diodes is expected to boom in coming years … The DOE (dept. of energy) predicts that LEDs will make up 70% of the lighting market by 2020, up from less than 1% now.”</a:t>
            </a:r>
          </a:p>
          <a:p>
            <a:pPr marL="241617" indent="-241617" defTabSz="966470" eaLnBrk="1" fontAlgn="auto" hangingPunct="1">
              <a:spcBef>
                <a:spcPts val="0"/>
              </a:spcBef>
              <a:spcAft>
                <a:spcPts val="0"/>
              </a:spcAft>
              <a:buFont typeface="Arial" pitchFamily="34" charset="0"/>
              <a:buChar char="•"/>
              <a:defRPr/>
            </a:pPr>
            <a:r>
              <a:rPr lang="en-US" sz="600" dirty="0" smtClean="0"/>
              <a:t>Scale economies.</a:t>
            </a:r>
          </a:p>
          <a:p>
            <a:pPr marL="724853" lvl="1" indent="-241617">
              <a:buFont typeface="Arial" pitchFamily="34" charset="0"/>
              <a:buChar char="•"/>
              <a:defRPr/>
            </a:pPr>
            <a:r>
              <a:rPr lang="en-US" sz="600" dirty="0" smtClean="0"/>
              <a:t>Production -&gt; Chinese manufacturers, heavily subsidized by their own government and relying on vast economies of scale, have helped send the price of conventional solar panels plunging and grabbed market share far more quickly than anyone anticipated. (Assigned Solyndra article) </a:t>
            </a:r>
          </a:p>
          <a:p>
            <a:pPr marL="724853" lvl="1" indent="-241617" defTabSz="966470" eaLnBrk="1" fontAlgn="auto" hangingPunct="1">
              <a:spcBef>
                <a:spcPts val="0"/>
              </a:spcBef>
              <a:spcAft>
                <a:spcPts val="0"/>
              </a:spcAft>
              <a:buFont typeface="Arial" pitchFamily="34" charset="0"/>
              <a:buChar char="•"/>
              <a:defRPr/>
            </a:pPr>
            <a:r>
              <a:rPr lang="en-US" sz="600" dirty="0" smtClean="0"/>
              <a:t>Capacity -&gt;?</a:t>
            </a:r>
          </a:p>
          <a:p>
            <a:pPr marL="241617" indent="-241617" defTabSz="966470" eaLnBrk="1" fontAlgn="auto" hangingPunct="1">
              <a:spcBef>
                <a:spcPts val="0"/>
              </a:spcBef>
              <a:spcAft>
                <a:spcPts val="0"/>
              </a:spcAft>
              <a:buFont typeface="Arial" pitchFamily="34" charset="0"/>
              <a:buChar char="•"/>
              <a:defRPr/>
            </a:pPr>
            <a:r>
              <a:rPr lang="en-US" sz="600" dirty="0" smtClean="0"/>
              <a:t>Learning curves</a:t>
            </a:r>
          </a:p>
          <a:p>
            <a:pPr marL="724853" lvl="1" indent="-241617" defTabSz="966470" eaLnBrk="1" fontAlgn="auto" hangingPunct="1">
              <a:spcBef>
                <a:spcPts val="0"/>
              </a:spcBef>
              <a:spcAft>
                <a:spcPts val="0"/>
              </a:spcAft>
              <a:buFont typeface="Arial" pitchFamily="34" charset="0"/>
              <a:buChar char="•"/>
              <a:defRPr/>
            </a:pPr>
            <a:r>
              <a:rPr lang="en-US" sz="600" dirty="0" smtClean="0"/>
              <a:t>2007 WSJ article (not assigned) “The semiconductor industry and its suppliers are mounting a long-term campaign to wring productivity improvements from existing factories, without a costly shift to larger wafers and new tools to process them.”</a:t>
            </a:r>
          </a:p>
          <a:p>
            <a:pPr marL="241617" indent="-241617" defTabSz="966470" eaLnBrk="1" fontAlgn="auto" hangingPunct="1">
              <a:spcBef>
                <a:spcPts val="0"/>
              </a:spcBef>
              <a:spcAft>
                <a:spcPts val="0"/>
              </a:spcAft>
              <a:buFont typeface="Arial" pitchFamily="34" charset="0"/>
              <a:buChar char="•"/>
              <a:defRPr/>
            </a:pPr>
            <a:r>
              <a:rPr lang="en-US" sz="600" dirty="0" smtClean="0"/>
              <a:t>Technology roadmaps:</a:t>
            </a:r>
          </a:p>
          <a:p>
            <a:pPr marL="724853" lvl="1" indent="-241617">
              <a:buFont typeface="Arial" pitchFamily="34" charset="0"/>
              <a:buChar char="•"/>
              <a:defRPr/>
            </a:pPr>
            <a:r>
              <a:rPr lang="en-US" sz="600" dirty="0" smtClean="0"/>
              <a:t>“For TI, the factory further marks its shift from selling technology that connects cellphones and toward the larger, more profitable and fractured market for analog chips, which are used to manage power, convert data into digital signals and complete other tasks in nearly every electronic device.” (Assigned TI article) </a:t>
            </a:r>
          </a:p>
          <a:p>
            <a:pPr marL="724853" lvl="1" indent="-241617">
              <a:buFont typeface="Arial" pitchFamily="34" charset="0"/>
              <a:buChar char="•"/>
              <a:defRPr/>
            </a:pPr>
            <a:r>
              <a:rPr lang="en-US" sz="600" dirty="0" smtClean="0"/>
              <a:t>“AQT has modified off-the-shelf machines used to make computer hard drives to create CIGS cells using a proprietary process. The Sunnyvale company, which has raised $15 million from investors, further cut its capital costs by manufacturing only solar cells, which it sells to other companies to package into solar panels.”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Customer stickiness:</a:t>
            </a:r>
          </a:p>
          <a:p>
            <a:pPr marL="724853" lvl="1" indent="-241617">
              <a:buFont typeface="Arial" pitchFamily="34" charset="0"/>
              <a:buChar char="•"/>
              <a:defRPr/>
            </a:pPr>
            <a:r>
              <a:rPr lang="en-US" sz="600" dirty="0" smtClean="0"/>
              <a:t>“As part of its corporate sustainability policy, Wal-Mart Stores last month acted to bolster American CIGS companies by signing a deal with a Silicon Valley solar installer, SolarCity, to put 15 megawatts of photovoltaic panels on its big-box stores and requiring that a significant percentage of them come from thin-film companies like MiaSole. Even so, SolarCity's chief executive, Lyndon Rive, acknowledged that his company would also be installing a large number of conventional solar panels for the retail giant -- nearly all of them made in China.”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Competitor actions:</a:t>
            </a:r>
          </a:p>
          <a:p>
            <a:pPr marL="724853" lvl="1" indent="-241617">
              <a:buFont typeface="Arial" pitchFamily="34" charset="0"/>
              <a:buChar char="•"/>
              <a:defRPr/>
            </a:pPr>
            <a:r>
              <a:rPr lang="en-US" sz="600" dirty="0" smtClean="0"/>
              <a:t>“But as the companies finally begin mass production -- Solyndra just flipped the switch on a $733 million factory here last month -- they are finding that the economics of the industry have already been transformed, by the Chinese. Chinese manufacturers, heavily subsidized by their own government and relying on vast economies of scale, have helped send the price of conventional solar panels plunging and grabbed market share far more quickly than anyone anticipated. As a result, the California companies, once so confident that they could outmaneuver the competition, are scrambling to retool their strategies and find niches in which they can thrive.”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Supply Base</a:t>
            </a:r>
          </a:p>
          <a:p>
            <a:pPr marL="724853" lvl="1" indent="-241617" defTabSz="966470" eaLnBrk="1" fontAlgn="auto" hangingPunct="1">
              <a:spcBef>
                <a:spcPts val="0"/>
              </a:spcBef>
              <a:spcAft>
                <a:spcPts val="0"/>
              </a:spcAft>
              <a:buFont typeface="Arial" pitchFamily="34" charset="0"/>
              <a:buChar char="•"/>
              <a:defRPr/>
            </a:pPr>
            <a:r>
              <a:rPr lang="en-US" sz="600" dirty="0" smtClean="0"/>
              <a:t>Example: See Plambeck paper with solar and wind power discussion. (I’ve printed pages 3-4).</a:t>
            </a:r>
          </a:p>
          <a:p>
            <a:pPr marL="241617" indent="-241617" defTabSz="966470" eaLnBrk="1" fontAlgn="auto" hangingPunct="1">
              <a:spcBef>
                <a:spcPts val="0"/>
              </a:spcBef>
              <a:spcAft>
                <a:spcPts val="0"/>
              </a:spcAft>
              <a:buFont typeface="Arial" pitchFamily="34" charset="0"/>
              <a:buChar char="•"/>
              <a:defRPr/>
            </a:pPr>
            <a:r>
              <a:rPr lang="en-US" sz="600" dirty="0" smtClean="0"/>
              <a:t>Access to capital:</a:t>
            </a:r>
          </a:p>
          <a:p>
            <a:pPr marL="724853" lvl="1" indent="-241617">
              <a:buFont typeface="Arial" pitchFamily="34" charset="0"/>
              <a:buChar char="•"/>
              <a:defRPr/>
            </a:pPr>
            <a:r>
              <a:rPr lang="en-US" sz="600" dirty="0" smtClean="0"/>
              <a:t>“The federal govt provided a $535 million loan guarantee for [Solyndra’s] new solar panel factory know as Fab 2.” “Chinese companies rapidly expanded production …. Supported by tens of billions of dollars in inexpensive credit from the Chinese government as well as other subsidies such as cheap land.” “[VC] investors [are] skittish about backing new capital-intensive start-ups.”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Time value of money:</a:t>
            </a:r>
          </a:p>
          <a:p>
            <a:pPr marL="724853" lvl="1" indent="-241617" defTabSz="966470" eaLnBrk="1" fontAlgn="auto" hangingPunct="1">
              <a:spcBef>
                <a:spcPts val="0"/>
              </a:spcBef>
              <a:spcAft>
                <a:spcPts val="0"/>
              </a:spcAft>
              <a:buFont typeface="Arial" pitchFamily="34" charset="0"/>
              <a:buChar char="•"/>
              <a:defRPr/>
            </a:pPr>
            <a:r>
              <a:rPr lang="en-US" sz="600" dirty="0" smtClean="0"/>
              <a:t>Relative to inflation</a:t>
            </a:r>
          </a:p>
          <a:p>
            <a:pPr marL="241617" indent="-241617" defTabSz="966470" eaLnBrk="1" fontAlgn="auto" hangingPunct="1">
              <a:spcBef>
                <a:spcPts val="0"/>
              </a:spcBef>
              <a:spcAft>
                <a:spcPts val="0"/>
              </a:spcAft>
              <a:buFont typeface="Arial" pitchFamily="34" charset="0"/>
              <a:buChar char="•"/>
              <a:defRPr/>
            </a:pPr>
            <a:r>
              <a:rPr lang="en-US" sz="600" dirty="0" smtClean="0"/>
              <a:t>Uncertainty: </a:t>
            </a:r>
          </a:p>
          <a:p>
            <a:pPr marL="724853" lvl="1" indent="-241617">
              <a:buFont typeface="Arial" pitchFamily="34" charset="0"/>
              <a:buChar char="•"/>
              <a:defRPr/>
            </a:pPr>
            <a:r>
              <a:rPr lang="en-US" sz="600" dirty="0" smtClean="0"/>
              <a:t>“The solar market has changed so much it’s almost enough to make you want to cry.” CEO of MiaSole. (Assigned Solyndra article) </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b="1" dirty="0" smtClean="0"/>
              <a:t>We will focus on scale economies, demand growth curve, time value of money. Will come back to uncertainty later. Beware, no one model can incorporate everything and deliver an answer that won’t be adjusted by senior management.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1/29/14</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10</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Often, capacity investment decisions</a:t>
            </a:r>
            <a:r>
              <a:rPr lang="en-US" baseline="0" dirty="0" smtClean="0"/>
              <a:t> start with an NPV analysis. As we will show in Harley, then it becomes clear that most of the differences in results stem from differences in how risk was incorporated. You can decompose profit and see how it depends on demand and capacity in various places.  And, given that demand is random, the interaction is tricky and you need to be clear on how to model it.</a:t>
            </a:r>
          </a:p>
          <a:p>
            <a:pPr>
              <a:defRPr/>
            </a:pPr>
            <a:r>
              <a:rPr lang="en-US" baseline="0" dirty="0" smtClean="0"/>
              <a:t>So then we can go into discussing how to incorporate risk.</a:t>
            </a:r>
          </a:p>
          <a:p>
            <a:pPr>
              <a:defRPr/>
            </a:pPr>
            <a:endParaRPr lang="en-US" baseline="0" dirty="0" smtClean="0"/>
          </a:p>
          <a:p>
            <a:pPr>
              <a:defRPr/>
            </a:pPr>
            <a:r>
              <a:rPr lang="en-US" baseline="0" dirty="0" smtClean="0"/>
              <a:t>In practice, many people tend to move to one of two extremes: 1 (you know exactly what’s going to happen) or 4 (you have no idea).</a:t>
            </a:r>
          </a:p>
          <a:p>
            <a:pPr>
              <a:defRPr/>
            </a:pPr>
            <a:r>
              <a:rPr lang="en-US" baseline="0" dirty="0" smtClean="0"/>
              <a:t>In reality, you typically find yourself, with a little bit of effort, in 2 (finite # of scenarios) or 3 (continuous distribution).</a:t>
            </a:r>
          </a:p>
          <a:p>
            <a:pPr>
              <a:defRPr/>
            </a:pPr>
            <a:r>
              <a:rPr lang="en-US" baseline="0" dirty="0" smtClean="0"/>
              <a:t>For many things, prediction markets work very well; this means that for many things, you can make predictions and true ambiguity is rare in the settings that we consider.</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extLst>
      <p:ext uri="{BB962C8B-B14F-4D97-AF65-F5344CB8AC3E}">
        <p14:creationId xmlns:p14="http://schemas.microsoft.com/office/powerpoint/2010/main" val="93567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extLst>
      <p:ext uri="{BB962C8B-B14F-4D97-AF65-F5344CB8AC3E}">
        <p14:creationId xmlns:p14="http://schemas.microsoft.com/office/powerpoint/2010/main" val="8145291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extLst>
      <p:ext uri="{BB962C8B-B14F-4D97-AF65-F5344CB8AC3E}">
        <p14:creationId xmlns:p14="http://schemas.microsoft.com/office/powerpoint/2010/main" val="473997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1/29/14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extLst>
      <p:ext uri="{BB962C8B-B14F-4D97-AF65-F5344CB8AC3E}">
        <p14:creationId xmlns:p14="http://schemas.microsoft.com/office/powerpoint/2010/main" val="1953353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1/29/14</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extLst>
      <p:ext uri="{BB962C8B-B14F-4D97-AF65-F5344CB8AC3E}">
        <p14:creationId xmlns:p14="http://schemas.microsoft.com/office/powerpoint/2010/main" val="24942747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1/29/14</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extLst>
      <p:ext uri="{BB962C8B-B14F-4D97-AF65-F5344CB8AC3E}">
        <p14:creationId xmlns:p14="http://schemas.microsoft.com/office/powerpoint/2010/main" val="3408034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1/29/14</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extLst>
      <p:ext uri="{BB962C8B-B14F-4D97-AF65-F5344CB8AC3E}">
        <p14:creationId xmlns:p14="http://schemas.microsoft.com/office/powerpoint/2010/main" val="18223766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1/29/14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extLst>
      <p:ext uri="{BB962C8B-B14F-4D97-AF65-F5344CB8AC3E}">
        <p14:creationId xmlns:p14="http://schemas.microsoft.com/office/powerpoint/2010/main" val="1844034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1/29/14</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extLst>
      <p:ext uri="{BB962C8B-B14F-4D97-AF65-F5344CB8AC3E}">
        <p14:creationId xmlns:p14="http://schemas.microsoft.com/office/powerpoint/2010/main" val="24505702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extLst>
      <p:ext uri="{BB962C8B-B14F-4D97-AF65-F5344CB8AC3E}">
        <p14:creationId xmlns:p14="http://schemas.microsoft.com/office/powerpoint/2010/main" val="35617373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1/29/14</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extLst>
      <p:ext uri="{BB962C8B-B14F-4D97-AF65-F5344CB8AC3E}">
        <p14:creationId xmlns:p14="http://schemas.microsoft.com/office/powerpoint/2010/main" val="860390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4D7B7CC-BA5D-4967-A5E0-3BA1776CC6A5}"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rPr>
              <a:t>Operations </a:t>
            </a:r>
            <a:r>
              <a:rPr lang="en-US" sz="80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85" r:id="rId14"/>
    <p:sldLayoutId id="2147483886"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1/29/14</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extLst>
      <p:ext uri="{BB962C8B-B14F-4D97-AF65-F5344CB8AC3E}">
        <p14:creationId xmlns:p14="http://schemas.microsoft.com/office/powerpoint/2010/main" val="3095649167"/>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tags" Target="../tags/tag6.xml"/><Relationship Id="rId4" Type="http://schemas.openxmlformats.org/officeDocument/2006/relationships/tags" Target="../tags/tag7.xml"/><Relationship Id="rId5" Type="http://schemas.openxmlformats.org/officeDocument/2006/relationships/tags" Target="../tags/tag8.xml"/><Relationship Id="rId6" Type="http://schemas.openxmlformats.org/officeDocument/2006/relationships/tags" Target="../tags/tag9.xml"/><Relationship Id="rId7" Type="http://schemas.openxmlformats.org/officeDocument/2006/relationships/tags" Target="../tags/tag10.xml"/><Relationship Id="rId8" Type="http://schemas.openxmlformats.org/officeDocument/2006/relationships/tags" Target="../tags/tag11.xml"/><Relationship Id="rId9" Type="http://schemas.openxmlformats.org/officeDocument/2006/relationships/tags" Target="../tags/tag12.xml"/><Relationship Id="rId10" Type="http://schemas.openxmlformats.org/officeDocument/2006/relationships/slideLayout" Target="../slideLayouts/slideLayout1.xml"/><Relationship Id="rId11" Type="http://schemas.openxmlformats.org/officeDocument/2006/relationships/notesSlide" Target="../notesSlides/notesSlide10.xml"/><Relationship Id="rId1" Type="http://schemas.openxmlformats.org/officeDocument/2006/relationships/tags" Target="../tags/tag4.xml"/><Relationship Id="rId2" Type="http://schemas.openxmlformats.org/officeDocument/2006/relationships/tags" Target="../tags/tag5.xml"/></Relationships>
</file>

<file path=ppt/slides/_rels/slide12.xml.rels><?xml version="1.0" encoding="UTF-8" standalone="yes"?>
<Relationships xmlns="http://schemas.openxmlformats.org/package/2006/relationships"><Relationship Id="rId1" Type="http://schemas.openxmlformats.org/officeDocument/2006/relationships/tags" Target="../tags/tag13.xml"/><Relationship Id="rId2" Type="http://schemas.openxmlformats.org/officeDocument/2006/relationships/slideLayout" Target="../slideLayouts/slideLayout1.xml"/><Relationship Id="rId3"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tags" Target="../tags/tag14.xml"/><Relationship Id="rId2" Type="http://schemas.openxmlformats.org/officeDocument/2006/relationships/slideLayout" Target="../slideLayouts/slideLayout1.xml"/><Relationship Id="rId3"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tags" Target="../tags/tag15.xml"/><Relationship Id="rId2" Type="http://schemas.openxmlformats.org/officeDocument/2006/relationships/slideLayout" Target="../slideLayouts/slideLayout1.xml"/><Relationship Id="rId3"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Layout" Target="../slideLayouts/slideLayout1.xml"/><Relationship Id="rId3"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tags" Target="../tags/tag17.xml"/><Relationship Id="rId2" Type="http://schemas.openxmlformats.org/officeDocument/2006/relationships/slideLayout" Target="../slideLayouts/slideLayout1.xml"/><Relationship Id="rId3"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1.xml"/><Relationship Id="rId3"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tags" Target="../tags/tag19.xml"/><Relationship Id="rId2" Type="http://schemas.openxmlformats.org/officeDocument/2006/relationships/slideLayout" Target="../slideLayouts/slideLayout1.xml"/><Relationship Id="rId3"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tags" Target="../tags/tag20.xml"/><Relationship Id="rId2" Type="http://schemas.openxmlformats.org/officeDocument/2006/relationships/slideLayout" Target="../slideLayouts/slideLayout1.xml"/><Relationship Id="rId3"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17.xml"/><Relationship Id="rId2" Type="http://schemas.openxmlformats.org/officeDocument/2006/relationships/notesSlide" Target="../notesSlides/notesSlide5.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4" name="Rectangle 5"/>
          <p:cNvSpPr>
            <a:spLocks noChangeArrowheads="1"/>
          </p:cNvSpPr>
          <p:nvPr/>
        </p:nvSpPr>
        <p:spPr bwMode="auto">
          <a:xfrm>
            <a:off x="2749868" y="1595438"/>
            <a:ext cx="3502025" cy="2786063"/>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2772093" y="1822450"/>
            <a:ext cx="3422650" cy="253047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16200000">
            <a:off x="1466085" y="2616530"/>
            <a:ext cx="1208664" cy="293030"/>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dirty="0" smtClean="0">
                <a:solidFill>
                  <a:srgbClr val="000000"/>
                </a:solidFill>
                <a:latin typeface="Arial" pitchFamily="34" charset="0"/>
              </a:rPr>
              <a:t># products </a:t>
            </a:r>
            <a:r>
              <a:rPr lang="en-US" sz="1300" b="1" dirty="0" smtClean="0">
                <a:solidFill>
                  <a:srgbClr val="000000"/>
                </a:solidFill>
                <a:latin typeface="Arial" pitchFamily="34" charset="0"/>
              </a:rPr>
              <a:t>N</a:t>
            </a:r>
            <a:endParaRPr lang="en-US" sz="1300" b="1" i="0" dirty="0">
              <a:solidFill>
                <a:srgbClr val="000000"/>
              </a:solidFill>
              <a:latin typeface="Arial" pitchFamily="34" charset="0"/>
            </a:endParaRPr>
          </a:p>
        </p:txBody>
      </p:sp>
      <p:sp>
        <p:nvSpPr>
          <p:cNvPr id="35868" name="Freeform 26"/>
          <p:cNvSpPr>
            <a:spLocks/>
          </p:cNvSpPr>
          <p:nvPr/>
        </p:nvSpPr>
        <p:spPr bwMode="auto">
          <a:xfrm>
            <a:off x="3083243" y="2232660"/>
            <a:ext cx="1158875" cy="1337628"/>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 name="connsiteX0" fmla="*/ 0 w 10000"/>
              <a:gd name="connsiteY0" fmla="*/ 0 h 10000"/>
              <a:gd name="connsiteX1" fmla="*/ 2986 w 10000"/>
              <a:gd name="connsiteY1" fmla="*/ 3931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0" y="0"/>
                </a:moveTo>
                <a:cubicBezTo>
                  <a:pt x="1124" y="2754"/>
                  <a:pt x="1089" y="2761"/>
                  <a:pt x="1868" y="4018"/>
                </a:cubicBezTo>
                <a:cubicBezTo>
                  <a:pt x="2647" y="5275"/>
                  <a:pt x="3318" y="6545"/>
                  <a:pt x="4673" y="7542"/>
                </a:cubicBezTo>
                <a:cubicBezTo>
                  <a:pt x="6028" y="8539"/>
                  <a:pt x="8323" y="9258"/>
                  <a:pt x="10000" y="10000"/>
                </a:cubicBezTo>
              </a:path>
            </a:pathLst>
          </a:custGeom>
          <a:noFill/>
          <a:ln w="28575">
            <a:solidFill>
              <a:schemeClr val="accent2">
                <a:lumMod val="60000"/>
                <a:lumOff val="40000"/>
              </a:schemeClr>
            </a:solidFill>
            <a:round/>
            <a:headEnd type="none" w="sm" len="sm"/>
            <a:tailEnd type="none" w="sm" len="sm"/>
          </a:ln>
        </p:spPr>
        <p:txBody>
          <a:bodyPr/>
          <a:lstStyle/>
          <a:p>
            <a:endParaRPr lang="en-US"/>
          </a:p>
        </p:txBody>
      </p:sp>
      <p:sp>
        <p:nvSpPr>
          <p:cNvPr id="35869" name="Freeform 27"/>
          <p:cNvSpPr>
            <a:spLocks/>
          </p:cNvSpPr>
          <p:nvPr/>
        </p:nvSpPr>
        <p:spPr bwMode="auto">
          <a:xfrm>
            <a:off x="2981643" y="3192463"/>
            <a:ext cx="3022600" cy="931863"/>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 name="connsiteX0" fmla="*/ 0 w 10000"/>
              <a:gd name="connsiteY0" fmla="*/ 0 h 10000"/>
              <a:gd name="connsiteX1" fmla="*/ 5338 w 10000"/>
              <a:gd name="connsiteY1" fmla="*/ 5922 h 10000"/>
              <a:gd name="connsiteX2" fmla="*/ 6854 w 10000"/>
              <a:gd name="connsiteY2" fmla="*/ 7530 h 10000"/>
              <a:gd name="connsiteX3" fmla="*/ 10000 w 10000"/>
              <a:gd name="connsiteY3"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10000 w 10000"/>
              <a:gd name="connsiteY1" fmla="*/ 10000 h 10000"/>
            </a:gdLst>
            <a:ahLst/>
            <a:cxnLst>
              <a:cxn ang="0">
                <a:pos x="connsiteX0" y="connsiteY0"/>
              </a:cxn>
              <a:cxn ang="0">
                <a:pos x="connsiteX1" y="connsiteY1"/>
              </a:cxn>
            </a:cxnLst>
            <a:rect l="l" t="t" r="r" b="b"/>
            <a:pathLst>
              <a:path w="10000" h="10000">
                <a:moveTo>
                  <a:pt x="0" y="0"/>
                </a:moveTo>
                <a:lnTo>
                  <a:pt x="10000" y="10000"/>
                </a:lnTo>
              </a:path>
            </a:pathLst>
          </a:custGeom>
          <a:noFill/>
          <a:ln w="28575">
            <a:solidFill>
              <a:schemeClr val="tx1"/>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08768" y="4705668"/>
            <a:ext cx="920750" cy="29051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dirty="0">
                <a:solidFill>
                  <a:srgbClr val="000000"/>
                </a:solidFill>
                <a:latin typeface="Arial" pitchFamily="34" charset="0"/>
              </a:rPr>
              <a:t>Unit Cost</a:t>
            </a:r>
          </a:p>
        </p:txBody>
      </p:sp>
      <p:sp>
        <p:nvSpPr>
          <p:cNvPr id="35871" name="Text Box 29"/>
          <p:cNvSpPr txBox="1">
            <a:spLocks noChangeArrowheads="1"/>
          </p:cNvSpPr>
          <p:nvPr/>
        </p:nvSpPr>
        <p:spPr bwMode="auto">
          <a:xfrm>
            <a:off x="5950268" y="4674553"/>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2749868" y="4674553"/>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high</a:t>
            </a:r>
          </a:p>
        </p:txBody>
      </p:sp>
      <p:sp>
        <p:nvSpPr>
          <p:cNvPr id="35873" name="Text Box 31"/>
          <p:cNvSpPr txBox="1">
            <a:spLocks noChangeArrowheads="1"/>
          </p:cNvSpPr>
          <p:nvPr/>
        </p:nvSpPr>
        <p:spPr bwMode="auto">
          <a:xfrm rot="16200000">
            <a:off x="2319655" y="4048125"/>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low</a:t>
            </a:r>
          </a:p>
        </p:txBody>
      </p:sp>
      <p:sp>
        <p:nvSpPr>
          <p:cNvPr id="35874" name="Text Box 32"/>
          <p:cNvSpPr txBox="1">
            <a:spLocks noChangeArrowheads="1"/>
          </p:cNvSpPr>
          <p:nvPr/>
        </p:nvSpPr>
        <p:spPr bwMode="auto">
          <a:xfrm rot="16200000">
            <a:off x="2232343" y="1538288"/>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438843" y="1212850"/>
            <a:ext cx="2635250" cy="366713"/>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2843467" y="1653540"/>
            <a:ext cx="1856597" cy="461665"/>
          </a:xfrm>
          <a:prstGeom prst="wedgeRectCallout">
            <a:avLst>
              <a:gd name="adj1" fmla="val -32206"/>
              <a:gd name="adj2" fmla="val 92616"/>
            </a:avLst>
          </a:prstGeom>
          <a:solidFill>
            <a:schemeClr val="accent6">
              <a:lumMod val="20000"/>
              <a:lumOff val="80000"/>
            </a:schemeClr>
          </a:solidFill>
          <a:ln w="12700">
            <a:solidFill>
              <a:schemeClr val="tx1"/>
            </a:solidFill>
            <a:miter lim="800000"/>
            <a:headEnd type="none" w="sm" len="sm"/>
            <a:tailEnd type="none" w="sm" len="sm"/>
          </a:ln>
        </p:spPr>
        <p:txBody>
          <a:bodyPr wrap="none">
            <a:spAutoFit/>
          </a:bodyPr>
          <a:lstStyle/>
          <a:p>
            <a:pPr algn="ctr" eaLnBrk="0" hangingPunct="0"/>
            <a:r>
              <a:rPr lang="en-US" sz="1200" i="0" dirty="0" smtClean="0">
                <a:latin typeface="Arial" pitchFamily="34" charset="0"/>
              </a:rPr>
              <a:t>Optimized management </a:t>
            </a:r>
          </a:p>
          <a:p>
            <a:pPr algn="ctr" eaLnBrk="0" hangingPunct="0"/>
            <a:r>
              <a:rPr lang="en-US" sz="1200" i="0" dirty="0" smtClean="0">
                <a:latin typeface="Arial" pitchFamily="34" charset="0"/>
              </a:rPr>
              <a:t>of existing system</a:t>
            </a:r>
            <a:endParaRPr lang="en-US" sz="1200" i="0" dirty="0">
              <a:latin typeface="Arial" pitchFamily="34" charset="0"/>
            </a:endParaRPr>
          </a:p>
        </p:txBody>
      </p:sp>
      <p:sp>
        <p:nvSpPr>
          <p:cNvPr id="35877" name="AutoShape 35"/>
          <p:cNvSpPr>
            <a:spLocks noChangeArrowheads="1"/>
          </p:cNvSpPr>
          <p:nvPr/>
        </p:nvSpPr>
        <p:spPr bwMode="auto">
          <a:xfrm>
            <a:off x="4251960" y="3894138"/>
            <a:ext cx="1165859" cy="461665"/>
          </a:xfrm>
          <a:prstGeom prst="wedgeRectCallout">
            <a:avLst>
              <a:gd name="adj1" fmla="val -3463"/>
              <a:gd name="adj2" fmla="val -70774"/>
            </a:avLst>
          </a:prstGeom>
          <a:noFill/>
          <a:ln w="12700">
            <a:solidFill>
              <a:schemeClr val="tx1"/>
            </a:solidFill>
            <a:miter lim="800000"/>
            <a:headEnd type="none" w="sm" len="sm"/>
            <a:tailEnd type="none" w="sm" len="sm"/>
          </a:ln>
        </p:spPr>
        <p:txBody>
          <a:bodyPr wrap="square">
            <a:spAutoFit/>
          </a:bodyPr>
          <a:lstStyle/>
          <a:p>
            <a:pPr algn="ctr" eaLnBrk="0" hangingPunct="0"/>
            <a:r>
              <a:rPr lang="en-US" sz="1200" i="0" dirty="0" smtClean="0">
                <a:latin typeface="Arial" pitchFamily="34" charset="0"/>
              </a:rPr>
              <a:t>Linear </a:t>
            </a:r>
          </a:p>
          <a:p>
            <a:pPr algn="ctr" eaLnBrk="0" hangingPunct="0"/>
            <a:r>
              <a:rPr lang="en-US" sz="1200" i="0" dirty="0" smtClean="0">
                <a:latin typeface="Arial" pitchFamily="34" charset="0"/>
              </a:rPr>
              <a:t>management</a:t>
            </a:r>
            <a:endParaRPr lang="en-US" sz="1200" i="0" dirty="0">
              <a:latin typeface="Arial" pitchFamily="34" charset="0"/>
            </a:endParaRPr>
          </a:p>
        </p:txBody>
      </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Trade-offs, Operations Management and Operations Strategy</a:t>
            </a:r>
          </a:p>
        </p:txBody>
      </p:sp>
      <p:cxnSp>
        <p:nvCxnSpPr>
          <p:cNvPr id="42" name="Straight Connector 41"/>
          <p:cNvCxnSpPr/>
          <p:nvPr/>
        </p:nvCxnSpPr>
        <p:spPr bwMode="auto">
          <a:xfrm rot="5400000" flipH="1" flipV="1">
            <a:off x="3790950" y="3958590"/>
            <a:ext cx="83058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4" name="Straight Connector 43"/>
          <p:cNvCxnSpPr>
            <a:stCxn id="35868" idx="3"/>
          </p:cNvCxnSpPr>
          <p:nvPr/>
        </p:nvCxnSpPr>
        <p:spPr bwMode="auto">
          <a:xfrm flipH="1" flipV="1">
            <a:off x="2735580" y="355092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5" name="TextBox 44"/>
          <p:cNvSpPr txBox="1"/>
          <p:nvPr/>
        </p:nvSpPr>
        <p:spPr>
          <a:xfrm>
            <a:off x="2354580" y="3383280"/>
            <a:ext cx="389850" cy="338554"/>
          </a:xfrm>
          <a:prstGeom prst="rect">
            <a:avLst/>
          </a:prstGeom>
          <a:noFill/>
        </p:spPr>
        <p:txBody>
          <a:bodyPr wrap="none" rtlCol="0">
            <a:spAutoFit/>
          </a:bodyPr>
          <a:lstStyle/>
          <a:p>
            <a:r>
              <a:rPr lang="en-US" sz="1600" i="0" dirty="0" smtClean="0"/>
              <a:t>10</a:t>
            </a:r>
            <a:endParaRPr lang="en-US" sz="1600" i="0" dirty="0"/>
          </a:p>
        </p:txBody>
      </p:sp>
      <p:cxnSp>
        <p:nvCxnSpPr>
          <p:cNvPr id="46" name="Straight Connector 45"/>
          <p:cNvCxnSpPr/>
          <p:nvPr/>
        </p:nvCxnSpPr>
        <p:spPr bwMode="auto">
          <a:xfrm flipH="1" flipV="1">
            <a:off x="2735580" y="319278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8" name="TextBox 47"/>
          <p:cNvSpPr txBox="1"/>
          <p:nvPr/>
        </p:nvSpPr>
        <p:spPr>
          <a:xfrm>
            <a:off x="2354580" y="3017520"/>
            <a:ext cx="389850" cy="338554"/>
          </a:xfrm>
          <a:prstGeom prst="rect">
            <a:avLst/>
          </a:prstGeom>
          <a:noFill/>
        </p:spPr>
        <p:txBody>
          <a:bodyPr wrap="none" rtlCol="0">
            <a:spAutoFit/>
          </a:bodyPr>
          <a:lstStyle/>
          <a:p>
            <a:r>
              <a:rPr lang="en-US" sz="1600" i="0" dirty="0" smtClean="0"/>
              <a:t>20</a:t>
            </a:r>
            <a:endParaRPr lang="en-US" sz="1600" i="0" dirty="0"/>
          </a:p>
        </p:txBody>
      </p:sp>
      <p:sp>
        <p:nvSpPr>
          <p:cNvPr id="49" name="TextBox 48"/>
          <p:cNvSpPr txBox="1"/>
          <p:nvPr/>
        </p:nvSpPr>
        <p:spPr>
          <a:xfrm>
            <a:off x="4069080" y="4373880"/>
            <a:ext cx="276038" cy="338554"/>
          </a:xfrm>
          <a:prstGeom prst="rect">
            <a:avLst/>
          </a:prstGeom>
          <a:noFill/>
        </p:spPr>
        <p:txBody>
          <a:bodyPr wrap="none" rtlCol="0">
            <a:spAutoFit/>
          </a:bodyPr>
          <a:lstStyle/>
          <a:p>
            <a:r>
              <a:rPr lang="en-US" sz="1600" dirty="0" smtClean="0"/>
              <a:t>c</a:t>
            </a:r>
            <a:endParaRPr lang="en-US" sz="1600" dirty="0"/>
          </a:p>
        </p:txBody>
      </p:sp>
      <p:sp>
        <p:nvSpPr>
          <p:cNvPr id="50" name="TextBox 49"/>
          <p:cNvSpPr txBox="1"/>
          <p:nvPr/>
        </p:nvSpPr>
        <p:spPr>
          <a:xfrm>
            <a:off x="2842260" y="4373880"/>
            <a:ext cx="378630" cy="338554"/>
          </a:xfrm>
          <a:prstGeom prst="rect">
            <a:avLst/>
          </a:prstGeom>
          <a:noFill/>
        </p:spPr>
        <p:txBody>
          <a:bodyPr wrap="none" rtlCol="0">
            <a:spAutoFit/>
          </a:bodyPr>
          <a:lstStyle/>
          <a:p>
            <a:r>
              <a:rPr lang="en-US" sz="1600" i="0" dirty="0" smtClean="0"/>
              <a:t>2</a:t>
            </a:r>
            <a:r>
              <a:rPr lang="en-US" sz="1600" dirty="0" smtClean="0"/>
              <a:t>c</a:t>
            </a:r>
            <a:endParaRPr lang="en-US" sz="1600" dirty="0"/>
          </a:p>
        </p:txBody>
      </p:sp>
      <p:cxnSp>
        <p:nvCxnSpPr>
          <p:cNvPr id="51" name="Straight Connector 50"/>
          <p:cNvCxnSpPr/>
          <p:nvPr/>
        </p:nvCxnSpPr>
        <p:spPr bwMode="auto">
          <a:xfrm rot="5400000" flipH="1" flipV="1">
            <a:off x="247269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3" name="Straight Connector 52"/>
          <p:cNvCxnSpPr/>
          <p:nvPr/>
        </p:nvCxnSpPr>
        <p:spPr bwMode="auto">
          <a:xfrm rot="5400000" flipH="1" flipV="1">
            <a:off x="299847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57" name="Freeform 56"/>
          <p:cNvSpPr/>
          <p:nvPr/>
        </p:nvSpPr>
        <p:spPr bwMode="auto">
          <a:xfrm>
            <a:off x="3581400" y="2225040"/>
            <a:ext cx="2484120" cy="1767840"/>
          </a:xfrm>
          <a:custGeom>
            <a:avLst/>
            <a:gdLst>
              <a:gd name="connsiteX0" fmla="*/ 0 w 2545080"/>
              <a:gd name="connsiteY0" fmla="*/ 0 h 1821180"/>
              <a:gd name="connsiteX1" fmla="*/ 350520 w 2545080"/>
              <a:gd name="connsiteY1" fmla="*/ 518160 h 1821180"/>
              <a:gd name="connsiteX2" fmla="*/ 784860 w 2545080"/>
              <a:gd name="connsiteY2" fmla="*/ 86868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792480 w 2545080"/>
              <a:gd name="connsiteY2" fmla="*/ 92202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148840 w 2545080"/>
              <a:gd name="connsiteY4" fmla="*/ 1691640 h 1821180"/>
              <a:gd name="connsiteX5" fmla="*/ 2545080 w 2545080"/>
              <a:gd name="connsiteY5" fmla="*/ 1821180 h 1821180"/>
              <a:gd name="connsiteX0" fmla="*/ 0 w 2575560"/>
              <a:gd name="connsiteY0" fmla="*/ 0 h 1836420"/>
              <a:gd name="connsiteX1" fmla="*/ 350520 w 2575560"/>
              <a:gd name="connsiteY1" fmla="*/ 518160 h 1836420"/>
              <a:gd name="connsiteX2" fmla="*/ 807720 w 2575560"/>
              <a:gd name="connsiteY2" fmla="*/ 1013460 h 1836420"/>
              <a:gd name="connsiteX3" fmla="*/ 1432560 w 2575560"/>
              <a:gd name="connsiteY3" fmla="*/ 1417320 h 1836420"/>
              <a:gd name="connsiteX4" fmla="*/ 2148840 w 2575560"/>
              <a:gd name="connsiteY4" fmla="*/ 1691640 h 1836420"/>
              <a:gd name="connsiteX5" fmla="*/ 2575560 w 2575560"/>
              <a:gd name="connsiteY5" fmla="*/ 1836420 h 1836420"/>
              <a:gd name="connsiteX0" fmla="*/ 0 w 2484120"/>
              <a:gd name="connsiteY0" fmla="*/ 0 h 1767840"/>
              <a:gd name="connsiteX1" fmla="*/ 259080 w 2484120"/>
              <a:gd name="connsiteY1" fmla="*/ 449580 h 1767840"/>
              <a:gd name="connsiteX2" fmla="*/ 716280 w 2484120"/>
              <a:gd name="connsiteY2" fmla="*/ 944880 h 1767840"/>
              <a:gd name="connsiteX3" fmla="*/ 1341120 w 2484120"/>
              <a:gd name="connsiteY3" fmla="*/ 1348740 h 1767840"/>
              <a:gd name="connsiteX4" fmla="*/ 2057400 w 2484120"/>
              <a:gd name="connsiteY4" fmla="*/ 1623060 h 1767840"/>
              <a:gd name="connsiteX5" fmla="*/ 2484120 w 2484120"/>
              <a:gd name="connsiteY5" fmla="*/ 1767840 h 176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4120" h="1767840">
                <a:moveTo>
                  <a:pt x="0" y="0"/>
                </a:moveTo>
                <a:cubicBezTo>
                  <a:pt x="109855" y="186690"/>
                  <a:pt x="139700" y="292100"/>
                  <a:pt x="259080" y="449580"/>
                </a:cubicBezTo>
                <a:cubicBezTo>
                  <a:pt x="378460" y="607060"/>
                  <a:pt x="535940" y="795020"/>
                  <a:pt x="716280" y="944880"/>
                </a:cubicBezTo>
                <a:cubicBezTo>
                  <a:pt x="896620" y="1094740"/>
                  <a:pt x="1117600" y="1235710"/>
                  <a:pt x="1341120" y="1348740"/>
                </a:cubicBezTo>
                <a:cubicBezTo>
                  <a:pt x="1564640" y="1461770"/>
                  <a:pt x="1866900" y="1553210"/>
                  <a:pt x="2057400" y="1623060"/>
                </a:cubicBezTo>
                <a:cubicBezTo>
                  <a:pt x="2247900" y="1692910"/>
                  <a:pt x="2416810" y="1743710"/>
                  <a:pt x="2484120" y="1767840"/>
                </a:cubicBezTo>
              </a:path>
            </a:pathLst>
          </a:cu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smtClean="0">
              <a:ln>
                <a:noFill/>
              </a:ln>
              <a:solidFill>
                <a:schemeClr val="tx1"/>
              </a:solidFill>
              <a:effectLst/>
              <a:latin typeface="Times New Roman" pitchFamily="18" charset="0"/>
            </a:endParaRPr>
          </a:p>
        </p:txBody>
      </p:sp>
      <p:sp>
        <p:nvSpPr>
          <p:cNvPr id="58" name="AutoShape 34"/>
          <p:cNvSpPr>
            <a:spLocks noChangeArrowheads="1"/>
          </p:cNvSpPr>
          <p:nvPr/>
        </p:nvSpPr>
        <p:spPr bwMode="auto">
          <a:xfrm>
            <a:off x="4300340" y="2446020"/>
            <a:ext cx="1457450" cy="461665"/>
          </a:xfrm>
          <a:prstGeom prst="wedgeRectCallout">
            <a:avLst>
              <a:gd name="adj1" fmla="val -43602"/>
              <a:gd name="adj2" fmla="val 79411"/>
            </a:avLst>
          </a:prstGeom>
          <a:solidFill>
            <a:srgbClr val="FF7C80"/>
          </a:solidFill>
          <a:ln w="12700">
            <a:solidFill>
              <a:schemeClr val="tx1"/>
            </a:solidFill>
            <a:miter lim="800000"/>
            <a:headEnd type="none" w="sm" len="sm"/>
            <a:tailEnd type="none" w="sm" len="sm"/>
          </a:ln>
        </p:spPr>
        <p:txBody>
          <a:bodyPr wrap="none">
            <a:spAutoFit/>
          </a:bodyPr>
          <a:lstStyle/>
          <a:p>
            <a:pPr algn="ctr" eaLnBrk="0" hangingPunct="0"/>
            <a:r>
              <a:rPr lang="en-US" sz="1200" b="1" i="0" dirty="0" smtClean="0">
                <a:solidFill>
                  <a:schemeClr val="bg1"/>
                </a:solidFill>
                <a:latin typeface="Arial" pitchFamily="34" charset="0"/>
              </a:rPr>
              <a:t>Optimized</a:t>
            </a:r>
          </a:p>
          <a:p>
            <a:pPr algn="ctr" eaLnBrk="0" hangingPunct="0"/>
            <a:r>
              <a:rPr lang="en-US" sz="1200" b="1" i="0" dirty="0" smtClean="0">
                <a:solidFill>
                  <a:schemeClr val="bg1"/>
                </a:solidFill>
                <a:latin typeface="Arial" pitchFamily="34" charset="0"/>
              </a:rPr>
              <a:t>operating system</a:t>
            </a:r>
            <a:endParaRPr lang="en-US" sz="1200" b="1" i="0" dirty="0">
              <a:solidFill>
                <a:schemeClr val="bg1"/>
              </a:solidFill>
              <a:latin typeface="Arial" pitchFamily="34" charset="0"/>
            </a:endParaRPr>
          </a:p>
        </p:txBody>
      </p:sp>
      <p:sp>
        <p:nvSpPr>
          <p:cNvPr id="60" name="Rectangle 3"/>
          <p:cNvSpPr txBox="1">
            <a:spLocks noChangeArrowheads="1"/>
          </p:cNvSpPr>
          <p:nvPr/>
        </p:nvSpPr>
        <p:spPr bwMode="auto">
          <a:xfrm>
            <a:off x="455613" y="5455920"/>
            <a:ext cx="8229600" cy="106553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kumimoji="0" lang="en-US" sz="2000" b="0" i="0" u="none" strike="noStrike" kern="0" cap="none" spc="0" normalizeH="0" baseline="0" noProof="0" smtClean="0">
                <a:ln>
                  <a:noFill/>
                </a:ln>
                <a:solidFill>
                  <a:schemeClr val="tx1"/>
                </a:solidFill>
                <a:effectLst/>
                <a:uLnTx/>
                <a:uFillTx/>
                <a:latin typeface="+mn-lt"/>
                <a:ea typeface="+mn-ea"/>
                <a:cs typeface="+mn-cs"/>
              </a:rPr>
              <a:t>Trade-off Principle: Operational competencies are governed by trade-offs that result from the specific operational system of assets and processes.</a:t>
            </a: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 calcmode="lin" valueType="num">
                                      <p:cBhvr additive="base">
                                        <p:cTn id="7"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Incorporating risk: why and </a:t>
            </a:r>
            <a:r>
              <a:rPr lang="en-US" dirty="0" smtClean="0"/>
              <a:t>how</a:t>
            </a:r>
            <a:br>
              <a:rPr lang="en-US" dirty="0" smtClean="0"/>
            </a:br>
            <a:r>
              <a:rPr lang="en-US" dirty="0"/>
              <a:t>	</a:t>
            </a:r>
            <a:r>
              <a:rPr lang="en-US" dirty="0" smtClean="0"/>
              <a:t>4 Levels of Uncertainty</a:t>
            </a:r>
            <a:r>
              <a:rPr lang="en-US" dirty="0" smtClean="0"/>
              <a:t> </a:t>
            </a:r>
            <a:endParaRPr lang="en-US" dirty="0" smtClean="0"/>
          </a:p>
        </p:txBody>
      </p:sp>
      <p:grpSp>
        <p:nvGrpSpPr>
          <p:cNvPr id="5" name="Group 4"/>
          <p:cNvGrpSpPr/>
          <p:nvPr/>
        </p:nvGrpSpPr>
        <p:grpSpPr>
          <a:xfrm>
            <a:off x="2333625" y="3661599"/>
            <a:ext cx="1839913" cy="2378075"/>
            <a:chOff x="2333625" y="3661599"/>
            <a:chExt cx="1839913" cy="2378075"/>
          </a:xfrm>
        </p:grpSpPr>
        <p:grpSp>
          <p:nvGrpSpPr>
            <p:cNvPr id="30" name="Group 14"/>
            <p:cNvGrpSpPr>
              <a:grpSpLocks/>
            </p:cNvGrpSpPr>
            <p:nvPr/>
          </p:nvGrpSpPr>
          <p:grpSpPr bwMode="auto">
            <a:xfrm>
              <a:off x="2333625" y="4296599"/>
              <a:ext cx="1839913" cy="1743075"/>
              <a:chOff x="5792771" y="3943924"/>
              <a:chExt cx="1839599" cy="1743671"/>
            </a:xfrm>
          </p:grpSpPr>
          <p:cxnSp>
            <p:nvCxnSpPr>
              <p:cNvPr id="31" name="Elbow Connector 30"/>
              <p:cNvCxnSpPr/>
              <p:nvPr/>
            </p:nvCxnSpPr>
            <p:spPr>
              <a:xfrm>
                <a:off x="5792771" y="5061906"/>
                <a:ext cx="807900" cy="403363"/>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hape 8"/>
              <p:cNvCxnSpPr/>
              <p:nvPr/>
            </p:nvCxnSpPr>
            <p:spPr>
              <a:xfrm rot="5400000">
                <a:off x="6175150" y="4537977"/>
                <a:ext cx="558991" cy="492041"/>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hape 8"/>
              <p:cNvCxnSpPr/>
              <p:nvPr/>
            </p:nvCxnSpPr>
            <p:spPr>
              <a:xfrm rot="10800000" flipV="1">
                <a:off x="6713364" y="4202774"/>
                <a:ext cx="547595" cy="309669"/>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hape 8"/>
              <p:cNvCxnSpPr/>
              <p:nvPr/>
            </p:nvCxnSpPr>
            <p:spPr>
              <a:xfrm rot="10800000">
                <a:off x="6713364" y="4520383"/>
                <a:ext cx="530135" cy="292200"/>
              </a:xfrm>
              <a:prstGeom prst="bentConnector3">
                <a:avLst>
                  <a:gd name="adj1"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229382"/>
              <p:cNvSpPr txBox="1">
                <a:spLocks noChangeArrowheads="1"/>
              </p:cNvSpPr>
              <p:nvPr/>
            </p:nvSpPr>
            <p:spPr bwMode="auto">
              <a:xfrm>
                <a:off x="7319361" y="3943924"/>
                <a:ext cx="3130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1</a:t>
                </a:r>
              </a:p>
            </p:txBody>
          </p:sp>
          <p:sp>
            <p:nvSpPr>
              <p:cNvPr id="36" name="TextBox 40"/>
              <p:cNvSpPr txBox="1">
                <a:spLocks noChangeArrowheads="1"/>
              </p:cNvSpPr>
              <p:nvPr/>
            </p:nvSpPr>
            <p:spPr bwMode="auto">
              <a:xfrm>
                <a:off x="7313007" y="4672872"/>
                <a:ext cx="3130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2</a:t>
                </a:r>
              </a:p>
            </p:txBody>
          </p:sp>
          <p:sp>
            <p:nvSpPr>
              <p:cNvPr id="37" name="TextBox 41"/>
              <p:cNvSpPr txBox="1">
                <a:spLocks noChangeArrowheads="1"/>
              </p:cNvSpPr>
              <p:nvPr/>
            </p:nvSpPr>
            <p:spPr bwMode="auto">
              <a:xfrm>
                <a:off x="6671639" y="5318263"/>
                <a:ext cx="3130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b="1">
                    <a:solidFill>
                      <a:srgbClr val="0000FF"/>
                    </a:solidFill>
                    <a:latin typeface="Optima" charset="0"/>
                    <a:cs typeface="Optima" charset="0"/>
                  </a:rPr>
                  <a:t>3</a:t>
                </a:r>
              </a:p>
            </p:txBody>
          </p:sp>
        </p:grpSp>
        <p:sp>
          <p:nvSpPr>
            <p:cNvPr id="68" name="TextBox 67"/>
            <p:cNvSpPr txBox="1"/>
            <p:nvPr/>
          </p:nvSpPr>
          <p:spPr>
            <a:xfrm>
              <a:off x="2443163" y="3661599"/>
              <a:ext cx="1649412" cy="584200"/>
            </a:xfrm>
            <a:prstGeom prst="rect">
              <a:avLst/>
            </a:prstGeom>
            <a:noFill/>
          </p:spPr>
          <p:txBody>
            <a:bodyPr wrap="none">
              <a:spAutoFit/>
            </a:bodyPr>
            <a:lstStyle/>
            <a:p>
              <a:pPr algn="ctr">
                <a:defRPr/>
              </a:pPr>
              <a:r>
                <a:rPr lang="en-US" sz="1600" dirty="0">
                  <a:solidFill>
                    <a:srgbClr val="0000FF"/>
                  </a:solidFill>
                  <a:latin typeface="+mn-lt"/>
                </a:rPr>
                <a:t>Level 2</a:t>
              </a:r>
            </a:p>
            <a:p>
              <a:pPr algn="ctr">
                <a:defRPr/>
              </a:pPr>
              <a:r>
                <a:rPr lang="en-US" sz="1600" dirty="0">
                  <a:latin typeface="+mn-lt"/>
                </a:rPr>
                <a:t>Alternate Futures</a:t>
              </a:r>
            </a:p>
          </p:txBody>
        </p:sp>
      </p:grpSp>
      <p:grpSp>
        <p:nvGrpSpPr>
          <p:cNvPr id="3" name="Group 2"/>
          <p:cNvGrpSpPr/>
          <p:nvPr/>
        </p:nvGrpSpPr>
        <p:grpSpPr>
          <a:xfrm>
            <a:off x="57150" y="1135047"/>
            <a:ext cx="2068513" cy="2320925"/>
            <a:chOff x="57150" y="1135047"/>
            <a:chExt cx="2068513" cy="2320925"/>
          </a:xfrm>
        </p:grpSpPr>
        <p:grpSp>
          <p:nvGrpSpPr>
            <p:cNvPr id="38" name="Group 13"/>
            <p:cNvGrpSpPr>
              <a:grpSpLocks/>
            </p:cNvGrpSpPr>
            <p:nvPr/>
          </p:nvGrpSpPr>
          <p:grpSpPr bwMode="auto">
            <a:xfrm>
              <a:off x="268288" y="1827197"/>
              <a:ext cx="1577975" cy="1628775"/>
              <a:chOff x="5728934" y="1148348"/>
              <a:chExt cx="2107811" cy="2175105"/>
            </a:xfrm>
          </p:grpSpPr>
          <p:cxnSp>
            <p:nvCxnSpPr>
              <p:cNvPr id="39" name="Straight Arrow Connector 38"/>
              <p:cNvCxnSpPr/>
              <p:nvPr/>
            </p:nvCxnSpPr>
            <p:spPr bwMode="auto">
              <a:xfrm flipH="1" flipV="1">
                <a:off x="5728934" y="1148348"/>
                <a:ext cx="12723" cy="2175105"/>
              </a:xfrm>
              <a:prstGeom prst="straightConnector1">
                <a:avLst/>
              </a:prstGeom>
              <a:ln>
                <a:solidFill>
                  <a:srgbClr val="000000"/>
                </a:solidFill>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0" name="Straight Arrow Connector 39"/>
              <p:cNvCxnSpPr/>
              <p:nvPr/>
            </p:nvCxnSpPr>
            <p:spPr bwMode="auto">
              <a:xfrm flipV="1">
                <a:off x="5745898" y="3310733"/>
                <a:ext cx="2090847" cy="2119"/>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8" name="Straight Connector 47"/>
              <p:cNvCxnSpPr/>
              <p:nvPr/>
            </p:nvCxnSpPr>
            <p:spPr bwMode="auto">
              <a:xfrm flipV="1">
                <a:off x="5741657" y="1894583"/>
                <a:ext cx="1552231" cy="451556"/>
              </a:xfrm>
              <a:prstGeom prst="line">
                <a:avLst/>
              </a:prstGeom>
              <a:ln>
                <a:solidFill>
                  <a:srgbClr val="0000FF"/>
                </a:solidFill>
                <a:headEnd type="none" w="med" len="med"/>
                <a:tailEnd type="triangle" w="med" len="med"/>
              </a:ln>
            </p:spPr>
            <p:style>
              <a:lnRef idx="2">
                <a:schemeClr val="accent2"/>
              </a:lnRef>
              <a:fillRef idx="0">
                <a:schemeClr val="accent2"/>
              </a:fillRef>
              <a:effectRef idx="1">
                <a:schemeClr val="accent2"/>
              </a:effectRef>
              <a:fontRef idx="minor">
                <a:schemeClr val="tx1"/>
              </a:fontRef>
            </p:style>
          </p:cxnSp>
        </p:grpSp>
        <p:sp>
          <p:nvSpPr>
            <p:cNvPr id="66" name="Oval 65"/>
            <p:cNvSpPr/>
            <p:nvPr/>
          </p:nvSpPr>
          <p:spPr>
            <a:xfrm>
              <a:off x="1506538" y="2285984"/>
              <a:ext cx="119062" cy="119063"/>
            </a:xfrm>
            <a:prstGeom prst="ellipse">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0" name="TextBox 69"/>
            <p:cNvSpPr txBox="1"/>
            <p:nvPr/>
          </p:nvSpPr>
          <p:spPr>
            <a:xfrm>
              <a:off x="57150" y="1135047"/>
              <a:ext cx="2068513" cy="584200"/>
            </a:xfrm>
            <a:prstGeom prst="rect">
              <a:avLst/>
            </a:prstGeom>
            <a:noFill/>
          </p:spPr>
          <p:txBody>
            <a:bodyPr wrap="none">
              <a:spAutoFit/>
            </a:bodyPr>
            <a:lstStyle/>
            <a:p>
              <a:pPr algn="ctr">
                <a:defRPr/>
              </a:pPr>
              <a:r>
                <a:rPr lang="en-US" sz="1600" dirty="0">
                  <a:solidFill>
                    <a:srgbClr val="0000FF"/>
                  </a:solidFill>
                  <a:latin typeface="+mn-lt"/>
                </a:rPr>
                <a:t>Level 1</a:t>
              </a:r>
            </a:p>
            <a:p>
              <a:pPr algn="ctr">
                <a:defRPr/>
              </a:pPr>
              <a:r>
                <a:rPr lang="en-US" sz="1600" dirty="0">
                  <a:latin typeface="+mn-lt"/>
                </a:rPr>
                <a:t>A Clear-Enough Future</a:t>
              </a:r>
            </a:p>
          </p:txBody>
        </p:sp>
      </p:grpSp>
      <p:grpSp>
        <p:nvGrpSpPr>
          <p:cNvPr id="6" name="Group 5"/>
          <p:cNvGrpSpPr/>
          <p:nvPr/>
        </p:nvGrpSpPr>
        <p:grpSpPr>
          <a:xfrm>
            <a:off x="4605338" y="3661599"/>
            <a:ext cx="1874837" cy="2403475"/>
            <a:chOff x="4605338" y="3661599"/>
            <a:chExt cx="1874837" cy="2403475"/>
          </a:xfrm>
        </p:grpSpPr>
        <p:grpSp>
          <p:nvGrpSpPr>
            <p:cNvPr id="49" name="Group 17"/>
            <p:cNvGrpSpPr>
              <a:grpSpLocks/>
            </p:cNvGrpSpPr>
            <p:nvPr/>
          </p:nvGrpSpPr>
          <p:grpSpPr bwMode="auto">
            <a:xfrm>
              <a:off x="4662488" y="4271199"/>
              <a:ext cx="1817687" cy="1793875"/>
              <a:chOff x="2898413" y="3615297"/>
              <a:chExt cx="2107811" cy="2175105"/>
            </a:xfrm>
          </p:grpSpPr>
          <p:cxnSp>
            <p:nvCxnSpPr>
              <p:cNvPr id="50" name="Straight Arrow Connector 49"/>
              <p:cNvCxnSpPr/>
              <p:nvPr/>
            </p:nvCxnSpPr>
            <p:spPr bwMode="auto">
              <a:xfrm flipH="1" flipV="1">
                <a:off x="2898413" y="3615297"/>
                <a:ext cx="12886" cy="2175105"/>
              </a:xfrm>
              <a:prstGeom prst="straightConnector1">
                <a:avLst/>
              </a:prstGeom>
              <a:ln>
                <a:solidFill>
                  <a:schemeClr val="tx1"/>
                </a:solidFill>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1" name="Straight Arrow Connector 50"/>
              <p:cNvCxnSpPr/>
              <p:nvPr/>
            </p:nvCxnSpPr>
            <p:spPr bwMode="auto">
              <a:xfrm flipV="1">
                <a:off x="2914980" y="5776927"/>
                <a:ext cx="2091244" cy="385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2" name="Curved Connector 51"/>
              <p:cNvCxnSpPr/>
              <p:nvPr/>
            </p:nvCxnSpPr>
            <p:spPr bwMode="auto">
              <a:xfrm>
                <a:off x="2916032" y="4286511"/>
                <a:ext cx="1520692" cy="1470616"/>
              </a:xfrm>
              <a:prstGeom prst="curvedConnector3">
                <a:avLst>
                  <a:gd name="adj1" fmla="val 99451"/>
                </a:avLst>
              </a:prstGeom>
              <a:solidFill>
                <a:schemeClr val="accent1"/>
              </a:solidFill>
              <a:ln w="28575" cap="flat" cmpd="sng" algn="ctr">
                <a:solidFill>
                  <a:srgbClr val="0000FF"/>
                </a:solidFill>
                <a:prstDash val="dash"/>
                <a:round/>
                <a:headEnd type="none" w="med" len="med"/>
                <a:tailEnd type="none" w="med" len="med"/>
              </a:ln>
              <a:effectLst/>
              <a:scene3d>
                <a:camera prst="orthographicFront"/>
                <a:lightRig rig="threePt" dir="t"/>
              </a:scene3d>
              <a:sp3d>
                <a:bevelT/>
              </a:sp3d>
            </p:spPr>
          </p:cxnSp>
        </p:grpSp>
        <p:sp>
          <p:nvSpPr>
            <p:cNvPr id="72" name="TextBox 71"/>
            <p:cNvSpPr txBox="1"/>
            <p:nvPr/>
          </p:nvSpPr>
          <p:spPr>
            <a:xfrm>
              <a:off x="4605338" y="3661599"/>
              <a:ext cx="1762125" cy="584200"/>
            </a:xfrm>
            <a:prstGeom prst="rect">
              <a:avLst/>
            </a:prstGeom>
            <a:noFill/>
          </p:spPr>
          <p:txBody>
            <a:bodyPr wrap="none">
              <a:spAutoFit/>
            </a:bodyPr>
            <a:lstStyle/>
            <a:p>
              <a:pPr algn="ctr">
                <a:defRPr/>
              </a:pPr>
              <a:r>
                <a:rPr lang="en-US" sz="1600" dirty="0">
                  <a:solidFill>
                    <a:srgbClr val="0000FF"/>
                  </a:solidFill>
                  <a:latin typeface="+mn-lt"/>
                </a:rPr>
                <a:t>Level 3</a:t>
              </a:r>
            </a:p>
            <a:p>
              <a:pPr algn="ctr">
                <a:defRPr/>
              </a:pPr>
              <a:r>
                <a:rPr lang="en-US" sz="1600" dirty="0">
                  <a:latin typeface="+mn-lt"/>
                </a:rPr>
                <a:t>A Range of Futures</a:t>
              </a:r>
            </a:p>
          </p:txBody>
        </p:sp>
      </p:grpSp>
      <p:grpSp>
        <p:nvGrpSpPr>
          <p:cNvPr id="4" name="Group 3"/>
          <p:cNvGrpSpPr/>
          <p:nvPr/>
        </p:nvGrpSpPr>
        <p:grpSpPr>
          <a:xfrm>
            <a:off x="6967538" y="1135047"/>
            <a:ext cx="1914525" cy="2454275"/>
            <a:chOff x="6967538" y="1135047"/>
            <a:chExt cx="1914525" cy="2454275"/>
          </a:xfrm>
        </p:grpSpPr>
        <p:grpSp>
          <p:nvGrpSpPr>
            <p:cNvPr id="53" name="Group 20"/>
            <p:cNvGrpSpPr>
              <a:grpSpLocks/>
            </p:cNvGrpSpPr>
            <p:nvPr/>
          </p:nvGrpSpPr>
          <p:grpSpPr bwMode="auto">
            <a:xfrm>
              <a:off x="6967538" y="1693847"/>
              <a:ext cx="1914525" cy="1895475"/>
              <a:chOff x="211664" y="4055529"/>
              <a:chExt cx="1913469" cy="1896534"/>
            </a:xfrm>
          </p:grpSpPr>
          <p:cxnSp>
            <p:nvCxnSpPr>
              <p:cNvPr id="54" name="Straight Arrow Connector 53"/>
              <p:cNvCxnSpPr/>
              <p:nvPr/>
            </p:nvCxnSpPr>
            <p:spPr bwMode="auto">
              <a:xfrm>
                <a:off x="1295328" y="5019679"/>
                <a:ext cx="829805" cy="953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5" name="Straight Arrow Connector 54"/>
              <p:cNvCxnSpPr/>
              <p:nvPr/>
            </p:nvCxnSpPr>
            <p:spPr bwMode="auto">
              <a:xfrm flipH="1" flipV="1">
                <a:off x="1160465" y="4055529"/>
                <a:ext cx="11106" cy="791017"/>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6" name="Straight Arrow Connector 55"/>
              <p:cNvCxnSpPr/>
              <p:nvPr/>
            </p:nvCxnSpPr>
            <p:spPr bwMode="auto">
              <a:xfrm flipH="1" flipV="1">
                <a:off x="211664" y="5003795"/>
                <a:ext cx="737780" cy="20650"/>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7" name="Straight Arrow Connector 56"/>
              <p:cNvCxnSpPr/>
              <p:nvPr/>
            </p:nvCxnSpPr>
            <p:spPr bwMode="auto">
              <a:xfrm>
                <a:off x="1150946" y="5184872"/>
                <a:ext cx="9520" cy="767191"/>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8" name="Straight Arrow Connector 57"/>
              <p:cNvCxnSpPr/>
              <p:nvPr/>
            </p:nvCxnSpPr>
            <p:spPr bwMode="auto">
              <a:xfrm>
                <a:off x="1303262" y="5170577"/>
                <a:ext cx="526759" cy="503518"/>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59" name="Straight Arrow Connector 58"/>
              <p:cNvCxnSpPr/>
              <p:nvPr/>
            </p:nvCxnSpPr>
            <p:spPr bwMode="auto">
              <a:xfrm flipV="1">
                <a:off x="1296915" y="4333496"/>
                <a:ext cx="533106" cy="520991"/>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1" name="Straight Arrow Connector 60"/>
              <p:cNvCxnSpPr/>
              <p:nvPr/>
            </p:nvCxnSpPr>
            <p:spPr bwMode="auto">
              <a:xfrm flipH="1" flipV="1">
                <a:off x="489323" y="4333496"/>
                <a:ext cx="493441" cy="549582"/>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3" name="Straight Arrow Connector 62"/>
              <p:cNvCxnSpPr/>
              <p:nvPr/>
            </p:nvCxnSpPr>
            <p:spPr bwMode="auto">
              <a:xfrm flipH="1">
                <a:off x="489323" y="5156281"/>
                <a:ext cx="493441" cy="517814"/>
              </a:xfrm>
              <a:prstGeom prst="straightConnector1">
                <a:avLst/>
              </a:prstGeom>
              <a:ln>
                <a:solidFill>
                  <a:schemeClr val="tx1"/>
                </a:solidFill>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sp>
            <p:nvSpPr>
              <p:cNvPr id="65" name="Oval 64"/>
              <p:cNvSpPr/>
              <p:nvPr/>
            </p:nvSpPr>
            <p:spPr>
              <a:xfrm>
                <a:off x="906605" y="4767126"/>
                <a:ext cx="490266" cy="490811"/>
              </a:xfrm>
              <a:prstGeom prst="ellipse">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a:t>
                </a:r>
              </a:p>
            </p:txBody>
          </p:sp>
        </p:grpSp>
        <p:sp>
          <p:nvSpPr>
            <p:cNvPr id="74" name="TextBox 73"/>
            <p:cNvSpPr txBox="1"/>
            <p:nvPr/>
          </p:nvSpPr>
          <p:spPr>
            <a:xfrm>
              <a:off x="7185025" y="1135047"/>
              <a:ext cx="1462088" cy="584200"/>
            </a:xfrm>
            <a:prstGeom prst="rect">
              <a:avLst/>
            </a:prstGeom>
            <a:noFill/>
          </p:spPr>
          <p:txBody>
            <a:bodyPr wrap="none">
              <a:spAutoFit/>
            </a:bodyPr>
            <a:lstStyle/>
            <a:p>
              <a:pPr algn="ctr">
                <a:defRPr/>
              </a:pPr>
              <a:r>
                <a:rPr lang="en-US" sz="1600" dirty="0">
                  <a:solidFill>
                    <a:srgbClr val="0000FF"/>
                  </a:solidFill>
                  <a:latin typeface="+mn-lt"/>
                </a:rPr>
                <a:t>Level 4</a:t>
              </a:r>
            </a:p>
            <a:p>
              <a:pPr algn="ctr">
                <a:defRPr/>
              </a:pPr>
              <a:r>
                <a:rPr lang="en-US" sz="1600" dirty="0">
                  <a:latin typeface="+mn-lt"/>
                </a:rPr>
                <a:t>True Ambiguity</a:t>
              </a:r>
            </a:p>
          </p:txBody>
        </p:sp>
      </p:grpSp>
      <p:sp>
        <p:nvSpPr>
          <p:cNvPr id="7" name="TextBox 6"/>
          <p:cNvSpPr txBox="1"/>
          <p:nvPr/>
        </p:nvSpPr>
        <p:spPr>
          <a:xfrm>
            <a:off x="13372" y="6644105"/>
            <a:ext cx="5013156" cy="261610"/>
          </a:xfrm>
          <a:prstGeom prst="rect">
            <a:avLst/>
          </a:prstGeom>
          <a:solidFill>
            <a:schemeClr val="bg1"/>
          </a:solidFill>
        </p:spPr>
        <p:txBody>
          <a:bodyPr wrap="square" rtlCol="0">
            <a:spAutoFit/>
          </a:bodyPr>
          <a:lstStyle/>
          <a:p>
            <a:r>
              <a:rPr lang="en-US" sz="1100" dirty="0" smtClean="0"/>
              <a:t>Courtney, Kirkland and </a:t>
            </a:r>
            <a:r>
              <a:rPr lang="en-US" sz="1100" dirty="0" err="1" smtClean="0"/>
              <a:t>Viguerie</a:t>
            </a:r>
            <a:r>
              <a:rPr lang="en-US" sz="1100" dirty="0" smtClean="0"/>
              <a:t>: Strategy Under Uncertainty. HBR Nov-Dec, 1997</a:t>
            </a:r>
            <a:endParaRPr lang="en-US" sz="1100" dirty="0"/>
          </a:p>
        </p:txBody>
      </p:sp>
    </p:spTree>
    <p:custDataLst>
      <p:tags r:id="rId1"/>
    </p:custDataLst>
    <p:extLst>
      <p:ext uri="{BB962C8B-B14F-4D97-AF65-F5344CB8AC3E}">
        <p14:creationId xmlns:p14="http://schemas.microsoft.com/office/powerpoint/2010/main" val="96718020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Line 4"/>
          <p:cNvSpPr>
            <a:spLocks noChangeShapeType="1"/>
          </p:cNvSpPr>
          <p:nvPr/>
        </p:nvSpPr>
        <p:spPr bwMode="auto">
          <a:xfrm>
            <a:off x="1052513" y="3841750"/>
            <a:ext cx="7466012" cy="0"/>
          </a:xfrm>
          <a:prstGeom prst="line">
            <a:avLst/>
          </a:prstGeom>
          <a:noFill/>
          <a:ln w="50800">
            <a:solidFill>
              <a:schemeClr val="tx1"/>
            </a:solidFill>
            <a:round/>
            <a:headEnd type="triangle" w="lg" len="lg"/>
            <a:tailEnd type="triangle" w="lg" len="lg"/>
          </a:ln>
        </p:spPr>
        <p:txBody>
          <a:bodyPr lIns="43622" tIns="43622" rIns="43622" bIns="43622" anchor="ctr"/>
          <a:lstStyle/>
          <a:p>
            <a:endParaRPr lang="en-US"/>
          </a:p>
        </p:txBody>
      </p:sp>
      <p:sp>
        <p:nvSpPr>
          <p:cNvPr id="16393" name="Oval 8"/>
          <p:cNvSpPr>
            <a:spLocks noChangeArrowheads="1"/>
          </p:cNvSpPr>
          <p:nvPr/>
        </p:nvSpPr>
        <p:spPr bwMode="auto">
          <a:xfrm>
            <a:off x="1541463" y="3725863"/>
            <a:ext cx="190500" cy="201612"/>
          </a:xfrm>
          <a:prstGeom prst="ellipse">
            <a:avLst/>
          </a:prstGeom>
          <a:solidFill>
            <a:srgbClr val="0066CC"/>
          </a:solidFill>
          <a:ln w="19050">
            <a:solidFill>
              <a:schemeClr val="tx1"/>
            </a:solidFill>
            <a:round/>
            <a:headEnd/>
            <a:tailEnd/>
          </a:ln>
        </p:spPr>
        <p:txBody>
          <a:bodyPr wrap="none" lIns="43622" tIns="43622" rIns="43622" bIns="43622" anchor="ctr"/>
          <a:lstStyle/>
          <a:p>
            <a:pPr algn="ctr"/>
            <a:endParaRPr lang="en-US" sz="1900" b="1"/>
          </a:p>
        </p:txBody>
      </p:sp>
      <p:sp>
        <p:nvSpPr>
          <p:cNvPr id="16397" name="Text Box 12"/>
          <p:cNvSpPr txBox="1">
            <a:spLocks noChangeArrowheads="1"/>
          </p:cNvSpPr>
          <p:nvPr/>
        </p:nvSpPr>
        <p:spPr bwMode="auto">
          <a:xfrm>
            <a:off x="1246188"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000099"/>
                </a:solidFill>
              </a:rPr>
              <a:t>CPG Co</a:t>
            </a:r>
          </a:p>
        </p:txBody>
      </p:sp>
      <p:sp>
        <p:nvSpPr>
          <p:cNvPr id="16403" name="Line 25"/>
          <p:cNvSpPr>
            <a:spLocks noChangeShapeType="1"/>
          </p:cNvSpPr>
          <p:nvPr/>
        </p:nvSpPr>
        <p:spPr bwMode="auto">
          <a:xfrm>
            <a:off x="1277938"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404" name="Line 26"/>
          <p:cNvSpPr>
            <a:spLocks noChangeShapeType="1"/>
          </p:cNvSpPr>
          <p:nvPr/>
        </p:nvSpPr>
        <p:spPr bwMode="auto">
          <a:xfrm flipV="1">
            <a:off x="1287463" y="1854200"/>
            <a:ext cx="0" cy="744538"/>
          </a:xfrm>
          <a:prstGeom prst="line">
            <a:avLst/>
          </a:prstGeom>
          <a:noFill/>
          <a:ln w="38100">
            <a:solidFill>
              <a:schemeClr val="tx1"/>
            </a:solidFill>
            <a:round/>
            <a:headEnd/>
            <a:tailEnd/>
          </a:ln>
        </p:spPr>
        <p:txBody>
          <a:bodyPr lIns="43622" tIns="43622" rIns="43622" bIns="43622" anchor="ctr"/>
          <a:lstStyle/>
          <a:p>
            <a:endParaRPr lang="en-US"/>
          </a:p>
        </p:txBody>
      </p:sp>
      <p:sp>
        <p:nvSpPr>
          <p:cNvPr id="16405" name="Rectangle 27"/>
          <p:cNvSpPr>
            <a:spLocks noChangeArrowheads="1"/>
          </p:cNvSpPr>
          <p:nvPr/>
        </p:nvSpPr>
        <p:spPr bwMode="auto">
          <a:xfrm>
            <a:off x="1812925" y="1906588"/>
            <a:ext cx="50800" cy="682625"/>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10" name="KMA6DA78C"/>
          <p:cNvSpPr>
            <a:spLocks noChangeArrowheads="1"/>
          </p:cNvSpPr>
          <p:nvPr>
            <p:custDataLst>
              <p:tags r:id="rId2"/>
            </p:custDataLst>
          </p:nvPr>
        </p:nvSpPr>
        <p:spPr bwMode="auto">
          <a:xfrm>
            <a:off x="531813" y="4565650"/>
            <a:ext cx="1692275" cy="62230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only use one number today, although we may move to a range forecast”</a:t>
            </a:r>
          </a:p>
          <a:p>
            <a:pPr marL="66675" indent="-66675" algn="r" defTabSz="912813">
              <a:spcBef>
                <a:spcPct val="20000"/>
              </a:spcBef>
              <a:buClr>
                <a:schemeClr val="tx1"/>
              </a:buClr>
            </a:pPr>
            <a:r>
              <a:rPr lang="en-US" sz="900"/>
              <a:t>Fmr Market Researcher, CPG Co. </a:t>
            </a:r>
            <a:endParaRPr lang="en-US" sz="900" noProof="1"/>
          </a:p>
        </p:txBody>
      </p:sp>
      <p:sp>
        <p:nvSpPr>
          <p:cNvPr id="16411" name="AutoShape 33"/>
          <p:cNvSpPr>
            <a:spLocks/>
          </p:cNvSpPr>
          <p:nvPr/>
        </p:nvSpPr>
        <p:spPr bwMode="auto">
          <a:xfrm rot="-5400000">
            <a:off x="1219201" y="3514725"/>
            <a:ext cx="196850" cy="1603375"/>
          </a:xfrm>
          <a:prstGeom prst="rightBrace">
            <a:avLst>
              <a:gd name="adj1" fmla="val 66557"/>
              <a:gd name="adj2" fmla="val 73088"/>
            </a:avLst>
          </a:prstGeom>
          <a:noFill/>
          <a:ln w="19050">
            <a:solidFill>
              <a:schemeClr val="tx1"/>
            </a:solidFill>
            <a:round/>
            <a:headEnd/>
            <a:tailEnd/>
          </a:ln>
        </p:spPr>
        <p:txBody>
          <a:bodyPr wrap="none" lIns="85231" tIns="42616" rIns="85231" bIns="42616" anchor="ctr"/>
          <a:lstStyle/>
          <a:p>
            <a:endParaRPr lang="en-US"/>
          </a:p>
        </p:txBody>
      </p:sp>
      <p:sp>
        <p:nvSpPr>
          <p:cNvPr id="16415" name="KMA6C131B"/>
          <p:cNvSpPr>
            <a:spLocks noChangeArrowheads="1"/>
          </p:cNvSpPr>
          <p:nvPr>
            <p:custDataLst>
              <p:tags r:id="rId3"/>
            </p:custDataLst>
          </p:nvPr>
        </p:nvSpPr>
        <p:spPr bwMode="auto">
          <a:xfrm>
            <a:off x="465138" y="2643188"/>
            <a:ext cx="2671762" cy="6143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High utilization strategy </a:t>
            </a:r>
          </a:p>
          <a:p>
            <a:pPr marL="161925" indent="-161925">
              <a:spcBef>
                <a:spcPct val="40000"/>
              </a:spcBef>
              <a:buClr>
                <a:schemeClr val="tx1"/>
              </a:buClr>
              <a:buFont typeface="Verdana" pitchFamily="34" charset="0"/>
              <a:buChar char="•"/>
            </a:pPr>
            <a:r>
              <a:rPr lang="en-US" sz="900"/>
              <a:t>Inexpensive, smooth CAPEX</a:t>
            </a:r>
          </a:p>
          <a:p>
            <a:pPr marL="161925" indent="-161925">
              <a:spcBef>
                <a:spcPct val="40000"/>
              </a:spcBef>
              <a:buClr>
                <a:schemeClr val="tx1"/>
              </a:buClr>
              <a:buFont typeface="Verdana" pitchFamily="34" charset="0"/>
              <a:buChar char="•"/>
            </a:pPr>
            <a:r>
              <a:rPr lang="en-US" sz="900"/>
              <a:t>Smooth, low variance, controllable demand</a:t>
            </a:r>
          </a:p>
        </p:txBody>
      </p:sp>
      <p:sp>
        <p:nvSpPr>
          <p:cNvPr id="16418" name="Rectangle 40"/>
          <p:cNvSpPr>
            <a:spLocks noChangeArrowheads="1"/>
          </p:cNvSpPr>
          <p:nvPr/>
        </p:nvSpPr>
        <p:spPr bwMode="auto">
          <a:xfrm>
            <a:off x="406400" y="1317625"/>
            <a:ext cx="2706688" cy="306388"/>
          </a:xfrm>
          <a:prstGeom prst="rect">
            <a:avLst/>
          </a:prstGeom>
          <a:solidFill>
            <a:srgbClr val="0066CC"/>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One number</a:t>
            </a:r>
          </a:p>
        </p:txBody>
      </p:sp>
      <p:sp>
        <p:nvSpPr>
          <p:cNvPr id="16421" name="Rectangle 43"/>
          <p:cNvSpPr>
            <a:spLocks noChangeArrowheads="1"/>
          </p:cNvSpPr>
          <p:nvPr/>
        </p:nvSpPr>
        <p:spPr bwMode="auto">
          <a:xfrm rot="-5400000">
            <a:off x="-680243" y="4934744"/>
            <a:ext cx="1860550"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Industry examples</a:t>
            </a:r>
          </a:p>
        </p:txBody>
      </p:sp>
      <p:sp>
        <p:nvSpPr>
          <p:cNvPr id="16422" name="Rectangle 44"/>
          <p:cNvSpPr>
            <a:spLocks noChangeArrowheads="1"/>
          </p:cNvSpPr>
          <p:nvPr/>
        </p:nvSpPr>
        <p:spPr bwMode="auto">
          <a:xfrm rot="-5400000">
            <a:off x="-352425" y="2836863"/>
            <a:ext cx="1204913"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When used</a:t>
            </a:r>
          </a:p>
        </p:txBody>
      </p:sp>
      <p:sp>
        <p:nvSpPr>
          <p:cNvPr id="16423" name="Line 45"/>
          <p:cNvSpPr>
            <a:spLocks noChangeShapeType="1"/>
          </p:cNvSpPr>
          <p:nvPr/>
        </p:nvSpPr>
        <p:spPr bwMode="auto">
          <a:xfrm>
            <a:off x="369888" y="2411413"/>
            <a:ext cx="0" cy="1163637"/>
          </a:xfrm>
          <a:prstGeom prst="line">
            <a:avLst/>
          </a:prstGeom>
          <a:noFill/>
          <a:ln w="19050">
            <a:solidFill>
              <a:schemeClr val="tx1"/>
            </a:solidFill>
            <a:round/>
            <a:headEnd/>
            <a:tailEnd/>
          </a:ln>
        </p:spPr>
        <p:txBody>
          <a:bodyPr lIns="43622" tIns="43622" rIns="43622" bIns="43622" anchor="ctr"/>
          <a:lstStyle/>
          <a:p>
            <a:endParaRPr lang="en-US"/>
          </a:p>
        </p:txBody>
      </p:sp>
      <p:sp>
        <p:nvSpPr>
          <p:cNvPr id="16424" name="Line 46"/>
          <p:cNvSpPr>
            <a:spLocks noChangeShapeType="1"/>
          </p:cNvSpPr>
          <p:nvPr/>
        </p:nvSpPr>
        <p:spPr bwMode="auto">
          <a:xfrm>
            <a:off x="369888" y="4181475"/>
            <a:ext cx="0" cy="1817688"/>
          </a:xfrm>
          <a:prstGeom prst="line">
            <a:avLst/>
          </a:prstGeom>
          <a:noFill/>
          <a:ln w="19050">
            <a:solidFill>
              <a:schemeClr val="tx1"/>
            </a:solidFill>
            <a:round/>
            <a:headEnd/>
            <a:tailEnd/>
          </a:ln>
        </p:spPr>
        <p:txBody>
          <a:bodyPr lIns="43622" tIns="43622" rIns="43622" bIns="43622" anchor="ctr"/>
          <a:lstStyle/>
          <a:p>
            <a:endParaRPr lang="en-US"/>
          </a:p>
        </p:txBody>
      </p:sp>
      <p:sp>
        <p:nvSpPr>
          <p:cNvPr id="16425" name="AutoShape 47"/>
          <p:cNvSpPr>
            <a:spLocks noChangeArrowheads="1"/>
          </p:cNvSpPr>
          <p:nvPr/>
        </p:nvSpPr>
        <p:spPr bwMode="auto">
          <a:xfrm>
            <a:off x="311150" y="6054725"/>
            <a:ext cx="8739188" cy="481013"/>
          </a:xfrm>
          <a:prstGeom prst="homePlate">
            <a:avLst>
              <a:gd name="adj" fmla="val 130711"/>
            </a:avLst>
          </a:prstGeom>
          <a:solidFill>
            <a:srgbClr val="FFE433"/>
          </a:solidFill>
          <a:ln w="19050">
            <a:solidFill>
              <a:schemeClr val="tx1"/>
            </a:solidFill>
            <a:miter lim="800000"/>
            <a:headEnd/>
            <a:tailEnd/>
          </a:ln>
        </p:spPr>
        <p:txBody>
          <a:bodyPr lIns="43622" tIns="43622" rIns="43622" bIns="43622" anchor="ctr"/>
          <a:lstStyle/>
          <a:p>
            <a:r>
              <a:rPr lang="en-US" sz="1100" b="1" dirty="0">
                <a:solidFill>
                  <a:srgbClr val="000000"/>
                </a:solidFill>
              </a:rPr>
              <a:t>Typical migration path as (1) planning </a:t>
            </a:r>
            <a:r>
              <a:rPr lang="en-US" sz="1100" b="1" u="sng" dirty="0">
                <a:solidFill>
                  <a:srgbClr val="000000"/>
                </a:solidFill>
              </a:rPr>
              <a:t>processes mature</a:t>
            </a:r>
            <a:r>
              <a:rPr lang="en-US" sz="1100" b="1" dirty="0">
                <a:solidFill>
                  <a:srgbClr val="000000"/>
                </a:solidFill>
              </a:rPr>
              <a:t>, (2) organization learns to better </a:t>
            </a:r>
            <a:r>
              <a:rPr lang="en-US" sz="1100" b="1" u="sng" dirty="0">
                <a:solidFill>
                  <a:srgbClr val="000000"/>
                </a:solidFill>
              </a:rPr>
              <a:t>model and plan for uncertainty</a:t>
            </a:r>
            <a:r>
              <a:rPr lang="en-US" sz="1100" b="1" dirty="0">
                <a:solidFill>
                  <a:srgbClr val="000000"/>
                </a:solidFill>
              </a:rPr>
              <a:t>, and (3) </a:t>
            </a:r>
            <a:r>
              <a:rPr lang="en-US" sz="1100" b="1" u="sng" dirty="0">
                <a:solidFill>
                  <a:srgbClr val="000000"/>
                </a:solidFill>
              </a:rPr>
              <a:t>cost of “being wrong” increases</a:t>
            </a:r>
            <a:r>
              <a:rPr lang="en-US" sz="1100" b="1" dirty="0">
                <a:solidFill>
                  <a:srgbClr val="000000"/>
                </a:solidFill>
              </a:rPr>
              <a:t> in capacity decisions</a:t>
            </a:r>
          </a:p>
        </p:txBody>
      </p:sp>
      <p:grpSp>
        <p:nvGrpSpPr>
          <p:cNvPr id="47" name="Group 46"/>
          <p:cNvGrpSpPr/>
          <p:nvPr/>
        </p:nvGrpSpPr>
        <p:grpSpPr>
          <a:xfrm>
            <a:off x="4945063" y="1317625"/>
            <a:ext cx="4159250" cy="4181475"/>
            <a:chOff x="4945063" y="1317625"/>
            <a:chExt cx="4159250" cy="4181475"/>
          </a:xfrm>
        </p:grpSpPr>
        <p:sp>
          <p:nvSpPr>
            <p:cNvPr id="16386" name="Freeform 16"/>
            <p:cNvSpPr>
              <a:spLocks/>
            </p:cNvSpPr>
            <p:nvPr/>
          </p:nvSpPr>
          <p:spPr bwMode="auto">
            <a:xfrm>
              <a:off x="7099300" y="2036763"/>
              <a:ext cx="1038225" cy="560387"/>
            </a:xfrm>
            <a:custGeom>
              <a:avLst/>
              <a:gdLst>
                <a:gd name="T0" fmla="*/ 0 w 2642"/>
                <a:gd name="T1" fmla="*/ 560387 h 871"/>
                <a:gd name="T2" fmla="*/ 326950 w 2642"/>
                <a:gd name="T3" fmla="*/ 460019 h 871"/>
                <a:gd name="T4" fmla="*/ 560374 w 2642"/>
                <a:gd name="T5" fmla="*/ 7077 h 871"/>
                <a:gd name="T6" fmla="*/ 750964 w 2642"/>
                <a:gd name="T7" fmla="*/ 418843 h 871"/>
                <a:gd name="T8" fmla="*/ 1038225 w 2642"/>
                <a:gd name="T9" fmla="*/ 554597 h 871"/>
                <a:gd name="T10" fmla="*/ 0 60000 65536"/>
                <a:gd name="T11" fmla="*/ 0 60000 65536"/>
                <a:gd name="T12" fmla="*/ 0 60000 65536"/>
                <a:gd name="T13" fmla="*/ 0 60000 65536"/>
                <a:gd name="T14" fmla="*/ 0 60000 65536"/>
                <a:gd name="T15" fmla="*/ 0 w 2642"/>
                <a:gd name="T16" fmla="*/ 0 h 871"/>
                <a:gd name="T17" fmla="*/ 2642 w 2642"/>
                <a:gd name="T18" fmla="*/ 871 h 871"/>
              </a:gdLst>
              <a:ahLst/>
              <a:cxnLst>
                <a:cxn ang="T10">
                  <a:pos x="T0" y="T1"/>
                </a:cxn>
                <a:cxn ang="T11">
                  <a:pos x="T2" y="T3"/>
                </a:cxn>
                <a:cxn ang="T12">
                  <a:pos x="T4" y="T5"/>
                </a:cxn>
                <a:cxn ang="T13">
                  <a:pos x="T6" y="T7"/>
                </a:cxn>
                <a:cxn ang="T14">
                  <a:pos x="T8" y="T9"/>
                </a:cxn>
              </a:cxnLst>
              <a:rect l="T15" t="T16" r="T17" b="T18"/>
              <a:pathLst>
                <a:path w="2642" h="871">
                  <a:moveTo>
                    <a:pt x="0" y="871"/>
                  </a:moveTo>
                  <a:cubicBezTo>
                    <a:pt x="297" y="864"/>
                    <a:pt x="595" y="858"/>
                    <a:pt x="832" y="715"/>
                  </a:cubicBezTo>
                  <a:cubicBezTo>
                    <a:pt x="1069" y="572"/>
                    <a:pt x="1246" y="22"/>
                    <a:pt x="1426" y="11"/>
                  </a:cubicBezTo>
                  <a:cubicBezTo>
                    <a:pt x="1606" y="0"/>
                    <a:pt x="1708" y="509"/>
                    <a:pt x="1911" y="651"/>
                  </a:cubicBezTo>
                  <a:cubicBezTo>
                    <a:pt x="2114" y="793"/>
                    <a:pt x="2516" y="824"/>
                    <a:pt x="2642" y="862"/>
                  </a:cubicBezTo>
                </a:path>
              </a:pathLst>
            </a:custGeom>
            <a:solidFill>
              <a:srgbClr val="99CCFF"/>
            </a:solidFill>
            <a:ln w="38100">
              <a:solidFill>
                <a:schemeClr val="accent1"/>
              </a:solidFill>
              <a:round/>
              <a:headEnd/>
              <a:tailEnd/>
            </a:ln>
          </p:spPr>
          <p:txBody>
            <a:bodyPr lIns="43622" tIns="43622" rIns="43622" bIns="43622" anchor="ctr"/>
            <a:lstStyle/>
            <a:p>
              <a:endParaRPr lang="en-US"/>
            </a:p>
          </p:txBody>
        </p:sp>
        <p:sp>
          <p:nvSpPr>
            <p:cNvPr id="16387" name="Line 15"/>
            <p:cNvSpPr>
              <a:spLocks noChangeShapeType="1"/>
            </p:cNvSpPr>
            <p:nvPr/>
          </p:nvSpPr>
          <p:spPr bwMode="auto">
            <a:xfrm>
              <a:off x="7092950"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88" name="Line 17"/>
            <p:cNvSpPr>
              <a:spLocks noChangeShapeType="1"/>
            </p:cNvSpPr>
            <p:nvPr/>
          </p:nvSpPr>
          <p:spPr bwMode="auto">
            <a:xfrm flipV="1">
              <a:off x="7104063"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390" name="Oval 5"/>
            <p:cNvSpPr>
              <a:spLocks noChangeArrowheads="1"/>
            </p:cNvSpPr>
            <p:nvPr/>
          </p:nvSpPr>
          <p:spPr bwMode="auto">
            <a:xfrm>
              <a:off x="8062913" y="3725863"/>
              <a:ext cx="192087"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1" name="Oval 6"/>
            <p:cNvSpPr>
              <a:spLocks noChangeArrowheads="1"/>
            </p:cNvSpPr>
            <p:nvPr/>
          </p:nvSpPr>
          <p:spPr bwMode="auto">
            <a:xfrm>
              <a:off x="6940550" y="3725863"/>
              <a:ext cx="192088"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4" name="Text Box 9"/>
            <p:cNvSpPr txBox="1">
              <a:spLocks noChangeArrowheads="1"/>
            </p:cNvSpPr>
            <p:nvPr/>
          </p:nvSpPr>
          <p:spPr bwMode="auto">
            <a:xfrm>
              <a:off x="7764463"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808080"/>
                  </a:solidFill>
                </a:rPr>
                <a:t>Auto Co</a:t>
              </a:r>
            </a:p>
          </p:txBody>
        </p:sp>
        <p:sp>
          <p:nvSpPr>
            <p:cNvPr id="16395" name="Text Box 10"/>
            <p:cNvSpPr txBox="1">
              <a:spLocks noChangeArrowheads="1"/>
            </p:cNvSpPr>
            <p:nvPr/>
          </p:nvSpPr>
          <p:spPr bwMode="auto">
            <a:xfrm>
              <a:off x="5440363" y="3925888"/>
              <a:ext cx="2151062" cy="287337"/>
            </a:xfrm>
            <a:prstGeom prst="rect">
              <a:avLst/>
            </a:prstGeom>
            <a:noFill/>
            <a:ln w="19050">
              <a:noFill/>
              <a:miter lim="800000"/>
              <a:headEnd/>
              <a:tailEnd/>
            </a:ln>
          </p:spPr>
          <p:txBody>
            <a:bodyPr lIns="43622" tIns="43622" rIns="43622" bIns="43622">
              <a:spAutoFit/>
            </a:bodyPr>
            <a:lstStyle/>
            <a:p>
              <a:pPr algn="ctr"/>
              <a:r>
                <a:rPr lang="en-US" sz="1300" b="1">
                  <a:solidFill>
                    <a:srgbClr val="808080"/>
                  </a:solidFill>
                </a:rPr>
                <a:t>Biotech/Pharma Co</a:t>
              </a:r>
            </a:p>
          </p:txBody>
        </p:sp>
        <p:sp>
          <p:nvSpPr>
            <p:cNvPr id="16408" name="KMA6DA78C"/>
            <p:cNvSpPr>
              <a:spLocks noChangeArrowheads="1"/>
            </p:cNvSpPr>
            <p:nvPr>
              <p:custDataLst>
                <p:tags r:id="rId7"/>
              </p:custDataLst>
            </p:nvPr>
          </p:nvSpPr>
          <p:spPr bwMode="auto">
            <a:xfrm>
              <a:off x="4945063" y="4565650"/>
              <a:ext cx="2503487" cy="93345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Our process looks at indications for each product, and probability of success… leading to a Monte Carlo simulation to create a range forecast… We then use base demand &amp; upside demand points on this curve to plan capacity</a:t>
              </a:r>
              <a:r>
                <a:rPr lang="en-US" sz="900"/>
                <a:t>”</a:t>
              </a:r>
            </a:p>
            <a:p>
              <a:pPr marL="66675" indent="-66675" algn="r" defTabSz="912813">
                <a:spcBef>
                  <a:spcPct val="20000"/>
                </a:spcBef>
                <a:buClr>
                  <a:schemeClr val="tx1"/>
                </a:buClr>
              </a:pPr>
              <a:r>
                <a:rPr lang="en-US" sz="900"/>
                <a:t>Forecast planner, Biotech</a:t>
              </a:r>
              <a:endParaRPr lang="en-US" sz="900" noProof="1"/>
            </a:p>
          </p:txBody>
        </p:sp>
        <p:sp>
          <p:nvSpPr>
            <p:cNvPr id="16409" name="KMA6DA78C"/>
            <p:cNvSpPr>
              <a:spLocks noChangeArrowheads="1"/>
            </p:cNvSpPr>
            <p:nvPr>
              <p:custDataLst>
                <p:tags r:id="rId8"/>
              </p:custDataLst>
            </p:nvPr>
          </p:nvSpPr>
          <p:spPr bwMode="auto">
            <a:xfrm>
              <a:off x="7531100" y="4565650"/>
              <a:ext cx="1573213" cy="762000"/>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noProof="1"/>
                <a:t>“</a:t>
              </a:r>
              <a:r>
                <a:rPr lang="en-US" sz="900" i="1"/>
                <a:t>We use a full demand distribution… and use flexible plants to meet that demand”</a:t>
              </a:r>
            </a:p>
            <a:p>
              <a:pPr marL="53975" indent="-53975" algn="r" defTabSz="912813">
                <a:spcBef>
                  <a:spcPct val="20000"/>
                </a:spcBef>
                <a:buClr>
                  <a:schemeClr val="tx1"/>
                </a:buClr>
              </a:pPr>
              <a:r>
                <a:rPr lang="en-US" sz="900"/>
                <a:t>Dir, Supply Chain Strategy, Auto Mfr</a:t>
              </a:r>
              <a:endParaRPr lang="en-US" sz="900" noProof="1"/>
            </a:p>
          </p:txBody>
        </p:sp>
        <p:sp>
          <p:nvSpPr>
            <p:cNvPr id="16413" name="AutoShape 35"/>
            <p:cNvSpPr>
              <a:spLocks/>
            </p:cNvSpPr>
            <p:nvPr/>
          </p:nvSpPr>
          <p:spPr bwMode="auto">
            <a:xfrm rot="-5400000">
              <a:off x="6162675" y="3151188"/>
              <a:ext cx="196850" cy="2330450"/>
            </a:xfrm>
            <a:prstGeom prst="rightBrace">
              <a:avLst>
                <a:gd name="adj1" fmla="val 96738"/>
                <a:gd name="adj2" fmla="val 72403"/>
              </a:avLst>
            </a:prstGeom>
            <a:noFill/>
            <a:ln w="19050">
              <a:solidFill>
                <a:schemeClr val="tx1"/>
              </a:solidFill>
              <a:round/>
              <a:headEnd/>
              <a:tailEnd/>
            </a:ln>
          </p:spPr>
          <p:txBody>
            <a:bodyPr wrap="none" lIns="85231" tIns="42616" rIns="85231" bIns="42616" anchor="ctr"/>
            <a:lstStyle/>
            <a:p>
              <a:endParaRPr lang="en-US"/>
            </a:p>
          </p:txBody>
        </p:sp>
        <p:sp>
          <p:nvSpPr>
            <p:cNvPr id="16414" name="AutoShape 36"/>
            <p:cNvSpPr>
              <a:spLocks/>
            </p:cNvSpPr>
            <p:nvPr/>
          </p:nvSpPr>
          <p:spPr bwMode="auto">
            <a:xfrm rot="-5400000">
              <a:off x="8218488" y="3613150"/>
              <a:ext cx="196850" cy="1406525"/>
            </a:xfrm>
            <a:prstGeom prst="rightBrace">
              <a:avLst>
                <a:gd name="adj1" fmla="val 58385"/>
                <a:gd name="adj2" fmla="val 42884"/>
              </a:avLst>
            </a:prstGeom>
            <a:noFill/>
            <a:ln w="19050">
              <a:solidFill>
                <a:schemeClr val="tx1"/>
              </a:solidFill>
              <a:round/>
              <a:headEnd/>
              <a:tailEnd/>
            </a:ln>
          </p:spPr>
          <p:txBody>
            <a:bodyPr wrap="none" lIns="85231" tIns="42616" rIns="85231" bIns="42616" anchor="ctr"/>
            <a:lstStyle/>
            <a:p>
              <a:endParaRPr lang="en-US"/>
            </a:p>
          </p:txBody>
        </p:sp>
        <p:sp>
          <p:nvSpPr>
            <p:cNvPr id="16417" name="KMA6C131B"/>
            <p:cNvSpPr>
              <a:spLocks noChangeArrowheads="1"/>
            </p:cNvSpPr>
            <p:nvPr>
              <p:custDataLst>
                <p:tags r:id="rId9"/>
              </p:custDataLst>
            </p:nvPr>
          </p:nvSpPr>
          <p:spPr bwMode="auto">
            <a:xfrm>
              <a:off x="6265863" y="2643188"/>
              <a:ext cx="2667000" cy="752475"/>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“Never miss a sale” strategy </a:t>
              </a:r>
            </a:p>
            <a:p>
              <a:pPr marL="161925" indent="-161925">
                <a:spcBef>
                  <a:spcPct val="40000"/>
                </a:spcBef>
                <a:buClr>
                  <a:schemeClr val="tx1"/>
                </a:buClr>
                <a:buFont typeface="Verdana" pitchFamily="34" charset="0"/>
                <a:buChar char="•"/>
              </a:pPr>
              <a:r>
                <a:rPr lang="en-US" sz="900"/>
                <a:t>Expensive, lumpy CAPEX</a:t>
              </a:r>
            </a:p>
            <a:p>
              <a:pPr marL="161925" indent="-161925">
                <a:spcBef>
                  <a:spcPct val="40000"/>
                </a:spcBef>
                <a:buClr>
                  <a:schemeClr val="tx1"/>
                </a:buClr>
                <a:buFont typeface="Verdana" pitchFamily="34" charset="0"/>
                <a:buChar char="•"/>
              </a:pPr>
              <a:r>
                <a:rPr lang="en-US" sz="900"/>
                <a:t>Lumpy, high variance, </a:t>
              </a:r>
              <a:br>
                <a:rPr lang="en-US" sz="900"/>
              </a:br>
              <a:r>
                <a:rPr lang="en-US" sz="900"/>
                <a:t>hard to control demand</a:t>
              </a:r>
            </a:p>
          </p:txBody>
        </p:sp>
        <p:sp>
          <p:nvSpPr>
            <p:cNvPr id="16420" name="Rectangle 42"/>
            <p:cNvSpPr>
              <a:spLocks noChangeArrowheads="1"/>
            </p:cNvSpPr>
            <p:nvPr/>
          </p:nvSpPr>
          <p:spPr bwMode="auto">
            <a:xfrm>
              <a:off x="6265863" y="1317625"/>
              <a:ext cx="2706687" cy="306388"/>
            </a:xfrm>
            <a:prstGeom prst="rect">
              <a:avLst/>
            </a:prstGeom>
            <a:solidFill>
              <a:srgbClr val="808080"/>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Full distribution/range</a:t>
              </a:r>
            </a:p>
          </p:txBody>
        </p:sp>
        <p:sp>
          <p:nvSpPr>
            <p:cNvPr id="16426" name="Rectangle 48"/>
            <p:cNvSpPr>
              <a:spLocks noChangeArrowheads="1"/>
            </p:cNvSpPr>
            <p:nvPr/>
          </p:nvSpPr>
          <p:spPr bwMode="auto">
            <a:xfrm>
              <a:off x="6645275"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grpSp>
        <p:nvGrpSpPr>
          <p:cNvPr id="48" name="Group 47"/>
          <p:cNvGrpSpPr/>
          <p:nvPr/>
        </p:nvGrpSpPr>
        <p:grpSpPr>
          <a:xfrm>
            <a:off x="2305050" y="1317625"/>
            <a:ext cx="3932238" cy="4510088"/>
            <a:chOff x="2305050" y="1317625"/>
            <a:chExt cx="3932238" cy="4510088"/>
          </a:xfrm>
        </p:grpSpPr>
        <p:sp>
          <p:nvSpPr>
            <p:cNvPr id="16392" name="Oval 7"/>
            <p:cNvSpPr>
              <a:spLocks noChangeArrowheads="1"/>
            </p:cNvSpPr>
            <p:nvPr/>
          </p:nvSpPr>
          <p:spPr bwMode="auto">
            <a:xfrm>
              <a:off x="4424363" y="3725863"/>
              <a:ext cx="192087" cy="201612"/>
            </a:xfrm>
            <a:prstGeom prst="ellipse">
              <a:avLst/>
            </a:prstGeom>
            <a:solidFill>
              <a:srgbClr val="CC6666"/>
            </a:solidFill>
            <a:ln w="19050">
              <a:solidFill>
                <a:schemeClr val="tx1"/>
              </a:solidFill>
              <a:round/>
              <a:headEnd/>
              <a:tailEnd/>
            </a:ln>
          </p:spPr>
          <p:txBody>
            <a:bodyPr wrap="none" lIns="43622" tIns="43622" rIns="43622" bIns="43622" anchor="ctr"/>
            <a:lstStyle/>
            <a:p>
              <a:pPr algn="ctr"/>
              <a:endParaRPr lang="en-US" sz="1900" b="1"/>
            </a:p>
          </p:txBody>
        </p:sp>
        <p:sp>
          <p:nvSpPr>
            <p:cNvPr id="16396" name="Text Box 11"/>
            <p:cNvSpPr txBox="1">
              <a:spLocks noChangeArrowheads="1"/>
            </p:cNvSpPr>
            <p:nvPr/>
          </p:nvSpPr>
          <p:spPr bwMode="auto">
            <a:xfrm>
              <a:off x="3125788" y="3925888"/>
              <a:ext cx="2174875" cy="287337"/>
            </a:xfrm>
            <a:prstGeom prst="rect">
              <a:avLst/>
            </a:prstGeom>
            <a:noFill/>
            <a:ln w="19050">
              <a:noFill/>
              <a:miter lim="800000"/>
              <a:headEnd/>
              <a:tailEnd/>
            </a:ln>
          </p:spPr>
          <p:txBody>
            <a:bodyPr lIns="43622" tIns="43622" rIns="43622" bIns="43622">
              <a:spAutoFit/>
            </a:bodyPr>
            <a:lstStyle/>
            <a:p>
              <a:pPr algn="ctr"/>
              <a:r>
                <a:rPr lang="en-US" sz="1300" b="1">
                  <a:solidFill>
                    <a:srgbClr val="CC6666"/>
                  </a:solidFill>
                </a:rPr>
                <a:t>Tech Mfg Co</a:t>
              </a:r>
            </a:p>
          </p:txBody>
        </p:sp>
        <p:sp>
          <p:nvSpPr>
            <p:cNvPr id="16398" name="Line 19"/>
            <p:cNvSpPr>
              <a:spLocks noChangeShapeType="1"/>
            </p:cNvSpPr>
            <p:nvPr/>
          </p:nvSpPr>
          <p:spPr bwMode="auto">
            <a:xfrm>
              <a:off x="4164013"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99" name="Line 20"/>
            <p:cNvSpPr>
              <a:spLocks noChangeShapeType="1"/>
            </p:cNvSpPr>
            <p:nvPr/>
          </p:nvSpPr>
          <p:spPr bwMode="auto">
            <a:xfrm flipV="1">
              <a:off x="4173538"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400" name="Rectangle 21"/>
            <p:cNvSpPr>
              <a:spLocks noChangeArrowheads="1"/>
            </p:cNvSpPr>
            <p:nvPr/>
          </p:nvSpPr>
          <p:spPr bwMode="auto">
            <a:xfrm>
              <a:off x="4429125" y="2251075"/>
              <a:ext cx="49213"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1" name="Rectangle 22"/>
            <p:cNvSpPr>
              <a:spLocks noChangeArrowheads="1"/>
            </p:cNvSpPr>
            <p:nvPr/>
          </p:nvSpPr>
          <p:spPr bwMode="auto">
            <a:xfrm>
              <a:off x="4699000" y="2149475"/>
              <a:ext cx="50800" cy="4397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2" name="Rectangle 23"/>
            <p:cNvSpPr>
              <a:spLocks noChangeArrowheads="1"/>
            </p:cNvSpPr>
            <p:nvPr/>
          </p:nvSpPr>
          <p:spPr bwMode="auto">
            <a:xfrm>
              <a:off x="4970463" y="2251075"/>
              <a:ext cx="50800"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6" name="KMA6DA78C"/>
            <p:cNvSpPr>
              <a:spLocks noChangeArrowheads="1"/>
            </p:cNvSpPr>
            <p:nvPr>
              <p:custDataLst>
                <p:tags r:id="rId4"/>
              </p:custDataLst>
            </p:nvPr>
          </p:nvSpPr>
          <p:spPr bwMode="auto">
            <a:xfrm>
              <a:off x="2305050" y="4565650"/>
              <a:ext cx="2559050" cy="503238"/>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forecast a range… expected demand, and an optimistic and pessimistic scenario”</a:t>
              </a:r>
            </a:p>
            <a:p>
              <a:pPr marL="66675" indent="-66675" algn="r" defTabSz="912813">
                <a:spcBef>
                  <a:spcPct val="20000"/>
                </a:spcBef>
                <a:buClr>
                  <a:schemeClr val="tx1"/>
                </a:buClr>
              </a:pPr>
              <a:r>
                <a:rPr lang="en-US" sz="900"/>
                <a:t>Fmr Tech Mfg Executive</a:t>
              </a:r>
              <a:endParaRPr lang="en-US" sz="900" noProof="1"/>
            </a:p>
          </p:txBody>
        </p:sp>
        <p:sp>
          <p:nvSpPr>
            <p:cNvPr id="16407" name="KMA6DA78C"/>
            <p:cNvSpPr>
              <a:spLocks noChangeArrowheads="1"/>
            </p:cNvSpPr>
            <p:nvPr>
              <p:custDataLst>
                <p:tags r:id="rId5"/>
              </p:custDataLst>
            </p:nvPr>
          </p:nvSpPr>
          <p:spPr bwMode="auto">
            <a:xfrm>
              <a:off x="2408238" y="5324475"/>
              <a:ext cx="2471737" cy="503238"/>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a:t>“ON Semi. creates low, medium, and high demand scenarios along with capacity plans for each.”</a:t>
              </a:r>
            </a:p>
            <a:p>
              <a:pPr marL="53975" indent="-53975" algn="r" defTabSz="912813">
                <a:spcBef>
                  <a:spcPct val="20000"/>
                </a:spcBef>
                <a:buClr>
                  <a:schemeClr val="tx1"/>
                </a:buClr>
              </a:pPr>
              <a:r>
                <a:rPr lang="en-US" sz="900"/>
                <a:t>i2 Technologies Case Study</a:t>
              </a:r>
            </a:p>
          </p:txBody>
        </p:sp>
        <p:sp>
          <p:nvSpPr>
            <p:cNvPr id="16412" name="AutoShape 34"/>
            <p:cNvSpPr>
              <a:spLocks/>
            </p:cNvSpPr>
            <p:nvPr/>
          </p:nvSpPr>
          <p:spPr bwMode="auto">
            <a:xfrm rot="-5400000">
              <a:off x="3520282" y="3064669"/>
              <a:ext cx="196850" cy="2503487"/>
            </a:xfrm>
            <a:prstGeom prst="rightBrace">
              <a:avLst>
                <a:gd name="adj1" fmla="val 103920"/>
                <a:gd name="adj2" fmla="val 83333"/>
              </a:avLst>
            </a:prstGeom>
            <a:noFill/>
            <a:ln w="19050">
              <a:solidFill>
                <a:schemeClr val="tx1"/>
              </a:solidFill>
              <a:round/>
              <a:headEnd/>
              <a:tailEnd/>
            </a:ln>
          </p:spPr>
          <p:txBody>
            <a:bodyPr wrap="none" lIns="85231" tIns="42616" rIns="85231" bIns="42616" anchor="ctr"/>
            <a:lstStyle/>
            <a:p>
              <a:endParaRPr lang="en-US"/>
            </a:p>
          </p:txBody>
        </p:sp>
        <p:sp>
          <p:nvSpPr>
            <p:cNvPr id="16416" name="KMA6C131B"/>
            <p:cNvSpPr>
              <a:spLocks noChangeArrowheads="1"/>
            </p:cNvSpPr>
            <p:nvPr>
              <p:custDataLst>
                <p:tags r:id="rId6"/>
              </p:custDataLst>
            </p:nvPr>
          </p:nvSpPr>
          <p:spPr bwMode="auto">
            <a:xfrm>
              <a:off x="3335338" y="2643188"/>
              <a:ext cx="2901950" cy="9826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Mixed utilization vs. sale strategy</a:t>
              </a:r>
            </a:p>
            <a:p>
              <a:pPr marL="161925" indent="-161925">
                <a:spcBef>
                  <a:spcPct val="40000"/>
                </a:spcBef>
                <a:buClr>
                  <a:schemeClr val="tx1"/>
                </a:buClr>
                <a:buFont typeface="Verdana" pitchFamily="34" charset="0"/>
                <a:buChar char="•"/>
              </a:pPr>
              <a:r>
                <a:rPr lang="en-US" sz="900"/>
                <a:t>Moderate CAPEX variance</a:t>
              </a:r>
            </a:p>
            <a:p>
              <a:pPr marL="161925" indent="-161925">
                <a:spcBef>
                  <a:spcPct val="40000"/>
                </a:spcBef>
                <a:buClr>
                  <a:schemeClr val="tx1"/>
                </a:buClr>
                <a:buFont typeface="Verdana" pitchFamily="34" charset="0"/>
                <a:buChar char="•"/>
              </a:pPr>
              <a:r>
                <a:rPr lang="en-US" sz="900"/>
                <a:t>Moderate control of demand </a:t>
              </a:r>
            </a:p>
            <a:p>
              <a:pPr marL="161925" indent="-161925">
                <a:spcBef>
                  <a:spcPct val="40000"/>
                </a:spcBef>
                <a:buClr>
                  <a:schemeClr val="tx1"/>
                </a:buClr>
                <a:buFont typeface="Verdana" pitchFamily="34" charset="0"/>
                <a:buChar char="•"/>
              </a:pPr>
              <a:r>
                <a:rPr lang="en-US" sz="900"/>
                <a:t>Need / desire for something “simpler” than full distribution</a:t>
              </a:r>
              <a:endParaRPr lang="en-US" sz="900" noProof="1"/>
            </a:p>
          </p:txBody>
        </p:sp>
        <p:sp>
          <p:nvSpPr>
            <p:cNvPr id="16419" name="Rectangle 41"/>
            <p:cNvSpPr>
              <a:spLocks noChangeArrowheads="1"/>
            </p:cNvSpPr>
            <p:nvPr/>
          </p:nvSpPr>
          <p:spPr bwMode="auto">
            <a:xfrm>
              <a:off x="3335338" y="1317625"/>
              <a:ext cx="2706687" cy="306388"/>
            </a:xfrm>
            <a:prstGeom prst="rect">
              <a:avLst/>
            </a:prstGeom>
            <a:solidFill>
              <a:srgbClr val="CC6666"/>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Multiple scenarios</a:t>
              </a:r>
            </a:p>
          </p:txBody>
        </p:sp>
        <p:sp>
          <p:nvSpPr>
            <p:cNvPr id="16427" name="Rectangle 49"/>
            <p:cNvSpPr>
              <a:spLocks noChangeArrowheads="1"/>
            </p:cNvSpPr>
            <p:nvPr/>
          </p:nvSpPr>
          <p:spPr bwMode="auto">
            <a:xfrm>
              <a:off x="3716338"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sp>
        <p:nvSpPr>
          <p:cNvPr id="16428" name="Rectangle 50"/>
          <p:cNvSpPr>
            <a:spLocks noChangeArrowheads="1"/>
          </p:cNvSpPr>
          <p:nvPr/>
        </p:nvSpPr>
        <p:spPr bwMode="auto">
          <a:xfrm>
            <a:off x="785813" y="1630363"/>
            <a:ext cx="1519237"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sp>
        <p:nvSpPr>
          <p:cNvPr id="16429" name="Title 45"/>
          <p:cNvSpPr>
            <a:spLocks noGrp="1"/>
          </p:cNvSpPr>
          <p:nvPr>
            <p:ph type="title"/>
          </p:nvPr>
        </p:nvSpPr>
        <p:spPr/>
        <p:txBody>
          <a:bodyPr/>
          <a:lstStyle/>
          <a:p>
            <a:r>
              <a:rPr lang="en-US" dirty="0" smtClean="0"/>
              <a:t>Bain &amp; Company identifies three types of commonly used capacity planning forecasting methods</a:t>
            </a:r>
          </a:p>
        </p:txBody>
      </p:sp>
      <p:sp>
        <p:nvSpPr>
          <p:cNvPr id="16430" name="Text Box 47"/>
          <p:cNvSpPr txBox="1">
            <a:spLocks noChangeArrowheads="1"/>
          </p:cNvSpPr>
          <p:nvPr/>
        </p:nvSpPr>
        <p:spPr bwMode="auto">
          <a:xfrm>
            <a:off x="101600" y="6604000"/>
            <a:ext cx="5454650" cy="123825"/>
          </a:xfrm>
          <a:prstGeom prst="rect">
            <a:avLst/>
          </a:prstGeom>
          <a:noFill/>
          <a:ln w="19050">
            <a:noFill/>
            <a:miter lim="800000"/>
            <a:headEnd/>
            <a:tailEnd/>
          </a:ln>
        </p:spPr>
        <p:txBody>
          <a:bodyPr wrap="none" lIns="0" tIns="0" rIns="0" bIns="0" anchor="ctr">
            <a:spAutoFit/>
          </a:bodyPr>
          <a:lstStyle/>
          <a:p>
            <a:r>
              <a:rPr lang="en-US" sz="800" noProof="1"/>
              <a:t>Reproduced by permission from Bain &amp; Company; it is not to be relied on by any 3rd party without Bain's prior written consent.</a:t>
            </a:r>
            <a:endParaRPr lang="zh-CN" altLang="en-US">
              <a:ea typeface="SimSun" pitchFamily="2" charset="-122"/>
            </a:endParaRP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4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Forecasts</a:t>
            </a:r>
            <a:endParaRPr lang="en-US" dirty="0" smtClean="0"/>
          </a:p>
        </p:txBody>
      </p:sp>
      <p:sp>
        <p:nvSpPr>
          <p:cNvPr id="229379" name="Rectangle 3"/>
          <p:cNvSpPr>
            <a:spLocks noGrp="1" noChangeArrowheads="1"/>
          </p:cNvSpPr>
          <p:nvPr>
            <p:ph idx="1"/>
          </p:nvPr>
        </p:nvSpPr>
        <p:spPr>
          <a:xfrm>
            <a:off x="144463" y="1078845"/>
            <a:ext cx="8999537" cy="5286375"/>
          </a:xfrm>
        </p:spPr>
        <p:txBody>
          <a:bodyPr/>
          <a:lstStyle/>
          <a:p>
            <a:pPr marL="381000" indent="-381000" eaLnBrk="1" hangingPunct="1">
              <a:buNone/>
              <a:defRPr/>
            </a:pPr>
            <a:r>
              <a:rPr lang="en-US" sz="1800" dirty="0"/>
              <a:t>Principle: Forecast </a:t>
            </a:r>
            <a:r>
              <a:rPr lang="en-US" sz="1800" dirty="0" smtClean="0"/>
              <a:t>should include all predictions on the evolution of relevant </a:t>
            </a:r>
            <a:r>
              <a:rPr lang="en-US" sz="1800" dirty="0" smtClean="0"/>
              <a:t>factors:</a:t>
            </a:r>
            <a:endParaRPr lang="en-US" sz="1800" dirty="0" smtClean="0"/>
          </a:p>
          <a:p>
            <a:pPr lvl="1" eaLnBrk="1" hangingPunct="1">
              <a:defRPr/>
            </a:pPr>
            <a:r>
              <a:rPr lang="en-US" sz="1600" dirty="0" smtClean="0"/>
              <a:t>Demand</a:t>
            </a:r>
          </a:p>
          <a:p>
            <a:pPr lvl="1" eaLnBrk="1" hangingPunct="1">
              <a:defRPr/>
            </a:pPr>
            <a:r>
              <a:rPr lang="en-US" sz="1600" dirty="0" smtClean="0"/>
              <a:t>Supply</a:t>
            </a:r>
          </a:p>
          <a:p>
            <a:pPr lvl="1" eaLnBrk="1" hangingPunct="1">
              <a:defRPr/>
            </a:pPr>
            <a:r>
              <a:rPr lang="en-US" sz="1600" dirty="0" smtClean="0"/>
              <a:t>Technology: </a:t>
            </a:r>
          </a:p>
          <a:p>
            <a:pPr marL="1200150" lvl="2" indent="-342900" eaLnBrk="1" hangingPunct="1">
              <a:defRPr/>
            </a:pPr>
            <a:r>
              <a:rPr lang="en-US" sz="1400" dirty="0" smtClean="0"/>
              <a:t>Cost of capacity</a:t>
            </a:r>
          </a:p>
          <a:p>
            <a:pPr marL="1200150" lvl="2" indent="-342900" eaLnBrk="1" hangingPunct="1">
              <a:defRPr/>
            </a:pPr>
            <a:r>
              <a:rPr lang="en-US" sz="1400" dirty="0" smtClean="0"/>
              <a:t>Learning and continuous improvement increase capacity (yield)</a:t>
            </a:r>
          </a:p>
          <a:p>
            <a:pPr marL="1200150" lvl="2" indent="-342900" eaLnBrk="1" hangingPunct="1">
              <a:defRPr/>
            </a:pPr>
            <a:r>
              <a:rPr lang="en-US" sz="1400" dirty="0" smtClean="0"/>
              <a:t>New technologies</a:t>
            </a:r>
          </a:p>
          <a:p>
            <a:pPr lvl="1" eaLnBrk="1" hangingPunct="1">
              <a:defRPr/>
            </a:pPr>
            <a:r>
              <a:rPr lang="en-US" sz="1600" dirty="0" smtClean="0"/>
              <a:t>Strategic Uncertainty: Competition and </a:t>
            </a:r>
            <a:r>
              <a:rPr lang="en-US" sz="1600" dirty="0" smtClean="0"/>
              <a:t>environment</a:t>
            </a:r>
          </a:p>
          <a:p>
            <a:pPr marL="381000" indent="-381000" eaLnBrk="1" hangingPunct="1">
              <a:buNone/>
            </a:pPr>
            <a:endParaRPr lang="en-US" sz="1800" dirty="0"/>
          </a:p>
          <a:p>
            <a:pPr marL="381000" indent="-381000" eaLnBrk="1" hangingPunct="1">
              <a:buNone/>
            </a:pPr>
            <a:r>
              <a:rPr lang="en-US" sz="1800" dirty="0" smtClean="0"/>
              <a:t>Principle</a:t>
            </a:r>
            <a:r>
              <a:rPr lang="en-US" sz="1800" dirty="0"/>
              <a:t>: Forecasts should include uncertainty by time bucket.</a:t>
            </a:r>
          </a:p>
          <a:p>
            <a:pPr marL="381000" indent="-381000" eaLnBrk="1" hangingPunct="1">
              <a:buNone/>
            </a:pPr>
            <a:endParaRPr lang="en-US" sz="1800" dirty="0"/>
          </a:p>
          <a:p>
            <a:pPr marL="381000" indent="-381000" eaLnBrk="1" hangingPunct="1">
              <a:buNone/>
            </a:pPr>
            <a:r>
              <a:rPr lang="en-US" sz="1800" dirty="0"/>
              <a:t>Challenges in practice:</a:t>
            </a:r>
          </a:p>
          <a:p>
            <a:pPr marL="381000" indent="-381000" eaLnBrk="1" hangingPunct="1">
              <a:buFont typeface="Wingdings" pitchFamily="2" charset="2"/>
              <a:buAutoNum type="arabicPeriod"/>
            </a:pPr>
            <a:r>
              <a:rPr lang="en-US" sz="1800" dirty="0"/>
              <a:t>Many companies use only point forecasts</a:t>
            </a:r>
          </a:p>
          <a:p>
            <a:pPr marL="381000" indent="-381000" eaLnBrk="1" hangingPunct="1">
              <a:buFont typeface="Wingdings" pitchFamily="2" charset="2"/>
              <a:buAutoNum type="arabicPeriod"/>
            </a:pPr>
            <a:r>
              <a:rPr lang="en-US" sz="1800" dirty="0"/>
              <a:t>Forecasts require cross-functional input and agreement</a:t>
            </a:r>
          </a:p>
          <a:p>
            <a:pPr marL="381000" indent="-381000" eaLnBrk="1" hangingPunct="1">
              <a:buFont typeface="Wingdings" pitchFamily="2" charset="2"/>
              <a:buAutoNum type="arabicPeriod"/>
            </a:pPr>
            <a:r>
              <a:rPr lang="en-US" sz="1800" dirty="0"/>
              <a:t>Most important: forecasts often serve other means:</a:t>
            </a:r>
          </a:p>
          <a:p>
            <a:pPr marL="800100" lvl="1" indent="-342900" eaLnBrk="1" hangingPunct="1">
              <a:buFont typeface="Wingdings" pitchFamily="2" charset="2"/>
              <a:buChar char="§"/>
            </a:pPr>
            <a:r>
              <a:rPr lang="en-US" sz="1600" dirty="0"/>
              <a:t>Goal setting, often connected to incentive systems</a:t>
            </a:r>
          </a:p>
          <a:p>
            <a:pPr marL="800100" lvl="1" indent="-342900" eaLnBrk="1" hangingPunct="1">
              <a:buFont typeface="Wingdings" pitchFamily="2" charset="2"/>
              <a:buChar char="§"/>
            </a:pPr>
            <a:r>
              <a:rPr lang="en-US" sz="1600" dirty="0"/>
              <a:t>Budgeting and financial </a:t>
            </a:r>
            <a:r>
              <a:rPr lang="en-US" sz="1600" dirty="0" smtClean="0"/>
              <a:t>reporting</a:t>
            </a:r>
            <a:endParaRPr lang="en-US" sz="1600" dirty="0" smtClean="0"/>
          </a:p>
          <a:p>
            <a:pPr marL="381000" indent="-381000" eaLnBrk="1" hangingPunct="1">
              <a:buNone/>
              <a:defRPr/>
            </a:pPr>
            <a:endParaRPr lang="en-US" sz="1800" dirty="0" smtClean="0"/>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smtClean="0"/>
              <a:t>Financial Analysis of Capacity Strategy </a:t>
            </a:r>
            <a:br>
              <a:rPr lang="en-US" dirty="0" smtClean="0"/>
            </a:br>
            <a:r>
              <a:rPr lang="en-US" dirty="0" smtClean="0"/>
              <a:t>       </a:t>
            </a:r>
            <a:r>
              <a:rPr lang="en-US" dirty="0" smtClean="0"/>
              <a:t>Valuation </a:t>
            </a:r>
            <a:r>
              <a:rPr lang="en-US" dirty="0" smtClean="0"/>
              <a:t>&amp; NPV: Important Operations Elements</a:t>
            </a:r>
          </a:p>
        </p:txBody>
      </p:sp>
      <p:sp>
        <p:nvSpPr>
          <p:cNvPr id="21507" name="Rectangle 3"/>
          <p:cNvSpPr>
            <a:spLocks noGrp="1" noChangeArrowheads="1"/>
          </p:cNvSpPr>
          <p:nvPr>
            <p:ph idx="1"/>
          </p:nvPr>
        </p:nvSpPr>
        <p:spPr>
          <a:xfrm>
            <a:off x="0" y="1066800"/>
            <a:ext cx="9144000" cy="5446713"/>
          </a:xfrm>
        </p:spPr>
        <p:txBody>
          <a:bodyPr/>
          <a:lstStyle/>
          <a:p>
            <a:pPr marL="457200" indent="-457200" eaLnBrk="1" hangingPunct="1">
              <a:buFontTx/>
              <a:buAutoNum type="arabicPeriod"/>
            </a:pPr>
            <a:r>
              <a:rPr lang="en-US" sz="2800" dirty="0" smtClean="0"/>
              <a:t>Forecasts of demand, supply and margins </a:t>
            </a:r>
          </a:p>
          <a:p>
            <a:pPr marL="457200" indent="-457200" eaLnBrk="1" hangingPunct="1">
              <a:buFontTx/>
              <a:buAutoNum type="arabicPeriod"/>
            </a:pPr>
            <a:r>
              <a:rPr lang="en-US" sz="2800" b="1" dirty="0" smtClean="0">
                <a:solidFill>
                  <a:srgbClr val="FF0000"/>
                </a:solidFill>
              </a:rPr>
              <a:t>Distinguish </a:t>
            </a:r>
            <a:r>
              <a:rPr lang="en-US" sz="2800" b="1" i="1" dirty="0" smtClean="0">
                <a:solidFill>
                  <a:srgbClr val="FF0000"/>
                </a:solidFill>
              </a:rPr>
              <a:t>demand</a:t>
            </a:r>
            <a:r>
              <a:rPr lang="en-US" sz="2800" b="1" dirty="0" smtClean="0">
                <a:solidFill>
                  <a:srgbClr val="FF0000"/>
                </a:solidFill>
              </a:rPr>
              <a:t> from </a:t>
            </a:r>
            <a:r>
              <a:rPr lang="en-US" sz="2800" b="1" i="1" dirty="0" smtClean="0">
                <a:solidFill>
                  <a:srgbClr val="FF0000"/>
                </a:solidFill>
              </a:rPr>
              <a:t>output and sales</a:t>
            </a:r>
            <a:r>
              <a:rPr lang="en-US" sz="2800" b="1" dirty="0" smtClean="0">
                <a:solidFill>
                  <a:srgbClr val="FF0000"/>
                </a:solidFill>
              </a:rPr>
              <a:t>!</a:t>
            </a:r>
          </a:p>
          <a:p>
            <a:pPr marL="457200" indent="-457200" eaLnBrk="1" hangingPunct="1">
              <a:buFontTx/>
              <a:buAutoNum type="arabicPeriod"/>
            </a:pPr>
            <a:r>
              <a:rPr lang="en-US" sz="2800" dirty="0" smtClean="0"/>
              <a:t>Model capacity adjustments + continuous improvements</a:t>
            </a:r>
          </a:p>
          <a:p>
            <a:pPr marL="457200" indent="-457200" eaLnBrk="1" hangingPunct="1">
              <a:buFontTx/>
              <a:buAutoNum type="arabicPeriod"/>
            </a:pPr>
            <a:r>
              <a:rPr lang="en-US" sz="2800" dirty="0" smtClean="0"/>
              <a:t>Include plans or options for model changes and future new products</a:t>
            </a:r>
          </a:p>
          <a:p>
            <a:pPr marL="457200" indent="-457200" eaLnBrk="1" hangingPunct="1">
              <a:buFontTx/>
              <a:buAutoNum type="arabicPeriod"/>
            </a:pPr>
            <a:r>
              <a:rPr lang="en-US" sz="2800" dirty="0" smtClean="0"/>
              <a:t>Moving baseline: it is often easier to do two separate discounted cash flow analyses: 1. “do not invest” 2. “do invest” find NPV as their difference</a:t>
            </a:r>
          </a:p>
          <a:p>
            <a:pPr marL="457200" indent="-457200" eaLnBrk="1" hangingPunct="1">
              <a:buFontTx/>
              <a:buAutoNum type="arabicPeriod"/>
            </a:pPr>
            <a:r>
              <a:rPr lang="en-US" sz="2800" i="1" dirty="0" smtClean="0"/>
              <a:t>Capture risk</a:t>
            </a:r>
            <a:endParaRPr lang="en-US" sz="2800" dirty="0" smtClean="0"/>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Tools to Incorporate risk into analysis:</a:t>
            </a:r>
          </a:p>
        </p:txBody>
      </p:sp>
      <p:sp>
        <p:nvSpPr>
          <p:cNvPr id="229379" name="Rectangle 3"/>
          <p:cNvSpPr>
            <a:spLocks noGrp="1" noChangeArrowheads="1"/>
          </p:cNvSpPr>
          <p:nvPr>
            <p:ph idx="1"/>
          </p:nvPr>
        </p:nvSpPr>
        <p:spPr>
          <a:xfrm>
            <a:off x="144463" y="1035050"/>
            <a:ext cx="8999537" cy="5286375"/>
          </a:xfrm>
        </p:spPr>
        <p:txBody>
          <a:bodyPr/>
          <a:lstStyle/>
          <a:p>
            <a:pPr marL="457200" indent="-457200" eaLnBrk="1" hangingPunct="1">
              <a:buFont typeface="Wingdings" pitchFamily="2" charset="2"/>
              <a:buAutoNum type="arabicPeriod"/>
              <a:defRPr/>
            </a:pPr>
            <a:r>
              <a:rPr lang="en-US" sz="2400" dirty="0" smtClean="0"/>
              <a:t>Scenario Analysis (concurrent, discrete)</a:t>
            </a:r>
          </a:p>
          <a:p>
            <a:pPr marL="457200" indent="-457200" eaLnBrk="1" hangingPunct="1">
              <a:buFont typeface="Wingdings" pitchFamily="2" charset="2"/>
              <a:buAutoNum type="arabicPeriod"/>
              <a:defRPr/>
            </a:pPr>
            <a:r>
              <a:rPr lang="en-US" sz="2400" dirty="0" smtClean="0"/>
              <a:t>Decision Trees (sequential, discrete)</a:t>
            </a:r>
          </a:p>
          <a:p>
            <a:pPr marL="457200" indent="-457200" eaLnBrk="1" hangingPunct="1">
              <a:buFont typeface="Wingdings" pitchFamily="2" charset="2"/>
              <a:buAutoNum type="arabicPeriod"/>
              <a:defRPr/>
            </a:pPr>
            <a:r>
              <a:rPr lang="en-US" sz="2400" dirty="0" smtClean="0"/>
              <a:t>Simulation</a:t>
            </a:r>
          </a:p>
          <a:p>
            <a:pPr marL="457200" indent="-457200" eaLnBrk="1" hangingPunct="1">
              <a:buFont typeface="Wingdings" pitchFamily="2" charset="2"/>
              <a:buAutoNum type="arabicPeriod"/>
              <a:defRPr/>
            </a:pPr>
            <a:endParaRPr lang="en-US" sz="2400" dirty="0"/>
          </a:p>
          <a:p>
            <a:pPr marL="0" indent="0" eaLnBrk="1" hangingPunct="1">
              <a:buNone/>
              <a:defRPr/>
            </a:pPr>
            <a:endParaRPr lang="en-US" sz="2400" dirty="0"/>
          </a:p>
          <a:p>
            <a:pPr marL="0" indent="0" eaLnBrk="1" hangingPunct="1">
              <a:buNone/>
              <a:defRPr/>
            </a:pPr>
            <a:r>
              <a:rPr lang="en-US" sz="2400" dirty="0" smtClean="0"/>
              <a:t>Steps for Scenario Analysis:</a:t>
            </a:r>
          </a:p>
          <a:p>
            <a:pPr marL="457200" indent="-457200" eaLnBrk="1" hangingPunct="1">
              <a:buAutoNum type="arabicPeriod"/>
              <a:defRPr/>
            </a:pPr>
            <a:r>
              <a:rPr lang="en-US" sz="2400" dirty="0" smtClean="0"/>
              <a:t>Determine the factors you build around</a:t>
            </a:r>
          </a:p>
          <a:p>
            <a:pPr marL="457200" indent="-457200" eaLnBrk="1" hangingPunct="1">
              <a:buAutoNum type="arabicPeriod"/>
              <a:defRPr/>
            </a:pPr>
            <a:r>
              <a:rPr lang="en-US" sz="2400" dirty="0" smtClean="0"/>
              <a:t>Determine scenarios</a:t>
            </a:r>
          </a:p>
          <a:p>
            <a:pPr marL="457200" indent="-457200" eaLnBrk="1" hangingPunct="1">
              <a:buFont typeface="Wingdings" pitchFamily="2" charset="2"/>
              <a:buAutoNum type="arabicPeriod"/>
              <a:defRPr/>
            </a:pPr>
            <a:r>
              <a:rPr lang="en-US" sz="2400" dirty="0"/>
              <a:t>Assign </a:t>
            </a:r>
            <a:r>
              <a:rPr lang="en-US" sz="2400" dirty="0" smtClean="0"/>
              <a:t>probabilities</a:t>
            </a:r>
          </a:p>
          <a:p>
            <a:pPr marL="457200" indent="-457200" eaLnBrk="1" hangingPunct="1">
              <a:buAutoNum type="arabicPeriod"/>
              <a:defRPr/>
            </a:pPr>
            <a:r>
              <a:rPr lang="en-US" sz="2400" dirty="0" smtClean="0"/>
              <a:t>Estimate cash flow for each scenario</a:t>
            </a:r>
          </a:p>
          <a:p>
            <a:pPr marL="457200" indent="-457200" eaLnBrk="1" hangingPunct="1">
              <a:buAutoNum type="arabicPeriod"/>
              <a:defRPr/>
            </a:pPr>
            <a:r>
              <a:rPr lang="en-US" sz="2400" dirty="0" smtClean="0"/>
              <a:t>Compute Expected NPV</a:t>
            </a:r>
          </a:p>
          <a:p>
            <a:pPr marL="457200" indent="-457200" eaLnBrk="1" hangingPunct="1">
              <a:buAutoNum type="arabicPeriod"/>
              <a:defRPr/>
            </a:pPr>
            <a:endParaRPr lang="en-US" sz="2400" dirty="0" smtClean="0"/>
          </a:p>
          <a:p>
            <a:pPr marL="457200" indent="-457200" eaLnBrk="1" hangingPunct="1">
              <a:buAutoNum type="arabicPeriod"/>
              <a:defRPr/>
            </a:pPr>
            <a:endParaRPr lang="en-US" sz="2400" dirty="0" smtClean="0"/>
          </a:p>
          <a:p>
            <a:pPr marL="457200" indent="-457200" eaLnBrk="1" hangingPunct="1">
              <a:buFont typeface="Wingdings" pitchFamily="2" charset="2"/>
              <a:buAutoNum type="arabicPeriod"/>
              <a:defRPr/>
            </a:pPr>
            <a:endParaRPr lang="en-US" sz="2400" dirty="0" smtClean="0"/>
          </a:p>
        </p:txBody>
      </p:sp>
    </p:spTree>
    <p:custDataLst>
      <p:tags r:id="rId1"/>
    </p:custDataLst>
    <p:extLst>
      <p:ext uri="{BB962C8B-B14F-4D97-AF65-F5344CB8AC3E}">
        <p14:creationId xmlns:p14="http://schemas.microsoft.com/office/powerpoint/2010/main" val="113074709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79">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9379">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9379">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9379">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9379">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937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smtClean="0"/>
              <a:t>Capacity as a Real Option: Value and Volatility</a:t>
            </a:r>
          </a:p>
        </p:txBody>
      </p:sp>
      <p:sp>
        <p:nvSpPr>
          <p:cNvPr id="19459" name="Rectangle 4"/>
          <p:cNvSpPr>
            <a:spLocks noGrp="1" noChangeArrowheads="1"/>
          </p:cNvSpPr>
          <p:nvPr>
            <p:ph idx="1"/>
          </p:nvPr>
        </p:nvSpPr>
        <p:spPr>
          <a:xfrm>
            <a:off x="455613" y="5160963"/>
            <a:ext cx="8229600" cy="1417637"/>
          </a:xfrm>
        </p:spPr>
        <p:txBody>
          <a:bodyPr/>
          <a:lstStyle/>
          <a:p>
            <a:pPr eaLnBrk="1" hangingPunct="1"/>
            <a:r>
              <a:rPr lang="en-US" smtClean="0"/>
              <a:t>Capacity caps output and this non-linearity makes capacity valuation strongly dependent on demand volatility and on the impact of shortages </a:t>
            </a:r>
          </a:p>
        </p:txBody>
      </p:sp>
      <p:sp>
        <p:nvSpPr>
          <p:cNvPr id="19460" name="Rectangle 14"/>
          <p:cNvSpPr>
            <a:spLocks noChangeArrowheads="1"/>
          </p:cNvSpPr>
          <p:nvPr/>
        </p:nvSpPr>
        <p:spPr bwMode="auto">
          <a:xfrm>
            <a:off x="484188" y="1020763"/>
            <a:ext cx="8164512" cy="39846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19461" name="Rectangle 15"/>
          <p:cNvSpPr>
            <a:spLocks noChangeArrowheads="1"/>
          </p:cNvSpPr>
          <p:nvPr/>
        </p:nvSpPr>
        <p:spPr bwMode="auto">
          <a:xfrm>
            <a:off x="1490663" y="1193800"/>
            <a:ext cx="6891337" cy="3381375"/>
          </a:xfrm>
          <a:prstGeom prst="rect">
            <a:avLst/>
          </a:prstGeom>
          <a:solidFill>
            <a:srgbClr val="CCECFF"/>
          </a:solidFill>
          <a:ln w="9525">
            <a:solidFill>
              <a:schemeClr val="tx1"/>
            </a:solidFill>
            <a:miter lim="800000"/>
            <a:headEnd type="none" w="sm" len="sm"/>
            <a:tailEnd type="none" w="sm" len="sm"/>
          </a:ln>
        </p:spPr>
        <p:txBody>
          <a:bodyPr wrap="none" anchor="ctr"/>
          <a:lstStyle/>
          <a:p>
            <a:endParaRPr lang="en-US"/>
          </a:p>
        </p:txBody>
      </p:sp>
      <p:sp>
        <p:nvSpPr>
          <p:cNvPr id="260112" name="Freeform 16"/>
          <p:cNvSpPr>
            <a:spLocks/>
          </p:cNvSpPr>
          <p:nvPr/>
        </p:nvSpPr>
        <p:spPr bwMode="auto">
          <a:xfrm>
            <a:off x="2582863" y="2997200"/>
            <a:ext cx="5794375" cy="1574800"/>
          </a:xfrm>
          <a:custGeom>
            <a:avLst/>
            <a:gdLst>
              <a:gd name="T0" fmla="*/ 0 w 4973"/>
              <a:gd name="T1" fmla="*/ 2147483647 h 2421"/>
              <a:gd name="T2" fmla="*/ 2147483647 w 4973"/>
              <a:gd name="T3" fmla="*/ 2147483647 h 2421"/>
              <a:gd name="T4" fmla="*/ 2147483647 w 4973"/>
              <a:gd name="T5" fmla="*/ 2147483647 h 2421"/>
              <a:gd name="T6" fmla="*/ 2147483647 w 4973"/>
              <a:gd name="T7" fmla="*/ 2147483647 h 2421"/>
              <a:gd name="T8" fmla="*/ 2147483647 w 4973"/>
              <a:gd name="T9" fmla="*/ 2147483647 h 2421"/>
              <a:gd name="T10" fmla="*/ 2147483647 w 4973"/>
              <a:gd name="T11" fmla="*/ 2147483647 h 2421"/>
              <a:gd name="T12" fmla="*/ 2147483647 w 4973"/>
              <a:gd name="T13" fmla="*/ 2147483647 h 2421"/>
              <a:gd name="T14" fmla="*/ 2147483647 w 4973"/>
              <a:gd name="T15" fmla="*/ 2147483647 h 2421"/>
              <a:gd name="T16" fmla="*/ 2147483647 w 4973"/>
              <a:gd name="T17" fmla="*/ 2147483647 h 2421"/>
              <a:gd name="T18" fmla="*/ 2147483647 w 4973"/>
              <a:gd name="T19" fmla="*/ 2147483647 h 2421"/>
              <a:gd name="T20" fmla="*/ 2147483647 w 4973"/>
              <a:gd name="T21" fmla="*/ 2147483647 h 2421"/>
              <a:gd name="T22" fmla="*/ 2147483647 w 4973"/>
              <a:gd name="T23" fmla="*/ 2147483647 h 2421"/>
              <a:gd name="T24" fmla="*/ 2147483647 w 4973"/>
              <a:gd name="T25" fmla="*/ 2147483647 h 2421"/>
              <a:gd name="T26" fmla="*/ 2147483647 w 4973"/>
              <a:gd name="T27" fmla="*/ 0 h 2421"/>
              <a:gd name="T28" fmla="*/ 2147483647 w 4973"/>
              <a:gd name="T29" fmla="*/ 2147483647 h 2421"/>
              <a:gd name="T30" fmla="*/ 2147483647 w 4973"/>
              <a:gd name="T31" fmla="*/ 2147483647 h 2421"/>
              <a:gd name="T32" fmla="*/ 2147483647 w 4973"/>
              <a:gd name="T33" fmla="*/ 2147483647 h 2421"/>
              <a:gd name="T34" fmla="*/ 2147483647 w 4973"/>
              <a:gd name="T35" fmla="*/ 2147483647 h 2421"/>
              <a:gd name="T36" fmla="*/ 2147483647 w 4973"/>
              <a:gd name="T37" fmla="*/ 2147483647 h 2421"/>
              <a:gd name="T38" fmla="*/ 2147483647 w 4973"/>
              <a:gd name="T39" fmla="*/ 2147483647 h 2421"/>
              <a:gd name="T40" fmla="*/ 2147483647 w 4973"/>
              <a:gd name="T41" fmla="*/ 2147483647 h 2421"/>
              <a:gd name="T42" fmla="*/ 2147483647 w 4973"/>
              <a:gd name="T43" fmla="*/ 2147483647 h 2421"/>
              <a:gd name="T44" fmla="*/ 2147483647 w 4973"/>
              <a:gd name="T45" fmla="*/ 2147483647 h 2421"/>
              <a:gd name="T46" fmla="*/ 2147483647 w 4973"/>
              <a:gd name="T47" fmla="*/ 2147483647 h 2421"/>
              <a:gd name="T48" fmla="*/ 2147483647 w 4973"/>
              <a:gd name="T49" fmla="*/ 2147483647 h 2421"/>
              <a:gd name="T50" fmla="*/ 2147483647 w 4973"/>
              <a:gd name="T51" fmla="*/ 2147483647 h 2421"/>
              <a:gd name="T52" fmla="*/ 2147483647 w 4973"/>
              <a:gd name="T53" fmla="*/ 2147483647 h 2421"/>
              <a:gd name="T54" fmla="*/ 2147483647 w 4973"/>
              <a:gd name="T55" fmla="*/ 2147483647 h 2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73"/>
              <a:gd name="T85" fmla="*/ 0 h 2421"/>
              <a:gd name="T86" fmla="*/ 4973 w 4973"/>
              <a:gd name="T87" fmla="*/ 2421 h 2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33CCFF"/>
          </a:solidFill>
          <a:ln w="12700">
            <a:solidFill>
              <a:srgbClr val="33CCFF"/>
            </a:solidFill>
            <a:round/>
            <a:headEnd type="none" w="sm" len="sm"/>
            <a:tailEnd type="none" w="sm" len="sm"/>
          </a:ln>
        </p:spPr>
        <p:txBody>
          <a:bodyPr/>
          <a:lstStyle/>
          <a:p>
            <a:endParaRPr lang="en-US"/>
          </a:p>
        </p:txBody>
      </p:sp>
      <p:sp>
        <p:nvSpPr>
          <p:cNvPr id="19463" name="Freeform 17"/>
          <p:cNvSpPr>
            <a:spLocks/>
          </p:cNvSpPr>
          <p:nvPr/>
        </p:nvSpPr>
        <p:spPr bwMode="auto">
          <a:xfrm>
            <a:off x="1500188" y="1985963"/>
            <a:ext cx="6248400" cy="2595562"/>
          </a:xfrm>
          <a:custGeom>
            <a:avLst/>
            <a:gdLst>
              <a:gd name="T0" fmla="*/ 0 w 3936"/>
              <a:gd name="T1" fmla="*/ 2147483647 h 1635"/>
              <a:gd name="T2" fmla="*/ 2147483647 w 3936"/>
              <a:gd name="T3" fmla="*/ 0 h 1635"/>
              <a:gd name="T4" fmla="*/ 2147483647 w 3936"/>
              <a:gd name="T5" fmla="*/ 2147483647 h 1635"/>
              <a:gd name="T6" fmla="*/ 0 60000 65536"/>
              <a:gd name="T7" fmla="*/ 0 60000 65536"/>
              <a:gd name="T8" fmla="*/ 0 60000 65536"/>
              <a:gd name="T9" fmla="*/ 0 w 3936"/>
              <a:gd name="T10" fmla="*/ 0 h 1635"/>
              <a:gd name="T11" fmla="*/ 3936 w 3936"/>
              <a:gd name="T12" fmla="*/ 1635 h 1635"/>
            </a:gdLst>
            <a:ahLst/>
            <a:cxnLst>
              <a:cxn ang="T6">
                <a:pos x="T0" y="T1"/>
              </a:cxn>
              <a:cxn ang="T7">
                <a:pos x="T2" y="T3"/>
              </a:cxn>
              <a:cxn ang="T8">
                <a:pos x="T4" y="T5"/>
              </a:cxn>
            </a:cxnLst>
            <a:rect l="T9" t="T10" r="T11" b="T12"/>
            <a:pathLst>
              <a:path w="3936" h="1635">
                <a:moveTo>
                  <a:pt x="0" y="1635"/>
                </a:moveTo>
                <a:lnTo>
                  <a:pt x="2502" y="0"/>
                </a:lnTo>
                <a:lnTo>
                  <a:pt x="3936" y="3"/>
                </a:lnTo>
              </a:path>
            </a:pathLst>
          </a:custGeom>
          <a:noFill/>
          <a:ln w="28575">
            <a:solidFill>
              <a:schemeClr val="accent2"/>
            </a:solidFill>
            <a:round/>
            <a:headEnd/>
            <a:tailEnd/>
          </a:ln>
        </p:spPr>
        <p:txBody>
          <a:bodyPr wrap="none">
            <a:spAutoFit/>
          </a:bodyPr>
          <a:lstStyle/>
          <a:p>
            <a:endParaRPr lang="en-US"/>
          </a:p>
        </p:txBody>
      </p:sp>
      <p:sp>
        <p:nvSpPr>
          <p:cNvPr id="19464" name="Text Box 18"/>
          <p:cNvSpPr txBox="1">
            <a:spLocks noChangeArrowheads="1"/>
          </p:cNvSpPr>
          <p:nvPr/>
        </p:nvSpPr>
        <p:spPr bwMode="auto">
          <a:xfrm>
            <a:off x="7321550" y="4633913"/>
            <a:ext cx="96202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demand</a:t>
            </a:r>
          </a:p>
        </p:txBody>
      </p:sp>
      <p:sp>
        <p:nvSpPr>
          <p:cNvPr id="19465" name="Text Box 19"/>
          <p:cNvSpPr txBox="1">
            <a:spLocks noChangeArrowheads="1"/>
          </p:cNvSpPr>
          <p:nvPr/>
        </p:nvSpPr>
        <p:spPr bwMode="auto">
          <a:xfrm>
            <a:off x="655638" y="1220788"/>
            <a:ext cx="81597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output</a:t>
            </a:r>
          </a:p>
        </p:txBody>
      </p:sp>
      <p:sp>
        <p:nvSpPr>
          <p:cNvPr id="19466" name="Text Box 20"/>
          <p:cNvSpPr txBox="1">
            <a:spLocks noChangeArrowheads="1"/>
          </p:cNvSpPr>
          <p:nvPr/>
        </p:nvSpPr>
        <p:spPr bwMode="auto">
          <a:xfrm>
            <a:off x="477838" y="1822450"/>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67" name="Freeform 22"/>
          <p:cNvSpPr>
            <a:spLocks/>
          </p:cNvSpPr>
          <p:nvPr/>
        </p:nvSpPr>
        <p:spPr bwMode="auto">
          <a:xfrm>
            <a:off x="2228850" y="3894138"/>
            <a:ext cx="319088" cy="227012"/>
          </a:xfrm>
          <a:custGeom>
            <a:avLst/>
            <a:gdLst>
              <a:gd name="T0" fmla="*/ 0 w 201"/>
              <a:gd name="T1" fmla="*/ 2147483647 h 143"/>
              <a:gd name="T2" fmla="*/ 2147483647 w 201"/>
              <a:gd name="T3" fmla="*/ 2147483647 h 143"/>
              <a:gd name="T4" fmla="*/ 2147483647 w 201"/>
              <a:gd name="T5" fmla="*/ 0 h 143"/>
              <a:gd name="T6" fmla="*/ 0 60000 65536"/>
              <a:gd name="T7" fmla="*/ 0 60000 65536"/>
              <a:gd name="T8" fmla="*/ 0 60000 65536"/>
              <a:gd name="T9" fmla="*/ 0 w 201"/>
              <a:gd name="T10" fmla="*/ 0 h 143"/>
              <a:gd name="T11" fmla="*/ 201 w 201"/>
              <a:gd name="T12" fmla="*/ 143 h 143"/>
            </a:gdLst>
            <a:ahLst/>
            <a:cxnLst>
              <a:cxn ang="T6">
                <a:pos x="T0" y="T1"/>
              </a:cxn>
              <a:cxn ang="T7">
                <a:pos x="T2" y="T3"/>
              </a:cxn>
              <a:cxn ang="T8">
                <a:pos x="T4" y="T5"/>
              </a:cxn>
            </a:cxnLst>
            <a:rect l="T9" t="T10" r="T11" b="T12"/>
            <a:pathLst>
              <a:path w="201" h="143">
                <a:moveTo>
                  <a:pt x="0" y="143"/>
                </a:moveTo>
                <a:lnTo>
                  <a:pt x="201" y="143"/>
                </a:lnTo>
                <a:lnTo>
                  <a:pt x="201" y="0"/>
                </a:lnTo>
              </a:path>
            </a:pathLst>
          </a:custGeom>
          <a:noFill/>
          <a:ln w="12700">
            <a:solidFill>
              <a:schemeClr val="tx1"/>
            </a:solidFill>
            <a:round/>
            <a:headEnd type="none" w="sm" len="sm"/>
            <a:tailEnd type="none" w="sm" len="sm"/>
          </a:ln>
        </p:spPr>
        <p:txBody>
          <a:bodyPr/>
          <a:lstStyle/>
          <a:p>
            <a:endParaRPr lang="en-US"/>
          </a:p>
        </p:txBody>
      </p:sp>
      <p:sp>
        <p:nvSpPr>
          <p:cNvPr id="19468" name="Text Box 23"/>
          <p:cNvSpPr txBox="1">
            <a:spLocks noChangeArrowheads="1"/>
          </p:cNvSpPr>
          <p:nvPr/>
        </p:nvSpPr>
        <p:spPr bwMode="auto">
          <a:xfrm>
            <a:off x="2286000" y="4086225"/>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69" name="Text Box 24"/>
          <p:cNvSpPr txBox="1">
            <a:spLocks noChangeArrowheads="1"/>
          </p:cNvSpPr>
          <p:nvPr/>
        </p:nvSpPr>
        <p:spPr bwMode="auto">
          <a:xfrm>
            <a:off x="2533650" y="3873500"/>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70" name="Text Box 26"/>
          <p:cNvSpPr txBox="1">
            <a:spLocks noChangeArrowheads="1"/>
          </p:cNvSpPr>
          <p:nvPr/>
        </p:nvSpPr>
        <p:spPr bwMode="auto">
          <a:xfrm>
            <a:off x="4979988" y="4625975"/>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71" name="Line 27"/>
          <p:cNvSpPr>
            <a:spLocks noChangeShapeType="1"/>
          </p:cNvSpPr>
          <p:nvPr/>
        </p:nvSpPr>
        <p:spPr bwMode="auto">
          <a:xfrm>
            <a:off x="5475288" y="1973263"/>
            <a:ext cx="0" cy="2595562"/>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2" name="Line 28"/>
          <p:cNvSpPr>
            <a:spLocks noChangeShapeType="1"/>
          </p:cNvSpPr>
          <p:nvPr/>
        </p:nvSpPr>
        <p:spPr bwMode="auto">
          <a:xfrm flipH="1">
            <a:off x="1519238" y="1981200"/>
            <a:ext cx="3962400" cy="0"/>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3" name="Text Box 29"/>
          <p:cNvSpPr txBox="1">
            <a:spLocks noChangeArrowheads="1"/>
          </p:cNvSpPr>
          <p:nvPr/>
        </p:nvSpPr>
        <p:spPr bwMode="auto">
          <a:xfrm>
            <a:off x="1363663" y="4621213"/>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4" name="Text Box 30"/>
          <p:cNvSpPr txBox="1">
            <a:spLocks noChangeArrowheads="1"/>
          </p:cNvSpPr>
          <p:nvPr/>
        </p:nvSpPr>
        <p:spPr bwMode="auto">
          <a:xfrm>
            <a:off x="1181100" y="4422775"/>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5" name="Text Box 31"/>
          <p:cNvSpPr txBox="1">
            <a:spLocks noChangeArrowheads="1"/>
          </p:cNvSpPr>
          <p:nvPr/>
        </p:nvSpPr>
        <p:spPr bwMode="auto">
          <a:xfrm>
            <a:off x="5443538" y="3813175"/>
            <a:ext cx="1165225" cy="581025"/>
          </a:xfrm>
          <a:prstGeom prst="rect">
            <a:avLst/>
          </a:prstGeom>
          <a:noFill/>
          <a:ln w="9525" algn="ctr">
            <a:noFill/>
            <a:prstDash val="dash"/>
            <a:miter lim="800000"/>
            <a:headEnd/>
            <a:tailEnd/>
          </a:ln>
        </p:spPr>
        <p:txBody>
          <a:bodyPr wrap="none">
            <a:spAutoFit/>
          </a:bodyPr>
          <a:lstStyle/>
          <a:p>
            <a:r>
              <a:rPr lang="en-US" sz="1600">
                <a:solidFill>
                  <a:schemeClr val="bg1"/>
                </a:solidFill>
                <a:latin typeface="Arial" pitchFamily="34" charset="0"/>
              </a:rPr>
              <a:t>demand</a:t>
            </a:r>
          </a:p>
          <a:p>
            <a:r>
              <a:rPr lang="en-US" sz="1600">
                <a:solidFill>
                  <a:schemeClr val="bg1"/>
                </a:solidFill>
                <a:latin typeface="Arial" pitchFamily="34" charset="0"/>
              </a:rPr>
              <a:t>distribution</a:t>
            </a:r>
          </a:p>
        </p:txBody>
      </p:sp>
      <p:sp>
        <p:nvSpPr>
          <p:cNvPr id="19476" name="Line 34"/>
          <p:cNvSpPr>
            <a:spLocks noChangeShapeType="1"/>
          </p:cNvSpPr>
          <p:nvPr/>
        </p:nvSpPr>
        <p:spPr bwMode="auto">
          <a:xfrm>
            <a:off x="1427163" y="1979613"/>
            <a:ext cx="114300" cy="0"/>
          </a:xfrm>
          <a:prstGeom prst="line">
            <a:avLst/>
          </a:prstGeom>
          <a:noFill/>
          <a:ln w="12700">
            <a:solidFill>
              <a:schemeClr val="tx1"/>
            </a:solidFill>
            <a:round/>
            <a:headEnd type="none" w="sm" len="sm"/>
            <a:tailEnd type="none" w="sm" len="sm"/>
          </a:ln>
        </p:spPr>
        <p:txBody>
          <a:bodyPr/>
          <a:lstStyle/>
          <a:p>
            <a:endParaRPr lang="en-US"/>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0112"/>
                                        </p:tgtEl>
                                        <p:attrNameLst>
                                          <p:attrName>style.visibility</p:attrName>
                                        </p:attrNameLst>
                                      </p:cBhvr>
                                      <p:to>
                                        <p:strVal val="visible"/>
                                      </p:to>
                                    </p:set>
                                    <p:anim calcmode="lin" valueType="num">
                                      <p:cBhvr additive="base">
                                        <p:cTn id="7" dur="500" fill="hold"/>
                                        <p:tgtEl>
                                          <p:spTgt spid="260112"/>
                                        </p:tgtEl>
                                        <p:attrNameLst>
                                          <p:attrName>ppt_x</p:attrName>
                                        </p:attrNameLst>
                                      </p:cBhvr>
                                      <p:tavLst>
                                        <p:tav tm="0">
                                          <p:val>
                                            <p:strVal val="#ppt_x"/>
                                          </p:val>
                                        </p:tav>
                                        <p:tav tm="100000">
                                          <p:val>
                                            <p:strVal val="#ppt_x"/>
                                          </p:val>
                                        </p:tav>
                                      </p:tavLst>
                                    </p:anim>
                                    <p:anim calcmode="lin" valueType="num">
                                      <p:cBhvr additive="base">
                                        <p:cTn id="8" dur="500" fill="hold"/>
                                        <p:tgtEl>
                                          <p:spTgt spid="260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Capacity Sizing:</a:t>
            </a:r>
            <a:br>
              <a:rPr lang="en-US" smtClean="0"/>
            </a:br>
            <a:r>
              <a:rPr lang="en-US" smtClean="0"/>
              <a:t>	Volatility &amp; Safety Capacity </a:t>
            </a:r>
          </a:p>
        </p:txBody>
      </p:sp>
      <p:sp>
        <p:nvSpPr>
          <p:cNvPr id="20483" name="Rectangle 4"/>
          <p:cNvSpPr>
            <a:spLocks noChangeArrowheads="1"/>
          </p:cNvSpPr>
          <p:nvPr/>
        </p:nvSpPr>
        <p:spPr bwMode="auto">
          <a:xfrm>
            <a:off x="0" y="1011238"/>
            <a:ext cx="9144000" cy="5526087"/>
          </a:xfrm>
          <a:prstGeom prst="rect">
            <a:avLst/>
          </a:prstGeom>
          <a:solidFill>
            <a:srgbClr val="F8F8F8"/>
          </a:solidFill>
          <a:ln w="9525">
            <a:solidFill>
              <a:schemeClr val="tx1"/>
            </a:solidFill>
            <a:miter lim="800000"/>
            <a:headEnd type="none" w="sm" len="sm"/>
            <a:tailEnd type="none" w="sm" len="sm"/>
          </a:ln>
        </p:spPr>
        <p:txBody>
          <a:bodyPr wrap="none" anchor="ctr"/>
          <a:lstStyle/>
          <a:p>
            <a:endParaRPr lang="en-US"/>
          </a:p>
        </p:txBody>
      </p:sp>
      <p:grpSp>
        <p:nvGrpSpPr>
          <p:cNvPr id="20484" name="Group 204"/>
          <p:cNvGrpSpPr>
            <a:grpSpLocks/>
          </p:cNvGrpSpPr>
          <p:nvPr/>
        </p:nvGrpSpPr>
        <p:grpSpPr bwMode="auto">
          <a:xfrm>
            <a:off x="5028184" y="1423988"/>
            <a:ext cx="3662363" cy="4032250"/>
            <a:chOff x="272" y="1016"/>
            <a:chExt cx="2307" cy="2026"/>
          </a:xfrm>
        </p:grpSpPr>
        <p:sp>
          <p:nvSpPr>
            <p:cNvPr id="20553" name="Rectangle 5"/>
            <p:cNvSpPr>
              <a:spLocks noChangeArrowheads="1"/>
            </p:cNvSpPr>
            <p:nvPr/>
          </p:nvSpPr>
          <p:spPr bwMode="auto">
            <a:xfrm>
              <a:off x="479" y="1236"/>
              <a:ext cx="2032" cy="1416"/>
            </a:xfrm>
            <a:prstGeom prst="rect">
              <a:avLst/>
            </a:prstGeom>
            <a:solidFill>
              <a:schemeClr val="bg1"/>
            </a:solidFill>
            <a:ln w="9525">
              <a:solidFill>
                <a:schemeClr val="tx1"/>
              </a:solidFill>
              <a:miter lim="800000"/>
              <a:headEnd type="none" w="sm" len="sm"/>
              <a:tailEnd type="none" w="sm" len="sm"/>
            </a:ln>
          </p:spPr>
          <p:txBody>
            <a:bodyPr wrap="none" anchor="ctr"/>
            <a:lstStyle/>
            <a:p>
              <a:endParaRPr lang="en-US"/>
            </a:p>
          </p:txBody>
        </p:sp>
        <p:sp>
          <p:nvSpPr>
            <p:cNvPr id="20554" name="Line 6"/>
            <p:cNvSpPr>
              <a:spLocks noChangeShapeType="1"/>
            </p:cNvSpPr>
            <p:nvPr/>
          </p:nvSpPr>
          <p:spPr bwMode="auto">
            <a:xfrm>
              <a:off x="456" y="2656"/>
              <a:ext cx="24" cy="1"/>
            </a:xfrm>
            <a:prstGeom prst="line">
              <a:avLst/>
            </a:prstGeom>
            <a:noFill/>
            <a:ln w="0">
              <a:solidFill>
                <a:srgbClr val="000000"/>
              </a:solidFill>
              <a:round/>
              <a:headEnd/>
              <a:tailEnd/>
            </a:ln>
          </p:spPr>
          <p:txBody>
            <a:bodyPr/>
            <a:lstStyle/>
            <a:p>
              <a:endParaRPr lang="en-US"/>
            </a:p>
          </p:txBody>
        </p:sp>
        <p:sp>
          <p:nvSpPr>
            <p:cNvPr id="20555" name="Line 7"/>
            <p:cNvSpPr>
              <a:spLocks noChangeShapeType="1"/>
            </p:cNvSpPr>
            <p:nvPr/>
          </p:nvSpPr>
          <p:spPr bwMode="auto">
            <a:xfrm>
              <a:off x="456" y="2422"/>
              <a:ext cx="24" cy="1"/>
            </a:xfrm>
            <a:prstGeom prst="line">
              <a:avLst/>
            </a:prstGeom>
            <a:noFill/>
            <a:ln w="0">
              <a:solidFill>
                <a:srgbClr val="000000"/>
              </a:solidFill>
              <a:round/>
              <a:headEnd/>
              <a:tailEnd/>
            </a:ln>
          </p:spPr>
          <p:txBody>
            <a:bodyPr/>
            <a:lstStyle/>
            <a:p>
              <a:endParaRPr lang="en-US"/>
            </a:p>
          </p:txBody>
        </p:sp>
        <p:sp>
          <p:nvSpPr>
            <p:cNvPr id="20556" name="Line 8"/>
            <p:cNvSpPr>
              <a:spLocks noChangeShapeType="1"/>
            </p:cNvSpPr>
            <p:nvPr/>
          </p:nvSpPr>
          <p:spPr bwMode="auto">
            <a:xfrm>
              <a:off x="456" y="2182"/>
              <a:ext cx="24" cy="1"/>
            </a:xfrm>
            <a:prstGeom prst="line">
              <a:avLst/>
            </a:prstGeom>
            <a:noFill/>
            <a:ln w="0">
              <a:solidFill>
                <a:srgbClr val="000000"/>
              </a:solidFill>
              <a:round/>
              <a:headEnd/>
              <a:tailEnd/>
            </a:ln>
          </p:spPr>
          <p:txBody>
            <a:bodyPr/>
            <a:lstStyle/>
            <a:p>
              <a:endParaRPr lang="en-US"/>
            </a:p>
          </p:txBody>
        </p:sp>
        <p:sp>
          <p:nvSpPr>
            <p:cNvPr id="20557" name="Line 9"/>
            <p:cNvSpPr>
              <a:spLocks noChangeShapeType="1"/>
            </p:cNvSpPr>
            <p:nvPr/>
          </p:nvSpPr>
          <p:spPr bwMode="auto">
            <a:xfrm>
              <a:off x="456" y="1948"/>
              <a:ext cx="24" cy="1"/>
            </a:xfrm>
            <a:prstGeom prst="line">
              <a:avLst/>
            </a:prstGeom>
            <a:noFill/>
            <a:ln w="0">
              <a:solidFill>
                <a:srgbClr val="000000"/>
              </a:solidFill>
              <a:round/>
              <a:headEnd/>
              <a:tailEnd/>
            </a:ln>
          </p:spPr>
          <p:txBody>
            <a:bodyPr/>
            <a:lstStyle/>
            <a:p>
              <a:endParaRPr lang="en-US"/>
            </a:p>
          </p:txBody>
        </p:sp>
        <p:sp>
          <p:nvSpPr>
            <p:cNvPr id="20558" name="Line 10"/>
            <p:cNvSpPr>
              <a:spLocks noChangeShapeType="1"/>
            </p:cNvSpPr>
            <p:nvPr/>
          </p:nvSpPr>
          <p:spPr bwMode="auto">
            <a:xfrm>
              <a:off x="456" y="1714"/>
              <a:ext cx="24" cy="1"/>
            </a:xfrm>
            <a:prstGeom prst="line">
              <a:avLst/>
            </a:prstGeom>
            <a:noFill/>
            <a:ln w="0">
              <a:solidFill>
                <a:srgbClr val="000000"/>
              </a:solidFill>
              <a:round/>
              <a:headEnd/>
              <a:tailEnd/>
            </a:ln>
          </p:spPr>
          <p:txBody>
            <a:bodyPr/>
            <a:lstStyle/>
            <a:p>
              <a:endParaRPr lang="en-US"/>
            </a:p>
          </p:txBody>
        </p:sp>
        <p:sp>
          <p:nvSpPr>
            <p:cNvPr id="20559" name="Line 11"/>
            <p:cNvSpPr>
              <a:spLocks noChangeShapeType="1"/>
            </p:cNvSpPr>
            <p:nvPr/>
          </p:nvSpPr>
          <p:spPr bwMode="auto">
            <a:xfrm>
              <a:off x="456" y="1474"/>
              <a:ext cx="24" cy="1"/>
            </a:xfrm>
            <a:prstGeom prst="line">
              <a:avLst/>
            </a:prstGeom>
            <a:noFill/>
            <a:ln w="0">
              <a:solidFill>
                <a:srgbClr val="000000"/>
              </a:solidFill>
              <a:round/>
              <a:headEnd/>
              <a:tailEnd/>
            </a:ln>
          </p:spPr>
          <p:txBody>
            <a:bodyPr/>
            <a:lstStyle/>
            <a:p>
              <a:endParaRPr lang="en-US"/>
            </a:p>
          </p:txBody>
        </p:sp>
        <p:sp>
          <p:nvSpPr>
            <p:cNvPr id="20560" name="Line 12"/>
            <p:cNvSpPr>
              <a:spLocks noChangeShapeType="1"/>
            </p:cNvSpPr>
            <p:nvPr/>
          </p:nvSpPr>
          <p:spPr bwMode="auto">
            <a:xfrm>
              <a:off x="456" y="1240"/>
              <a:ext cx="24" cy="1"/>
            </a:xfrm>
            <a:prstGeom prst="line">
              <a:avLst/>
            </a:prstGeom>
            <a:noFill/>
            <a:ln w="0">
              <a:solidFill>
                <a:srgbClr val="000000"/>
              </a:solidFill>
              <a:round/>
              <a:headEnd/>
              <a:tailEnd/>
            </a:ln>
          </p:spPr>
          <p:txBody>
            <a:bodyPr/>
            <a:lstStyle/>
            <a:p>
              <a:endParaRPr lang="en-US"/>
            </a:p>
          </p:txBody>
        </p:sp>
        <p:sp>
          <p:nvSpPr>
            <p:cNvPr id="20561" name="Line 13"/>
            <p:cNvSpPr>
              <a:spLocks noChangeShapeType="1"/>
            </p:cNvSpPr>
            <p:nvPr/>
          </p:nvSpPr>
          <p:spPr bwMode="auto">
            <a:xfrm flipV="1">
              <a:off x="480" y="2656"/>
              <a:ext cx="1" cy="24"/>
            </a:xfrm>
            <a:prstGeom prst="line">
              <a:avLst/>
            </a:prstGeom>
            <a:noFill/>
            <a:ln w="0">
              <a:solidFill>
                <a:schemeClr val="accent2"/>
              </a:solidFill>
              <a:round/>
              <a:headEnd/>
              <a:tailEnd/>
            </a:ln>
          </p:spPr>
          <p:txBody>
            <a:bodyPr/>
            <a:lstStyle/>
            <a:p>
              <a:endParaRPr lang="en-US"/>
            </a:p>
          </p:txBody>
        </p:sp>
        <p:sp>
          <p:nvSpPr>
            <p:cNvPr id="20562" name="Line 14"/>
            <p:cNvSpPr>
              <a:spLocks noChangeShapeType="1"/>
            </p:cNvSpPr>
            <p:nvPr/>
          </p:nvSpPr>
          <p:spPr bwMode="auto">
            <a:xfrm flipV="1">
              <a:off x="816" y="2656"/>
              <a:ext cx="1" cy="24"/>
            </a:xfrm>
            <a:prstGeom prst="line">
              <a:avLst/>
            </a:prstGeom>
            <a:noFill/>
            <a:ln w="0">
              <a:solidFill>
                <a:schemeClr val="accent2"/>
              </a:solidFill>
              <a:round/>
              <a:headEnd/>
              <a:tailEnd/>
            </a:ln>
          </p:spPr>
          <p:txBody>
            <a:bodyPr/>
            <a:lstStyle/>
            <a:p>
              <a:endParaRPr lang="en-US"/>
            </a:p>
          </p:txBody>
        </p:sp>
        <p:sp>
          <p:nvSpPr>
            <p:cNvPr id="20563" name="Line 15"/>
            <p:cNvSpPr>
              <a:spLocks noChangeShapeType="1"/>
            </p:cNvSpPr>
            <p:nvPr/>
          </p:nvSpPr>
          <p:spPr bwMode="auto">
            <a:xfrm flipV="1">
              <a:off x="1158" y="2656"/>
              <a:ext cx="1" cy="24"/>
            </a:xfrm>
            <a:prstGeom prst="line">
              <a:avLst/>
            </a:prstGeom>
            <a:noFill/>
            <a:ln w="0">
              <a:solidFill>
                <a:schemeClr val="accent2"/>
              </a:solidFill>
              <a:round/>
              <a:headEnd/>
              <a:tailEnd/>
            </a:ln>
          </p:spPr>
          <p:txBody>
            <a:bodyPr/>
            <a:lstStyle/>
            <a:p>
              <a:endParaRPr lang="en-US"/>
            </a:p>
          </p:txBody>
        </p:sp>
        <p:sp>
          <p:nvSpPr>
            <p:cNvPr id="20564" name="Line 16"/>
            <p:cNvSpPr>
              <a:spLocks noChangeShapeType="1"/>
            </p:cNvSpPr>
            <p:nvPr/>
          </p:nvSpPr>
          <p:spPr bwMode="auto">
            <a:xfrm flipV="1">
              <a:off x="1494" y="2656"/>
              <a:ext cx="1" cy="24"/>
            </a:xfrm>
            <a:prstGeom prst="line">
              <a:avLst/>
            </a:prstGeom>
            <a:noFill/>
            <a:ln w="0">
              <a:solidFill>
                <a:schemeClr val="accent2"/>
              </a:solidFill>
              <a:round/>
              <a:headEnd/>
              <a:tailEnd/>
            </a:ln>
          </p:spPr>
          <p:txBody>
            <a:bodyPr/>
            <a:lstStyle/>
            <a:p>
              <a:endParaRPr lang="en-US"/>
            </a:p>
          </p:txBody>
        </p:sp>
        <p:sp>
          <p:nvSpPr>
            <p:cNvPr id="20565" name="Line 17"/>
            <p:cNvSpPr>
              <a:spLocks noChangeShapeType="1"/>
            </p:cNvSpPr>
            <p:nvPr/>
          </p:nvSpPr>
          <p:spPr bwMode="auto">
            <a:xfrm flipV="1">
              <a:off x="1830" y="2656"/>
              <a:ext cx="1" cy="24"/>
            </a:xfrm>
            <a:prstGeom prst="line">
              <a:avLst/>
            </a:prstGeom>
            <a:noFill/>
            <a:ln w="0">
              <a:solidFill>
                <a:schemeClr val="tx1"/>
              </a:solidFill>
              <a:round/>
              <a:headEnd/>
              <a:tailEnd/>
            </a:ln>
          </p:spPr>
          <p:txBody>
            <a:bodyPr/>
            <a:lstStyle/>
            <a:p>
              <a:endParaRPr lang="en-US"/>
            </a:p>
          </p:txBody>
        </p:sp>
        <p:sp>
          <p:nvSpPr>
            <p:cNvPr id="20566" name="Line 18"/>
            <p:cNvSpPr>
              <a:spLocks noChangeShapeType="1"/>
            </p:cNvSpPr>
            <p:nvPr/>
          </p:nvSpPr>
          <p:spPr bwMode="auto">
            <a:xfrm flipV="1">
              <a:off x="2172" y="2656"/>
              <a:ext cx="1" cy="24"/>
            </a:xfrm>
            <a:prstGeom prst="line">
              <a:avLst/>
            </a:prstGeom>
            <a:noFill/>
            <a:ln w="0">
              <a:solidFill>
                <a:schemeClr val="tx1"/>
              </a:solidFill>
              <a:round/>
              <a:headEnd/>
              <a:tailEnd/>
            </a:ln>
          </p:spPr>
          <p:txBody>
            <a:bodyPr/>
            <a:lstStyle/>
            <a:p>
              <a:endParaRPr lang="en-US"/>
            </a:p>
          </p:txBody>
        </p:sp>
        <p:sp>
          <p:nvSpPr>
            <p:cNvPr id="20567" name="Line 19"/>
            <p:cNvSpPr>
              <a:spLocks noChangeShapeType="1"/>
            </p:cNvSpPr>
            <p:nvPr/>
          </p:nvSpPr>
          <p:spPr bwMode="auto">
            <a:xfrm flipV="1">
              <a:off x="2508" y="2656"/>
              <a:ext cx="1" cy="24"/>
            </a:xfrm>
            <a:prstGeom prst="line">
              <a:avLst/>
            </a:prstGeom>
            <a:noFill/>
            <a:ln w="0">
              <a:solidFill>
                <a:schemeClr val="tx1"/>
              </a:solidFill>
              <a:round/>
              <a:headEnd/>
              <a:tailEnd/>
            </a:ln>
          </p:spPr>
          <p:txBody>
            <a:bodyPr/>
            <a:lstStyle/>
            <a:p>
              <a:endParaRPr lang="en-US"/>
            </a:p>
          </p:txBody>
        </p:sp>
        <p:sp>
          <p:nvSpPr>
            <p:cNvPr id="20568" name="Line 20"/>
            <p:cNvSpPr>
              <a:spLocks noChangeShapeType="1"/>
            </p:cNvSpPr>
            <p:nvPr/>
          </p:nvSpPr>
          <p:spPr bwMode="auto">
            <a:xfrm flipV="1">
              <a:off x="480" y="2422"/>
              <a:ext cx="336" cy="234"/>
            </a:xfrm>
            <a:prstGeom prst="line">
              <a:avLst/>
            </a:prstGeom>
            <a:noFill/>
            <a:ln w="9525">
              <a:solidFill>
                <a:schemeClr val="accent2"/>
              </a:solidFill>
              <a:round/>
              <a:headEnd/>
              <a:tailEnd/>
            </a:ln>
          </p:spPr>
          <p:txBody>
            <a:bodyPr/>
            <a:lstStyle/>
            <a:p>
              <a:endParaRPr lang="en-US"/>
            </a:p>
          </p:txBody>
        </p:sp>
        <p:sp>
          <p:nvSpPr>
            <p:cNvPr id="20569" name="Freeform 21"/>
            <p:cNvSpPr>
              <a:spLocks/>
            </p:cNvSpPr>
            <p:nvPr/>
          </p:nvSpPr>
          <p:spPr bwMode="auto">
            <a:xfrm>
              <a:off x="816" y="2188"/>
              <a:ext cx="342" cy="234"/>
            </a:xfrm>
            <a:custGeom>
              <a:avLst/>
              <a:gdLst>
                <a:gd name="T0" fmla="*/ 0 w 342"/>
                <a:gd name="T1" fmla="*/ 234 h 234"/>
                <a:gd name="T2" fmla="*/ 168 w 342"/>
                <a:gd name="T3" fmla="*/ 120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20"/>
                  </a:lnTo>
                  <a:lnTo>
                    <a:pt x="342" y="0"/>
                  </a:lnTo>
                </a:path>
              </a:pathLst>
            </a:custGeom>
            <a:noFill/>
            <a:ln w="9525">
              <a:solidFill>
                <a:schemeClr val="accent2"/>
              </a:solidFill>
              <a:round/>
              <a:headEnd/>
              <a:tailEnd/>
            </a:ln>
          </p:spPr>
          <p:txBody>
            <a:bodyPr/>
            <a:lstStyle/>
            <a:p>
              <a:endParaRPr lang="en-US"/>
            </a:p>
          </p:txBody>
        </p:sp>
        <p:sp>
          <p:nvSpPr>
            <p:cNvPr id="20570" name="Freeform 22"/>
            <p:cNvSpPr>
              <a:spLocks/>
            </p:cNvSpPr>
            <p:nvPr/>
          </p:nvSpPr>
          <p:spPr bwMode="auto">
            <a:xfrm>
              <a:off x="1158" y="1948"/>
              <a:ext cx="336" cy="240"/>
            </a:xfrm>
            <a:custGeom>
              <a:avLst/>
              <a:gdLst>
                <a:gd name="T0" fmla="*/ 0 w 336"/>
                <a:gd name="T1" fmla="*/ 240 h 240"/>
                <a:gd name="T2" fmla="*/ 168 w 336"/>
                <a:gd name="T3" fmla="*/ 120 h 240"/>
                <a:gd name="T4" fmla="*/ 336 w 336"/>
                <a:gd name="T5" fmla="*/ 0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0" y="240"/>
                  </a:moveTo>
                  <a:lnTo>
                    <a:pt x="168" y="120"/>
                  </a:lnTo>
                  <a:lnTo>
                    <a:pt x="336" y="0"/>
                  </a:lnTo>
                </a:path>
              </a:pathLst>
            </a:custGeom>
            <a:noFill/>
            <a:ln w="9525">
              <a:solidFill>
                <a:schemeClr val="accent2"/>
              </a:solidFill>
              <a:round/>
              <a:headEnd/>
              <a:tailEnd/>
            </a:ln>
          </p:spPr>
          <p:txBody>
            <a:bodyPr/>
            <a:lstStyle/>
            <a:p>
              <a:endParaRPr lang="en-US"/>
            </a:p>
          </p:txBody>
        </p:sp>
        <p:sp>
          <p:nvSpPr>
            <p:cNvPr id="20571" name="Line 23"/>
            <p:cNvSpPr>
              <a:spLocks noChangeShapeType="1"/>
            </p:cNvSpPr>
            <p:nvPr/>
          </p:nvSpPr>
          <p:spPr bwMode="auto">
            <a:xfrm flipV="1">
              <a:off x="1494" y="1714"/>
              <a:ext cx="336" cy="234"/>
            </a:xfrm>
            <a:prstGeom prst="line">
              <a:avLst/>
            </a:prstGeom>
            <a:noFill/>
            <a:ln w="9525">
              <a:solidFill>
                <a:schemeClr val="accent2"/>
              </a:solidFill>
              <a:round/>
              <a:headEnd/>
              <a:tailEnd/>
            </a:ln>
          </p:spPr>
          <p:txBody>
            <a:bodyPr/>
            <a:lstStyle/>
            <a:p>
              <a:endParaRPr lang="en-US"/>
            </a:p>
          </p:txBody>
        </p:sp>
        <p:sp>
          <p:nvSpPr>
            <p:cNvPr id="20572" name="Freeform 24"/>
            <p:cNvSpPr>
              <a:spLocks/>
            </p:cNvSpPr>
            <p:nvPr/>
          </p:nvSpPr>
          <p:spPr bwMode="auto">
            <a:xfrm>
              <a:off x="1830" y="1480"/>
              <a:ext cx="342" cy="234"/>
            </a:xfrm>
            <a:custGeom>
              <a:avLst/>
              <a:gdLst>
                <a:gd name="T0" fmla="*/ 0 w 342"/>
                <a:gd name="T1" fmla="*/ 234 h 234"/>
                <a:gd name="T2" fmla="*/ 168 w 342"/>
                <a:gd name="T3" fmla="*/ 114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14"/>
                  </a:lnTo>
                  <a:lnTo>
                    <a:pt x="342" y="0"/>
                  </a:lnTo>
                </a:path>
              </a:pathLst>
            </a:custGeom>
            <a:noFill/>
            <a:ln w="9525">
              <a:solidFill>
                <a:schemeClr val="accent2"/>
              </a:solidFill>
              <a:round/>
              <a:headEnd/>
              <a:tailEnd/>
            </a:ln>
          </p:spPr>
          <p:txBody>
            <a:bodyPr/>
            <a:lstStyle/>
            <a:p>
              <a:endParaRPr lang="en-US"/>
            </a:p>
          </p:txBody>
        </p:sp>
        <p:sp>
          <p:nvSpPr>
            <p:cNvPr id="20573" name="Line 25"/>
            <p:cNvSpPr>
              <a:spLocks noChangeShapeType="1"/>
            </p:cNvSpPr>
            <p:nvPr/>
          </p:nvSpPr>
          <p:spPr bwMode="auto">
            <a:xfrm flipV="1">
              <a:off x="2172" y="1246"/>
              <a:ext cx="336" cy="234"/>
            </a:xfrm>
            <a:prstGeom prst="line">
              <a:avLst/>
            </a:prstGeom>
            <a:noFill/>
            <a:ln w="9525">
              <a:solidFill>
                <a:schemeClr val="accent2"/>
              </a:solidFill>
              <a:round/>
              <a:headEnd/>
              <a:tailEnd/>
            </a:ln>
          </p:spPr>
          <p:txBody>
            <a:bodyPr/>
            <a:lstStyle/>
            <a:p>
              <a:endParaRPr lang="en-US"/>
            </a:p>
          </p:txBody>
        </p:sp>
        <p:sp>
          <p:nvSpPr>
            <p:cNvPr id="20574" name="Freeform 26"/>
            <p:cNvSpPr>
              <a:spLocks/>
            </p:cNvSpPr>
            <p:nvPr/>
          </p:nvSpPr>
          <p:spPr bwMode="auto">
            <a:xfrm>
              <a:off x="480" y="2650"/>
              <a:ext cx="336" cy="6"/>
            </a:xfrm>
            <a:custGeom>
              <a:avLst/>
              <a:gdLst>
                <a:gd name="T0" fmla="*/ 0 w 336"/>
                <a:gd name="T1" fmla="*/ 6 h 6"/>
                <a:gd name="T2" fmla="*/ 84 w 336"/>
                <a:gd name="T3" fmla="*/ 6 h 6"/>
                <a:gd name="T4" fmla="*/ 168 w 336"/>
                <a:gd name="T5" fmla="*/ 6 h 6"/>
                <a:gd name="T6" fmla="*/ 252 w 336"/>
                <a:gd name="T7" fmla="*/ 6 h 6"/>
                <a:gd name="T8" fmla="*/ 336 w 336"/>
                <a:gd name="T9" fmla="*/ 0 h 6"/>
                <a:gd name="T10" fmla="*/ 0 60000 65536"/>
                <a:gd name="T11" fmla="*/ 0 60000 65536"/>
                <a:gd name="T12" fmla="*/ 0 60000 65536"/>
                <a:gd name="T13" fmla="*/ 0 60000 65536"/>
                <a:gd name="T14" fmla="*/ 0 60000 65536"/>
                <a:gd name="T15" fmla="*/ 0 w 336"/>
                <a:gd name="T16" fmla="*/ 0 h 6"/>
                <a:gd name="T17" fmla="*/ 336 w 336"/>
                <a:gd name="T18" fmla="*/ 6 h 6"/>
              </a:gdLst>
              <a:ahLst/>
              <a:cxnLst>
                <a:cxn ang="T10">
                  <a:pos x="T0" y="T1"/>
                </a:cxn>
                <a:cxn ang="T11">
                  <a:pos x="T2" y="T3"/>
                </a:cxn>
                <a:cxn ang="T12">
                  <a:pos x="T4" y="T5"/>
                </a:cxn>
                <a:cxn ang="T13">
                  <a:pos x="T6" y="T7"/>
                </a:cxn>
                <a:cxn ang="T14">
                  <a:pos x="T8" y="T9"/>
                </a:cxn>
              </a:cxnLst>
              <a:rect l="T15" t="T16" r="T17" b="T18"/>
              <a:pathLst>
                <a:path w="336" h="6">
                  <a:moveTo>
                    <a:pt x="0" y="6"/>
                  </a:moveTo>
                  <a:lnTo>
                    <a:pt x="84" y="6"/>
                  </a:lnTo>
                  <a:lnTo>
                    <a:pt x="168" y="6"/>
                  </a:lnTo>
                  <a:lnTo>
                    <a:pt x="252" y="6"/>
                  </a:lnTo>
                  <a:lnTo>
                    <a:pt x="336" y="0"/>
                  </a:lnTo>
                </a:path>
              </a:pathLst>
            </a:custGeom>
            <a:noFill/>
            <a:ln w="9525">
              <a:solidFill>
                <a:schemeClr val="accent2"/>
              </a:solidFill>
              <a:round/>
              <a:headEnd/>
              <a:tailEnd/>
            </a:ln>
          </p:spPr>
          <p:txBody>
            <a:bodyPr/>
            <a:lstStyle/>
            <a:p>
              <a:endParaRPr lang="en-US"/>
            </a:p>
          </p:txBody>
        </p:sp>
        <p:sp>
          <p:nvSpPr>
            <p:cNvPr id="20575" name="Freeform 27"/>
            <p:cNvSpPr>
              <a:spLocks/>
            </p:cNvSpPr>
            <p:nvPr/>
          </p:nvSpPr>
          <p:spPr bwMode="auto">
            <a:xfrm>
              <a:off x="816" y="2560"/>
              <a:ext cx="342" cy="90"/>
            </a:xfrm>
            <a:custGeom>
              <a:avLst/>
              <a:gdLst>
                <a:gd name="T0" fmla="*/ 0 w 342"/>
                <a:gd name="T1" fmla="*/ 90 h 90"/>
                <a:gd name="T2" fmla="*/ 84 w 342"/>
                <a:gd name="T3" fmla="*/ 78 h 90"/>
                <a:gd name="T4" fmla="*/ 168 w 342"/>
                <a:gd name="T5" fmla="*/ 54 h 90"/>
                <a:gd name="T6" fmla="*/ 258 w 342"/>
                <a:gd name="T7" fmla="*/ 30 h 90"/>
                <a:gd name="T8" fmla="*/ 342 w 342"/>
                <a:gd name="T9" fmla="*/ 0 h 90"/>
                <a:gd name="T10" fmla="*/ 0 60000 65536"/>
                <a:gd name="T11" fmla="*/ 0 60000 65536"/>
                <a:gd name="T12" fmla="*/ 0 60000 65536"/>
                <a:gd name="T13" fmla="*/ 0 60000 65536"/>
                <a:gd name="T14" fmla="*/ 0 60000 65536"/>
                <a:gd name="T15" fmla="*/ 0 w 342"/>
                <a:gd name="T16" fmla="*/ 0 h 90"/>
                <a:gd name="T17" fmla="*/ 342 w 342"/>
                <a:gd name="T18" fmla="*/ 90 h 90"/>
              </a:gdLst>
              <a:ahLst/>
              <a:cxnLst>
                <a:cxn ang="T10">
                  <a:pos x="T0" y="T1"/>
                </a:cxn>
                <a:cxn ang="T11">
                  <a:pos x="T2" y="T3"/>
                </a:cxn>
                <a:cxn ang="T12">
                  <a:pos x="T4" y="T5"/>
                </a:cxn>
                <a:cxn ang="T13">
                  <a:pos x="T6" y="T7"/>
                </a:cxn>
                <a:cxn ang="T14">
                  <a:pos x="T8" y="T9"/>
                </a:cxn>
              </a:cxnLst>
              <a:rect l="T15" t="T16" r="T17" b="T18"/>
              <a:pathLst>
                <a:path w="342" h="90">
                  <a:moveTo>
                    <a:pt x="0" y="90"/>
                  </a:moveTo>
                  <a:lnTo>
                    <a:pt x="84" y="78"/>
                  </a:lnTo>
                  <a:lnTo>
                    <a:pt x="168" y="54"/>
                  </a:lnTo>
                  <a:lnTo>
                    <a:pt x="258" y="30"/>
                  </a:lnTo>
                  <a:lnTo>
                    <a:pt x="342" y="0"/>
                  </a:lnTo>
                </a:path>
              </a:pathLst>
            </a:custGeom>
            <a:noFill/>
            <a:ln w="9525">
              <a:solidFill>
                <a:schemeClr val="accent2"/>
              </a:solidFill>
              <a:round/>
              <a:headEnd/>
              <a:tailEnd/>
            </a:ln>
          </p:spPr>
          <p:txBody>
            <a:bodyPr/>
            <a:lstStyle/>
            <a:p>
              <a:endParaRPr lang="en-US"/>
            </a:p>
          </p:txBody>
        </p:sp>
        <p:sp>
          <p:nvSpPr>
            <p:cNvPr id="20576" name="Freeform 28"/>
            <p:cNvSpPr>
              <a:spLocks/>
            </p:cNvSpPr>
            <p:nvPr/>
          </p:nvSpPr>
          <p:spPr bwMode="auto">
            <a:xfrm>
              <a:off x="1158" y="2386"/>
              <a:ext cx="336" cy="174"/>
            </a:xfrm>
            <a:custGeom>
              <a:avLst/>
              <a:gdLst>
                <a:gd name="T0" fmla="*/ 0 w 336"/>
                <a:gd name="T1" fmla="*/ 174 h 174"/>
                <a:gd name="T2" fmla="*/ 84 w 336"/>
                <a:gd name="T3" fmla="*/ 138 h 174"/>
                <a:gd name="T4" fmla="*/ 168 w 336"/>
                <a:gd name="T5" fmla="*/ 96 h 174"/>
                <a:gd name="T6" fmla="*/ 336 w 336"/>
                <a:gd name="T7" fmla="*/ 0 h 174"/>
                <a:gd name="T8" fmla="*/ 0 60000 65536"/>
                <a:gd name="T9" fmla="*/ 0 60000 65536"/>
                <a:gd name="T10" fmla="*/ 0 60000 65536"/>
                <a:gd name="T11" fmla="*/ 0 60000 65536"/>
                <a:gd name="T12" fmla="*/ 0 w 336"/>
                <a:gd name="T13" fmla="*/ 0 h 174"/>
                <a:gd name="T14" fmla="*/ 336 w 336"/>
                <a:gd name="T15" fmla="*/ 174 h 174"/>
              </a:gdLst>
              <a:ahLst/>
              <a:cxnLst>
                <a:cxn ang="T8">
                  <a:pos x="T0" y="T1"/>
                </a:cxn>
                <a:cxn ang="T9">
                  <a:pos x="T2" y="T3"/>
                </a:cxn>
                <a:cxn ang="T10">
                  <a:pos x="T4" y="T5"/>
                </a:cxn>
                <a:cxn ang="T11">
                  <a:pos x="T6" y="T7"/>
                </a:cxn>
              </a:cxnLst>
              <a:rect l="T12" t="T13" r="T14" b="T15"/>
              <a:pathLst>
                <a:path w="336" h="174">
                  <a:moveTo>
                    <a:pt x="0" y="174"/>
                  </a:moveTo>
                  <a:lnTo>
                    <a:pt x="84" y="138"/>
                  </a:lnTo>
                  <a:lnTo>
                    <a:pt x="168" y="96"/>
                  </a:lnTo>
                  <a:lnTo>
                    <a:pt x="336" y="0"/>
                  </a:lnTo>
                </a:path>
              </a:pathLst>
            </a:custGeom>
            <a:noFill/>
            <a:ln w="9525">
              <a:solidFill>
                <a:schemeClr val="accent2"/>
              </a:solidFill>
              <a:round/>
              <a:headEnd/>
              <a:tailEnd/>
            </a:ln>
          </p:spPr>
          <p:txBody>
            <a:bodyPr/>
            <a:lstStyle/>
            <a:p>
              <a:endParaRPr lang="en-US"/>
            </a:p>
          </p:txBody>
        </p:sp>
        <p:sp>
          <p:nvSpPr>
            <p:cNvPr id="20577" name="Freeform 29"/>
            <p:cNvSpPr>
              <a:spLocks/>
            </p:cNvSpPr>
            <p:nvPr/>
          </p:nvSpPr>
          <p:spPr bwMode="auto">
            <a:xfrm>
              <a:off x="1494" y="2188"/>
              <a:ext cx="336" cy="198"/>
            </a:xfrm>
            <a:custGeom>
              <a:avLst/>
              <a:gdLst>
                <a:gd name="T0" fmla="*/ 0 w 336"/>
                <a:gd name="T1" fmla="*/ 198 h 198"/>
                <a:gd name="T2" fmla="*/ 168 w 336"/>
                <a:gd name="T3" fmla="*/ 102 h 198"/>
                <a:gd name="T4" fmla="*/ 336 w 336"/>
                <a:gd name="T5" fmla="*/ 0 h 198"/>
                <a:gd name="T6" fmla="*/ 0 60000 65536"/>
                <a:gd name="T7" fmla="*/ 0 60000 65536"/>
                <a:gd name="T8" fmla="*/ 0 60000 65536"/>
                <a:gd name="T9" fmla="*/ 0 w 336"/>
                <a:gd name="T10" fmla="*/ 0 h 198"/>
                <a:gd name="T11" fmla="*/ 336 w 336"/>
                <a:gd name="T12" fmla="*/ 198 h 198"/>
              </a:gdLst>
              <a:ahLst/>
              <a:cxnLst>
                <a:cxn ang="T6">
                  <a:pos x="T0" y="T1"/>
                </a:cxn>
                <a:cxn ang="T7">
                  <a:pos x="T2" y="T3"/>
                </a:cxn>
                <a:cxn ang="T8">
                  <a:pos x="T4" y="T5"/>
                </a:cxn>
              </a:cxnLst>
              <a:rect l="T9" t="T10" r="T11" b="T12"/>
              <a:pathLst>
                <a:path w="336" h="198">
                  <a:moveTo>
                    <a:pt x="0" y="198"/>
                  </a:moveTo>
                  <a:lnTo>
                    <a:pt x="168" y="102"/>
                  </a:lnTo>
                  <a:lnTo>
                    <a:pt x="336" y="0"/>
                  </a:lnTo>
                </a:path>
              </a:pathLst>
            </a:custGeom>
            <a:noFill/>
            <a:ln w="9525">
              <a:solidFill>
                <a:schemeClr val="accent2"/>
              </a:solidFill>
              <a:round/>
              <a:headEnd/>
              <a:tailEnd/>
            </a:ln>
          </p:spPr>
          <p:txBody>
            <a:bodyPr/>
            <a:lstStyle/>
            <a:p>
              <a:endParaRPr lang="en-US"/>
            </a:p>
          </p:txBody>
        </p:sp>
        <p:sp>
          <p:nvSpPr>
            <p:cNvPr id="20578" name="Freeform 30"/>
            <p:cNvSpPr>
              <a:spLocks/>
            </p:cNvSpPr>
            <p:nvPr/>
          </p:nvSpPr>
          <p:spPr bwMode="auto">
            <a:xfrm>
              <a:off x="1830" y="1978"/>
              <a:ext cx="342" cy="210"/>
            </a:xfrm>
            <a:custGeom>
              <a:avLst/>
              <a:gdLst>
                <a:gd name="T0" fmla="*/ 0 w 342"/>
                <a:gd name="T1" fmla="*/ 210 h 210"/>
                <a:gd name="T2" fmla="*/ 168 w 342"/>
                <a:gd name="T3" fmla="*/ 108 h 210"/>
                <a:gd name="T4" fmla="*/ 342 w 342"/>
                <a:gd name="T5" fmla="*/ 0 h 210"/>
                <a:gd name="T6" fmla="*/ 0 60000 65536"/>
                <a:gd name="T7" fmla="*/ 0 60000 65536"/>
                <a:gd name="T8" fmla="*/ 0 60000 65536"/>
                <a:gd name="T9" fmla="*/ 0 w 342"/>
                <a:gd name="T10" fmla="*/ 0 h 210"/>
                <a:gd name="T11" fmla="*/ 342 w 342"/>
                <a:gd name="T12" fmla="*/ 210 h 210"/>
              </a:gdLst>
              <a:ahLst/>
              <a:cxnLst>
                <a:cxn ang="T6">
                  <a:pos x="T0" y="T1"/>
                </a:cxn>
                <a:cxn ang="T7">
                  <a:pos x="T2" y="T3"/>
                </a:cxn>
                <a:cxn ang="T8">
                  <a:pos x="T4" y="T5"/>
                </a:cxn>
              </a:cxnLst>
              <a:rect l="T9" t="T10" r="T11" b="T12"/>
              <a:pathLst>
                <a:path w="342" h="210">
                  <a:moveTo>
                    <a:pt x="0" y="210"/>
                  </a:moveTo>
                  <a:lnTo>
                    <a:pt x="168" y="108"/>
                  </a:lnTo>
                  <a:lnTo>
                    <a:pt x="342" y="0"/>
                  </a:lnTo>
                </a:path>
              </a:pathLst>
            </a:custGeom>
            <a:noFill/>
            <a:ln w="9525">
              <a:solidFill>
                <a:schemeClr val="accent2"/>
              </a:solidFill>
              <a:round/>
              <a:headEnd/>
              <a:tailEnd/>
            </a:ln>
          </p:spPr>
          <p:txBody>
            <a:bodyPr/>
            <a:lstStyle/>
            <a:p>
              <a:endParaRPr lang="en-US"/>
            </a:p>
          </p:txBody>
        </p:sp>
        <p:sp>
          <p:nvSpPr>
            <p:cNvPr id="20579" name="Freeform 31"/>
            <p:cNvSpPr>
              <a:spLocks/>
            </p:cNvSpPr>
            <p:nvPr/>
          </p:nvSpPr>
          <p:spPr bwMode="auto">
            <a:xfrm>
              <a:off x="2172" y="1756"/>
              <a:ext cx="336" cy="222"/>
            </a:xfrm>
            <a:custGeom>
              <a:avLst/>
              <a:gdLst>
                <a:gd name="T0" fmla="*/ 0 w 336"/>
                <a:gd name="T1" fmla="*/ 222 h 222"/>
                <a:gd name="T2" fmla="*/ 168 w 336"/>
                <a:gd name="T3" fmla="*/ 114 h 222"/>
                <a:gd name="T4" fmla="*/ 336 w 336"/>
                <a:gd name="T5" fmla="*/ 0 h 222"/>
                <a:gd name="T6" fmla="*/ 0 60000 65536"/>
                <a:gd name="T7" fmla="*/ 0 60000 65536"/>
                <a:gd name="T8" fmla="*/ 0 60000 65536"/>
                <a:gd name="T9" fmla="*/ 0 w 336"/>
                <a:gd name="T10" fmla="*/ 0 h 222"/>
                <a:gd name="T11" fmla="*/ 336 w 336"/>
                <a:gd name="T12" fmla="*/ 222 h 222"/>
              </a:gdLst>
              <a:ahLst/>
              <a:cxnLst>
                <a:cxn ang="T6">
                  <a:pos x="T0" y="T1"/>
                </a:cxn>
                <a:cxn ang="T7">
                  <a:pos x="T2" y="T3"/>
                </a:cxn>
                <a:cxn ang="T8">
                  <a:pos x="T4" y="T5"/>
                </a:cxn>
              </a:cxnLst>
              <a:rect l="T9" t="T10" r="T11" b="T12"/>
              <a:pathLst>
                <a:path w="336" h="222">
                  <a:moveTo>
                    <a:pt x="0" y="222"/>
                  </a:moveTo>
                  <a:lnTo>
                    <a:pt x="168" y="114"/>
                  </a:lnTo>
                  <a:lnTo>
                    <a:pt x="336" y="0"/>
                  </a:lnTo>
                </a:path>
              </a:pathLst>
            </a:custGeom>
            <a:noFill/>
            <a:ln w="9525">
              <a:solidFill>
                <a:schemeClr val="accent2"/>
              </a:solidFill>
              <a:round/>
              <a:headEnd/>
              <a:tailEnd/>
            </a:ln>
          </p:spPr>
          <p:txBody>
            <a:bodyPr/>
            <a:lstStyle/>
            <a:p>
              <a:endParaRPr lang="en-US"/>
            </a:p>
          </p:txBody>
        </p:sp>
        <p:sp>
          <p:nvSpPr>
            <p:cNvPr id="20580" name="Freeform 32"/>
            <p:cNvSpPr>
              <a:spLocks/>
            </p:cNvSpPr>
            <p:nvPr/>
          </p:nvSpPr>
          <p:spPr bwMode="auto">
            <a:xfrm>
              <a:off x="480"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81" name="Freeform 33"/>
            <p:cNvSpPr>
              <a:spLocks/>
            </p:cNvSpPr>
            <p:nvPr/>
          </p:nvSpPr>
          <p:spPr bwMode="auto">
            <a:xfrm>
              <a:off x="816" y="2644"/>
              <a:ext cx="342" cy="12"/>
            </a:xfrm>
            <a:custGeom>
              <a:avLst/>
              <a:gdLst>
                <a:gd name="T0" fmla="*/ 0 w 342"/>
                <a:gd name="T1" fmla="*/ 12 h 12"/>
                <a:gd name="T2" fmla="*/ 168 w 342"/>
                <a:gd name="T3" fmla="*/ 12 h 12"/>
                <a:gd name="T4" fmla="*/ 258 w 342"/>
                <a:gd name="T5" fmla="*/ 6 h 12"/>
                <a:gd name="T6" fmla="*/ 342 w 342"/>
                <a:gd name="T7" fmla="*/ 0 h 12"/>
                <a:gd name="T8" fmla="*/ 0 60000 65536"/>
                <a:gd name="T9" fmla="*/ 0 60000 65536"/>
                <a:gd name="T10" fmla="*/ 0 60000 65536"/>
                <a:gd name="T11" fmla="*/ 0 60000 65536"/>
                <a:gd name="T12" fmla="*/ 0 w 342"/>
                <a:gd name="T13" fmla="*/ 0 h 12"/>
                <a:gd name="T14" fmla="*/ 342 w 342"/>
                <a:gd name="T15" fmla="*/ 12 h 12"/>
              </a:gdLst>
              <a:ahLst/>
              <a:cxnLst>
                <a:cxn ang="T8">
                  <a:pos x="T0" y="T1"/>
                </a:cxn>
                <a:cxn ang="T9">
                  <a:pos x="T2" y="T3"/>
                </a:cxn>
                <a:cxn ang="T10">
                  <a:pos x="T4" y="T5"/>
                </a:cxn>
                <a:cxn ang="T11">
                  <a:pos x="T6" y="T7"/>
                </a:cxn>
              </a:cxnLst>
              <a:rect l="T12" t="T13" r="T14" b="T15"/>
              <a:pathLst>
                <a:path w="342" h="12">
                  <a:moveTo>
                    <a:pt x="0" y="12"/>
                  </a:moveTo>
                  <a:lnTo>
                    <a:pt x="168" y="12"/>
                  </a:lnTo>
                  <a:lnTo>
                    <a:pt x="258" y="6"/>
                  </a:lnTo>
                  <a:lnTo>
                    <a:pt x="342" y="0"/>
                  </a:lnTo>
                </a:path>
              </a:pathLst>
            </a:custGeom>
            <a:noFill/>
            <a:ln w="9525">
              <a:solidFill>
                <a:schemeClr val="accent2"/>
              </a:solidFill>
              <a:round/>
              <a:headEnd/>
              <a:tailEnd/>
            </a:ln>
          </p:spPr>
          <p:txBody>
            <a:bodyPr/>
            <a:lstStyle/>
            <a:p>
              <a:endParaRPr lang="en-US"/>
            </a:p>
          </p:txBody>
        </p:sp>
        <p:sp>
          <p:nvSpPr>
            <p:cNvPr id="20582" name="Freeform 34"/>
            <p:cNvSpPr>
              <a:spLocks/>
            </p:cNvSpPr>
            <p:nvPr/>
          </p:nvSpPr>
          <p:spPr bwMode="auto">
            <a:xfrm>
              <a:off x="1158" y="2578"/>
              <a:ext cx="336" cy="66"/>
            </a:xfrm>
            <a:custGeom>
              <a:avLst/>
              <a:gdLst>
                <a:gd name="T0" fmla="*/ 0 w 336"/>
                <a:gd name="T1" fmla="*/ 66 h 66"/>
                <a:gd name="T2" fmla="*/ 168 w 336"/>
                <a:gd name="T3" fmla="*/ 42 h 66"/>
                <a:gd name="T4" fmla="*/ 336 w 336"/>
                <a:gd name="T5" fmla="*/ 0 h 66"/>
                <a:gd name="T6" fmla="*/ 0 60000 65536"/>
                <a:gd name="T7" fmla="*/ 0 60000 65536"/>
                <a:gd name="T8" fmla="*/ 0 60000 65536"/>
                <a:gd name="T9" fmla="*/ 0 w 336"/>
                <a:gd name="T10" fmla="*/ 0 h 66"/>
                <a:gd name="T11" fmla="*/ 336 w 336"/>
                <a:gd name="T12" fmla="*/ 66 h 66"/>
              </a:gdLst>
              <a:ahLst/>
              <a:cxnLst>
                <a:cxn ang="T6">
                  <a:pos x="T0" y="T1"/>
                </a:cxn>
                <a:cxn ang="T7">
                  <a:pos x="T2" y="T3"/>
                </a:cxn>
                <a:cxn ang="T8">
                  <a:pos x="T4" y="T5"/>
                </a:cxn>
              </a:cxnLst>
              <a:rect l="T9" t="T10" r="T11" b="T12"/>
              <a:pathLst>
                <a:path w="336" h="66">
                  <a:moveTo>
                    <a:pt x="0" y="66"/>
                  </a:moveTo>
                  <a:lnTo>
                    <a:pt x="168" y="42"/>
                  </a:lnTo>
                  <a:lnTo>
                    <a:pt x="336" y="0"/>
                  </a:lnTo>
                </a:path>
              </a:pathLst>
            </a:custGeom>
            <a:noFill/>
            <a:ln w="9525">
              <a:solidFill>
                <a:schemeClr val="accent2"/>
              </a:solidFill>
              <a:round/>
              <a:headEnd/>
              <a:tailEnd/>
            </a:ln>
          </p:spPr>
          <p:txBody>
            <a:bodyPr/>
            <a:lstStyle/>
            <a:p>
              <a:endParaRPr lang="en-US"/>
            </a:p>
          </p:txBody>
        </p:sp>
        <p:sp>
          <p:nvSpPr>
            <p:cNvPr id="20583" name="Freeform 35"/>
            <p:cNvSpPr>
              <a:spLocks/>
            </p:cNvSpPr>
            <p:nvPr/>
          </p:nvSpPr>
          <p:spPr bwMode="auto">
            <a:xfrm>
              <a:off x="1494" y="2458"/>
              <a:ext cx="336" cy="120"/>
            </a:xfrm>
            <a:custGeom>
              <a:avLst/>
              <a:gdLst>
                <a:gd name="T0" fmla="*/ 0 w 336"/>
                <a:gd name="T1" fmla="*/ 120 h 120"/>
                <a:gd name="T2" fmla="*/ 84 w 336"/>
                <a:gd name="T3" fmla="*/ 96 h 120"/>
                <a:gd name="T4" fmla="*/ 168 w 336"/>
                <a:gd name="T5" fmla="*/ 66 h 120"/>
                <a:gd name="T6" fmla="*/ 336 w 336"/>
                <a:gd name="T7" fmla="*/ 0 h 120"/>
                <a:gd name="T8" fmla="*/ 0 60000 65536"/>
                <a:gd name="T9" fmla="*/ 0 60000 65536"/>
                <a:gd name="T10" fmla="*/ 0 60000 65536"/>
                <a:gd name="T11" fmla="*/ 0 60000 65536"/>
                <a:gd name="T12" fmla="*/ 0 w 336"/>
                <a:gd name="T13" fmla="*/ 0 h 120"/>
                <a:gd name="T14" fmla="*/ 336 w 336"/>
                <a:gd name="T15" fmla="*/ 120 h 120"/>
              </a:gdLst>
              <a:ahLst/>
              <a:cxnLst>
                <a:cxn ang="T8">
                  <a:pos x="T0" y="T1"/>
                </a:cxn>
                <a:cxn ang="T9">
                  <a:pos x="T2" y="T3"/>
                </a:cxn>
                <a:cxn ang="T10">
                  <a:pos x="T4" y="T5"/>
                </a:cxn>
                <a:cxn ang="T11">
                  <a:pos x="T6" y="T7"/>
                </a:cxn>
              </a:cxnLst>
              <a:rect l="T12" t="T13" r="T14" b="T15"/>
              <a:pathLst>
                <a:path w="336" h="120">
                  <a:moveTo>
                    <a:pt x="0" y="120"/>
                  </a:moveTo>
                  <a:lnTo>
                    <a:pt x="84" y="96"/>
                  </a:lnTo>
                  <a:lnTo>
                    <a:pt x="168" y="66"/>
                  </a:lnTo>
                  <a:lnTo>
                    <a:pt x="336" y="0"/>
                  </a:lnTo>
                </a:path>
              </a:pathLst>
            </a:custGeom>
            <a:noFill/>
            <a:ln w="9525">
              <a:solidFill>
                <a:schemeClr val="accent2"/>
              </a:solidFill>
              <a:round/>
              <a:headEnd/>
              <a:tailEnd/>
            </a:ln>
          </p:spPr>
          <p:txBody>
            <a:bodyPr/>
            <a:lstStyle/>
            <a:p>
              <a:endParaRPr lang="en-US"/>
            </a:p>
          </p:txBody>
        </p:sp>
        <p:sp>
          <p:nvSpPr>
            <p:cNvPr id="20584" name="Freeform 36"/>
            <p:cNvSpPr>
              <a:spLocks/>
            </p:cNvSpPr>
            <p:nvPr/>
          </p:nvSpPr>
          <p:spPr bwMode="auto">
            <a:xfrm>
              <a:off x="1830" y="2302"/>
              <a:ext cx="342" cy="156"/>
            </a:xfrm>
            <a:custGeom>
              <a:avLst/>
              <a:gdLst>
                <a:gd name="T0" fmla="*/ 0 w 342"/>
                <a:gd name="T1" fmla="*/ 156 h 156"/>
                <a:gd name="T2" fmla="*/ 168 w 342"/>
                <a:gd name="T3" fmla="*/ 84 h 156"/>
                <a:gd name="T4" fmla="*/ 342 w 342"/>
                <a:gd name="T5" fmla="*/ 0 h 156"/>
                <a:gd name="T6" fmla="*/ 0 60000 65536"/>
                <a:gd name="T7" fmla="*/ 0 60000 65536"/>
                <a:gd name="T8" fmla="*/ 0 60000 65536"/>
                <a:gd name="T9" fmla="*/ 0 w 342"/>
                <a:gd name="T10" fmla="*/ 0 h 156"/>
                <a:gd name="T11" fmla="*/ 342 w 342"/>
                <a:gd name="T12" fmla="*/ 156 h 156"/>
              </a:gdLst>
              <a:ahLst/>
              <a:cxnLst>
                <a:cxn ang="T6">
                  <a:pos x="T0" y="T1"/>
                </a:cxn>
                <a:cxn ang="T7">
                  <a:pos x="T2" y="T3"/>
                </a:cxn>
                <a:cxn ang="T8">
                  <a:pos x="T4" y="T5"/>
                </a:cxn>
              </a:cxnLst>
              <a:rect l="T9" t="T10" r="T11" b="T12"/>
              <a:pathLst>
                <a:path w="342" h="156">
                  <a:moveTo>
                    <a:pt x="0" y="156"/>
                  </a:moveTo>
                  <a:lnTo>
                    <a:pt x="168" y="84"/>
                  </a:lnTo>
                  <a:lnTo>
                    <a:pt x="342" y="0"/>
                  </a:lnTo>
                </a:path>
              </a:pathLst>
            </a:custGeom>
            <a:noFill/>
            <a:ln w="9525">
              <a:solidFill>
                <a:schemeClr val="accent2"/>
              </a:solidFill>
              <a:round/>
              <a:headEnd/>
              <a:tailEnd/>
            </a:ln>
          </p:spPr>
          <p:txBody>
            <a:bodyPr/>
            <a:lstStyle/>
            <a:p>
              <a:endParaRPr lang="en-US"/>
            </a:p>
          </p:txBody>
        </p:sp>
        <p:sp>
          <p:nvSpPr>
            <p:cNvPr id="20585" name="Freeform 37"/>
            <p:cNvSpPr>
              <a:spLocks/>
            </p:cNvSpPr>
            <p:nvPr/>
          </p:nvSpPr>
          <p:spPr bwMode="auto">
            <a:xfrm>
              <a:off x="2172" y="2122"/>
              <a:ext cx="336" cy="180"/>
            </a:xfrm>
            <a:custGeom>
              <a:avLst/>
              <a:gdLst>
                <a:gd name="T0" fmla="*/ 0 w 336"/>
                <a:gd name="T1" fmla="*/ 180 h 180"/>
                <a:gd name="T2" fmla="*/ 168 w 336"/>
                <a:gd name="T3" fmla="*/ 90 h 180"/>
                <a:gd name="T4" fmla="*/ 336 w 336"/>
                <a:gd name="T5" fmla="*/ 0 h 180"/>
                <a:gd name="T6" fmla="*/ 0 60000 65536"/>
                <a:gd name="T7" fmla="*/ 0 60000 65536"/>
                <a:gd name="T8" fmla="*/ 0 60000 65536"/>
                <a:gd name="T9" fmla="*/ 0 w 336"/>
                <a:gd name="T10" fmla="*/ 0 h 180"/>
                <a:gd name="T11" fmla="*/ 336 w 336"/>
                <a:gd name="T12" fmla="*/ 180 h 180"/>
              </a:gdLst>
              <a:ahLst/>
              <a:cxnLst>
                <a:cxn ang="T6">
                  <a:pos x="T0" y="T1"/>
                </a:cxn>
                <a:cxn ang="T7">
                  <a:pos x="T2" y="T3"/>
                </a:cxn>
                <a:cxn ang="T8">
                  <a:pos x="T4" y="T5"/>
                </a:cxn>
              </a:cxnLst>
              <a:rect l="T9" t="T10" r="T11" b="T12"/>
              <a:pathLst>
                <a:path w="336" h="180">
                  <a:moveTo>
                    <a:pt x="0" y="180"/>
                  </a:moveTo>
                  <a:lnTo>
                    <a:pt x="168" y="90"/>
                  </a:lnTo>
                  <a:lnTo>
                    <a:pt x="336" y="0"/>
                  </a:lnTo>
                </a:path>
              </a:pathLst>
            </a:custGeom>
            <a:noFill/>
            <a:ln w="9525">
              <a:solidFill>
                <a:schemeClr val="accent2"/>
              </a:solidFill>
              <a:round/>
              <a:headEnd/>
              <a:tailEnd/>
            </a:ln>
          </p:spPr>
          <p:txBody>
            <a:bodyPr/>
            <a:lstStyle/>
            <a:p>
              <a:endParaRPr lang="en-US"/>
            </a:p>
          </p:txBody>
        </p:sp>
        <p:sp>
          <p:nvSpPr>
            <p:cNvPr id="20586" name="Line 38"/>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87" name="Freeform 39"/>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88" name="Freeform 40"/>
            <p:cNvSpPr>
              <a:spLocks/>
            </p:cNvSpPr>
            <p:nvPr/>
          </p:nvSpPr>
          <p:spPr bwMode="auto">
            <a:xfrm>
              <a:off x="1158"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89" name="Freeform 41"/>
            <p:cNvSpPr>
              <a:spLocks/>
            </p:cNvSpPr>
            <p:nvPr/>
          </p:nvSpPr>
          <p:spPr bwMode="auto">
            <a:xfrm>
              <a:off x="1494" y="2584"/>
              <a:ext cx="336" cy="54"/>
            </a:xfrm>
            <a:custGeom>
              <a:avLst/>
              <a:gdLst>
                <a:gd name="T0" fmla="*/ 0 w 336"/>
                <a:gd name="T1" fmla="*/ 54 h 54"/>
                <a:gd name="T2" fmla="*/ 168 w 336"/>
                <a:gd name="T3" fmla="*/ 30 h 54"/>
                <a:gd name="T4" fmla="*/ 336 w 336"/>
                <a:gd name="T5" fmla="*/ 0 h 54"/>
                <a:gd name="T6" fmla="*/ 0 60000 65536"/>
                <a:gd name="T7" fmla="*/ 0 60000 65536"/>
                <a:gd name="T8" fmla="*/ 0 60000 65536"/>
                <a:gd name="T9" fmla="*/ 0 w 336"/>
                <a:gd name="T10" fmla="*/ 0 h 54"/>
                <a:gd name="T11" fmla="*/ 336 w 336"/>
                <a:gd name="T12" fmla="*/ 54 h 54"/>
              </a:gdLst>
              <a:ahLst/>
              <a:cxnLst>
                <a:cxn ang="T6">
                  <a:pos x="T0" y="T1"/>
                </a:cxn>
                <a:cxn ang="T7">
                  <a:pos x="T2" y="T3"/>
                </a:cxn>
                <a:cxn ang="T8">
                  <a:pos x="T4" y="T5"/>
                </a:cxn>
              </a:cxnLst>
              <a:rect l="T9" t="T10" r="T11" b="T12"/>
              <a:pathLst>
                <a:path w="336" h="54">
                  <a:moveTo>
                    <a:pt x="0" y="54"/>
                  </a:moveTo>
                  <a:lnTo>
                    <a:pt x="168" y="30"/>
                  </a:lnTo>
                  <a:lnTo>
                    <a:pt x="336" y="0"/>
                  </a:lnTo>
                </a:path>
              </a:pathLst>
            </a:custGeom>
            <a:noFill/>
            <a:ln w="9525">
              <a:solidFill>
                <a:schemeClr val="accent2"/>
              </a:solidFill>
              <a:round/>
              <a:headEnd/>
              <a:tailEnd/>
            </a:ln>
          </p:spPr>
          <p:txBody>
            <a:bodyPr/>
            <a:lstStyle/>
            <a:p>
              <a:endParaRPr lang="en-US"/>
            </a:p>
          </p:txBody>
        </p:sp>
        <p:sp>
          <p:nvSpPr>
            <p:cNvPr id="20590" name="Freeform 42"/>
            <p:cNvSpPr>
              <a:spLocks/>
            </p:cNvSpPr>
            <p:nvPr/>
          </p:nvSpPr>
          <p:spPr bwMode="auto">
            <a:xfrm>
              <a:off x="1830" y="2488"/>
              <a:ext cx="342" cy="96"/>
            </a:xfrm>
            <a:custGeom>
              <a:avLst/>
              <a:gdLst>
                <a:gd name="T0" fmla="*/ 0 w 342"/>
                <a:gd name="T1" fmla="*/ 96 h 96"/>
                <a:gd name="T2" fmla="*/ 168 w 342"/>
                <a:gd name="T3" fmla="*/ 54 h 96"/>
                <a:gd name="T4" fmla="*/ 342 w 342"/>
                <a:gd name="T5" fmla="*/ 0 h 96"/>
                <a:gd name="T6" fmla="*/ 0 60000 65536"/>
                <a:gd name="T7" fmla="*/ 0 60000 65536"/>
                <a:gd name="T8" fmla="*/ 0 60000 65536"/>
                <a:gd name="T9" fmla="*/ 0 w 342"/>
                <a:gd name="T10" fmla="*/ 0 h 96"/>
                <a:gd name="T11" fmla="*/ 342 w 342"/>
                <a:gd name="T12" fmla="*/ 96 h 96"/>
              </a:gdLst>
              <a:ahLst/>
              <a:cxnLst>
                <a:cxn ang="T6">
                  <a:pos x="T0" y="T1"/>
                </a:cxn>
                <a:cxn ang="T7">
                  <a:pos x="T2" y="T3"/>
                </a:cxn>
                <a:cxn ang="T8">
                  <a:pos x="T4" y="T5"/>
                </a:cxn>
              </a:cxnLst>
              <a:rect l="T9" t="T10" r="T11" b="T12"/>
              <a:pathLst>
                <a:path w="342" h="96">
                  <a:moveTo>
                    <a:pt x="0" y="96"/>
                  </a:moveTo>
                  <a:lnTo>
                    <a:pt x="168" y="54"/>
                  </a:lnTo>
                  <a:lnTo>
                    <a:pt x="342" y="0"/>
                  </a:lnTo>
                </a:path>
              </a:pathLst>
            </a:custGeom>
            <a:noFill/>
            <a:ln w="9525">
              <a:solidFill>
                <a:schemeClr val="accent2"/>
              </a:solidFill>
              <a:round/>
              <a:headEnd/>
              <a:tailEnd/>
            </a:ln>
          </p:spPr>
          <p:txBody>
            <a:bodyPr/>
            <a:lstStyle/>
            <a:p>
              <a:endParaRPr lang="en-US"/>
            </a:p>
          </p:txBody>
        </p:sp>
        <p:sp>
          <p:nvSpPr>
            <p:cNvPr id="20591" name="Freeform 43"/>
            <p:cNvSpPr>
              <a:spLocks/>
            </p:cNvSpPr>
            <p:nvPr/>
          </p:nvSpPr>
          <p:spPr bwMode="auto">
            <a:xfrm>
              <a:off x="2172" y="2362"/>
              <a:ext cx="336" cy="126"/>
            </a:xfrm>
            <a:custGeom>
              <a:avLst/>
              <a:gdLst>
                <a:gd name="T0" fmla="*/ 0 w 336"/>
                <a:gd name="T1" fmla="*/ 126 h 126"/>
                <a:gd name="T2" fmla="*/ 168 w 336"/>
                <a:gd name="T3" fmla="*/ 66 h 126"/>
                <a:gd name="T4" fmla="*/ 336 w 336"/>
                <a:gd name="T5" fmla="*/ 0 h 126"/>
                <a:gd name="T6" fmla="*/ 0 60000 65536"/>
                <a:gd name="T7" fmla="*/ 0 60000 65536"/>
                <a:gd name="T8" fmla="*/ 0 60000 65536"/>
                <a:gd name="T9" fmla="*/ 0 w 336"/>
                <a:gd name="T10" fmla="*/ 0 h 126"/>
                <a:gd name="T11" fmla="*/ 336 w 336"/>
                <a:gd name="T12" fmla="*/ 126 h 126"/>
              </a:gdLst>
              <a:ahLst/>
              <a:cxnLst>
                <a:cxn ang="T6">
                  <a:pos x="T0" y="T1"/>
                </a:cxn>
                <a:cxn ang="T7">
                  <a:pos x="T2" y="T3"/>
                </a:cxn>
                <a:cxn ang="T8">
                  <a:pos x="T4" y="T5"/>
                </a:cxn>
              </a:cxnLst>
              <a:rect l="T9" t="T10" r="T11" b="T12"/>
              <a:pathLst>
                <a:path w="336" h="126">
                  <a:moveTo>
                    <a:pt x="0" y="126"/>
                  </a:moveTo>
                  <a:lnTo>
                    <a:pt x="168" y="66"/>
                  </a:lnTo>
                  <a:lnTo>
                    <a:pt x="336" y="0"/>
                  </a:lnTo>
                </a:path>
              </a:pathLst>
            </a:custGeom>
            <a:noFill/>
            <a:ln w="9525">
              <a:solidFill>
                <a:schemeClr val="accent2"/>
              </a:solidFill>
              <a:round/>
              <a:headEnd/>
              <a:tailEnd/>
            </a:ln>
          </p:spPr>
          <p:txBody>
            <a:bodyPr/>
            <a:lstStyle/>
            <a:p>
              <a:endParaRPr lang="en-US"/>
            </a:p>
          </p:txBody>
        </p:sp>
        <p:sp>
          <p:nvSpPr>
            <p:cNvPr id="20592" name="Line 44"/>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93" name="Freeform 45"/>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94" name="Freeform 46"/>
            <p:cNvSpPr>
              <a:spLocks/>
            </p:cNvSpPr>
            <p:nvPr/>
          </p:nvSpPr>
          <p:spPr bwMode="auto">
            <a:xfrm>
              <a:off x="1158"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95" name="Freeform 47"/>
            <p:cNvSpPr>
              <a:spLocks/>
            </p:cNvSpPr>
            <p:nvPr/>
          </p:nvSpPr>
          <p:spPr bwMode="auto">
            <a:xfrm>
              <a:off x="1494"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96" name="Freeform 48"/>
            <p:cNvSpPr>
              <a:spLocks/>
            </p:cNvSpPr>
            <p:nvPr/>
          </p:nvSpPr>
          <p:spPr bwMode="auto">
            <a:xfrm>
              <a:off x="1830" y="2590"/>
              <a:ext cx="342" cy="48"/>
            </a:xfrm>
            <a:custGeom>
              <a:avLst/>
              <a:gdLst>
                <a:gd name="T0" fmla="*/ 0 w 342"/>
                <a:gd name="T1" fmla="*/ 48 h 48"/>
                <a:gd name="T2" fmla="*/ 168 w 342"/>
                <a:gd name="T3" fmla="*/ 30 h 48"/>
                <a:gd name="T4" fmla="*/ 342 w 342"/>
                <a:gd name="T5" fmla="*/ 0 h 48"/>
                <a:gd name="T6" fmla="*/ 0 60000 65536"/>
                <a:gd name="T7" fmla="*/ 0 60000 65536"/>
                <a:gd name="T8" fmla="*/ 0 60000 65536"/>
                <a:gd name="T9" fmla="*/ 0 w 342"/>
                <a:gd name="T10" fmla="*/ 0 h 48"/>
                <a:gd name="T11" fmla="*/ 342 w 342"/>
                <a:gd name="T12" fmla="*/ 48 h 48"/>
              </a:gdLst>
              <a:ahLst/>
              <a:cxnLst>
                <a:cxn ang="T6">
                  <a:pos x="T0" y="T1"/>
                </a:cxn>
                <a:cxn ang="T7">
                  <a:pos x="T2" y="T3"/>
                </a:cxn>
                <a:cxn ang="T8">
                  <a:pos x="T4" y="T5"/>
                </a:cxn>
              </a:cxnLst>
              <a:rect l="T9" t="T10" r="T11" b="T12"/>
              <a:pathLst>
                <a:path w="342" h="48">
                  <a:moveTo>
                    <a:pt x="0" y="48"/>
                  </a:moveTo>
                  <a:lnTo>
                    <a:pt x="168" y="30"/>
                  </a:lnTo>
                  <a:lnTo>
                    <a:pt x="342" y="0"/>
                  </a:lnTo>
                </a:path>
              </a:pathLst>
            </a:custGeom>
            <a:noFill/>
            <a:ln w="9525">
              <a:solidFill>
                <a:schemeClr val="accent2"/>
              </a:solidFill>
              <a:round/>
              <a:headEnd/>
              <a:tailEnd/>
            </a:ln>
          </p:spPr>
          <p:txBody>
            <a:bodyPr/>
            <a:lstStyle/>
            <a:p>
              <a:endParaRPr lang="en-US"/>
            </a:p>
          </p:txBody>
        </p:sp>
        <p:sp>
          <p:nvSpPr>
            <p:cNvPr id="20597" name="Freeform 49"/>
            <p:cNvSpPr>
              <a:spLocks/>
            </p:cNvSpPr>
            <p:nvPr/>
          </p:nvSpPr>
          <p:spPr bwMode="auto">
            <a:xfrm>
              <a:off x="2172" y="2506"/>
              <a:ext cx="336" cy="84"/>
            </a:xfrm>
            <a:custGeom>
              <a:avLst/>
              <a:gdLst>
                <a:gd name="T0" fmla="*/ 0 w 336"/>
                <a:gd name="T1" fmla="*/ 84 h 84"/>
                <a:gd name="T2" fmla="*/ 84 w 336"/>
                <a:gd name="T3" fmla="*/ 66 h 84"/>
                <a:gd name="T4" fmla="*/ 168 w 336"/>
                <a:gd name="T5" fmla="*/ 42 h 84"/>
                <a:gd name="T6" fmla="*/ 336 w 336"/>
                <a:gd name="T7" fmla="*/ 0 h 84"/>
                <a:gd name="T8" fmla="*/ 0 60000 65536"/>
                <a:gd name="T9" fmla="*/ 0 60000 65536"/>
                <a:gd name="T10" fmla="*/ 0 60000 65536"/>
                <a:gd name="T11" fmla="*/ 0 60000 65536"/>
                <a:gd name="T12" fmla="*/ 0 w 336"/>
                <a:gd name="T13" fmla="*/ 0 h 84"/>
                <a:gd name="T14" fmla="*/ 336 w 336"/>
                <a:gd name="T15" fmla="*/ 84 h 84"/>
              </a:gdLst>
              <a:ahLst/>
              <a:cxnLst>
                <a:cxn ang="T8">
                  <a:pos x="T0" y="T1"/>
                </a:cxn>
                <a:cxn ang="T9">
                  <a:pos x="T2" y="T3"/>
                </a:cxn>
                <a:cxn ang="T10">
                  <a:pos x="T4" y="T5"/>
                </a:cxn>
                <a:cxn ang="T11">
                  <a:pos x="T6" y="T7"/>
                </a:cxn>
              </a:cxnLst>
              <a:rect l="T12" t="T13" r="T14" b="T15"/>
              <a:pathLst>
                <a:path w="336" h="84">
                  <a:moveTo>
                    <a:pt x="0" y="84"/>
                  </a:moveTo>
                  <a:lnTo>
                    <a:pt x="84" y="66"/>
                  </a:lnTo>
                  <a:lnTo>
                    <a:pt x="168" y="42"/>
                  </a:lnTo>
                  <a:lnTo>
                    <a:pt x="336" y="0"/>
                  </a:lnTo>
                </a:path>
              </a:pathLst>
            </a:custGeom>
            <a:noFill/>
            <a:ln w="9525">
              <a:solidFill>
                <a:schemeClr val="accent2"/>
              </a:solidFill>
              <a:round/>
              <a:headEnd/>
              <a:tailEnd/>
            </a:ln>
          </p:spPr>
          <p:txBody>
            <a:bodyPr/>
            <a:lstStyle/>
            <a:p>
              <a:endParaRPr lang="en-US"/>
            </a:p>
          </p:txBody>
        </p:sp>
        <p:sp>
          <p:nvSpPr>
            <p:cNvPr id="20598" name="Line 50"/>
            <p:cNvSpPr>
              <a:spLocks noChangeShapeType="1"/>
            </p:cNvSpPr>
            <p:nvPr/>
          </p:nvSpPr>
          <p:spPr bwMode="auto">
            <a:xfrm>
              <a:off x="1494" y="2656"/>
              <a:ext cx="1" cy="18"/>
            </a:xfrm>
            <a:prstGeom prst="line">
              <a:avLst/>
            </a:prstGeom>
            <a:noFill/>
            <a:ln w="9525">
              <a:solidFill>
                <a:schemeClr val="tx1"/>
              </a:solidFill>
              <a:round/>
              <a:headEnd/>
              <a:tailEnd/>
            </a:ln>
          </p:spPr>
          <p:txBody>
            <a:bodyPr/>
            <a:lstStyle/>
            <a:p>
              <a:endParaRPr lang="en-US"/>
            </a:p>
          </p:txBody>
        </p:sp>
        <p:sp>
          <p:nvSpPr>
            <p:cNvPr id="20599" name="Rectangle 51"/>
            <p:cNvSpPr>
              <a:spLocks noChangeArrowheads="1"/>
            </p:cNvSpPr>
            <p:nvPr/>
          </p:nvSpPr>
          <p:spPr bwMode="auto">
            <a:xfrm>
              <a:off x="314" y="26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0" name="Rectangle 52"/>
            <p:cNvSpPr>
              <a:spLocks noChangeArrowheads="1"/>
            </p:cNvSpPr>
            <p:nvPr/>
          </p:nvSpPr>
          <p:spPr bwMode="auto">
            <a:xfrm>
              <a:off x="314" y="237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a:t>
              </a:r>
              <a:endParaRPr lang="en-US"/>
            </a:p>
          </p:txBody>
        </p:sp>
        <p:sp>
          <p:nvSpPr>
            <p:cNvPr id="20601" name="Rectangle 53"/>
            <p:cNvSpPr>
              <a:spLocks noChangeArrowheads="1"/>
            </p:cNvSpPr>
            <p:nvPr/>
          </p:nvSpPr>
          <p:spPr bwMode="auto">
            <a:xfrm>
              <a:off x="314" y="213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4%</a:t>
              </a:r>
              <a:endParaRPr lang="en-US"/>
            </a:p>
          </p:txBody>
        </p:sp>
        <p:sp>
          <p:nvSpPr>
            <p:cNvPr id="20602" name="Rectangle 54"/>
            <p:cNvSpPr>
              <a:spLocks noChangeArrowheads="1"/>
            </p:cNvSpPr>
            <p:nvPr/>
          </p:nvSpPr>
          <p:spPr bwMode="auto">
            <a:xfrm>
              <a:off x="314" y="1900"/>
              <a:ext cx="115"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6%</a:t>
              </a:r>
              <a:endParaRPr lang="en-US"/>
            </a:p>
          </p:txBody>
        </p:sp>
        <p:sp>
          <p:nvSpPr>
            <p:cNvPr id="20603" name="Rectangle 55"/>
            <p:cNvSpPr>
              <a:spLocks noChangeArrowheads="1"/>
            </p:cNvSpPr>
            <p:nvPr/>
          </p:nvSpPr>
          <p:spPr bwMode="auto">
            <a:xfrm>
              <a:off x="314" y="1666"/>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8%</a:t>
              </a:r>
              <a:endParaRPr lang="en-US"/>
            </a:p>
          </p:txBody>
        </p:sp>
        <p:sp>
          <p:nvSpPr>
            <p:cNvPr id="20604" name="Rectangle 56"/>
            <p:cNvSpPr>
              <a:spLocks noChangeArrowheads="1"/>
            </p:cNvSpPr>
            <p:nvPr/>
          </p:nvSpPr>
          <p:spPr bwMode="auto">
            <a:xfrm>
              <a:off x="272" y="1426"/>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5" name="Rectangle 57"/>
            <p:cNvSpPr>
              <a:spLocks noChangeArrowheads="1"/>
            </p:cNvSpPr>
            <p:nvPr/>
          </p:nvSpPr>
          <p:spPr bwMode="auto">
            <a:xfrm>
              <a:off x="272" y="1192"/>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12%</a:t>
              </a:r>
              <a:endParaRPr lang="en-US"/>
            </a:p>
          </p:txBody>
        </p:sp>
        <p:sp>
          <p:nvSpPr>
            <p:cNvPr id="20606" name="Rectangle 58"/>
            <p:cNvSpPr>
              <a:spLocks noChangeArrowheads="1"/>
            </p:cNvSpPr>
            <p:nvPr/>
          </p:nvSpPr>
          <p:spPr bwMode="auto">
            <a:xfrm>
              <a:off x="432"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7" name="Rectangle 59"/>
            <p:cNvSpPr>
              <a:spLocks noChangeArrowheads="1"/>
            </p:cNvSpPr>
            <p:nvPr/>
          </p:nvSpPr>
          <p:spPr bwMode="auto">
            <a:xfrm>
              <a:off x="768"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5%</a:t>
              </a:r>
              <a:endParaRPr lang="en-US"/>
            </a:p>
          </p:txBody>
        </p:sp>
        <p:sp>
          <p:nvSpPr>
            <p:cNvPr id="20608" name="Rectangle 60"/>
            <p:cNvSpPr>
              <a:spLocks noChangeArrowheads="1"/>
            </p:cNvSpPr>
            <p:nvPr/>
          </p:nvSpPr>
          <p:spPr bwMode="auto">
            <a:xfrm>
              <a:off x="1086"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9" name="Rectangle 61"/>
            <p:cNvSpPr>
              <a:spLocks noChangeArrowheads="1"/>
            </p:cNvSpPr>
            <p:nvPr/>
          </p:nvSpPr>
          <p:spPr bwMode="auto">
            <a:xfrm>
              <a:off x="1422"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15%</a:t>
              </a:r>
              <a:endParaRPr lang="en-US"/>
            </a:p>
          </p:txBody>
        </p:sp>
        <p:sp>
          <p:nvSpPr>
            <p:cNvPr id="20610" name="Rectangle 62"/>
            <p:cNvSpPr>
              <a:spLocks noChangeArrowheads="1"/>
            </p:cNvSpPr>
            <p:nvPr/>
          </p:nvSpPr>
          <p:spPr bwMode="auto">
            <a:xfrm>
              <a:off x="1758"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1" name="Rectangle 63"/>
            <p:cNvSpPr>
              <a:spLocks noChangeArrowheads="1"/>
            </p:cNvSpPr>
            <p:nvPr/>
          </p:nvSpPr>
          <p:spPr bwMode="auto">
            <a:xfrm>
              <a:off x="210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25%</a:t>
              </a:r>
              <a:endParaRPr lang="en-US"/>
            </a:p>
          </p:txBody>
        </p:sp>
        <p:sp>
          <p:nvSpPr>
            <p:cNvPr id="20612" name="Rectangle 64"/>
            <p:cNvSpPr>
              <a:spLocks noChangeArrowheads="1"/>
            </p:cNvSpPr>
            <p:nvPr/>
          </p:nvSpPr>
          <p:spPr bwMode="auto">
            <a:xfrm>
              <a:off x="242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13" name="Text Box 65"/>
            <p:cNvSpPr txBox="1">
              <a:spLocks noChangeArrowheads="1"/>
            </p:cNvSpPr>
            <p:nvPr/>
          </p:nvSpPr>
          <p:spPr bwMode="auto">
            <a:xfrm>
              <a:off x="950" y="2812"/>
              <a:ext cx="1085" cy="230"/>
            </a:xfrm>
            <a:prstGeom prst="rect">
              <a:avLst/>
            </a:prstGeom>
            <a:noFill/>
            <a:ln w="12700">
              <a:noFill/>
              <a:miter lim="800000"/>
              <a:headEnd type="none" w="sm" len="sm"/>
              <a:tailEnd type="none" w="sm" len="sm"/>
            </a:ln>
          </p:spPr>
          <p:txBody>
            <a:bodyPr wrap="none">
              <a:spAutoFit/>
            </a:bodyPr>
            <a:lstStyle/>
            <a:p>
              <a:pPr algn="ctr" eaLnBrk="0" hangingPunct="0"/>
              <a:r>
                <a:rPr lang="en-US" sz="1200" b="1"/>
                <a:t>Demand Volatility</a:t>
              </a:r>
              <a:r>
                <a:rPr lang="en-US" sz="1200"/>
                <a:t> </a:t>
              </a:r>
            </a:p>
            <a:p>
              <a:pPr algn="ctr" eaLnBrk="0" hangingPunct="0"/>
              <a:r>
                <a:rPr lang="en-US" sz="1200"/>
                <a:t>(Coefficient of variation)</a:t>
              </a:r>
            </a:p>
          </p:txBody>
        </p:sp>
        <p:sp>
          <p:nvSpPr>
            <p:cNvPr id="20614" name="Text Box 66"/>
            <p:cNvSpPr txBox="1">
              <a:spLocks noChangeArrowheads="1"/>
            </p:cNvSpPr>
            <p:nvPr/>
          </p:nvSpPr>
          <p:spPr bwMode="auto">
            <a:xfrm>
              <a:off x="1341" y="1835"/>
              <a:ext cx="729" cy="138"/>
            </a:xfrm>
            <a:prstGeom prst="rect">
              <a:avLst/>
            </a:prstGeom>
            <a:solidFill>
              <a:schemeClr val="bg1"/>
            </a:solidFill>
            <a:ln w="12700">
              <a:noFill/>
              <a:miter lim="800000"/>
              <a:headEnd type="none" w="sm" len="sm"/>
              <a:tailEnd type="none" w="sm" len="sm"/>
            </a:ln>
          </p:spPr>
          <p:txBody>
            <a:bodyPr wrap="none">
              <a:spAutoFit/>
            </a:bodyPr>
            <a:lstStyle/>
            <a:p>
              <a:pPr eaLnBrk="0" hangingPunct="0"/>
              <a:r>
                <a:rPr lang="en-US" sz="1200"/>
                <a:t>Safety Capacity</a:t>
              </a:r>
            </a:p>
          </p:txBody>
        </p:sp>
        <p:sp>
          <p:nvSpPr>
            <p:cNvPr id="20615" name="Rectangle 67"/>
            <p:cNvSpPr>
              <a:spLocks noChangeArrowheads="1"/>
            </p:cNvSpPr>
            <p:nvPr/>
          </p:nvSpPr>
          <p:spPr bwMode="auto">
            <a:xfrm>
              <a:off x="2169" y="15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16" name="Rectangle 68"/>
            <p:cNvSpPr>
              <a:spLocks noChangeArrowheads="1"/>
            </p:cNvSpPr>
            <p:nvPr/>
          </p:nvSpPr>
          <p:spPr bwMode="auto">
            <a:xfrm>
              <a:off x="2125" y="1993"/>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17" name="Rectangle 69"/>
            <p:cNvSpPr>
              <a:spLocks noChangeArrowheads="1"/>
            </p:cNvSpPr>
            <p:nvPr/>
          </p:nvSpPr>
          <p:spPr bwMode="auto">
            <a:xfrm>
              <a:off x="2125" y="2312"/>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8" name="Line 70"/>
            <p:cNvSpPr>
              <a:spLocks noChangeShapeType="1"/>
            </p:cNvSpPr>
            <p:nvPr/>
          </p:nvSpPr>
          <p:spPr bwMode="auto">
            <a:xfrm>
              <a:off x="2095" y="1530"/>
              <a:ext cx="0" cy="1047"/>
            </a:xfrm>
            <a:prstGeom prst="line">
              <a:avLst/>
            </a:prstGeom>
            <a:noFill/>
            <a:ln w="12700">
              <a:solidFill>
                <a:schemeClr val="tx1"/>
              </a:solidFill>
              <a:round/>
              <a:headEnd type="none" w="sm" len="sm"/>
              <a:tailEnd type="triangle" w="sm" len="sm"/>
            </a:ln>
          </p:spPr>
          <p:txBody>
            <a:bodyPr/>
            <a:lstStyle/>
            <a:p>
              <a:endParaRPr lang="en-US"/>
            </a:p>
          </p:txBody>
        </p:sp>
        <p:sp>
          <p:nvSpPr>
            <p:cNvPr id="20619" name="Rectangle 71"/>
            <p:cNvSpPr>
              <a:spLocks noChangeArrowheads="1"/>
            </p:cNvSpPr>
            <p:nvPr/>
          </p:nvSpPr>
          <p:spPr bwMode="auto">
            <a:xfrm>
              <a:off x="2125" y="2479"/>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20" name="Line 72"/>
            <p:cNvSpPr>
              <a:spLocks noChangeShapeType="1"/>
            </p:cNvSpPr>
            <p:nvPr/>
          </p:nvSpPr>
          <p:spPr bwMode="auto">
            <a:xfrm>
              <a:off x="2067" y="152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1" name="Line 73"/>
            <p:cNvSpPr>
              <a:spLocks noChangeShapeType="1"/>
            </p:cNvSpPr>
            <p:nvPr/>
          </p:nvSpPr>
          <p:spPr bwMode="auto">
            <a:xfrm>
              <a:off x="2067" y="2020"/>
              <a:ext cx="52" cy="0"/>
            </a:xfrm>
            <a:prstGeom prst="line">
              <a:avLst/>
            </a:prstGeom>
            <a:noFill/>
            <a:ln w="12700">
              <a:solidFill>
                <a:schemeClr val="tx1"/>
              </a:solidFill>
              <a:round/>
              <a:headEnd type="none" w="sm" len="sm"/>
              <a:tailEnd type="none" w="sm" len="sm"/>
            </a:ln>
          </p:spPr>
          <p:txBody>
            <a:bodyPr/>
            <a:lstStyle/>
            <a:p>
              <a:endParaRPr lang="en-US"/>
            </a:p>
          </p:txBody>
        </p:sp>
        <p:sp>
          <p:nvSpPr>
            <p:cNvPr id="20622" name="Line 74"/>
            <p:cNvSpPr>
              <a:spLocks noChangeShapeType="1"/>
            </p:cNvSpPr>
            <p:nvPr/>
          </p:nvSpPr>
          <p:spPr bwMode="auto">
            <a:xfrm>
              <a:off x="2067" y="2336"/>
              <a:ext cx="52" cy="0"/>
            </a:xfrm>
            <a:prstGeom prst="line">
              <a:avLst/>
            </a:prstGeom>
            <a:noFill/>
            <a:ln w="12700">
              <a:solidFill>
                <a:schemeClr val="tx1"/>
              </a:solidFill>
              <a:round/>
              <a:headEnd type="none" w="sm" len="sm"/>
              <a:tailEnd type="none" w="sm" len="sm"/>
            </a:ln>
          </p:spPr>
          <p:txBody>
            <a:bodyPr/>
            <a:lstStyle/>
            <a:p>
              <a:endParaRPr lang="en-US"/>
            </a:p>
          </p:txBody>
        </p:sp>
        <p:sp>
          <p:nvSpPr>
            <p:cNvPr id="20623" name="Line 75"/>
            <p:cNvSpPr>
              <a:spLocks noChangeShapeType="1"/>
            </p:cNvSpPr>
            <p:nvPr/>
          </p:nvSpPr>
          <p:spPr bwMode="auto">
            <a:xfrm>
              <a:off x="2067" y="250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4" name="Text Box 76"/>
            <p:cNvSpPr txBox="1">
              <a:spLocks noChangeArrowheads="1"/>
            </p:cNvSpPr>
            <p:nvPr/>
          </p:nvSpPr>
          <p:spPr bwMode="auto">
            <a:xfrm>
              <a:off x="890" y="1016"/>
              <a:ext cx="1247" cy="153"/>
            </a:xfrm>
            <a:prstGeom prst="rect">
              <a:avLst/>
            </a:prstGeom>
            <a:noFill/>
            <a:ln w="12700">
              <a:noFill/>
              <a:miter lim="800000"/>
              <a:headEnd type="none" w="sm" len="sm"/>
              <a:tailEnd type="none" w="sm" len="sm"/>
            </a:ln>
          </p:spPr>
          <p:txBody>
            <a:bodyPr wrap="none">
              <a:spAutoFit/>
            </a:bodyPr>
            <a:lstStyle/>
            <a:p>
              <a:pPr algn="ctr" eaLnBrk="0" hangingPunct="0"/>
              <a:r>
                <a:rPr lang="en-US" sz="1400" b="1"/>
                <a:t>Capacity Shortfall Rate</a:t>
              </a:r>
              <a:endParaRPr lang="en-US" sz="1200" b="1"/>
            </a:p>
          </p:txBody>
        </p:sp>
      </p:grpSp>
      <p:grpSp>
        <p:nvGrpSpPr>
          <p:cNvPr id="20485" name="Group 203"/>
          <p:cNvGrpSpPr>
            <a:grpSpLocks/>
          </p:cNvGrpSpPr>
          <p:nvPr/>
        </p:nvGrpSpPr>
        <p:grpSpPr bwMode="auto">
          <a:xfrm>
            <a:off x="430467" y="1582738"/>
            <a:ext cx="3548062" cy="3490912"/>
            <a:chOff x="3059" y="997"/>
            <a:chExt cx="2235" cy="2199"/>
          </a:xfrm>
        </p:grpSpPr>
        <p:sp>
          <p:nvSpPr>
            <p:cNvPr id="20486" name="Rectangle 136"/>
            <p:cNvSpPr>
              <a:spLocks noChangeArrowheads="1"/>
            </p:cNvSpPr>
            <p:nvPr/>
          </p:nvSpPr>
          <p:spPr bwMode="auto">
            <a:xfrm>
              <a:off x="3274" y="1154"/>
              <a:ext cx="2009" cy="1790"/>
            </a:xfrm>
            <a:prstGeom prst="rect">
              <a:avLst/>
            </a:prstGeom>
            <a:solidFill>
              <a:schemeClr val="bg1"/>
            </a:solidFill>
            <a:ln w="9525">
              <a:solidFill>
                <a:schemeClr val="tx1"/>
              </a:solidFill>
              <a:miter lim="800000"/>
              <a:headEnd/>
              <a:tailEnd/>
            </a:ln>
          </p:spPr>
          <p:txBody>
            <a:bodyPr/>
            <a:lstStyle/>
            <a:p>
              <a:endParaRPr lang="en-US"/>
            </a:p>
          </p:txBody>
        </p:sp>
        <p:sp>
          <p:nvSpPr>
            <p:cNvPr id="20487" name="Line 137"/>
            <p:cNvSpPr>
              <a:spLocks noChangeShapeType="1"/>
            </p:cNvSpPr>
            <p:nvPr/>
          </p:nvSpPr>
          <p:spPr bwMode="auto">
            <a:xfrm>
              <a:off x="3261" y="2947"/>
              <a:ext cx="14" cy="1"/>
            </a:xfrm>
            <a:prstGeom prst="line">
              <a:avLst/>
            </a:prstGeom>
            <a:noFill/>
            <a:ln w="0">
              <a:solidFill>
                <a:srgbClr val="000000"/>
              </a:solidFill>
              <a:round/>
              <a:headEnd/>
              <a:tailEnd/>
            </a:ln>
          </p:spPr>
          <p:txBody>
            <a:bodyPr/>
            <a:lstStyle/>
            <a:p>
              <a:endParaRPr lang="en-US"/>
            </a:p>
          </p:txBody>
        </p:sp>
        <p:sp>
          <p:nvSpPr>
            <p:cNvPr id="20488" name="Line 138"/>
            <p:cNvSpPr>
              <a:spLocks noChangeShapeType="1"/>
            </p:cNvSpPr>
            <p:nvPr/>
          </p:nvSpPr>
          <p:spPr bwMode="auto">
            <a:xfrm>
              <a:off x="3261" y="2767"/>
              <a:ext cx="14" cy="1"/>
            </a:xfrm>
            <a:prstGeom prst="line">
              <a:avLst/>
            </a:prstGeom>
            <a:noFill/>
            <a:ln w="0">
              <a:solidFill>
                <a:srgbClr val="000000"/>
              </a:solidFill>
              <a:round/>
              <a:headEnd/>
              <a:tailEnd/>
            </a:ln>
          </p:spPr>
          <p:txBody>
            <a:bodyPr/>
            <a:lstStyle/>
            <a:p>
              <a:endParaRPr lang="en-US"/>
            </a:p>
          </p:txBody>
        </p:sp>
        <p:sp>
          <p:nvSpPr>
            <p:cNvPr id="20489" name="Line 139"/>
            <p:cNvSpPr>
              <a:spLocks noChangeShapeType="1"/>
            </p:cNvSpPr>
            <p:nvPr/>
          </p:nvSpPr>
          <p:spPr bwMode="auto">
            <a:xfrm>
              <a:off x="3261" y="2588"/>
              <a:ext cx="14" cy="1"/>
            </a:xfrm>
            <a:prstGeom prst="line">
              <a:avLst/>
            </a:prstGeom>
            <a:noFill/>
            <a:ln w="0">
              <a:solidFill>
                <a:srgbClr val="000000"/>
              </a:solidFill>
              <a:round/>
              <a:headEnd/>
              <a:tailEnd/>
            </a:ln>
          </p:spPr>
          <p:txBody>
            <a:bodyPr/>
            <a:lstStyle/>
            <a:p>
              <a:endParaRPr lang="en-US"/>
            </a:p>
          </p:txBody>
        </p:sp>
        <p:sp>
          <p:nvSpPr>
            <p:cNvPr id="20490" name="Line 140"/>
            <p:cNvSpPr>
              <a:spLocks noChangeShapeType="1"/>
            </p:cNvSpPr>
            <p:nvPr/>
          </p:nvSpPr>
          <p:spPr bwMode="auto">
            <a:xfrm>
              <a:off x="3261" y="2408"/>
              <a:ext cx="14" cy="1"/>
            </a:xfrm>
            <a:prstGeom prst="line">
              <a:avLst/>
            </a:prstGeom>
            <a:noFill/>
            <a:ln w="0">
              <a:solidFill>
                <a:srgbClr val="000000"/>
              </a:solidFill>
              <a:round/>
              <a:headEnd/>
              <a:tailEnd/>
            </a:ln>
          </p:spPr>
          <p:txBody>
            <a:bodyPr/>
            <a:lstStyle/>
            <a:p>
              <a:endParaRPr lang="en-US"/>
            </a:p>
          </p:txBody>
        </p:sp>
        <p:sp>
          <p:nvSpPr>
            <p:cNvPr id="20491" name="Line 141"/>
            <p:cNvSpPr>
              <a:spLocks noChangeShapeType="1"/>
            </p:cNvSpPr>
            <p:nvPr/>
          </p:nvSpPr>
          <p:spPr bwMode="auto">
            <a:xfrm>
              <a:off x="3261" y="2228"/>
              <a:ext cx="14" cy="1"/>
            </a:xfrm>
            <a:prstGeom prst="line">
              <a:avLst/>
            </a:prstGeom>
            <a:noFill/>
            <a:ln w="0">
              <a:solidFill>
                <a:srgbClr val="000000"/>
              </a:solidFill>
              <a:round/>
              <a:headEnd/>
              <a:tailEnd/>
            </a:ln>
          </p:spPr>
          <p:txBody>
            <a:bodyPr/>
            <a:lstStyle/>
            <a:p>
              <a:endParaRPr lang="en-US"/>
            </a:p>
          </p:txBody>
        </p:sp>
        <p:sp>
          <p:nvSpPr>
            <p:cNvPr id="20492" name="Line 142"/>
            <p:cNvSpPr>
              <a:spLocks noChangeShapeType="1"/>
            </p:cNvSpPr>
            <p:nvPr/>
          </p:nvSpPr>
          <p:spPr bwMode="auto">
            <a:xfrm>
              <a:off x="3261" y="2055"/>
              <a:ext cx="14" cy="1"/>
            </a:xfrm>
            <a:prstGeom prst="line">
              <a:avLst/>
            </a:prstGeom>
            <a:noFill/>
            <a:ln w="0">
              <a:solidFill>
                <a:srgbClr val="000000"/>
              </a:solidFill>
              <a:round/>
              <a:headEnd/>
              <a:tailEnd/>
            </a:ln>
          </p:spPr>
          <p:txBody>
            <a:bodyPr/>
            <a:lstStyle/>
            <a:p>
              <a:endParaRPr lang="en-US"/>
            </a:p>
          </p:txBody>
        </p:sp>
        <p:sp>
          <p:nvSpPr>
            <p:cNvPr id="20493" name="Line 143"/>
            <p:cNvSpPr>
              <a:spLocks noChangeShapeType="1"/>
            </p:cNvSpPr>
            <p:nvPr/>
          </p:nvSpPr>
          <p:spPr bwMode="auto">
            <a:xfrm>
              <a:off x="3261" y="1875"/>
              <a:ext cx="14" cy="1"/>
            </a:xfrm>
            <a:prstGeom prst="line">
              <a:avLst/>
            </a:prstGeom>
            <a:noFill/>
            <a:ln w="0">
              <a:solidFill>
                <a:srgbClr val="000000"/>
              </a:solidFill>
              <a:round/>
              <a:headEnd/>
              <a:tailEnd/>
            </a:ln>
          </p:spPr>
          <p:txBody>
            <a:bodyPr/>
            <a:lstStyle/>
            <a:p>
              <a:endParaRPr lang="en-US"/>
            </a:p>
          </p:txBody>
        </p:sp>
        <p:sp>
          <p:nvSpPr>
            <p:cNvPr id="20494" name="Line 144"/>
            <p:cNvSpPr>
              <a:spLocks noChangeShapeType="1"/>
            </p:cNvSpPr>
            <p:nvPr/>
          </p:nvSpPr>
          <p:spPr bwMode="auto">
            <a:xfrm>
              <a:off x="3261" y="1696"/>
              <a:ext cx="14" cy="1"/>
            </a:xfrm>
            <a:prstGeom prst="line">
              <a:avLst/>
            </a:prstGeom>
            <a:noFill/>
            <a:ln w="0">
              <a:solidFill>
                <a:srgbClr val="000000"/>
              </a:solidFill>
              <a:round/>
              <a:headEnd/>
              <a:tailEnd/>
            </a:ln>
          </p:spPr>
          <p:txBody>
            <a:bodyPr/>
            <a:lstStyle/>
            <a:p>
              <a:endParaRPr lang="en-US"/>
            </a:p>
          </p:txBody>
        </p:sp>
        <p:sp>
          <p:nvSpPr>
            <p:cNvPr id="20495" name="Line 145"/>
            <p:cNvSpPr>
              <a:spLocks noChangeShapeType="1"/>
            </p:cNvSpPr>
            <p:nvPr/>
          </p:nvSpPr>
          <p:spPr bwMode="auto">
            <a:xfrm>
              <a:off x="3261" y="1516"/>
              <a:ext cx="14" cy="1"/>
            </a:xfrm>
            <a:prstGeom prst="line">
              <a:avLst/>
            </a:prstGeom>
            <a:noFill/>
            <a:ln w="0">
              <a:solidFill>
                <a:srgbClr val="000000"/>
              </a:solidFill>
              <a:round/>
              <a:headEnd/>
              <a:tailEnd/>
            </a:ln>
          </p:spPr>
          <p:txBody>
            <a:bodyPr/>
            <a:lstStyle/>
            <a:p>
              <a:endParaRPr lang="en-US"/>
            </a:p>
          </p:txBody>
        </p:sp>
        <p:sp>
          <p:nvSpPr>
            <p:cNvPr id="20496" name="Line 146"/>
            <p:cNvSpPr>
              <a:spLocks noChangeShapeType="1"/>
            </p:cNvSpPr>
            <p:nvPr/>
          </p:nvSpPr>
          <p:spPr bwMode="auto">
            <a:xfrm>
              <a:off x="3261" y="1337"/>
              <a:ext cx="14" cy="1"/>
            </a:xfrm>
            <a:prstGeom prst="line">
              <a:avLst/>
            </a:prstGeom>
            <a:noFill/>
            <a:ln w="0">
              <a:solidFill>
                <a:srgbClr val="000000"/>
              </a:solidFill>
              <a:round/>
              <a:headEnd/>
              <a:tailEnd/>
            </a:ln>
          </p:spPr>
          <p:txBody>
            <a:bodyPr/>
            <a:lstStyle/>
            <a:p>
              <a:endParaRPr lang="en-US"/>
            </a:p>
          </p:txBody>
        </p:sp>
        <p:sp>
          <p:nvSpPr>
            <p:cNvPr id="20497" name="Line 147"/>
            <p:cNvSpPr>
              <a:spLocks noChangeShapeType="1"/>
            </p:cNvSpPr>
            <p:nvPr/>
          </p:nvSpPr>
          <p:spPr bwMode="auto">
            <a:xfrm>
              <a:off x="3261" y="1157"/>
              <a:ext cx="14" cy="1"/>
            </a:xfrm>
            <a:prstGeom prst="line">
              <a:avLst/>
            </a:prstGeom>
            <a:noFill/>
            <a:ln w="0">
              <a:solidFill>
                <a:srgbClr val="000000"/>
              </a:solidFill>
              <a:round/>
              <a:headEnd/>
              <a:tailEnd/>
            </a:ln>
          </p:spPr>
          <p:txBody>
            <a:bodyPr/>
            <a:lstStyle/>
            <a:p>
              <a:endParaRPr lang="en-US"/>
            </a:p>
          </p:txBody>
        </p:sp>
        <p:sp>
          <p:nvSpPr>
            <p:cNvPr id="20498" name="Line 148"/>
            <p:cNvSpPr>
              <a:spLocks noChangeShapeType="1"/>
            </p:cNvSpPr>
            <p:nvPr/>
          </p:nvSpPr>
          <p:spPr bwMode="auto">
            <a:xfrm flipV="1">
              <a:off x="3275" y="2947"/>
              <a:ext cx="1" cy="24"/>
            </a:xfrm>
            <a:prstGeom prst="line">
              <a:avLst/>
            </a:prstGeom>
            <a:noFill/>
            <a:ln w="0">
              <a:solidFill>
                <a:srgbClr val="000000"/>
              </a:solidFill>
              <a:round/>
              <a:headEnd/>
              <a:tailEnd/>
            </a:ln>
          </p:spPr>
          <p:txBody>
            <a:bodyPr/>
            <a:lstStyle/>
            <a:p>
              <a:endParaRPr lang="en-US"/>
            </a:p>
          </p:txBody>
        </p:sp>
        <p:sp>
          <p:nvSpPr>
            <p:cNvPr id="20499" name="Line 149"/>
            <p:cNvSpPr>
              <a:spLocks noChangeShapeType="1"/>
            </p:cNvSpPr>
            <p:nvPr/>
          </p:nvSpPr>
          <p:spPr bwMode="auto">
            <a:xfrm flipV="1">
              <a:off x="3562" y="2947"/>
              <a:ext cx="0" cy="24"/>
            </a:xfrm>
            <a:prstGeom prst="line">
              <a:avLst/>
            </a:prstGeom>
            <a:noFill/>
            <a:ln w="0">
              <a:solidFill>
                <a:srgbClr val="000000"/>
              </a:solidFill>
              <a:round/>
              <a:headEnd/>
              <a:tailEnd/>
            </a:ln>
          </p:spPr>
          <p:txBody>
            <a:bodyPr/>
            <a:lstStyle/>
            <a:p>
              <a:endParaRPr lang="en-US"/>
            </a:p>
          </p:txBody>
        </p:sp>
        <p:sp>
          <p:nvSpPr>
            <p:cNvPr id="20500" name="Line 150"/>
            <p:cNvSpPr>
              <a:spLocks noChangeShapeType="1"/>
            </p:cNvSpPr>
            <p:nvPr/>
          </p:nvSpPr>
          <p:spPr bwMode="auto">
            <a:xfrm flipV="1">
              <a:off x="3848" y="2947"/>
              <a:ext cx="1" cy="24"/>
            </a:xfrm>
            <a:prstGeom prst="line">
              <a:avLst/>
            </a:prstGeom>
            <a:noFill/>
            <a:ln w="0">
              <a:solidFill>
                <a:srgbClr val="000000"/>
              </a:solidFill>
              <a:round/>
              <a:headEnd/>
              <a:tailEnd/>
            </a:ln>
          </p:spPr>
          <p:txBody>
            <a:bodyPr/>
            <a:lstStyle/>
            <a:p>
              <a:endParaRPr lang="en-US"/>
            </a:p>
          </p:txBody>
        </p:sp>
        <p:sp>
          <p:nvSpPr>
            <p:cNvPr id="20501" name="Line 151"/>
            <p:cNvSpPr>
              <a:spLocks noChangeShapeType="1"/>
            </p:cNvSpPr>
            <p:nvPr/>
          </p:nvSpPr>
          <p:spPr bwMode="auto">
            <a:xfrm flipV="1">
              <a:off x="4135" y="2947"/>
              <a:ext cx="1" cy="24"/>
            </a:xfrm>
            <a:prstGeom prst="line">
              <a:avLst/>
            </a:prstGeom>
            <a:noFill/>
            <a:ln w="0">
              <a:solidFill>
                <a:srgbClr val="000000"/>
              </a:solidFill>
              <a:round/>
              <a:headEnd/>
              <a:tailEnd/>
            </a:ln>
          </p:spPr>
          <p:txBody>
            <a:bodyPr/>
            <a:lstStyle/>
            <a:p>
              <a:endParaRPr lang="en-US"/>
            </a:p>
          </p:txBody>
        </p:sp>
        <p:sp>
          <p:nvSpPr>
            <p:cNvPr id="20502" name="Line 152"/>
            <p:cNvSpPr>
              <a:spLocks noChangeShapeType="1"/>
            </p:cNvSpPr>
            <p:nvPr/>
          </p:nvSpPr>
          <p:spPr bwMode="auto">
            <a:xfrm flipV="1">
              <a:off x="4425" y="2947"/>
              <a:ext cx="1" cy="24"/>
            </a:xfrm>
            <a:prstGeom prst="line">
              <a:avLst/>
            </a:prstGeom>
            <a:noFill/>
            <a:ln w="0">
              <a:solidFill>
                <a:srgbClr val="000000"/>
              </a:solidFill>
              <a:round/>
              <a:headEnd/>
              <a:tailEnd/>
            </a:ln>
          </p:spPr>
          <p:txBody>
            <a:bodyPr/>
            <a:lstStyle/>
            <a:p>
              <a:endParaRPr lang="en-US"/>
            </a:p>
          </p:txBody>
        </p:sp>
        <p:sp>
          <p:nvSpPr>
            <p:cNvPr id="20503" name="Line 153"/>
            <p:cNvSpPr>
              <a:spLocks noChangeShapeType="1"/>
            </p:cNvSpPr>
            <p:nvPr/>
          </p:nvSpPr>
          <p:spPr bwMode="auto">
            <a:xfrm flipV="1">
              <a:off x="4712" y="2947"/>
              <a:ext cx="0" cy="24"/>
            </a:xfrm>
            <a:prstGeom prst="line">
              <a:avLst/>
            </a:prstGeom>
            <a:noFill/>
            <a:ln w="0">
              <a:solidFill>
                <a:srgbClr val="000000"/>
              </a:solidFill>
              <a:round/>
              <a:headEnd/>
              <a:tailEnd/>
            </a:ln>
          </p:spPr>
          <p:txBody>
            <a:bodyPr/>
            <a:lstStyle/>
            <a:p>
              <a:endParaRPr lang="en-US"/>
            </a:p>
          </p:txBody>
        </p:sp>
        <p:sp>
          <p:nvSpPr>
            <p:cNvPr id="20504" name="Line 154"/>
            <p:cNvSpPr>
              <a:spLocks noChangeShapeType="1"/>
            </p:cNvSpPr>
            <p:nvPr/>
          </p:nvSpPr>
          <p:spPr bwMode="auto">
            <a:xfrm flipV="1">
              <a:off x="4998" y="2947"/>
              <a:ext cx="1" cy="24"/>
            </a:xfrm>
            <a:prstGeom prst="line">
              <a:avLst/>
            </a:prstGeom>
            <a:noFill/>
            <a:ln w="0">
              <a:solidFill>
                <a:srgbClr val="000000"/>
              </a:solidFill>
              <a:round/>
              <a:headEnd/>
              <a:tailEnd/>
            </a:ln>
          </p:spPr>
          <p:txBody>
            <a:bodyPr/>
            <a:lstStyle/>
            <a:p>
              <a:endParaRPr lang="en-US"/>
            </a:p>
          </p:txBody>
        </p:sp>
        <p:sp>
          <p:nvSpPr>
            <p:cNvPr id="20505" name="Line 155"/>
            <p:cNvSpPr>
              <a:spLocks noChangeShapeType="1"/>
            </p:cNvSpPr>
            <p:nvPr/>
          </p:nvSpPr>
          <p:spPr bwMode="auto">
            <a:xfrm flipV="1">
              <a:off x="5285" y="2947"/>
              <a:ext cx="1" cy="24"/>
            </a:xfrm>
            <a:prstGeom prst="line">
              <a:avLst/>
            </a:prstGeom>
            <a:noFill/>
            <a:ln w="0">
              <a:solidFill>
                <a:srgbClr val="000000"/>
              </a:solidFill>
              <a:round/>
              <a:headEnd/>
              <a:tailEnd/>
            </a:ln>
          </p:spPr>
          <p:txBody>
            <a:bodyPr/>
            <a:lstStyle/>
            <a:p>
              <a:endParaRPr lang="en-US"/>
            </a:p>
          </p:txBody>
        </p:sp>
        <p:sp>
          <p:nvSpPr>
            <p:cNvPr id="20506" name="Line 156"/>
            <p:cNvSpPr>
              <a:spLocks noChangeShapeType="1"/>
            </p:cNvSpPr>
            <p:nvPr/>
          </p:nvSpPr>
          <p:spPr bwMode="auto">
            <a:xfrm flipV="1">
              <a:off x="3275" y="2025"/>
              <a:ext cx="73" cy="30"/>
            </a:xfrm>
            <a:prstGeom prst="line">
              <a:avLst/>
            </a:prstGeom>
            <a:noFill/>
            <a:ln w="9525">
              <a:solidFill>
                <a:srgbClr val="000080"/>
              </a:solidFill>
              <a:round/>
              <a:headEnd/>
              <a:tailEnd/>
            </a:ln>
          </p:spPr>
          <p:txBody>
            <a:bodyPr/>
            <a:lstStyle/>
            <a:p>
              <a:endParaRPr lang="en-US"/>
            </a:p>
          </p:txBody>
        </p:sp>
        <p:sp>
          <p:nvSpPr>
            <p:cNvPr id="20507" name="Line 157"/>
            <p:cNvSpPr>
              <a:spLocks noChangeShapeType="1"/>
            </p:cNvSpPr>
            <p:nvPr/>
          </p:nvSpPr>
          <p:spPr bwMode="auto">
            <a:xfrm flipV="1">
              <a:off x="3348" y="2001"/>
              <a:ext cx="70" cy="24"/>
            </a:xfrm>
            <a:prstGeom prst="line">
              <a:avLst/>
            </a:prstGeom>
            <a:noFill/>
            <a:ln w="9525">
              <a:solidFill>
                <a:srgbClr val="000080"/>
              </a:solidFill>
              <a:round/>
              <a:headEnd/>
              <a:tailEnd/>
            </a:ln>
          </p:spPr>
          <p:txBody>
            <a:bodyPr/>
            <a:lstStyle/>
            <a:p>
              <a:endParaRPr lang="en-US"/>
            </a:p>
          </p:txBody>
        </p:sp>
        <p:sp>
          <p:nvSpPr>
            <p:cNvPr id="20508" name="Line 158"/>
            <p:cNvSpPr>
              <a:spLocks noChangeShapeType="1"/>
            </p:cNvSpPr>
            <p:nvPr/>
          </p:nvSpPr>
          <p:spPr bwMode="auto">
            <a:xfrm flipV="1">
              <a:off x="3418" y="1977"/>
              <a:ext cx="74" cy="24"/>
            </a:xfrm>
            <a:prstGeom prst="line">
              <a:avLst/>
            </a:prstGeom>
            <a:noFill/>
            <a:ln w="9525">
              <a:solidFill>
                <a:srgbClr val="000080"/>
              </a:solidFill>
              <a:round/>
              <a:headEnd/>
              <a:tailEnd/>
            </a:ln>
          </p:spPr>
          <p:txBody>
            <a:bodyPr/>
            <a:lstStyle/>
            <a:p>
              <a:endParaRPr lang="en-US"/>
            </a:p>
          </p:txBody>
        </p:sp>
        <p:sp>
          <p:nvSpPr>
            <p:cNvPr id="20509" name="Line 159"/>
            <p:cNvSpPr>
              <a:spLocks noChangeShapeType="1"/>
            </p:cNvSpPr>
            <p:nvPr/>
          </p:nvSpPr>
          <p:spPr bwMode="auto">
            <a:xfrm flipV="1">
              <a:off x="3492" y="1953"/>
              <a:ext cx="70" cy="24"/>
            </a:xfrm>
            <a:prstGeom prst="line">
              <a:avLst/>
            </a:prstGeom>
            <a:noFill/>
            <a:ln w="9525">
              <a:solidFill>
                <a:srgbClr val="000080"/>
              </a:solidFill>
              <a:round/>
              <a:headEnd/>
              <a:tailEnd/>
            </a:ln>
          </p:spPr>
          <p:txBody>
            <a:bodyPr/>
            <a:lstStyle/>
            <a:p>
              <a:endParaRPr lang="en-US"/>
            </a:p>
          </p:txBody>
        </p:sp>
        <p:sp>
          <p:nvSpPr>
            <p:cNvPr id="20510" name="Line 160"/>
            <p:cNvSpPr>
              <a:spLocks noChangeShapeType="1"/>
            </p:cNvSpPr>
            <p:nvPr/>
          </p:nvSpPr>
          <p:spPr bwMode="auto">
            <a:xfrm flipV="1">
              <a:off x="3562" y="1929"/>
              <a:ext cx="73" cy="24"/>
            </a:xfrm>
            <a:prstGeom prst="line">
              <a:avLst/>
            </a:prstGeom>
            <a:noFill/>
            <a:ln w="9525">
              <a:solidFill>
                <a:srgbClr val="000080"/>
              </a:solidFill>
              <a:round/>
              <a:headEnd/>
              <a:tailEnd/>
            </a:ln>
          </p:spPr>
          <p:txBody>
            <a:bodyPr/>
            <a:lstStyle/>
            <a:p>
              <a:endParaRPr lang="en-US"/>
            </a:p>
          </p:txBody>
        </p:sp>
        <p:sp>
          <p:nvSpPr>
            <p:cNvPr id="20511" name="Line 161"/>
            <p:cNvSpPr>
              <a:spLocks noChangeShapeType="1"/>
            </p:cNvSpPr>
            <p:nvPr/>
          </p:nvSpPr>
          <p:spPr bwMode="auto">
            <a:xfrm flipV="1">
              <a:off x="3635" y="1905"/>
              <a:ext cx="70" cy="24"/>
            </a:xfrm>
            <a:prstGeom prst="line">
              <a:avLst/>
            </a:prstGeom>
            <a:noFill/>
            <a:ln w="9525">
              <a:solidFill>
                <a:srgbClr val="000080"/>
              </a:solidFill>
              <a:round/>
              <a:headEnd/>
              <a:tailEnd/>
            </a:ln>
          </p:spPr>
          <p:txBody>
            <a:bodyPr/>
            <a:lstStyle/>
            <a:p>
              <a:endParaRPr lang="en-US"/>
            </a:p>
          </p:txBody>
        </p:sp>
        <p:sp>
          <p:nvSpPr>
            <p:cNvPr id="20512" name="Line 162"/>
            <p:cNvSpPr>
              <a:spLocks noChangeShapeType="1"/>
            </p:cNvSpPr>
            <p:nvPr/>
          </p:nvSpPr>
          <p:spPr bwMode="auto">
            <a:xfrm flipV="1">
              <a:off x="3705" y="1881"/>
              <a:ext cx="73" cy="24"/>
            </a:xfrm>
            <a:prstGeom prst="line">
              <a:avLst/>
            </a:prstGeom>
            <a:noFill/>
            <a:ln w="9525">
              <a:solidFill>
                <a:srgbClr val="000080"/>
              </a:solidFill>
              <a:round/>
              <a:headEnd/>
              <a:tailEnd/>
            </a:ln>
          </p:spPr>
          <p:txBody>
            <a:bodyPr/>
            <a:lstStyle/>
            <a:p>
              <a:endParaRPr lang="en-US"/>
            </a:p>
          </p:txBody>
        </p:sp>
        <p:sp>
          <p:nvSpPr>
            <p:cNvPr id="20513" name="Line 163"/>
            <p:cNvSpPr>
              <a:spLocks noChangeShapeType="1"/>
            </p:cNvSpPr>
            <p:nvPr/>
          </p:nvSpPr>
          <p:spPr bwMode="auto">
            <a:xfrm flipV="1">
              <a:off x="3778" y="1857"/>
              <a:ext cx="70" cy="24"/>
            </a:xfrm>
            <a:prstGeom prst="line">
              <a:avLst/>
            </a:prstGeom>
            <a:noFill/>
            <a:ln w="9525">
              <a:solidFill>
                <a:srgbClr val="000080"/>
              </a:solidFill>
              <a:round/>
              <a:headEnd/>
              <a:tailEnd/>
            </a:ln>
          </p:spPr>
          <p:txBody>
            <a:bodyPr/>
            <a:lstStyle/>
            <a:p>
              <a:endParaRPr lang="en-US"/>
            </a:p>
          </p:txBody>
        </p:sp>
        <p:sp>
          <p:nvSpPr>
            <p:cNvPr id="20514" name="Line 164"/>
            <p:cNvSpPr>
              <a:spLocks noChangeShapeType="1"/>
            </p:cNvSpPr>
            <p:nvPr/>
          </p:nvSpPr>
          <p:spPr bwMode="auto">
            <a:xfrm flipV="1">
              <a:off x="3848" y="1833"/>
              <a:ext cx="74" cy="24"/>
            </a:xfrm>
            <a:prstGeom prst="line">
              <a:avLst/>
            </a:prstGeom>
            <a:noFill/>
            <a:ln w="9525">
              <a:solidFill>
                <a:srgbClr val="000080"/>
              </a:solidFill>
              <a:round/>
              <a:headEnd/>
              <a:tailEnd/>
            </a:ln>
          </p:spPr>
          <p:txBody>
            <a:bodyPr/>
            <a:lstStyle/>
            <a:p>
              <a:endParaRPr lang="en-US"/>
            </a:p>
          </p:txBody>
        </p:sp>
        <p:sp>
          <p:nvSpPr>
            <p:cNvPr id="20515" name="Line 165"/>
            <p:cNvSpPr>
              <a:spLocks noChangeShapeType="1"/>
            </p:cNvSpPr>
            <p:nvPr/>
          </p:nvSpPr>
          <p:spPr bwMode="auto">
            <a:xfrm flipV="1">
              <a:off x="3922" y="1809"/>
              <a:ext cx="70" cy="24"/>
            </a:xfrm>
            <a:prstGeom prst="line">
              <a:avLst/>
            </a:prstGeom>
            <a:noFill/>
            <a:ln w="9525">
              <a:solidFill>
                <a:srgbClr val="000080"/>
              </a:solidFill>
              <a:round/>
              <a:headEnd/>
              <a:tailEnd/>
            </a:ln>
          </p:spPr>
          <p:txBody>
            <a:bodyPr/>
            <a:lstStyle/>
            <a:p>
              <a:endParaRPr lang="en-US"/>
            </a:p>
          </p:txBody>
        </p:sp>
        <p:sp>
          <p:nvSpPr>
            <p:cNvPr id="20516" name="Line 166"/>
            <p:cNvSpPr>
              <a:spLocks noChangeShapeType="1"/>
            </p:cNvSpPr>
            <p:nvPr/>
          </p:nvSpPr>
          <p:spPr bwMode="auto">
            <a:xfrm flipV="1">
              <a:off x="3992" y="1786"/>
              <a:ext cx="73" cy="23"/>
            </a:xfrm>
            <a:prstGeom prst="line">
              <a:avLst/>
            </a:prstGeom>
            <a:noFill/>
            <a:ln w="9525">
              <a:solidFill>
                <a:srgbClr val="000080"/>
              </a:solidFill>
              <a:round/>
              <a:headEnd/>
              <a:tailEnd/>
            </a:ln>
          </p:spPr>
          <p:txBody>
            <a:bodyPr/>
            <a:lstStyle/>
            <a:p>
              <a:endParaRPr lang="en-US"/>
            </a:p>
          </p:txBody>
        </p:sp>
        <p:sp>
          <p:nvSpPr>
            <p:cNvPr id="20517" name="Line 167"/>
            <p:cNvSpPr>
              <a:spLocks noChangeShapeType="1"/>
            </p:cNvSpPr>
            <p:nvPr/>
          </p:nvSpPr>
          <p:spPr bwMode="auto">
            <a:xfrm flipV="1">
              <a:off x="4065" y="1762"/>
              <a:ext cx="70" cy="24"/>
            </a:xfrm>
            <a:prstGeom prst="line">
              <a:avLst/>
            </a:prstGeom>
            <a:noFill/>
            <a:ln w="9525">
              <a:solidFill>
                <a:srgbClr val="000080"/>
              </a:solidFill>
              <a:round/>
              <a:headEnd/>
              <a:tailEnd/>
            </a:ln>
          </p:spPr>
          <p:txBody>
            <a:bodyPr/>
            <a:lstStyle/>
            <a:p>
              <a:endParaRPr lang="en-US"/>
            </a:p>
          </p:txBody>
        </p:sp>
        <p:sp>
          <p:nvSpPr>
            <p:cNvPr id="20518" name="Line 168"/>
            <p:cNvSpPr>
              <a:spLocks noChangeShapeType="1"/>
            </p:cNvSpPr>
            <p:nvPr/>
          </p:nvSpPr>
          <p:spPr bwMode="auto">
            <a:xfrm flipV="1">
              <a:off x="4135" y="1738"/>
              <a:ext cx="73" cy="24"/>
            </a:xfrm>
            <a:prstGeom prst="line">
              <a:avLst/>
            </a:prstGeom>
            <a:noFill/>
            <a:ln w="9525">
              <a:solidFill>
                <a:srgbClr val="000080"/>
              </a:solidFill>
              <a:round/>
              <a:headEnd/>
              <a:tailEnd/>
            </a:ln>
          </p:spPr>
          <p:txBody>
            <a:bodyPr/>
            <a:lstStyle/>
            <a:p>
              <a:endParaRPr lang="en-US"/>
            </a:p>
          </p:txBody>
        </p:sp>
        <p:sp>
          <p:nvSpPr>
            <p:cNvPr id="20519" name="Line 169"/>
            <p:cNvSpPr>
              <a:spLocks noChangeShapeType="1"/>
            </p:cNvSpPr>
            <p:nvPr/>
          </p:nvSpPr>
          <p:spPr bwMode="auto">
            <a:xfrm flipV="1">
              <a:off x="4208" y="1714"/>
              <a:ext cx="74" cy="24"/>
            </a:xfrm>
            <a:prstGeom prst="line">
              <a:avLst/>
            </a:prstGeom>
            <a:noFill/>
            <a:ln w="9525">
              <a:solidFill>
                <a:srgbClr val="000080"/>
              </a:solidFill>
              <a:round/>
              <a:headEnd/>
              <a:tailEnd/>
            </a:ln>
          </p:spPr>
          <p:txBody>
            <a:bodyPr/>
            <a:lstStyle/>
            <a:p>
              <a:endParaRPr lang="en-US"/>
            </a:p>
          </p:txBody>
        </p:sp>
        <p:sp>
          <p:nvSpPr>
            <p:cNvPr id="20520" name="Line 170"/>
            <p:cNvSpPr>
              <a:spLocks noChangeShapeType="1"/>
            </p:cNvSpPr>
            <p:nvPr/>
          </p:nvSpPr>
          <p:spPr bwMode="auto">
            <a:xfrm flipV="1">
              <a:off x="4282" y="1690"/>
              <a:ext cx="70" cy="24"/>
            </a:xfrm>
            <a:prstGeom prst="line">
              <a:avLst/>
            </a:prstGeom>
            <a:noFill/>
            <a:ln w="9525">
              <a:solidFill>
                <a:srgbClr val="000080"/>
              </a:solidFill>
              <a:round/>
              <a:headEnd/>
              <a:tailEnd/>
            </a:ln>
          </p:spPr>
          <p:txBody>
            <a:bodyPr/>
            <a:lstStyle/>
            <a:p>
              <a:endParaRPr lang="en-US"/>
            </a:p>
          </p:txBody>
        </p:sp>
        <p:sp>
          <p:nvSpPr>
            <p:cNvPr id="20521" name="Line 171"/>
            <p:cNvSpPr>
              <a:spLocks noChangeShapeType="1"/>
            </p:cNvSpPr>
            <p:nvPr/>
          </p:nvSpPr>
          <p:spPr bwMode="auto">
            <a:xfrm flipV="1">
              <a:off x="4352" y="1666"/>
              <a:ext cx="73" cy="24"/>
            </a:xfrm>
            <a:prstGeom prst="line">
              <a:avLst/>
            </a:prstGeom>
            <a:noFill/>
            <a:ln w="9525">
              <a:solidFill>
                <a:srgbClr val="000080"/>
              </a:solidFill>
              <a:round/>
              <a:headEnd/>
              <a:tailEnd/>
            </a:ln>
          </p:spPr>
          <p:txBody>
            <a:bodyPr/>
            <a:lstStyle/>
            <a:p>
              <a:endParaRPr lang="en-US"/>
            </a:p>
          </p:txBody>
        </p:sp>
        <p:sp>
          <p:nvSpPr>
            <p:cNvPr id="20522" name="Line 172"/>
            <p:cNvSpPr>
              <a:spLocks noChangeShapeType="1"/>
            </p:cNvSpPr>
            <p:nvPr/>
          </p:nvSpPr>
          <p:spPr bwMode="auto">
            <a:xfrm flipV="1">
              <a:off x="4425" y="1642"/>
              <a:ext cx="70" cy="24"/>
            </a:xfrm>
            <a:prstGeom prst="line">
              <a:avLst/>
            </a:prstGeom>
            <a:noFill/>
            <a:ln w="9525">
              <a:solidFill>
                <a:srgbClr val="000080"/>
              </a:solidFill>
              <a:round/>
              <a:headEnd/>
              <a:tailEnd/>
            </a:ln>
          </p:spPr>
          <p:txBody>
            <a:bodyPr/>
            <a:lstStyle/>
            <a:p>
              <a:endParaRPr lang="en-US"/>
            </a:p>
          </p:txBody>
        </p:sp>
        <p:sp>
          <p:nvSpPr>
            <p:cNvPr id="20523" name="Line 173"/>
            <p:cNvSpPr>
              <a:spLocks noChangeShapeType="1"/>
            </p:cNvSpPr>
            <p:nvPr/>
          </p:nvSpPr>
          <p:spPr bwMode="auto">
            <a:xfrm flipV="1">
              <a:off x="4495" y="1612"/>
              <a:ext cx="73" cy="30"/>
            </a:xfrm>
            <a:prstGeom prst="line">
              <a:avLst/>
            </a:prstGeom>
            <a:noFill/>
            <a:ln w="9525">
              <a:solidFill>
                <a:srgbClr val="000080"/>
              </a:solidFill>
              <a:round/>
              <a:headEnd/>
              <a:tailEnd/>
            </a:ln>
          </p:spPr>
          <p:txBody>
            <a:bodyPr/>
            <a:lstStyle/>
            <a:p>
              <a:endParaRPr lang="en-US"/>
            </a:p>
          </p:txBody>
        </p:sp>
        <p:sp>
          <p:nvSpPr>
            <p:cNvPr id="20524" name="Line 174"/>
            <p:cNvSpPr>
              <a:spLocks noChangeShapeType="1"/>
            </p:cNvSpPr>
            <p:nvPr/>
          </p:nvSpPr>
          <p:spPr bwMode="auto">
            <a:xfrm flipV="1">
              <a:off x="4568" y="1588"/>
              <a:ext cx="70" cy="24"/>
            </a:xfrm>
            <a:prstGeom prst="line">
              <a:avLst/>
            </a:prstGeom>
            <a:noFill/>
            <a:ln w="9525">
              <a:solidFill>
                <a:srgbClr val="000080"/>
              </a:solidFill>
              <a:round/>
              <a:headEnd/>
              <a:tailEnd/>
            </a:ln>
          </p:spPr>
          <p:txBody>
            <a:bodyPr/>
            <a:lstStyle/>
            <a:p>
              <a:endParaRPr lang="en-US"/>
            </a:p>
          </p:txBody>
        </p:sp>
        <p:sp>
          <p:nvSpPr>
            <p:cNvPr id="20525" name="Line 175"/>
            <p:cNvSpPr>
              <a:spLocks noChangeShapeType="1"/>
            </p:cNvSpPr>
            <p:nvPr/>
          </p:nvSpPr>
          <p:spPr bwMode="auto">
            <a:xfrm flipV="1">
              <a:off x="4638" y="1564"/>
              <a:ext cx="74" cy="24"/>
            </a:xfrm>
            <a:prstGeom prst="line">
              <a:avLst/>
            </a:prstGeom>
            <a:noFill/>
            <a:ln w="9525">
              <a:solidFill>
                <a:srgbClr val="000080"/>
              </a:solidFill>
              <a:round/>
              <a:headEnd/>
              <a:tailEnd/>
            </a:ln>
          </p:spPr>
          <p:txBody>
            <a:bodyPr/>
            <a:lstStyle/>
            <a:p>
              <a:endParaRPr lang="en-US"/>
            </a:p>
          </p:txBody>
        </p:sp>
        <p:sp>
          <p:nvSpPr>
            <p:cNvPr id="20526" name="Line 176"/>
            <p:cNvSpPr>
              <a:spLocks noChangeShapeType="1"/>
            </p:cNvSpPr>
            <p:nvPr/>
          </p:nvSpPr>
          <p:spPr bwMode="auto">
            <a:xfrm flipV="1">
              <a:off x="4712" y="1540"/>
              <a:ext cx="70" cy="24"/>
            </a:xfrm>
            <a:prstGeom prst="line">
              <a:avLst/>
            </a:prstGeom>
            <a:noFill/>
            <a:ln w="9525">
              <a:solidFill>
                <a:srgbClr val="000080"/>
              </a:solidFill>
              <a:round/>
              <a:headEnd/>
              <a:tailEnd/>
            </a:ln>
          </p:spPr>
          <p:txBody>
            <a:bodyPr/>
            <a:lstStyle/>
            <a:p>
              <a:endParaRPr lang="en-US"/>
            </a:p>
          </p:txBody>
        </p:sp>
        <p:sp>
          <p:nvSpPr>
            <p:cNvPr id="20527" name="Line 177"/>
            <p:cNvSpPr>
              <a:spLocks noChangeShapeType="1"/>
            </p:cNvSpPr>
            <p:nvPr/>
          </p:nvSpPr>
          <p:spPr bwMode="auto">
            <a:xfrm flipV="1">
              <a:off x="4782" y="1516"/>
              <a:ext cx="73" cy="24"/>
            </a:xfrm>
            <a:prstGeom prst="line">
              <a:avLst/>
            </a:prstGeom>
            <a:noFill/>
            <a:ln w="9525">
              <a:solidFill>
                <a:srgbClr val="000080"/>
              </a:solidFill>
              <a:round/>
              <a:headEnd/>
              <a:tailEnd/>
            </a:ln>
          </p:spPr>
          <p:txBody>
            <a:bodyPr/>
            <a:lstStyle/>
            <a:p>
              <a:endParaRPr lang="en-US"/>
            </a:p>
          </p:txBody>
        </p:sp>
        <p:sp>
          <p:nvSpPr>
            <p:cNvPr id="20528" name="Line 178"/>
            <p:cNvSpPr>
              <a:spLocks noChangeShapeType="1"/>
            </p:cNvSpPr>
            <p:nvPr/>
          </p:nvSpPr>
          <p:spPr bwMode="auto">
            <a:xfrm flipV="1">
              <a:off x="4855" y="1492"/>
              <a:ext cx="70" cy="24"/>
            </a:xfrm>
            <a:prstGeom prst="line">
              <a:avLst/>
            </a:prstGeom>
            <a:noFill/>
            <a:ln w="9525">
              <a:solidFill>
                <a:srgbClr val="000080"/>
              </a:solidFill>
              <a:round/>
              <a:headEnd/>
              <a:tailEnd/>
            </a:ln>
          </p:spPr>
          <p:txBody>
            <a:bodyPr/>
            <a:lstStyle/>
            <a:p>
              <a:endParaRPr lang="en-US"/>
            </a:p>
          </p:txBody>
        </p:sp>
        <p:sp>
          <p:nvSpPr>
            <p:cNvPr id="20529" name="Line 179"/>
            <p:cNvSpPr>
              <a:spLocks noChangeShapeType="1"/>
            </p:cNvSpPr>
            <p:nvPr/>
          </p:nvSpPr>
          <p:spPr bwMode="auto">
            <a:xfrm flipV="1">
              <a:off x="4925" y="1468"/>
              <a:ext cx="73" cy="24"/>
            </a:xfrm>
            <a:prstGeom prst="line">
              <a:avLst/>
            </a:prstGeom>
            <a:noFill/>
            <a:ln w="9525">
              <a:solidFill>
                <a:srgbClr val="000080"/>
              </a:solidFill>
              <a:round/>
              <a:headEnd/>
              <a:tailEnd/>
            </a:ln>
          </p:spPr>
          <p:txBody>
            <a:bodyPr/>
            <a:lstStyle/>
            <a:p>
              <a:endParaRPr lang="en-US"/>
            </a:p>
          </p:txBody>
        </p:sp>
        <p:sp>
          <p:nvSpPr>
            <p:cNvPr id="20530" name="Line 180"/>
            <p:cNvSpPr>
              <a:spLocks noChangeShapeType="1"/>
            </p:cNvSpPr>
            <p:nvPr/>
          </p:nvSpPr>
          <p:spPr bwMode="auto">
            <a:xfrm flipV="1">
              <a:off x="4998" y="1444"/>
              <a:ext cx="70" cy="24"/>
            </a:xfrm>
            <a:prstGeom prst="line">
              <a:avLst/>
            </a:prstGeom>
            <a:noFill/>
            <a:ln w="9525">
              <a:solidFill>
                <a:srgbClr val="000080"/>
              </a:solidFill>
              <a:round/>
              <a:headEnd/>
              <a:tailEnd/>
            </a:ln>
          </p:spPr>
          <p:txBody>
            <a:bodyPr/>
            <a:lstStyle/>
            <a:p>
              <a:endParaRPr lang="en-US"/>
            </a:p>
          </p:txBody>
        </p:sp>
        <p:sp>
          <p:nvSpPr>
            <p:cNvPr id="20531" name="Line 181"/>
            <p:cNvSpPr>
              <a:spLocks noChangeShapeType="1"/>
            </p:cNvSpPr>
            <p:nvPr/>
          </p:nvSpPr>
          <p:spPr bwMode="auto">
            <a:xfrm flipV="1">
              <a:off x="5068" y="1420"/>
              <a:ext cx="74" cy="24"/>
            </a:xfrm>
            <a:prstGeom prst="line">
              <a:avLst/>
            </a:prstGeom>
            <a:noFill/>
            <a:ln w="9525">
              <a:solidFill>
                <a:srgbClr val="000080"/>
              </a:solidFill>
              <a:round/>
              <a:headEnd/>
              <a:tailEnd/>
            </a:ln>
          </p:spPr>
          <p:txBody>
            <a:bodyPr/>
            <a:lstStyle/>
            <a:p>
              <a:endParaRPr lang="en-US"/>
            </a:p>
          </p:txBody>
        </p:sp>
        <p:sp>
          <p:nvSpPr>
            <p:cNvPr id="20532" name="Line 182"/>
            <p:cNvSpPr>
              <a:spLocks noChangeShapeType="1"/>
            </p:cNvSpPr>
            <p:nvPr/>
          </p:nvSpPr>
          <p:spPr bwMode="auto">
            <a:xfrm flipV="1">
              <a:off x="5142" y="1396"/>
              <a:ext cx="70" cy="24"/>
            </a:xfrm>
            <a:prstGeom prst="line">
              <a:avLst/>
            </a:prstGeom>
            <a:noFill/>
            <a:ln w="9525">
              <a:solidFill>
                <a:srgbClr val="000080"/>
              </a:solidFill>
              <a:round/>
              <a:headEnd/>
              <a:tailEnd/>
            </a:ln>
          </p:spPr>
          <p:txBody>
            <a:bodyPr/>
            <a:lstStyle/>
            <a:p>
              <a:endParaRPr lang="en-US"/>
            </a:p>
          </p:txBody>
        </p:sp>
        <p:sp>
          <p:nvSpPr>
            <p:cNvPr id="20533" name="Line 183"/>
            <p:cNvSpPr>
              <a:spLocks noChangeShapeType="1"/>
            </p:cNvSpPr>
            <p:nvPr/>
          </p:nvSpPr>
          <p:spPr bwMode="auto">
            <a:xfrm flipV="1">
              <a:off x="5212" y="1373"/>
              <a:ext cx="73" cy="23"/>
            </a:xfrm>
            <a:prstGeom prst="line">
              <a:avLst/>
            </a:prstGeom>
            <a:noFill/>
            <a:ln w="9525">
              <a:solidFill>
                <a:srgbClr val="000080"/>
              </a:solidFill>
              <a:round/>
              <a:headEnd/>
              <a:tailEnd/>
            </a:ln>
          </p:spPr>
          <p:txBody>
            <a:bodyPr/>
            <a:lstStyle/>
            <a:p>
              <a:endParaRPr lang="en-US"/>
            </a:p>
          </p:txBody>
        </p:sp>
        <p:sp>
          <p:nvSpPr>
            <p:cNvPr id="20534" name="Rectangle 184"/>
            <p:cNvSpPr>
              <a:spLocks noChangeArrowheads="1"/>
            </p:cNvSpPr>
            <p:nvPr/>
          </p:nvSpPr>
          <p:spPr bwMode="auto">
            <a:xfrm>
              <a:off x="3124" y="2899"/>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5" name="Rectangle 185"/>
            <p:cNvSpPr>
              <a:spLocks noChangeArrowheads="1"/>
            </p:cNvSpPr>
            <p:nvPr/>
          </p:nvSpPr>
          <p:spPr bwMode="auto">
            <a:xfrm>
              <a:off x="3264" y="3013"/>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6" name="Line 186"/>
            <p:cNvSpPr>
              <a:spLocks noChangeShapeType="1"/>
            </p:cNvSpPr>
            <p:nvPr/>
          </p:nvSpPr>
          <p:spPr bwMode="auto">
            <a:xfrm>
              <a:off x="5280" y="2947"/>
              <a:ext cx="14" cy="1"/>
            </a:xfrm>
            <a:prstGeom prst="line">
              <a:avLst/>
            </a:prstGeom>
            <a:noFill/>
            <a:ln w="0">
              <a:solidFill>
                <a:srgbClr val="000000"/>
              </a:solidFill>
              <a:round/>
              <a:headEnd/>
              <a:tailEnd/>
            </a:ln>
          </p:spPr>
          <p:txBody>
            <a:bodyPr/>
            <a:lstStyle/>
            <a:p>
              <a:endParaRPr lang="en-US"/>
            </a:p>
          </p:txBody>
        </p:sp>
        <p:sp>
          <p:nvSpPr>
            <p:cNvPr id="20537" name="Line 187"/>
            <p:cNvSpPr>
              <a:spLocks noChangeShapeType="1"/>
            </p:cNvSpPr>
            <p:nvPr/>
          </p:nvSpPr>
          <p:spPr bwMode="auto">
            <a:xfrm>
              <a:off x="5280" y="2588"/>
              <a:ext cx="14" cy="1"/>
            </a:xfrm>
            <a:prstGeom prst="line">
              <a:avLst/>
            </a:prstGeom>
            <a:noFill/>
            <a:ln w="0">
              <a:solidFill>
                <a:srgbClr val="000000"/>
              </a:solidFill>
              <a:round/>
              <a:headEnd/>
              <a:tailEnd/>
            </a:ln>
          </p:spPr>
          <p:txBody>
            <a:bodyPr/>
            <a:lstStyle/>
            <a:p>
              <a:endParaRPr lang="en-US"/>
            </a:p>
          </p:txBody>
        </p:sp>
        <p:sp>
          <p:nvSpPr>
            <p:cNvPr id="20538" name="Line 188"/>
            <p:cNvSpPr>
              <a:spLocks noChangeShapeType="1"/>
            </p:cNvSpPr>
            <p:nvPr/>
          </p:nvSpPr>
          <p:spPr bwMode="auto">
            <a:xfrm>
              <a:off x="5280" y="2228"/>
              <a:ext cx="14" cy="1"/>
            </a:xfrm>
            <a:prstGeom prst="line">
              <a:avLst/>
            </a:prstGeom>
            <a:noFill/>
            <a:ln w="0">
              <a:solidFill>
                <a:srgbClr val="000000"/>
              </a:solidFill>
              <a:round/>
              <a:headEnd/>
              <a:tailEnd/>
            </a:ln>
          </p:spPr>
          <p:txBody>
            <a:bodyPr/>
            <a:lstStyle/>
            <a:p>
              <a:endParaRPr lang="en-US"/>
            </a:p>
          </p:txBody>
        </p:sp>
        <p:sp>
          <p:nvSpPr>
            <p:cNvPr id="20539" name="Line 189"/>
            <p:cNvSpPr>
              <a:spLocks noChangeShapeType="1"/>
            </p:cNvSpPr>
            <p:nvPr/>
          </p:nvSpPr>
          <p:spPr bwMode="auto">
            <a:xfrm>
              <a:off x="5280" y="1875"/>
              <a:ext cx="14" cy="1"/>
            </a:xfrm>
            <a:prstGeom prst="line">
              <a:avLst/>
            </a:prstGeom>
            <a:noFill/>
            <a:ln w="0">
              <a:solidFill>
                <a:srgbClr val="000000"/>
              </a:solidFill>
              <a:round/>
              <a:headEnd/>
              <a:tailEnd/>
            </a:ln>
          </p:spPr>
          <p:txBody>
            <a:bodyPr/>
            <a:lstStyle/>
            <a:p>
              <a:endParaRPr lang="en-US"/>
            </a:p>
          </p:txBody>
        </p:sp>
        <p:sp>
          <p:nvSpPr>
            <p:cNvPr id="20540" name="Line 190"/>
            <p:cNvSpPr>
              <a:spLocks noChangeShapeType="1"/>
            </p:cNvSpPr>
            <p:nvPr/>
          </p:nvSpPr>
          <p:spPr bwMode="auto">
            <a:xfrm>
              <a:off x="5280" y="1516"/>
              <a:ext cx="14" cy="1"/>
            </a:xfrm>
            <a:prstGeom prst="line">
              <a:avLst/>
            </a:prstGeom>
            <a:noFill/>
            <a:ln w="0">
              <a:solidFill>
                <a:srgbClr val="000000"/>
              </a:solidFill>
              <a:round/>
              <a:headEnd/>
              <a:tailEnd/>
            </a:ln>
          </p:spPr>
          <p:txBody>
            <a:bodyPr/>
            <a:lstStyle/>
            <a:p>
              <a:endParaRPr lang="en-US"/>
            </a:p>
          </p:txBody>
        </p:sp>
        <p:sp>
          <p:nvSpPr>
            <p:cNvPr id="20541" name="Line 191"/>
            <p:cNvSpPr>
              <a:spLocks noChangeShapeType="1"/>
            </p:cNvSpPr>
            <p:nvPr/>
          </p:nvSpPr>
          <p:spPr bwMode="auto">
            <a:xfrm>
              <a:off x="5280" y="1157"/>
              <a:ext cx="14" cy="1"/>
            </a:xfrm>
            <a:prstGeom prst="line">
              <a:avLst/>
            </a:prstGeom>
            <a:noFill/>
            <a:ln w="0">
              <a:solidFill>
                <a:srgbClr val="000000"/>
              </a:solidFill>
              <a:round/>
              <a:headEnd/>
              <a:tailEnd/>
            </a:ln>
          </p:spPr>
          <p:txBody>
            <a:bodyPr/>
            <a:lstStyle/>
            <a:p>
              <a:endParaRPr lang="en-US"/>
            </a:p>
          </p:txBody>
        </p:sp>
        <p:sp>
          <p:nvSpPr>
            <p:cNvPr id="20542" name="Rectangle 192"/>
            <p:cNvSpPr>
              <a:spLocks noChangeArrowheads="1"/>
            </p:cNvSpPr>
            <p:nvPr/>
          </p:nvSpPr>
          <p:spPr bwMode="auto">
            <a:xfrm>
              <a:off x="3978" y="3081"/>
              <a:ext cx="700"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Volatility</a:t>
              </a:r>
              <a:r>
                <a:rPr lang="en-US" sz="1200">
                  <a:solidFill>
                    <a:srgbClr val="000000"/>
                  </a:solidFill>
                  <a:latin typeface="Arial" pitchFamily="34" charset="0"/>
                </a:rPr>
                <a:t> (COV)</a:t>
              </a:r>
              <a:endParaRPr lang="en-US" sz="2800"/>
            </a:p>
          </p:txBody>
        </p:sp>
        <p:sp>
          <p:nvSpPr>
            <p:cNvPr id="20543" name="Rectangle 193"/>
            <p:cNvSpPr>
              <a:spLocks noChangeArrowheads="1"/>
            </p:cNvSpPr>
            <p:nvPr/>
          </p:nvSpPr>
          <p:spPr bwMode="auto">
            <a:xfrm>
              <a:off x="3829" y="997"/>
              <a:ext cx="1003"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Optimal Capacity Size</a:t>
              </a:r>
              <a:endParaRPr lang="en-US" sz="2800" b="1"/>
            </a:p>
          </p:txBody>
        </p:sp>
        <p:sp>
          <p:nvSpPr>
            <p:cNvPr id="20544" name="Rectangle 194"/>
            <p:cNvSpPr>
              <a:spLocks noChangeArrowheads="1"/>
            </p:cNvSpPr>
            <p:nvPr/>
          </p:nvSpPr>
          <p:spPr bwMode="auto">
            <a:xfrm>
              <a:off x="4009" y="1493"/>
              <a:ext cx="62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capacity</a:t>
              </a:r>
              <a:r>
                <a:rPr lang="en-US" sz="1200" i="1">
                  <a:solidFill>
                    <a:srgbClr val="000000"/>
                  </a:solidFill>
                  <a:latin typeface="Arial" pitchFamily="34" charset="0"/>
                </a:rPr>
                <a:t> K *</a:t>
              </a:r>
            </a:p>
          </p:txBody>
        </p:sp>
        <p:sp>
          <p:nvSpPr>
            <p:cNvPr id="20545" name="Line 195"/>
            <p:cNvSpPr>
              <a:spLocks noChangeShapeType="1"/>
            </p:cNvSpPr>
            <p:nvPr/>
          </p:nvSpPr>
          <p:spPr bwMode="auto">
            <a:xfrm>
              <a:off x="3274" y="2057"/>
              <a:ext cx="2008" cy="0"/>
            </a:xfrm>
            <a:prstGeom prst="line">
              <a:avLst/>
            </a:prstGeom>
            <a:noFill/>
            <a:ln w="12700">
              <a:solidFill>
                <a:schemeClr val="tx1"/>
              </a:solidFill>
              <a:round/>
              <a:headEnd type="none" w="sm" len="sm"/>
              <a:tailEnd type="none" w="sm" len="sm"/>
            </a:ln>
          </p:spPr>
          <p:txBody>
            <a:bodyPr/>
            <a:lstStyle/>
            <a:p>
              <a:endParaRPr lang="en-US"/>
            </a:p>
          </p:txBody>
        </p:sp>
        <p:sp>
          <p:nvSpPr>
            <p:cNvPr id="20546" name="AutoShape 196"/>
            <p:cNvSpPr>
              <a:spLocks noChangeArrowheads="1"/>
            </p:cNvSpPr>
            <p:nvPr/>
          </p:nvSpPr>
          <p:spPr bwMode="auto">
            <a:xfrm>
              <a:off x="4250" y="1707"/>
              <a:ext cx="142" cy="345"/>
            </a:xfrm>
            <a:prstGeom prst="upArrow">
              <a:avLst>
                <a:gd name="adj1" fmla="val 50000"/>
                <a:gd name="adj2" fmla="val 60739"/>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20547" name="Rectangle 197"/>
            <p:cNvSpPr>
              <a:spLocks noChangeArrowheads="1"/>
            </p:cNvSpPr>
            <p:nvPr/>
          </p:nvSpPr>
          <p:spPr bwMode="auto">
            <a:xfrm>
              <a:off x="4376" y="1841"/>
              <a:ext cx="671" cy="115"/>
            </a:xfrm>
            <a:prstGeom prst="rect">
              <a:avLst/>
            </a:prstGeom>
            <a:solidFill>
              <a:schemeClr val="bg1"/>
            </a:solidFill>
            <a:ln w="9525">
              <a:noFill/>
              <a:miter lim="800000"/>
              <a:headEnd/>
              <a:tailEnd/>
            </a:ln>
          </p:spPr>
          <p:txBody>
            <a:bodyPr wrap="none" lIns="0" tIns="0" rIns="0" bIns="0">
              <a:spAutoFit/>
            </a:bodyPr>
            <a:lstStyle/>
            <a:p>
              <a:pPr eaLnBrk="0" hangingPunct="0"/>
              <a:r>
                <a:rPr lang="en-US" sz="1200">
                  <a:solidFill>
                    <a:srgbClr val="000000"/>
                  </a:solidFill>
                  <a:latin typeface="Arial" pitchFamily="34" charset="0"/>
                </a:rPr>
                <a:t>Safety Capacity</a:t>
              </a:r>
              <a:endParaRPr lang="en-US" sz="2800"/>
            </a:p>
          </p:txBody>
        </p:sp>
        <p:sp>
          <p:nvSpPr>
            <p:cNvPr id="20548" name="Rectangle 198"/>
            <p:cNvSpPr>
              <a:spLocks noChangeArrowheads="1"/>
            </p:cNvSpPr>
            <p:nvPr/>
          </p:nvSpPr>
          <p:spPr bwMode="auto">
            <a:xfrm>
              <a:off x="3585" y="2049"/>
              <a:ext cx="147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average capacity requirement </a:t>
              </a:r>
              <a:r>
                <a:rPr lang="en-US" sz="1200" i="1">
                  <a:solidFill>
                    <a:srgbClr val="000000"/>
                  </a:solidFill>
                  <a:latin typeface="Arial" pitchFamily="34" charset="0"/>
                </a:rPr>
                <a:t>R</a:t>
              </a:r>
            </a:p>
          </p:txBody>
        </p:sp>
        <p:sp>
          <p:nvSpPr>
            <p:cNvPr id="20549" name="Rectangle 199"/>
            <p:cNvSpPr>
              <a:spLocks noChangeArrowheads="1"/>
            </p:cNvSpPr>
            <p:nvPr/>
          </p:nvSpPr>
          <p:spPr bwMode="auto">
            <a:xfrm>
              <a:off x="3059" y="1997"/>
              <a:ext cx="18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100%</a:t>
              </a:r>
              <a:endParaRPr lang="en-US" sz="2000"/>
            </a:p>
          </p:txBody>
        </p:sp>
        <p:sp>
          <p:nvSpPr>
            <p:cNvPr id="20550" name="Line 200"/>
            <p:cNvSpPr>
              <a:spLocks noChangeShapeType="1"/>
            </p:cNvSpPr>
            <p:nvPr/>
          </p:nvSpPr>
          <p:spPr bwMode="auto">
            <a:xfrm>
              <a:off x="4693" y="1571"/>
              <a:ext cx="343" cy="0"/>
            </a:xfrm>
            <a:prstGeom prst="line">
              <a:avLst/>
            </a:prstGeom>
            <a:noFill/>
            <a:ln w="12700">
              <a:solidFill>
                <a:schemeClr val="tx1"/>
              </a:solidFill>
              <a:round/>
              <a:headEnd type="none" w="sm" len="sm"/>
              <a:tailEnd type="none" w="sm" len="sm"/>
            </a:ln>
          </p:spPr>
          <p:txBody>
            <a:bodyPr/>
            <a:lstStyle/>
            <a:p>
              <a:endParaRPr lang="en-US"/>
            </a:p>
          </p:txBody>
        </p:sp>
        <p:sp>
          <p:nvSpPr>
            <p:cNvPr id="20551" name="Line 201"/>
            <p:cNvSpPr>
              <a:spLocks noChangeShapeType="1"/>
            </p:cNvSpPr>
            <p:nvPr/>
          </p:nvSpPr>
          <p:spPr bwMode="auto">
            <a:xfrm>
              <a:off x="4926" y="1488"/>
              <a:ext cx="0" cy="81"/>
            </a:xfrm>
            <a:prstGeom prst="line">
              <a:avLst/>
            </a:prstGeom>
            <a:noFill/>
            <a:ln w="12700">
              <a:solidFill>
                <a:schemeClr val="tx1"/>
              </a:solidFill>
              <a:round/>
              <a:headEnd type="none" w="sm" len="sm"/>
              <a:tailEnd type="none" w="sm" len="sm"/>
            </a:ln>
          </p:spPr>
          <p:txBody>
            <a:bodyPr/>
            <a:lstStyle/>
            <a:p>
              <a:endParaRPr lang="en-US"/>
            </a:p>
          </p:txBody>
        </p:sp>
        <p:sp>
          <p:nvSpPr>
            <p:cNvPr id="20552" name="Rectangle 202"/>
            <p:cNvSpPr>
              <a:spLocks noChangeArrowheads="1"/>
            </p:cNvSpPr>
            <p:nvPr/>
          </p:nvSpPr>
          <p:spPr bwMode="auto">
            <a:xfrm>
              <a:off x="4921" y="1421"/>
              <a:ext cx="228" cy="173"/>
            </a:xfrm>
            <a:prstGeom prst="rect">
              <a:avLst/>
            </a:prstGeom>
            <a:noFill/>
            <a:ln w="12700">
              <a:noFill/>
              <a:miter lim="800000"/>
              <a:headEnd type="none" w="sm" len="sm"/>
              <a:tailEnd type="none" w="sm" len="sm"/>
            </a:ln>
          </p:spPr>
          <p:txBody>
            <a:bodyPr wrap="none">
              <a:spAutoFit/>
            </a:bodyPr>
            <a:lstStyle/>
            <a:p>
              <a:pPr eaLnBrk="0" hangingPunct="0"/>
              <a:r>
                <a:rPr lang="en-US" sz="1200" i="1">
                  <a:solidFill>
                    <a:srgbClr val="000000"/>
                  </a:solidFill>
                  <a:latin typeface="Arial" pitchFamily="34" charset="0"/>
                </a:rPr>
                <a:t>z *</a:t>
              </a:r>
            </a:p>
          </p:txBody>
        </p:sp>
      </p:gr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smtClean="0"/>
              <a:t>Capacity Strategy: Sizing</a:t>
            </a:r>
            <a:br>
              <a:rPr lang="en-US" dirty="0" smtClean="0"/>
            </a:br>
            <a:r>
              <a:rPr lang="en-US" dirty="0" smtClean="0"/>
              <a:t>	Summary</a:t>
            </a:r>
          </a:p>
        </p:txBody>
      </p:sp>
      <p:sp>
        <p:nvSpPr>
          <p:cNvPr id="43011" name="Rectangle 3"/>
          <p:cNvSpPr>
            <a:spLocks noGrp="1" noChangeArrowheads="1"/>
          </p:cNvSpPr>
          <p:nvPr>
            <p:ph idx="1"/>
          </p:nvPr>
        </p:nvSpPr>
        <p:spPr/>
        <p:txBody>
          <a:bodyPr/>
          <a:lstStyle/>
          <a:p>
            <a:r>
              <a:rPr lang="en-US" dirty="0" smtClean="0"/>
              <a:t>The concept of a capacity strategy</a:t>
            </a:r>
          </a:p>
          <a:p>
            <a:pPr lvl="1"/>
            <a:r>
              <a:rPr lang="en-US" dirty="0" smtClean="0"/>
              <a:t>Long range plan of capacity sizing/adjustment over time with decisions on capacity type/technology and location</a:t>
            </a:r>
          </a:p>
          <a:p>
            <a:r>
              <a:rPr lang="en-US" dirty="0" smtClean="0"/>
              <a:t>Many factors to include.  Special attention must be devoted to the role of uncertainty and risk</a:t>
            </a:r>
          </a:p>
          <a:p>
            <a:r>
              <a:rPr lang="en-US" dirty="0" smtClean="0"/>
              <a:t>Tools to include risk:</a:t>
            </a:r>
          </a:p>
          <a:p>
            <a:pPr marL="857250" lvl="1" indent="-457200" eaLnBrk="1" hangingPunct="1">
              <a:defRPr/>
            </a:pPr>
            <a:r>
              <a:rPr lang="en-US" dirty="0" smtClean="0"/>
              <a:t>Scenario Analysis (concurrent, discrete)</a:t>
            </a:r>
          </a:p>
          <a:p>
            <a:pPr marL="857250" lvl="1" indent="-457200" eaLnBrk="1" hangingPunct="1">
              <a:defRPr/>
            </a:pPr>
            <a:r>
              <a:rPr lang="en-US" dirty="0" smtClean="0"/>
              <a:t>Decision Trees (sequential, discrete)</a:t>
            </a:r>
          </a:p>
          <a:p>
            <a:pPr marL="857250" lvl="1" indent="-457200" eaLnBrk="1" hangingPunct="1">
              <a:defRPr/>
            </a:pPr>
            <a:r>
              <a:rPr lang="en-US" dirty="0" smtClean="0"/>
              <a:t>Simulation</a:t>
            </a: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Contributions to ROIC increase, 1992-2007 (McKinsey)</a:t>
            </a:r>
          </a:p>
        </p:txBody>
      </p:sp>
      <p:sp>
        <p:nvSpPr>
          <p:cNvPr id="5" name="TextBox 4"/>
          <p:cNvSpPr txBox="1"/>
          <p:nvPr/>
        </p:nvSpPr>
        <p:spPr>
          <a:xfrm>
            <a:off x="814528" y="3960300"/>
            <a:ext cx="873762" cy="461665"/>
          </a:xfrm>
          <a:prstGeom prst="rect">
            <a:avLst/>
          </a:prstGeom>
          <a:noFill/>
          <a:ln>
            <a:solidFill>
              <a:schemeClr val="tx1"/>
            </a:solidFill>
          </a:ln>
        </p:spPr>
        <p:txBody>
          <a:bodyPr wrap="square" rtlCol="0">
            <a:spAutoFit/>
          </a:bodyPr>
          <a:lstStyle/>
          <a:p>
            <a:r>
              <a:rPr lang="en-US" sz="1200" dirty="0" smtClean="0">
                <a:latin typeface="Cambria" pitchFamily="18" charset="0"/>
              </a:rPr>
              <a:t>Return Effect</a:t>
            </a:r>
            <a:endParaRPr lang="en-US" sz="1200" dirty="0">
              <a:latin typeface="Cambria" pitchFamily="18" charset="0"/>
            </a:endParaRPr>
          </a:p>
        </p:txBody>
      </p:sp>
      <p:sp>
        <p:nvSpPr>
          <p:cNvPr id="6" name="TextBox 5"/>
          <p:cNvSpPr txBox="1"/>
          <p:nvPr/>
        </p:nvSpPr>
        <p:spPr>
          <a:xfrm>
            <a:off x="1798599" y="4374327"/>
            <a:ext cx="1056361"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Cost Effect</a:t>
            </a:r>
            <a:endParaRPr lang="en-US" sz="1200" dirty="0">
              <a:latin typeface="Cambria" pitchFamily="18" charset="0"/>
            </a:endParaRPr>
          </a:p>
        </p:txBody>
      </p:sp>
      <p:sp>
        <p:nvSpPr>
          <p:cNvPr id="7" name="TextBox 6"/>
          <p:cNvSpPr txBox="1"/>
          <p:nvPr/>
        </p:nvSpPr>
        <p:spPr>
          <a:xfrm>
            <a:off x="1798599" y="2826466"/>
            <a:ext cx="700761" cy="461665"/>
          </a:xfrm>
          <a:prstGeom prst="rect">
            <a:avLst/>
          </a:prstGeom>
          <a:noFill/>
          <a:ln>
            <a:solidFill>
              <a:schemeClr val="tx1"/>
            </a:solidFill>
          </a:ln>
        </p:spPr>
        <p:txBody>
          <a:bodyPr wrap="square" rtlCol="0">
            <a:spAutoFit/>
          </a:bodyPr>
          <a:lstStyle/>
          <a:p>
            <a:r>
              <a:rPr lang="en-US" sz="1200" dirty="0" smtClean="0">
                <a:latin typeface="Cambria" pitchFamily="18" charset="0"/>
              </a:rPr>
              <a:t>Sales Effect</a:t>
            </a:r>
            <a:endParaRPr lang="en-US" sz="1200" dirty="0">
              <a:latin typeface="Cambria" pitchFamily="18" charset="0"/>
            </a:endParaRPr>
          </a:p>
        </p:txBody>
      </p:sp>
      <p:cxnSp>
        <p:nvCxnSpPr>
          <p:cNvPr id="8" name="Elbow Connector 7"/>
          <p:cNvCxnSpPr>
            <a:stCxn id="6" idx="1"/>
            <a:endCxn id="5" idx="3"/>
          </p:cNvCxnSpPr>
          <p:nvPr/>
        </p:nvCxnSpPr>
        <p:spPr>
          <a:xfrm rot="10800000">
            <a:off x="1688291" y="4191133"/>
            <a:ext cx="110309" cy="32169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7" idx="1"/>
            <a:endCxn id="5" idx="3"/>
          </p:cNvCxnSpPr>
          <p:nvPr/>
        </p:nvCxnSpPr>
        <p:spPr>
          <a:xfrm rot="10800000" flipV="1">
            <a:off x="1688291" y="3057299"/>
            <a:ext cx="110309" cy="113383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05808" y="1856319"/>
            <a:ext cx="56411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a:t>
            </a:r>
            <a:r>
              <a:rPr lang="en-US" sz="1200" dirty="0">
                <a:latin typeface="Cambria" pitchFamily="18" charset="0"/>
                <a:sym typeface="Symbol"/>
              </a:rPr>
              <a:t>.</a:t>
            </a:r>
            <a:endParaRPr lang="en-US" sz="1200" dirty="0">
              <a:latin typeface="Cambria" pitchFamily="18" charset="0"/>
            </a:endParaRPr>
          </a:p>
        </p:txBody>
      </p:sp>
      <p:cxnSp>
        <p:nvCxnSpPr>
          <p:cNvPr id="18" name="Elbow Connector 17"/>
          <p:cNvCxnSpPr>
            <a:stCxn id="16" idx="1"/>
            <a:endCxn id="7" idx="3"/>
          </p:cNvCxnSpPr>
          <p:nvPr/>
        </p:nvCxnSpPr>
        <p:spPr>
          <a:xfrm rot="10800000" flipV="1">
            <a:off x="2499360" y="2087151"/>
            <a:ext cx="106448" cy="97014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2560" y="4681485"/>
            <a:ext cx="533401" cy="276999"/>
          </a:xfrm>
          <a:prstGeom prst="rect">
            <a:avLst/>
          </a:prstGeom>
          <a:noFill/>
          <a:ln>
            <a:solidFill>
              <a:schemeClr val="tx1"/>
            </a:solidFill>
          </a:ln>
        </p:spPr>
        <p:txBody>
          <a:bodyPr wrap="square" rtlCol="0">
            <a:spAutoFit/>
          </a:bodyPr>
          <a:lstStyle/>
          <a:p>
            <a:r>
              <a:rPr lang="en-US" sz="1200" dirty="0" smtClean="0">
                <a:latin typeface="Cambria" pitchFamily="18" charset="0"/>
              </a:rPr>
              <a:t>ROIC</a:t>
            </a:r>
            <a:endParaRPr lang="en-US" sz="1200" dirty="0">
              <a:latin typeface="Cambria" pitchFamily="18" charset="0"/>
            </a:endParaRPr>
          </a:p>
        </p:txBody>
      </p:sp>
      <p:sp>
        <p:nvSpPr>
          <p:cNvPr id="27" name="TextBox 26"/>
          <p:cNvSpPr txBox="1"/>
          <p:nvPr/>
        </p:nvSpPr>
        <p:spPr>
          <a:xfrm>
            <a:off x="814528" y="5388198"/>
            <a:ext cx="77043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Invested Capital Effect</a:t>
            </a:r>
            <a:endParaRPr lang="en-US" sz="1200" dirty="0">
              <a:latin typeface="Cambria" pitchFamily="18" charset="0"/>
            </a:endParaRPr>
          </a:p>
        </p:txBody>
      </p:sp>
      <p:cxnSp>
        <p:nvCxnSpPr>
          <p:cNvPr id="28" name="Elbow Connector 27"/>
          <p:cNvCxnSpPr>
            <a:stCxn id="26" idx="3"/>
            <a:endCxn id="27" idx="1"/>
          </p:cNvCxnSpPr>
          <p:nvPr/>
        </p:nvCxnSpPr>
        <p:spPr>
          <a:xfrm>
            <a:off x="695961" y="4819985"/>
            <a:ext cx="118567" cy="8913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9" name="Shape 8"/>
          <p:cNvCxnSpPr>
            <a:stCxn id="5" idx="1"/>
            <a:endCxn id="26" idx="3"/>
          </p:cNvCxnSpPr>
          <p:nvPr/>
        </p:nvCxnSpPr>
        <p:spPr>
          <a:xfrm rot="10800000" flipV="1">
            <a:off x="695962" y="4191133"/>
            <a:ext cx="118567" cy="62885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83873" y="5082150"/>
            <a:ext cx="2404500" cy="276999"/>
          </a:xfrm>
          <a:prstGeom prst="rect">
            <a:avLst/>
          </a:prstGeom>
          <a:noFill/>
          <a:ln>
            <a:solidFill>
              <a:schemeClr val="tx1"/>
            </a:solidFill>
          </a:ln>
        </p:spPr>
        <p:txBody>
          <a:bodyPr wrap="square" rtlCol="0">
            <a:spAutoFit/>
          </a:bodyPr>
          <a:lstStyle/>
          <a:p>
            <a:r>
              <a:rPr lang="en-US" sz="1200" dirty="0" smtClean="0">
                <a:latin typeface="Cambria" pitchFamily="18" charset="0"/>
              </a:rPr>
              <a:t>Reduced investment Effect</a:t>
            </a:r>
            <a:endParaRPr lang="en-US" sz="1200" dirty="0">
              <a:latin typeface="Cambria" pitchFamily="18" charset="0"/>
            </a:endParaRPr>
          </a:p>
        </p:txBody>
      </p:sp>
      <p:sp>
        <p:nvSpPr>
          <p:cNvPr id="31" name="TextBox 30"/>
          <p:cNvSpPr txBox="1"/>
          <p:nvPr/>
        </p:nvSpPr>
        <p:spPr>
          <a:xfrm>
            <a:off x="2447325" y="6055472"/>
            <a:ext cx="2440626"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Increased Capital Efficiency </a:t>
            </a:r>
            <a:endParaRPr lang="en-US" sz="1200" dirty="0">
              <a:latin typeface="Cambria" pitchFamily="18" charset="0"/>
            </a:endParaRPr>
          </a:p>
        </p:txBody>
      </p:sp>
      <p:cxnSp>
        <p:nvCxnSpPr>
          <p:cNvPr id="32" name="Elbow Connector 31"/>
          <p:cNvCxnSpPr>
            <a:stCxn id="27" idx="3"/>
            <a:endCxn id="31" idx="1"/>
          </p:cNvCxnSpPr>
          <p:nvPr/>
        </p:nvCxnSpPr>
        <p:spPr>
          <a:xfrm>
            <a:off x="1584960" y="5711364"/>
            <a:ext cx="862365" cy="4826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Shape 8"/>
          <p:cNvCxnSpPr>
            <a:stCxn id="30" idx="1"/>
            <a:endCxn id="27" idx="3"/>
          </p:cNvCxnSpPr>
          <p:nvPr/>
        </p:nvCxnSpPr>
        <p:spPr>
          <a:xfrm rot="10800000" flipV="1">
            <a:off x="1584961" y="5220650"/>
            <a:ext cx="898913" cy="49071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450182" y="2624314"/>
            <a:ext cx="38097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increase without product improvement</a:t>
            </a:r>
            <a:endParaRPr lang="en-US" sz="1200" dirty="0">
              <a:latin typeface="Cambria" pitchFamily="18" charset="0"/>
            </a:endParaRPr>
          </a:p>
        </p:txBody>
      </p:sp>
      <p:sp>
        <p:nvSpPr>
          <p:cNvPr id="35" name="TextBox 34"/>
          <p:cNvSpPr txBox="1"/>
          <p:nvPr/>
        </p:nvSpPr>
        <p:spPr>
          <a:xfrm>
            <a:off x="4732967" y="1918222"/>
            <a:ext cx="352701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at existing facility</a:t>
            </a:r>
            <a:endParaRPr lang="en-US" sz="1200" dirty="0">
              <a:latin typeface="Cambria" pitchFamily="18" charset="0"/>
            </a:endParaRPr>
          </a:p>
        </p:txBody>
      </p:sp>
      <p:cxnSp>
        <p:nvCxnSpPr>
          <p:cNvPr id="36" name="Elbow Connector 35"/>
          <p:cNvCxnSpPr>
            <a:stCxn id="34" idx="1"/>
            <a:endCxn id="16" idx="3"/>
          </p:cNvCxnSpPr>
          <p:nvPr/>
        </p:nvCxnSpPr>
        <p:spPr>
          <a:xfrm rot="10800000">
            <a:off x="3169920" y="2087152"/>
            <a:ext cx="1280262" cy="67566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47" idx="1"/>
            <a:endCxn id="16" idx="3"/>
          </p:cNvCxnSpPr>
          <p:nvPr/>
        </p:nvCxnSpPr>
        <p:spPr>
          <a:xfrm rot="10800000" flipV="1">
            <a:off x="3169921" y="1554014"/>
            <a:ext cx="277329" cy="5331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447249" y="1323181"/>
            <a:ext cx="1077265"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Product Improvement</a:t>
            </a:r>
            <a:endParaRPr lang="en-US" sz="1200" dirty="0">
              <a:latin typeface="Cambria" pitchFamily="18" charset="0"/>
            </a:endParaRPr>
          </a:p>
        </p:txBody>
      </p:sp>
      <p:sp>
        <p:nvSpPr>
          <p:cNvPr id="48" name="TextBox 47"/>
          <p:cNvSpPr txBox="1"/>
          <p:nvPr/>
        </p:nvSpPr>
        <p:spPr>
          <a:xfrm>
            <a:off x="4595909" y="1090938"/>
            <a:ext cx="365493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that requires extra capital investment </a:t>
            </a:r>
            <a:endParaRPr lang="en-US" sz="1200" dirty="0">
              <a:latin typeface="Cambria" pitchFamily="18" charset="0"/>
            </a:endParaRPr>
          </a:p>
        </p:txBody>
      </p:sp>
      <p:cxnSp>
        <p:nvCxnSpPr>
          <p:cNvPr id="49" name="Elbow Connector 48"/>
          <p:cNvCxnSpPr>
            <a:stCxn id="35" idx="1"/>
            <a:endCxn id="47" idx="3"/>
          </p:cNvCxnSpPr>
          <p:nvPr/>
        </p:nvCxnSpPr>
        <p:spPr>
          <a:xfrm rot="10800000">
            <a:off x="4524515" y="1554014"/>
            <a:ext cx="208453" cy="5027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7" idx="3"/>
          </p:cNvCxnSpPr>
          <p:nvPr/>
        </p:nvCxnSpPr>
        <p:spPr>
          <a:xfrm rot="5400000">
            <a:off x="4451752" y="1409843"/>
            <a:ext cx="216933" cy="7140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605809" y="3019191"/>
            <a:ext cx="738388"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Output increase</a:t>
            </a:r>
            <a:endParaRPr lang="en-US" sz="1200" dirty="0">
              <a:latin typeface="Cambria" pitchFamily="18" charset="0"/>
            </a:endParaRPr>
          </a:p>
        </p:txBody>
      </p:sp>
      <p:cxnSp>
        <p:nvCxnSpPr>
          <p:cNvPr id="52" name="Elbow Connector 51"/>
          <p:cNvCxnSpPr>
            <a:stCxn id="51" idx="1"/>
            <a:endCxn id="7" idx="3"/>
          </p:cNvCxnSpPr>
          <p:nvPr/>
        </p:nvCxnSpPr>
        <p:spPr>
          <a:xfrm rot="10800000">
            <a:off x="2499361" y="3057300"/>
            <a:ext cx="106449" cy="1927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967467" y="4511149"/>
            <a:ext cx="232294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Structural cost reductions</a:t>
            </a:r>
            <a:endParaRPr lang="en-US" sz="1200" dirty="0">
              <a:latin typeface="Cambria" pitchFamily="18" charset="0"/>
            </a:endParaRPr>
          </a:p>
        </p:txBody>
      </p:sp>
      <p:sp>
        <p:nvSpPr>
          <p:cNvPr id="67" name="TextBox 66"/>
          <p:cNvSpPr txBox="1"/>
          <p:nvPr/>
        </p:nvSpPr>
        <p:spPr>
          <a:xfrm>
            <a:off x="2967467" y="4154149"/>
            <a:ext cx="2332078"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Reduction of Operating Cost</a:t>
            </a:r>
            <a:endParaRPr lang="en-US" sz="1200" dirty="0">
              <a:latin typeface="Cambria" pitchFamily="18" charset="0"/>
            </a:endParaRPr>
          </a:p>
        </p:txBody>
      </p:sp>
      <p:cxnSp>
        <p:nvCxnSpPr>
          <p:cNvPr id="68" name="Elbow Connector 67"/>
          <p:cNvCxnSpPr>
            <a:stCxn id="67" idx="1"/>
          </p:cNvCxnSpPr>
          <p:nvPr/>
        </p:nvCxnSpPr>
        <p:spPr>
          <a:xfrm rot="10800000" flipV="1">
            <a:off x="2851521" y="4292649"/>
            <a:ext cx="115946" cy="30092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66" idx="1"/>
          </p:cNvCxnSpPr>
          <p:nvPr/>
        </p:nvCxnSpPr>
        <p:spPr>
          <a:xfrm rot="10800000">
            <a:off x="2851527" y="4639265"/>
            <a:ext cx="115940" cy="1038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515766" y="3764856"/>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or expanded capacity</a:t>
            </a:r>
            <a:endParaRPr lang="en-US" sz="1200" dirty="0">
              <a:latin typeface="Cambria" pitchFamily="18" charset="0"/>
            </a:endParaRPr>
          </a:p>
        </p:txBody>
      </p:sp>
      <p:sp>
        <p:nvSpPr>
          <p:cNvPr id="78" name="TextBox 77"/>
          <p:cNvSpPr txBox="1"/>
          <p:nvPr/>
        </p:nvSpPr>
        <p:spPr>
          <a:xfrm>
            <a:off x="3506628" y="2974096"/>
            <a:ext cx="2688357"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Utilization</a:t>
            </a:r>
            <a:endParaRPr lang="en-US" sz="1200" dirty="0">
              <a:latin typeface="Cambria" pitchFamily="18" charset="0"/>
            </a:endParaRPr>
          </a:p>
        </p:txBody>
      </p:sp>
      <p:cxnSp>
        <p:nvCxnSpPr>
          <p:cNvPr id="79" name="Elbow Connector 78"/>
          <p:cNvCxnSpPr/>
          <p:nvPr/>
        </p:nvCxnSpPr>
        <p:spPr>
          <a:xfrm rot="16200000" flipV="1">
            <a:off x="3098745" y="3477202"/>
            <a:ext cx="635062" cy="180706"/>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78" idx="1"/>
          </p:cNvCxnSpPr>
          <p:nvPr/>
        </p:nvCxnSpPr>
        <p:spPr>
          <a:xfrm rot="10800000" flipV="1">
            <a:off x="3339856" y="3112595"/>
            <a:ext cx="166773" cy="243115"/>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506629" y="3365611"/>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Productivity</a:t>
            </a:r>
            <a:endParaRPr lang="en-US" sz="1200" dirty="0">
              <a:latin typeface="Cambria" pitchFamily="18" charset="0"/>
            </a:endParaRPr>
          </a:p>
        </p:txBody>
      </p:sp>
      <p:sp>
        <p:nvSpPr>
          <p:cNvPr id="22557" name="Oval 22556"/>
          <p:cNvSpPr/>
          <p:nvPr/>
        </p:nvSpPr>
        <p:spPr bwMode="auto">
          <a:xfrm>
            <a:off x="0" y="4286605"/>
            <a:ext cx="81869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100%</a:t>
            </a:r>
          </a:p>
        </p:txBody>
      </p:sp>
      <p:sp>
        <p:nvSpPr>
          <p:cNvPr id="126" name="Oval 125"/>
          <p:cNvSpPr/>
          <p:nvPr/>
        </p:nvSpPr>
        <p:spPr bwMode="auto">
          <a:xfrm>
            <a:off x="0" y="4971996"/>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48%</a:t>
            </a:r>
          </a:p>
        </p:txBody>
      </p:sp>
      <p:sp>
        <p:nvSpPr>
          <p:cNvPr id="127" name="Oval 126"/>
          <p:cNvSpPr/>
          <p:nvPr/>
        </p:nvSpPr>
        <p:spPr bwMode="auto">
          <a:xfrm>
            <a:off x="878137" y="4443983"/>
            <a:ext cx="690214"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25</a:t>
            </a:r>
            <a:r>
              <a:rPr kumimoji="0" lang="en-US" sz="1200" b="0" i="0" u="none" strike="noStrike" cap="none" normalizeH="0" baseline="0" dirty="0" smtClean="0">
                <a:ln>
                  <a:noFill/>
                </a:ln>
                <a:solidFill>
                  <a:schemeClr val="tx1"/>
                </a:solidFill>
                <a:effectLst/>
                <a:latin typeface="Optima"/>
                <a:cs typeface="Optima"/>
              </a:rPr>
              <a:t>%</a:t>
            </a:r>
          </a:p>
        </p:txBody>
      </p:sp>
      <p:sp>
        <p:nvSpPr>
          <p:cNvPr id="128" name="Oval 127"/>
          <p:cNvSpPr/>
          <p:nvPr/>
        </p:nvSpPr>
        <p:spPr bwMode="auto">
          <a:xfrm>
            <a:off x="810099" y="355446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77</a:t>
            </a:r>
            <a:r>
              <a:rPr kumimoji="0" lang="en-US" sz="1200" b="0" i="0" u="none" strike="noStrike" cap="none" normalizeH="0" baseline="0" dirty="0" smtClean="0">
                <a:ln>
                  <a:noFill/>
                </a:ln>
                <a:solidFill>
                  <a:schemeClr val="tx1"/>
                </a:solidFill>
                <a:effectLst/>
                <a:latin typeface="Optima"/>
                <a:cs typeface="Optima"/>
              </a:rPr>
              <a:t>%</a:t>
            </a:r>
          </a:p>
        </p:txBody>
      </p:sp>
      <p:sp>
        <p:nvSpPr>
          <p:cNvPr id="130" name="Oval 129"/>
          <p:cNvSpPr/>
          <p:nvPr/>
        </p:nvSpPr>
        <p:spPr bwMode="auto">
          <a:xfrm>
            <a:off x="810099" y="6042954"/>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p>
        </p:txBody>
      </p:sp>
      <p:sp>
        <p:nvSpPr>
          <p:cNvPr id="131" name="Oval 130"/>
          <p:cNvSpPr/>
          <p:nvPr/>
        </p:nvSpPr>
        <p:spPr bwMode="auto">
          <a:xfrm>
            <a:off x="1694591" y="2409105"/>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40</a:t>
            </a:r>
            <a:r>
              <a:rPr kumimoji="0" lang="en-US" sz="1200" b="0" i="0" u="none" strike="noStrike" cap="none" normalizeH="0" baseline="0" dirty="0" smtClean="0">
                <a:ln>
                  <a:noFill/>
                </a:ln>
                <a:solidFill>
                  <a:schemeClr val="tx1"/>
                </a:solidFill>
                <a:effectLst/>
                <a:latin typeface="Optima"/>
                <a:cs typeface="Optima"/>
              </a:rPr>
              <a:t>%</a:t>
            </a:r>
          </a:p>
        </p:txBody>
      </p:sp>
      <p:sp>
        <p:nvSpPr>
          <p:cNvPr id="132" name="Oval 131"/>
          <p:cNvSpPr/>
          <p:nvPr/>
        </p:nvSpPr>
        <p:spPr bwMode="auto">
          <a:xfrm>
            <a:off x="1733595" y="3292257"/>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14</a:t>
            </a:r>
            <a:r>
              <a:rPr kumimoji="0" lang="en-US" sz="1200" b="0" i="0" u="none" strike="noStrike" cap="none" normalizeH="0" baseline="0" dirty="0" smtClean="0">
                <a:ln>
                  <a:noFill/>
                </a:ln>
                <a:solidFill>
                  <a:schemeClr val="tx1"/>
                </a:solidFill>
                <a:effectLst/>
                <a:latin typeface="Optima"/>
                <a:cs typeface="Optima"/>
              </a:rPr>
              <a:t>%</a:t>
            </a:r>
          </a:p>
        </p:txBody>
      </p:sp>
      <p:sp>
        <p:nvSpPr>
          <p:cNvPr id="133" name="Oval 132"/>
          <p:cNvSpPr/>
          <p:nvPr/>
        </p:nvSpPr>
        <p:spPr bwMode="auto">
          <a:xfrm>
            <a:off x="1881009" y="399037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37</a:t>
            </a:r>
            <a:r>
              <a:rPr kumimoji="0" lang="en-US" sz="1200" b="0" i="0" u="none" strike="noStrike" cap="none" normalizeH="0" baseline="0" dirty="0" smtClean="0">
                <a:ln>
                  <a:noFill/>
                </a:ln>
                <a:solidFill>
                  <a:schemeClr val="tx1"/>
                </a:solidFill>
                <a:effectLst/>
                <a:latin typeface="Optima"/>
                <a:cs typeface="Optima"/>
              </a:rPr>
              <a:t>%</a:t>
            </a:r>
          </a:p>
        </p:txBody>
      </p:sp>
      <p:sp>
        <p:nvSpPr>
          <p:cNvPr id="134" name="Oval 133"/>
          <p:cNvSpPr/>
          <p:nvPr/>
        </p:nvSpPr>
        <p:spPr bwMode="auto">
          <a:xfrm>
            <a:off x="1920013" y="466940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35" name="Oval 134"/>
          <p:cNvSpPr/>
          <p:nvPr/>
        </p:nvSpPr>
        <p:spPr bwMode="auto">
          <a:xfrm>
            <a:off x="2561388" y="145016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2</a:t>
            </a:r>
            <a:r>
              <a:rPr lang="en-US" sz="1200" dirty="0" smtClean="0">
                <a:solidFill>
                  <a:schemeClr val="tx1"/>
                </a:solidFill>
                <a:latin typeface="Optima"/>
                <a:cs typeface="Optima"/>
              </a:rPr>
              <a:t>0</a:t>
            </a:r>
            <a:r>
              <a:rPr kumimoji="0" lang="en-US" sz="1200" b="0" i="0" u="none" strike="noStrike" cap="none" normalizeH="0" baseline="0" dirty="0" smtClean="0">
                <a:ln>
                  <a:noFill/>
                </a:ln>
                <a:solidFill>
                  <a:schemeClr val="tx1"/>
                </a:solidFill>
                <a:effectLst/>
                <a:latin typeface="Optima"/>
                <a:cs typeface="Optima"/>
              </a:rPr>
              <a:t>%</a:t>
            </a:r>
          </a:p>
        </p:txBody>
      </p:sp>
      <p:sp>
        <p:nvSpPr>
          <p:cNvPr id="136" name="Oval 135"/>
          <p:cNvSpPr/>
          <p:nvPr/>
        </p:nvSpPr>
        <p:spPr bwMode="auto">
          <a:xfrm>
            <a:off x="2543692" y="230918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7" name="Oval 136"/>
          <p:cNvSpPr/>
          <p:nvPr/>
        </p:nvSpPr>
        <p:spPr bwMode="auto">
          <a:xfrm>
            <a:off x="8252514" y="98880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8" name="Oval 137"/>
          <p:cNvSpPr/>
          <p:nvPr/>
        </p:nvSpPr>
        <p:spPr bwMode="auto">
          <a:xfrm>
            <a:off x="8281550" y="1874728"/>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a:t>
            </a:r>
            <a:r>
              <a:rPr kumimoji="0" lang="en-US" sz="1200" b="0" i="0" u="none" strike="noStrike" cap="none" normalizeH="0" baseline="0" dirty="0" smtClean="0">
                <a:ln>
                  <a:noFill/>
                </a:ln>
                <a:solidFill>
                  <a:schemeClr val="tx1"/>
                </a:solidFill>
                <a:effectLst/>
                <a:latin typeface="Optima"/>
                <a:cs typeface="Optima"/>
              </a:rPr>
              <a:t>%</a:t>
            </a:r>
          </a:p>
        </p:txBody>
      </p:sp>
      <p:sp>
        <p:nvSpPr>
          <p:cNvPr id="139" name="Oval 138"/>
          <p:cNvSpPr/>
          <p:nvPr/>
        </p:nvSpPr>
        <p:spPr bwMode="auto">
          <a:xfrm>
            <a:off x="8275195" y="256011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10</a:t>
            </a:r>
            <a:r>
              <a:rPr kumimoji="0" lang="en-US" sz="1200" b="0" i="0" u="none" strike="noStrike" cap="none" normalizeH="0" baseline="0" dirty="0" smtClean="0">
                <a:ln>
                  <a:noFill/>
                </a:ln>
                <a:solidFill>
                  <a:schemeClr val="tx1"/>
                </a:solidFill>
                <a:effectLst/>
                <a:latin typeface="Optima"/>
                <a:cs typeface="Optima"/>
              </a:rPr>
              <a:t>%</a:t>
            </a:r>
          </a:p>
        </p:txBody>
      </p:sp>
      <p:sp>
        <p:nvSpPr>
          <p:cNvPr id="140" name="Oval 139"/>
          <p:cNvSpPr/>
          <p:nvPr/>
        </p:nvSpPr>
        <p:spPr bwMode="auto">
          <a:xfrm>
            <a:off x="6222721" y="3342594"/>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1" name="Oval 140"/>
          <p:cNvSpPr/>
          <p:nvPr/>
        </p:nvSpPr>
        <p:spPr bwMode="auto">
          <a:xfrm>
            <a:off x="6227706" y="2905302"/>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a:t>
            </a:r>
            <a:r>
              <a:rPr kumimoji="0" lang="en-US" sz="1200" b="0" i="0" u="none" strike="noStrike" cap="none" normalizeH="0" baseline="0" dirty="0" smtClean="0">
                <a:ln>
                  <a:noFill/>
                </a:ln>
                <a:solidFill>
                  <a:schemeClr val="tx1"/>
                </a:solidFill>
                <a:effectLst/>
                <a:latin typeface="Optima"/>
                <a:cs typeface="Optima"/>
              </a:rPr>
              <a:t>%</a:t>
            </a:r>
          </a:p>
        </p:txBody>
      </p:sp>
      <p:sp>
        <p:nvSpPr>
          <p:cNvPr id="143" name="Oval 142"/>
          <p:cNvSpPr/>
          <p:nvPr/>
        </p:nvSpPr>
        <p:spPr bwMode="auto">
          <a:xfrm>
            <a:off x="6227704" y="374945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44" name="Oval 143"/>
          <p:cNvSpPr/>
          <p:nvPr/>
        </p:nvSpPr>
        <p:spPr bwMode="auto">
          <a:xfrm>
            <a:off x="5309195" y="4118706"/>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26</a:t>
            </a:r>
            <a:r>
              <a:rPr kumimoji="0" lang="en-US" sz="1200" b="0" i="0" u="none" strike="noStrike" cap="none" normalizeH="0" baseline="0" dirty="0" smtClean="0">
                <a:ln>
                  <a:noFill/>
                </a:ln>
                <a:solidFill>
                  <a:schemeClr val="tx1"/>
                </a:solidFill>
                <a:effectLst/>
                <a:latin typeface="Optima"/>
                <a:cs typeface="Optima"/>
              </a:rPr>
              <a:t>%</a:t>
            </a:r>
          </a:p>
        </p:txBody>
      </p:sp>
      <p:sp>
        <p:nvSpPr>
          <p:cNvPr id="145" name="Oval 144"/>
          <p:cNvSpPr/>
          <p:nvPr/>
        </p:nvSpPr>
        <p:spPr bwMode="auto">
          <a:xfrm>
            <a:off x="5302839" y="450288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6" name="Oval 145"/>
          <p:cNvSpPr/>
          <p:nvPr/>
        </p:nvSpPr>
        <p:spPr bwMode="auto">
          <a:xfrm>
            <a:off x="4888257" y="605013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8</a:t>
            </a:r>
            <a:r>
              <a:rPr kumimoji="0" lang="en-US" sz="1200" b="0" i="0" u="none" strike="noStrike" cap="none" normalizeH="0" baseline="0" dirty="0" smtClean="0">
                <a:ln>
                  <a:noFill/>
                </a:ln>
                <a:solidFill>
                  <a:schemeClr val="tx1"/>
                </a:solidFill>
                <a:effectLst/>
                <a:latin typeface="Optima"/>
                <a:cs typeface="Optima"/>
              </a:rPr>
              <a:t>%</a:t>
            </a:r>
          </a:p>
        </p:txBody>
      </p:sp>
      <p:sp>
        <p:nvSpPr>
          <p:cNvPr id="147" name="Oval 146"/>
          <p:cNvSpPr/>
          <p:nvPr/>
        </p:nvSpPr>
        <p:spPr bwMode="auto">
          <a:xfrm>
            <a:off x="4893242" y="5057170"/>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15</a:t>
            </a:r>
            <a:r>
              <a:rPr kumimoji="0" lang="en-US" sz="1200" b="0" i="0" u="none" strike="noStrike" cap="none" normalizeH="0" baseline="0" dirty="0" smtClean="0">
                <a:ln>
                  <a:noFill/>
                </a:ln>
                <a:solidFill>
                  <a:schemeClr val="tx1"/>
                </a:solidFill>
                <a:effectLst/>
                <a:latin typeface="Optima"/>
                <a:cs typeface="Optima"/>
              </a:rPr>
              <a:t>%</a:t>
            </a:r>
          </a:p>
        </p:txBody>
      </p:sp>
      <p:sp>
        <p:nvSpPr>
          <p:cNvPr id="58" name="Oval 57"/>
          <p:cNvSpPr/>
          <p:nvPr/>
        </p:nvSpPr>
        <p:spPr bwMode="auto">
          <a:xfrm>
            <a:off x="810099" y="5084885"/>
            <a:ext cx="690214"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p>
        </p:txBody>
      </p:sp>
      <p:sp>
        <p:nvSpPr>
          <p:cNvPr id="59" name="TextBox 58"/>
          <p:cNvSpPr txBox="1"/>
          <p:nvPr/>
        </p:nvSpPr>
        <p:spPr>
          <a:xfrm>
            <a:off x="5736656" y="5900286"/>
            <a:ext cx="3488455" cy="738664"/>
          </a:xfrm>
          <a:prstGeom prst="rect">
            <a:avLst/>
          </a:prstGeom>
          <a:noFill/>
        </p:spPr>
        <p:txBody>
          <a:bodyPr wrap="none" rtlCol="0">
            <a:spAutoFit/>
          </a:bodyPr>
          <a:lstStyle/>
          <a:p>
            <a:r>
              <a:rPr lang="en-US" sz="1400" dirty="0" smtClean="0"/>
              <a:t>Source: </a:t>
            </a:r>
            <a:r>
              <a:rPr lang="en-US" sz="1400" dirty="0" err="1" smtClean="0"/>
              <a:t>CapEx</a:t>
            </a:r>
            <a:r>
              <a:rPr lang="en-US" sz="1400" dirty="0" smtClean="0"/>
              <a:t> Excellence by Hansen, </a:t>
            </a:r>
            <a:r>
              <a:rPr lang="en-US" sz="1400" dirty="0" err="1" smtClean="0"/>
              <a:t>Huhn</a:t>
            </a:r>
            <a:r>
              <a:rPr lang="en-US" sz="1400" dirty="0" smtClean="0"/>
              <a:t>, </a:t>
            </a:r>
          </a:p>
          <a:p>
            <a:r>
              <a:rPr lang="en-US" sz="1400" dirty="0" err="1" smtClean="0"/>
              <a:t>Legrand</a:t>
            </a:r>
            <a:r>
              <a:rPr lang="en-US" sz="1400" dirty="0" smtClean="0"/>
              <a:t>, </a:t>
            </a:r>
            <a:r>
              <a:rPr lang="en-US" sz="1400" dirty="0" err="1" smtClean="0"/>
              <a:t>Steiners</a:t>
            </a:r>
            <a:r>
              <a:rPr lang="en-US" sz="1400" dirty="0" smtClean="0"/>
              <a:t>, and </a:t>
            </a:r>
            <a:r>
              <a:rPr lang="en-US" sz="1400" dirty="0" err="1" smtClean="0"/>
              <a:t>Vahlenkamp</a:t>
            </a:r>
            <a:r>
              <a:rPr lang="en-US" sz="1400" dirty="0" smtClean="0"/>
              <a:t>. </a:t>
            </a:r>
          </a:p>
          <a:p>
            <a:r>
              <a:rPr lang="en-US" sz="1400" dirty="0" smtClean="0"/>
              <a:t>2009, Wiley.</a:t>
            </a:r>
            <a:endParaRPr lang="en-US" sz="1400" dirty="0"/>
          </a:p>
        </p:txBody>
      </p:sp>
    </p:spTree>
    <p:extLst>
      <p:ext uri="{BB962C8B-B14F-4D97-AF65-F5344CB8AC3E}">
        <p14:creationId xmlns:p14="http://schemas.microsoft.com/office/powerpoint/2010/main" val="113004959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7" grpId="0" animBg="1"/>
      <p:bldP spid="126" grpId="0" animBg="1"/>
      <p:bldP spid="127" grpId="0" animBg="1"/>
      <p:bldP spid="128"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3" grpId="0" animBg="1"/>
      <p:bldP spid="144" grpId="0" animBg="1"/>
      <p:bldP spid="145" grpId="0" animBg="1"/>
      <p:bldP spid="146" grpId="0" animBg="1"/>
      <p:bldP spid="147" grpId="0" animBg="1"/>
      <p:bldP spid="5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Productivity v. Operational Efficiency</a:t>
            </a:r>
          </a:p>
        </p:txBody>
      </p:sp>
      <p:sp>
        <p:nvSpPr>
          <p:cNvPr id="45059" name="Rectangle 3"/>
          <p:cNvSpPr>
            <a:spLocks noGrp="1" noChangeArrowheads="1"/>
          </p:cNvSpPr>
          <p:nvPr>
            <p:ph type="body" idx="1"/>
          </p:nvPr>
        </p:nvSpPr>
        <p:spPr>
          <a:xfrm>
            <a:off x="455613" y="1114425"/>
            <a:ext cx="8688387" cy="5407025"/>
          </a:xfrm>
        </p:spPr>
        <p:txBody>
          <a:bodyPr/>
          <a:lstStyle/>
          <a:p>
            <a:pPr marL="381000" indent="-381000" eaLnBrk="1" hangingPunct="1"/>
            <a:r>
              <a:rPr lang="en-US" smtClean="0"/>
              <a:t>Productivity measures the </a:t>
            </a:r>
            <a:r>
              <a:rPr lang="en-US" i="1" smtClean="0"/>
              <a:t>efficiency </a:t>
            </a:r>
            <a:r>
              <a:rPr lang="en-US" smtClean="0"/>
              <a:t>of </a:t>
            </a:r>
            <a:r>
              <a:rPr lang="en-US" i="1" smtClean="0"/>
              <a:t>transforming</a:t>
            </a:r>
            <a:r>
              <a:rPr lang="en-US" smtClean="0"/>
              <a:t> “inputs” into outputs over a given time period (monthly, quarterly, annual)</a:t>
            </a:r>
          </a:p>
          <a:p>
            <a:pPr marL="381000" indent="-381000" algn="ctr" eaLnBrk="1" hangingPunct="1">
              <a:buFont typeface="Wingdings" pitchFamily="2" charset="2"/>
              <a:buNone/>
            </a:pPr>
            <a:r>
              <a:rPr lang="en-US" b="1" smtClean="0">
                <a:solidFill>
                  <a:srgbClr val="FF0000"/>
                </a:solidFill>
              </a:rPr>
              <a:t>Productivity = (Units of output)/(Units of Inputs during a period)</a:t>
            </a:r>
            <a:endParaRPr lang="en-US" smtClean="0"/>
          </a:p>
          <a:p>
            <a:pPr marL="381000" indent="-381000" eaLnBrk="1" hangingPunct="1"/>
            <a:endParaRPr lang="en-US" smtClean="0"/>
          </a:p>
          <a:p>
            <a:pPr marL="381000" indent="-381000" eaLnBrk="1" hangingPunct="1"/>
            <a:r>
              <a:rPr lang="en-US" smtClean="0"/>
              <a:t>Objective: compare performance over time or among locations, competitors, …</a:t>
            </a:r>
          </a:p>
          <a:p>
            <a:pPr marL="800100" lvl="1" indent="-342900" eaLnBrk="1" hangingPunct="1">
              <a:buFontTx/>
              <a:buNone/>
            </a:pPr>
            <a:endParaRPr lang="en-US" smtClean="0"/>
          </a:p>
          <a:p>
            <a:pPr marL="381000" indent="-381000" eaLnBrk="1" hangingPunct="1"/>
            <a:endParaRPr lang="en-US" smtClean="0"/>
          </a:p>
          <a:p>
            <a:pPr marL="381000" indent="-381000" eaLnBrk="1" hangingPunct="1"/>
            <a:r>
              <a:rPr lang="en-US" smtClean="0"/>
              <a:t>Driver: how we put our assets to work = operations!</a:t>
            </a:r>
          </a:p>
          <a:p>
            <a:pPr marL="381000" indent="-381000" eaLnBrk="1" hangingPunct="1"/>
            <a:r>
              <a:rPr lang="en-US" smtClean="0"/>
              <a:t>But:</a:t>
            </a:r>
          </a:p>
          <a:p>
            <a:pPr marL="800100" lvl="1" indent="-342900" eaLnBrk="1" hangingPunct="1">
              <a:buFontTx/>
              <a:buAutoNum type="arabicPeriod"/>
            </a:pPr>
            <a:r>
              <a:rPr lang="en-US" smtClean="0"/>
              <a:t>Measurement is problematic</a:t>
            </a:r>
          </a:p>
          <a:p>
            <a:pPr marL="800100" lvl="1" indent="-342900" eaLnBrk="1" hangingPunct="1">
              <a:buFontTx/>
              <a:buAutoNum type="arabicPeriod"/>
            </a:pPr>
            <a:r>
              <a:rPr lang="en-US" smtClean="0"/>
              <a:t>Does not correct for strategic differentiation</a:t>
            </a:r>
          </a:p>
          <a:p>
            <a:pPr marL="800100" lvl="1" indent="-342900" eaLnBrk="1" hangingPunct="1">
              <a:buFontTx/>
              <a:buAutoNum type="arabicPeriod"/>
            </a:pPr>
            <a:r>
              <a:rPr lang="en-US" smtClean="0"/>
              <a:t>Leads to a cost-minimization focus</a:t>
            </a:r>
          </a:p>
          <a:p>
            <a:pPr marL="800100" lvl="1" indent="-342900" eaLnBrk="1" hangingPunct="1">
              <a:buFontTx/>
              <a:buAutoNum type="arabicPeriod"/>
            </a:pPr>
            <a:r>
              <a:rPr lang="en-US" smtClean="0"/>
              <a:t>Is a relative measure and maximizing productivity typically does not maximize value</a:t>
            </a:r>
            <a:endParaRPr lang="en-US" b="1" smtClean="0">
              <a:solidFill>
                <a:srgbClr val="FF0000"/>
              </a:solidFill>
            </a:endParaRPr>
          </a:p>
          <a:p>
            <a:pPr marL="381000" indent="-381000" eaLnBrk="1" hangingPunct="1">
              <a:buFont typeface="Wingdings" pitchFamily="2" charset="2"/>
              <a:buChar char="Ø"/>
            </a:pPr>
            <a:r>
              <a:rPr lang="en-US" smtClean="0"/>
              <a:t>We will use OE and NPV instead of productivity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62025" y="1798638"/>
            <a:ext cx="7518400" cy="3681412"/>
          </a:xfrm>
          <a:prstGeom prst="rect">
            <a:avLst/>
          </a:prstGeom>
          <a:solidFill>
            <a:srgbClr val="CCECFF"/>
          </a:solidFill>
          <a:ln w="19050">
            <a:solidFill>
              <a:srgbClr val="808080"/>
            </a:solidFill>
            <a:miter lim="800000"/>
            <a:headEnd/>
            <a:tailEnd/>
          </a:ln>
        </p:spPr>
        <p:txBody>
          <a:bodyPr/>
          <a:lstStyle/>
          <a:p>
            <a:endParaRPr lang="en-US"/>
          </a:p>
        </p:txBody>
      </p:sp>
      <p:sp>
        <p:nvSpPr>
          <p:cNvPr id="44035" name="Rectangle 3"/>
          <p:cNvSpPr>
            <a:spLocks noGrp="1" noChangeArrowheads="1"/>
          </p:cNvSpPr>
          <p:nvPr>
            <p:ph type="title"/>
          </p:nvPr>
        </p:nvSpPr>
        <p:spPr/>
        <p:txBody>
          <a:bodyPr/>
          <a:lstStyle/>
          <a:p>
            <a:pPr eaLnBrk="1" hangingPunct="1"/>
            <a:r>
              <a:rPr lang="en-US" smtClean="0"/>
              <a:t>What is Productivity?</a:t>
            </a:r>
            <a:br>
              <a:rPr lang="en-US" smtClean="0"/>
            </a:br>
            <a:r>
              <a:rPr lang="en-US" smtClean="0"/>
              <a:t>	Powertrains per 1000 hours worked</a:t>
            </a:r>
          </a:p>
        </p:txBody>
      </p:sp>
      <p:sp>
        <p:nvSpPr>
          <p:cNvPr id="44036" name="Line 4"/>
          <p:cNvSpPr>
            <a:spLocks noChangeShapeType="1"/>
          </p:cNvSpPr>
          <p:nvPr/>
        </p:nvSpPr>
        <p:spPr bwMode="auto">
          <a:xfrm>
            <a:off x="962025" y="4737100"/>
            <a:ext cx="7518400" cy="3175"/>
          </a:xfrm>
          <a:prstGeom prst="line">
            <a:avLst/>
          </a:prstGeom>
          <a:noFill/>
          <a:ln w="0">
            <a:solidFill>
              <a:srgbClr val="000000"/>
            </a:solidFill>
            <a:prstDash val="dash"/>
            <a:round/>
            <a:headEnd/>
            <a:tailEnd/>
          </a:ln>
        </p:spPr>
        <p:txBody>
          <a:bodyPr/>
          <a:lstStyle/>
          <a:p>
            <a:endParaRPr lang="en-US"/>
          </a:p>
        </p:txBody>
      </p:sp>
      <p:sp>
        <p:nvSpPr>
          <p:cNvPr id="44037" name="Line 5"/>
          <p:cNvSpPr>
            <a:spLocks noChangeShapeType="1"/>
          </p:cNvSpPr>
          <p:nvPr/>
        </p:nvSpPr>
        <p:spPr bwMode="auto">
          <a:xfrm>
            <a:off x="962025" y="3994150"/>
            <a:ext cx="7518400" cy="3175"/>
          </a:xfrm>
          <a:prstGeom prst="line">
            <a:avLst/>
          </a:prstGeom>
          <a:noFill/>
          <a:ln w="0">
            <a:solidFill>
              <a:srgbClr val="000000"/>
            </a:solidFill>
            <a:prstDash val="dash"/>
            <a:round/>
            <a:headEnd/>
            <a:tailEnd/>
          </a:ln>
        </p:spPr>
        <p:txBody>
          <a:bodyPr/>
          <a:lstStyle/>
          <a:p>
            <a:endParaRPr lang="en-US"/>
          </a:p>
        </p:txBody>
      </p:sp>
      <p:sp>
        <p:nvSpPr>
          <p:cNvPr id="44038" name="Line 6"/>
          <p:cNvSpPr>
            <a:spLocks noChangeShapeType="1"/>
          </p:cNvSpPr>
          <p:nvPr/>
        </p:nvSpPr>
        <p:spPr bwMode="auto">
          <a:xfrm>
            <a:off x="962025" y="3281363"/>
            <a:ext cx="7518400" cy="3175"/>
          </a:xfrm>
          <a:prstGeom prst="line">
            <a:avLst/>
          </a:prstGeom>
          <a:noFill/>
          <a:ln w="0">
            <a:solidFill>
              <a:srgbClr val="000000"/>
            </a:solidFill>
            <a:prstDash val="dash"/>
            <a:round/>
            <a:headEnd/>
            <a:tailEnd/>
          </a:ln>
        </p:spPr>
        <p:txBody>
          <a:bodyPr/>
          <a:lstStyle/>
          <a:p>
            <a:endParaRPr lang="en-US"/>
          </a:p>
        </p:txBody>
      </p:sp>
      <p:sp>
        <p:nvSpPr>
          <p:cNvPr id="44039" name="Line 7"/>
          <p:cNvSpPr>
            <a:spLocks noChangeShapeType="1"/>
          </p:cNvSpPr>
          <p:nvPr/>
        </p:nvSpPr>
        <p:spPr bwMode="auto">
          <a:xfrm>
            <a:off x="962025" y="2538413"/>
            <a:ext cx="7518400" cy="3175"/>
          </a:xfrm>
          <a:prstGeom prst="line">
            <a:avLst/>
          </a:prstGeom>
          <a:noFill/>
          <a:ln w="0">
            <a:solidFill>
              <a:srgbClr val="000000"/>
            </a:solidFill>
            <a:prstDash val="dash"/>
            <a:round/>
            <a:headEnd/>
            <a:tailEnd/>
          </a:ln>
        </p:spPr>
        <p:txBody>
          <a:bodyPr/>
          <a:lstStyle/>
          <a:p>
            <a:endParaRPr lang="en-US"/>
          </a:p>
        </p:txBody>
      </p:sp>
      <p:sp>
        <p:nvSpPr>
          <p:cNvPr id="44040" name="Line 8"/>
          <p:cNvSpPr>
            <a:spLocks noChangeShapeType="1"/>
          </p:cNvSpPr>
          <p:nvPr/>
        </p:nvSpPr>
        <p:spPr bwMode="auto">
          <a:xfrm>
            <a:off x="962025" y="1798638"/>
            <a:ext cx="7518400" cy="1587"/>
          </a:xfrm>
          <a:prstGeom prst="line">
            <a:avLst/>
          </a:prstGeom>
          <a:noFill/>
          <a:ln w="0">
            <a:solidFill>
              <a:srgbClr val="000000"/>
            </a:solidFill>
            <a:prstDash val="sysDash"/>
            <a:round/>
            <a:headEnd/>
            <a:tailEnd/>
          </a:ln>
        </p:spPr>
        <p:txBody>
          <a:bodyPr/>
          <a:lstStyle/>
          <a:p>
            <a:endParaRPr lang="en-US"/>
          </a:p>
        </p:txBody>
      </p:sp>
      <p:sp>
        <p:nvSpPr>
          <p:cNvPr id="44041" name="Line 9"/>
          <p:cNvSpPr>
            <a:spLocks noChangeShapeType="1"/>
          </p:cNvSpPr>
          <p:nvPr/>
        </p:nvSpPr>
        <p:spPr bwMode="auto">
          <a:xfrm>
            <a:off x="962025" y="1798638"/>
            <a:ext cx="1588" cy="3681412"/>
          </a:xfrm>
          <a:prstGeom prst="line">
            <a:avLst/>
          </a:prstGeom>
          <a:noFill/>
          <a:ln w="0">
            <a:solidFill>
              <a:srgbClr val="000000"/>
            </a:solidFill>
            <a:round/>
            <a:headEnd/>
            <a:tailEnd/>
          </a:ln>
        </p:spPr>
        <p:txBody>
          <a:bodyPr/>
          <a:lstStyle/>
          <a:p>
            <a:endParaRPr lang="en-US"/>
          </a:p>
        </p:txBody>
      </p:sp>
      <p:sp>
        <p:nvSpPr>
          <p:cNvPr id="44042" name="Line 10"/>
          <p:cNvSpPr>
            <a:spLocks noChangeShapeType="1"/>
          </p:cNvSpPr>
          <p:nvPr/>
        </p:nvSpPr>
        <p:spPr bwMode="auto">
          <a:xfrm>
            <a:off x="887413" y="5480050"/>
            <a:ext cx="74612" cy="3175"/>
          </a:xfrm>
          <a:prstGeom prst="line">
            <a:avLst/>
          </a:prstGeom>
          <a:noFill/>
          <a:ln w="0">
            <a:solidFill>
              <a:srgbClr val="000000"/>
            </a:solidFill>
            <a:round/>
            <a:headEnd/>
            <a:tailEnd/>
          </a:ln>
        </p:spPr>
        <p:txBody>
          <a:bodyPr/>
          <a:lstStyle/>
          <a:p>
            <a:endParaRPr lang="en-US"/>
          </a:p>
        </p:txBody>
      </p:sp>
      <p:sp>
        <p:nvSpPr>
          <p:cNvPr id="44043" name="Line 11"/>
          <p:cNvSpPr>
            <a:spLocks noChangeShapeType="1"/>
          </p:cNvSpPr>
          <p:nvPr/>
        </p:nvSpPr>
        <p:spPr bwMode="auto">
          <a:xfrm>
            <a:off x="887413" y="4737100"/>
            <a:ext cx="74612" cy="3175"/>
          </a:xfrm>
          <a:prstGeom prst="line">
            <a:avLst/>
          </a:prstGeom>
          <a:noFill/>
          <a:ln w="0">
            <a:solidFill>
              <a:srgbClr val="000000"/>
            </a:solidFill>
            <a:round/>
            <a:headEnd/>
            <a:tailEnd/>
          </a:ln>
        </p:spPr>
        <p:txBody>
          <a:bodyPr/>
          <a:lstStyle/>
          <a:p>
            <a:endParaRPr lang="en-US"/>
          </a:p>
        </p:txBody>
      </p:sp>
      <p:sp>
        <p:nvSpPr>
          <p:cNvPr id="44044" name="Line 12"/>
          <p:cNvSpPr>
            <a:spLocks noChangeShapeType="1"/>
          </p:cNvSpPr>
          <p:nvPr/>
        </p:nvSpPr>
        <p:spPr bwMode="auto">
          <a:xfrm>
            <a:off x="887413" y="3994150"/>
            <a:ext cx="74612" cy="3175"/>
          </a:xfrm>
          <a:prstGeom prst="line">
            <a:avLst/>
          </a:prstGeom>
          <a:noFill/>
          <a:ln w="0">
            <a:solidFill>
              <a:srgbClr val="000000"/>
            </a:solidFill>
            <a:round/>
            <a:headEnd/>
            <a:tailEnd/>
          </a:ln>
        </p:spPr>
        <p:txBody>
          <a:bodyPr/>
          <a:lstStyle/>
          <a:p>
            <a:endParaRPr lang="en-US"/>
          </a:p>
        </p:txBody>
      </p:sp>
      <p:sp>
        <p:nvSpPr>
          <p:cNvPr id="44045" name="Line 13"/>
          <p:cNvSpPr>
            <a:spLocks noChangeShapeType="1"/>
          </p:cNvSpPr>
          <p:nvPr/>
        </p:nvSpPr>
        <p:spPr bwMode="auto">
          <a:xfrm>
            <a:off x="887413" y="3281363"/>
            <a:ext cx="74612" cy="3175"/>
          </a:xfrm>
          <a:prstGeom prst="line">
            <a:avLst/>
          </a:prstGeom>
          <a:noFill/>
          <a:ln w="0">
            <a:solidFill>
              <a:srgbClr val="000000"/>
            </a:solidFill>
            <a:round/>
            <a:headEnd/>
            <a:tailEnd/>
          </a:ln>
        </p:spPr>
        <p:txBody>
          <a:bodyPr/>
          <a:lstStyle/>
          <a:p>
            <a:endParaRPr lang="en-US"/>
          </a:p>
        </p:txBody>
      </p:sp>
      <p:sp>
        <p:nvSpPr>
          <p:cNvPr id="44046" name="Line 14"/>
          <p:cNvSpPr>
            <a:spLocks noChangeShapeType="1"/>
          </p:cNvSpPr>
          <p:nvPr/>
        </p:nvSpPr>
        <p:spPr bwMode="auto">
          <a:xfrm>
            <a:off x="887413" y="2538413"/>
            <a:ext cx="74612" cy="3175"/>
          </a:xfrm>
          <a:prstGeom prst="line">
            <a:avLst/>
          </a:prstGeom>
          <a:noFill/>
          <a:ln w="0">
            <a:solidFill>
              <a:srgbClr val="000000"/>
            </a:solidFill>
            <a:round/>
            <a:headEnd/>
            <a:tailEnd/>
          </a:ln>
        </p:spPr>
        <p:txBody>
          <a:bodyPr/>
          <a:lstStyle/>
          <a:p>
            <a:endParaRPr lang="en-US"/>
          </a:p>
        </p:txBody>
      </p:sp>
      <p:sp>
        <p:nvSpPr>
          <p:cNvPr id="44047" name="Line 15"/>
          <p:cNvSpPr>
            <a:spLocks noChangeShapeType="1"/>
          </p:cNvSpPr>
          <p:nvPr/>
        </p:nvSpPr>
        <p:spPr bwMode="auto">
          <a:xfrm>
            <a:off x="887413" y="1798638"/>
            <a:ext cx="74612" cy="1587"/>
          </a:xfrm>
          <a:prstGeom prst="line">
            <a:avLst/>
          </a:prstGeom>
          <a:noFill/>
          <a:ln w="0">
            <a:solidFill>
              <a:srgbClr val="000000"/>
            </a:solidFill>
            <a:round/>
            <a:headEnd/>
            <a:tailEnd/>
          </a:ln>
        </p:spPr>
        <p:txBody>
          <a:bodyPr/>
          <a:lstStyle/>
          <a:p>
            <a:endParaRPr lang="en-US"/>
          </a:p>
        </p:txBody>
      </p:sp>
      <p:sp>
        <p:nvSpPr>
          <p:cNvPr id="44048" name="Line 16"/>
          <p:cNvSpPr>
            <a:spLocks noChangeShapeType="1"/>
          </p:cNvSpPr>
          <p:nvPr/>
        </p:nvSpPr>
        <p:spPr bwMode="auto">
          <a:xfrm>
            <a:off x="962025" y="5480050"/>
            <a:ext cx="7518400" cy="3175"/>
          </a:xfrm>
          <a:prstGeom prst="line">
            <a:avLst/>
          </a:prstGeom>
          <a:noFill/>
          <a:ln w="0">
            <a:solidFill>
              <a:srgbClr val="000000"/>
            </a:solidFill>
            <a:round/>
            <a:headEnd/>
            <a:tailEnd/>
          </a:ln>
        </p:spPr>
        <p:txBody>
          <a:bodyPr/>
          <a:lstStyle/>
          <a:p>
            <a:endParaRPr lang="en-US"/>
          </a:p>
        </p:txBody>
      </p:sp>
      <p:sp>
        <p:nvSpPr>
          <p:cNvPr id="44049" name="Line 17"/>
          <p:cNvSpPr>
            <a:spLocks noChangeShapeType="1"/>
          </p:cNvSpPr>
          <p:nvPr/>
        </p:nvSpPr>
        <p:spPr bwMode="auto">
          <a:xfrm flipV="1">
            <a:off x="962025" y="5480050"/>
            <a:ext cx="1588" cy="119063"/>
          </a:xfrm>
          <a:prstGeom prst="line">
            <a:avLst/>
          </a:prstGeom>
          <a:noFill/>
          <a:ln w="0">
            <a:solidFill>
              <a:srgbClr val="000000"/>
            </a:solidFill>
            <a:round/>
            <a:headEnd/>
            <a:tailEnd/>
          </a:ln>
        </p:spPr>
        <p:txBody>
          <a:bodyPr/>
          <a:lstStyle/>
          <a:p>
            <a:endParaRPr lang="en-US"/>
          </a:p>
        </p:txBody>
      </p:sp>
      <p:sp>
        <p:nvSpPr>
          <p:cNvPr id="44050" name="Line 18"/>
          <p:cNvSpPr>
            <a:spLocks noChangeShapeType="1"/>
          </p:cNvSpPr>
          <p:nvPr/>
        </p:nvSpPr>
        <p:spPr bwMode="auto">
          <a:xfrm flipV="1">
            <a:off x="1335088" y="5480050"/>
            <a:ext cx="1587" cy="119063"/>
          </a:xfrm>
          <a:prstGeom prst="line">
            <a:avLst/>
          </a:prstGeom>
          <a:noFill/>
          <a:ln w="0">
            <a:solidFill>
              <a:srgbClr val="000000"/>
            </a:solidFill>
            <a:round/>
            <a:headEnd/>
            <a:tailEnd/>
          </a:ln>
        </p:spPr>
        <p:txBody>
          <a:bodyPr/>
          <a:lstStyle/>
          <a:p>
            <a:endParaRPr lang="en-US"/>
          </a:p>
        </p:txBody>
      </p:sp>
      <p:sp>
        <p:nvSpPr>
          <p:cNvPr id="44051" name="Line 19"/>
          <p:cNvSpPr>
            <a:spLocks noChangeShapeType="1"/>
          </p:cNvSpPr>
          <p:nvPr/>
        </p:nvSpPr>
        <p:spPr bwMode="auto">
          <a:xfrm flipV="1">
            <a:off x="1708150" y="5480050"/>
            <a:ext cx="1588" cy="119063"/>
          </a:xfrm>
          <a:prstGeom prst="line">
            <a:avLst/>
          </a:prstGeom>
          <a:noFill/>
          <a:ln w="0">
            <a:solidFill>
              <a:srgbClr val="000000"/>
            </a:solidFill>
            <a:round/>
            <a:headEnd/>
            <a:tailEnd/>
          </a:ln>
        </p:spPr>
        <p:txBody>
          <a:bodyPr/>
          <a:lstStyle/>
          <a:p>
            <a:endParaRPr lang="en-US"/>
          </a:p>
        </p:txBody>
      </p:sp>
      <p:sp>
        <p:nvSpPr>
          <p:cNvPr id="44052" name="Line 20"/>
          <p:cNvSpPr>
            <a:spLocks noChangeShapeType="1"/>
          </p:cNvSpPr>
          <p:nvPr/>
        </p:nvSpPr>
        <p:spPr bwMode="auto">
          <a:xfrm flipV="1">
            <a:off x="2081213" y="5480050"/>
            <a:ext cx="1587" cy="119063"/>
          </a:xfrm>
          <a:prstGeom prst="line">
            <a:avLst/>
          </a:prstGeom>
          <a:noFill/>
          <a:ln w="0">
            <a:solidFill>
              <a:srgbClr val="000000"/>
            </a:solidFill>
            <a:round/>
            <a:headEnd/>
            <a:tailEnd/>
          </a:ln>
        </p:spPr>
        <p:txBody>
          <a:bodyPr/>
          <a:lstStyle/>
          <a:p>
            <a:endParaRPr lang="en-US"/>
          </a:p>
        </p:txBody>
      </p:sp>
      <p:sp>
        <p:nvSpPr>
          <p:cNvPr id="44053" name="Line 21"/>
          <p:cNvSpPr>
            <a:spLocks noChangeShapeType="1"/>
          </p:cNvSpPr>
          <p:nvPr/>
        </p:nvSpPr>
        <p:spPr bwMode="auto">
          <a:xfrm flipV="1">
            <a:off x="2473325" y="5480050"/>
            <a:ext cx="1588" cy="119063"/>
          </a:xfrm>
          <a:prstGeom prst="line">
            <a:avLst/>
          </a:prstGeom>
          <a:noFill/>
          <a:ln w="0">
            <a:solidFill>
              <a:srgbClr val="000000"/>
            </a:solidFill>
            <a:round/>
            <a:headEnd/>
            <a:tailEnd/>
          </a:ln>
        </p:spPr>
        <p:txBody>
          <a:bodyPr/>
          <a:lstStyle/>
          <a:p>
            <a:endParaRPr lang="en-US"/>
          </a:p>
        </p:txBody>
      </p:sp>
      <p:sp>
        <p:nvSpPr>
          <p:cNvPr id="44054" name="Line 22"/>
          <p:cNvSpPr>
            <a:spLocks noChangeShapeType="1"/>
          </p:cNvSpPr>
          <p:nvPr/>
        </p:nvSpPr>
        <p:spPr bwMode="auto">
          <a:xfrm flipV="1">
            <a:off x="2846388" y="5480050"/>
            <a:ext cx="1587" cy="119063"/>
          </a:xfrm>
          <a:prstGeom prst="line">
            <a:avLst/>
          </a:prstGeom>
          <a:noFill/>
          <a:ln w="0">
            <a:solidFill>
              <a:srgbClr val="000000"/>
            </a:solidFill>
            <a:round/>
            <a:headEnd/>
            <a:tailEnd/>
          </a:ln>
        </p:spPr>
        <p:txBody>
          <a:bodyPr/>
          <a:lstStyle/>
          <a:p>
            <a:endParaRPr lang="en-US"/>
          </a:p>
        </p:txBody>
      </p:sp>
      <p:sp>
        <p:nvSpPr>
          <p:cNvPr id="44055" name="Line 23"/>
          <p:cNvSpPr>
            <a:spLocks noChangeShapeType="1"/>
          </p:cNvSpPr>
          <p:nvPr/>
        </p:nvSpPr>
        <p:spPr bwMode="auto">
          <a:xfrm flipV="1">
            <a:off x="3219450" y="5480050"/>
            <a:ext cx="1588" cy="119063"/>
          </a:xfrm>
          <a:prstGeom prst="line">
            <a:avLst/>
          </a:prstGeom>
          <a:noFill/>
          <a:ln w="0">
            <a:solidFill>
              <a:srgbClr val="000000"/>
            </a:solidFill>
            <a:round/>
            <a:headEnd/>
            <a:tailEnd/>
          </a:ln>
        </p:spPr>
        <p:txBody>
          <a:bodyPr/>
          <a:lstStyle/>
          <a:p>
            <a:endParaRPr lang="en-US"/>
          </a:p>
        </p:txBody>
      </p:sp>
      <p:sp>
        <p:nvSpPr>
          <p:cNvPr id="44056" name="Line 24"/>
          <p:cNvSpPr>
            <a:spLocks noChangeShapeType="1"/>
          </p:cNvSpPr>
          <p:nvPr/>
        </p:nvSpPr>
        <p:spPr bwMode="auto">
          <a:xfrm flipV="1">
            <a:off x="3592513" y="5480050"/>
            <a:ext cx="1587" cy="119063"/>
          </a:xfrm>
          <a:prstGeom prst="line">
            <a:avLst/>
          </a:prstGeom>
          <a:noFill/>
          <a:ln w="0">
            <a:solidFill>
              <a:srgbClr val="000000"/>
            </a:solidFill>
            <a:round/>
            <a:headEnd/>
            <a:tailEnd/>
          </a:ln>
        </p:spPr>
        <p:txBody>
          <a:bodyPr/>
          <a:lstStyle/>
          <a:p>
            <a:endParaRPr lang="en-US"/>
          </a:p>
        </p:txBody>
      </p:sp>
      <p:sp>
        <p:nvSpPr>
          <p:cNvPr id="44057" name="Line 25"/>
          <p:cNvSpPr>
            <a:spLocks noChangeShapeType="1"/>
          </p:cNvSpPr>
          <p:nvPr/>
        </p:nvSpPr>
        <p:spPr bwMode="auto">
          <a:xfrm flipV="1">
            <a:off x="3965575" y="5480050"/>
            <a:ext cx="1588" cy="119063"/>
          </a:xfrm>
          <a:prstGeom prst="line">
            <a:avLst/>
          </a:prstGeom>
          <a:noFill/>
          <a:ln w="0">
            <a:solidFill>
              <a:srgbClr val="000000"/>
            </a:solidFill>
            <a:round/>
            <a:headEnd/>
            <a:tailEnd/>
          </a:ln>
        </p:spPr>
        <p:txBody>
          <a:bodyPr/>
          <a:lstStyle/>
          <a:p>
            <a:endParaRPr lang="en-US"/>
          </a:p>
        </p:txBody>
      </p:sp>
      <p:sp>
        <p:nvSpPr>
          <p:cNvPr id="44058" name="Line 26"/>
          <p:cNvSpPr>
            <a:spLocks noChangeShapeType="1"/>
          </p:cNvSpPr>
          <p:nvPr/>
        </p:nvSpPr>
        <p:spPr bwMode="auto">
          <a:xfrm flipV="1">
            <a:off x="4338638" y="5480050"/>
            <a:ext cx="1587" cy="119063"/>
          </a:xfrm>
          <a:prstGeom prst="line">
            <a:avLst/>
          </a:prstGeom>
          <a:noFill/>
          <a:ln w="0">
            <a:solidFill>
              <a:srgbClr val="000000"/>
            </a:solidFill>
            <a:round/>
            <a:headEnd/>
            <a:tailEnd/>
          </a:ln>
        </p:spPr>
        <p:txBody>
          <a:bodyPr/>
          <a:lstStyle/>
          <a:p>
            <a:endParaRPr lang="en-US"/>
          </a:p>
        </p:txBody>
      </p:sp>
      <p:sp>
        <p:nvSpPr>
          <p:cNvPr id="44059" name="Line 27"/>
          <p:cNvSpPr>
            <a:spLocks noChangeShapeType="1"/>
          </p:cNvSpPr>
          <p:nvPr/>
        </p:nvSpPr>
        <p:spPr bwMode="auto">
          <a:xfrm flipV="1">
            <a:off x="4730750" y="5480050"/>
            <a:ext cx="1588" cy="119063"/>
          </a:xfrm>
          <a:prstGeom prst="line">
            <a:avLst/>
          </a:prstGeom>
          <a:noFill/>
          <a:ln w="0">
            <a:solidFill>
              <a:srgbClr val="000000"/>
            </a:solidFill>
            <a:round/>
            <a:headEnd/>
            <a:tailEnd/>
          </a:ln>
        </p:spPr>
        <p:txBody>
          <a:bodyPr/>
          <a:lstStyle/>
          <a:p>
            <a:endParaRPr lang="en-US"/>
          </a:p>
        </p:txBody>
      </p:sp>
      <p:sp>
        <p:nvSpPr>
          <p:cNvPr id="44060" name="Line 28"/>
          <p:cNvSpPr>
            <a:spLocks noChangeShapeType="1"/>
          </p:cNvSpPr>
          <p:nvPr/>
        </p:nvSpPr>
        <p:spPr bwMode="auto">
          <a:xfrm flipV="1">
            <a:off x="5103813" y="5480050"/>
            <a:ext cx="1587" cy="119063"/>
          </a:xfrm>
          <a:prstGeom prst="line">
            <a:avLst/>
          </a:prstGeom>
          <a:noFill/>
          <a:ln w="0">
            <a:solidFill>
              <a:srgbClr val="000000"/>
            </a:solidFill>
            <a:round/>
            <a:headEnd/>
            <a:tailEnd/>
          </a:ln>
        </p:spPr>
        <p:txBody>
          <a:bodyPr/>
          <a:lstStyle/>
          <a:p>
            <a:endParaRPr lang="en-US"/>
          </a:p>
        </p:txBody>
      </p:sp>
      <p:sp>
        <p:nvSpPr>
          <p:cNvPr id="44061" name="Line 29"/>
          <p:cNvSpPr>
            <a:spLocks noChangeShapeType="1"/>
          </p:cNvSpPr>
          <p:nvPr/>
        </p:nvSpPr>
        <p:spPr bwMode="auto">
          <a:xfrm flipV="1">
            <a:off x="5476875" y="5480050"/>
            <a:ext cx="1588" cy="119063"/>
          </a:xfrm>
          <a:prstGeom prst="line">
            <a:avLst/>
          </a:prstGeom>
          <a:noFill/>
          <a:ln w="0">
            <a:solidFill>
              <a:srgbClr val="000000"/>
            </a:solidFill>
            <a:round/>
            <a:headEnd/>
            <a:tailEnd/>
          </a:ln>
        </p:spPr>
        <p:txBody>
          <a:bodyPr/>
          <a:lstStyle/>
          <a:p>
            <a:endParaRPr lang="en-US"/>
          </a:p>
        </p:txBody>
      </p:sp>
      <p:sp>
        <p:nvSpPr>
          <p:cNvPr id="44062" name="Line 30"/>
          <p:cNvSpPr>
            <a:spLocks noChangeShapeType="1"/>
          </p:cNvSpPr>
          <p:nvPr/>
        </p:nvSpPr>
        <p:spPr bwMode="auto">
          <a:xfrm flipV="1">
            <a:off x="5849938" y="5480050"/>
            <a:ext cx="1587" cy="119063"/>
          </a:xfrm>
          <a:prstGeom prst="line">
            <a:avLst/>
          </a:prstGeom>
          <a:noFill/>
          <a:ln w="0">
            <a:solidFill>
              <a:srgbClr val="000000"/>
            </a:solidFill>
            <a:round/>
            <a:headEnd/>
            <a:tailEnd/>
          </a:ln>
        </p:spPr>
        <p:txBody>
          <a:bodyPr/>
          <a:lstStyle/>
          <a:p>
            <a:endParaRPr lang="en-US"/>
          </a:p>
        </p:txBody>
      </p:sp>
      <p:sp>
        <p:nvSpPr>
          <p:cNvPr id="44063" name="Line 31"/>
          <p:cNvSpPr>
            <a:spLocks noChangeShapeType="1"/>
          </p:cNvSpPr>
          <p:nvPr/>
        </p:nvSpPr>
        <p:spPr bwMode="auto">
          <a:xfrm flipV="1">
            <a:off x="6223000" y="5480050"/>
            <a:ext cx="1588" cy="119063"/>
          </a:xfrm>
          <a:prstGeom prst="line">
            <a:avLst/>
          </a:prstGeom>
          <a:noFill/>
          <a:ln w="0">
            <a:solidFill>
              <a:srgbClr val="000000"/>
            </a:solidFill>
            <a:round/>
            <a:headEnd/>
            <a:tailEnd/>
          </a:ln>
        </p:spPr>
        <p:txBody>
          <a:bodyPr/>
          <a:lstStyle/>
          <a:p>
            <a:endParaRPr lang="en-US"/>
          </a:p>
        </p:txBody>
      </p:sp>
      <p:sp>
        <p:nvSpPr>
          <p:cNvPr id="44064" name="Line 32"/>
          <p:cNvSpPr>
            <a:spLocks noChangeShapeType="1"/>
          </p:cNvSpPr>
          <p:nvPr/>
        </p:nvSpPr>
        <p:spPr bwMode="auto">
          <a:xfrm flipV="1">
            <a:off x="6596063" y="5480050"/>
            <a:ext cx="1587" cy="119063"/>
          </a:xfrm>
          <a:prstGeom prst="line">
            <a:avLst/>
          </a:prstGeom>
          <a:noFill/>
          <a:ln w="0">
            <a:solidFill>
              <a:srgbClr val="000000"/>
            </a:solidFill>
            <a:round/>
            <a:headEnd/>
            <a:tailEnd/>
          </a:ln>
        </p:spPr>
        <p:txBody>
          <a:bodyPr/>
          <a:lstStyle/>
          <a:p>
            <a:endParaRPr lang="en-US"/>
          </a:p>
        </p:txBody>
      </p:sp>
      <p:sp>
        <p:nvSpPr>
          <p:cNvPr id="44065" name="Line 33"/>
          <p:cNvSpPr>
            <a:spLocks noChangeShapeType="1"/>
          </p:cNvSpPr>
          <p:nvPr/>
        </p:nvSpPr>
        <p:spPr bwMode="auto">
          <a:xfrm flipV="1">
            <a:off x="6969125" y="5480050"/>
            <a:ext cx="1588" cy="119063"/>
          </a:xfrm>
          <a:prstGeom prst="line">
            <a:avLst/>
          </a:prstGeom>
          <a:noFill/>
          <a:ln w="0">
            <a:solidFill>
              <a:srgbClr val="000000"/>
            </a:solidFill>
            <a:round/>
            <a:headEnd/>
            <a:tailEnd/>
          </a:ln>
        </p:spPr>
        <p:txBody>
          <a:bodyPr/>
          <a:lstStyle/>
          <a:p>
            <a:endParaRPr lang="en-US"/>
          </a:p>
        </p:txBody>
      </p:sp>
      <p:sp>
        <p:nvSpPr>
          <p:cNvPr id="44066" name="Line 34"/>
          <p:cNvSpPr>
            <a:spLocks noChangeShapeType="1"/>
          </p:cNvSpPr>
          <p:nvPr/>
        </p:nvSpPr>
        <p:spPr bwMode="auto">
          <a:xfrm flipV="1">
            <a:off x="7361238" y="5480050"/>
            <a:ext cx="1587" cy="119063"/>
          </a:xfrm>
          <a:prstGeom prst="line">
            <a:avLst/>
          </a:prstGeom>
          <a:noFill/>
          <a:ln w="0">
            <a:solidFill>
              <a:srgbClr val="000000"/>
            </a:solidFill>
            <a:round/>
            <a:headEnd/>
            <a:tailEnd/>
          </a:ln>
        </p:spPr>
        <p:txBody>
          <a:bodyPr/>
          <a:lstStyle/>
          <a:p>
            <a:endParaRPr lang="en-US"/>
          </a:p>
        </p:txBody>
      </p:sp>
      <p:sp>
        <p:nvSpPr>
          <p:cNvPr id="44067" name="Line 35"/>
          <p:cNvSpPr>
            <a:spLocks noChangeShapeType="1"/>
          </p:cNvSpPr>
          <p:nvPr/>
        </p:nvSpPr>
        <p:spPr bwMode="auto">
          <a:xfrm flipV="1">
            <a:off x="7734300" y="5480050"/>
            <a:ext cx="1588" cy="119063"/>
          </a:xfrm>
          <a:prstGeom prst="line">
            <a:avLst/>
          </a:prstGeom>
          <a:noFill/>
          <a:ln w="0">
            <a:solidFill>
              <a:srgbClr val="000000"/>
            </a:solidFill>
            <a:round/>
            <a:headEnd/>
            <a:tailEnd/>
          </a:ln>
        </p:spPr>
        <p:txBody>
          <a:bodyPr/>
          <a:lstStyle/>
          <a:p>
            <a:endParaRPr lang="en-US"/>
          </a:p>
        </p:txBody>
      </p:sp>
      <p:sp>
        <p:nvSpPr>
          <p:cNvPr id="44068" name="Line 36"/>
          <p:cNvSpPr>
            <a:spLocks noChangeShapeType="1"/>
          </p:cNvSpPr>
          <p:nvPr/>
        </p:nvSpPr>
        <p:spPr bwMode="auto">
          <a:xfrm flipV="1">
            <a:off x="8107363" y="5480050"/>
            <a:ext cx="1587" cy="119063"/>
          </a:xfrm>
          <a:prstGeom prst="line">
            <a:avLst/>
          </a:prstGeom>
          <a:noFill/>
          <a:ln w="0">
            <a:solidFill>
              <a:srgbClr val="000000"/>
            </a:solidFill>
            <a:round/>
            <a:headEnd/>
            <a:tailEnd/>
          </a:ln>
        </p:spPr>
        <p:txBody>
          <a:bodyPr/>
          <a:lstStyle/>
          <a:p>
            <a:endParaRPr lang="en-US"/>
          </a:p>
        </p:txBody>
      </p:sp>
      <p:sp>
        <p:nvSpPr>
          <p:cNvPr id="44069" name="Line 37"/>
          <p:cNvSpPr>
            <a:spLocks noChangeShapeType="1"/>
          </p:cNvSpPr>
          <p:nvPr/>
        </p:nvSpPr>
        <p:spPr bwMode="auto">
          <a:xfrm flipV="1">
            <a:off x="8480425" y="5480050"/>
            <a:ext cx="1588" cy="119063"/>
          </a:xfrm>
          <a:prstGeom prst="line">
            <a:avLst/>
          </a:prstGeom>
          <a:noFill/>
          <a:ln w="0">
            <a:solidFill>
              <a:srgbClr val="000000"/>
            </a:solidFill>
            <a:round/>
            <a:headEnd/>
            <a:tailEnd/>
          </a:ln>
        </p:spPr>
        <p:txBody>
          <a:bodyPr/>
          <a:lstStyle/>
          <a:p>
            <a:endParaRPr lang="en-US"/>
          </a:p>
        </p:txBody>
      </p:sp>
      <p:sp>
        <p:nvSpPr>
          <p:cNvPr id="44070" name="Freeform 38"/>
          <p:cNvSpPr>
            <a:spLocks/>
          </p:cNvSpPr>
          <p:nvPr/>
        </p:nvSpPr>
        <p:spPr bwMode="auto">
          <a:xfrm>
            <a:off x="1149350" y="2598738"/>
            <a:ext cx="7143750" cy="1989137"/>
          </a:xfrm>
          <a:custGeom>
            <a:avLst/>
            <a:gdLst>
              <a:gd name="T0" fmla="*/ 0 w 383"/>
              <a:gd name="T1" fmla="*/ 2147483647 h 67"/>
              <a:gd name="T2" fmla="*/ 2147483647 w 383"/>
              <a:gd name="T3" fmla="*/ 2147483647 h 67"/>
              <a:gd name="T4" fmla="*/ 2147483647 w 383"/>
              <a:gd name="T5" fmla="*/ 2147483647 h 67"/>
              <a:gd name="T6" fmla="*/ 2147483647 w 383"/>
              <a:gd name="T7" fmla="*/ 2147483647 h 67"/>
              <a:gd name="T8" fmla="*/ 2147483647 w 383"/>
              <a:gd name="T9" fmla="*/ 2147483647 h 67"/>
              <a:gd name="T10" fmla="*/ 2147483647 w 383"/>
              <a:gd name="T11" fmla="*/ 2147483647 h 67"/>
              <a:gd name="T12" fmla="*/ 2147483647 w 383"/>
              <a:gd name="T13" fmla="*/ 2147483647 h 67"/>
              <a:gd name="T14" fmla="*/ 2147483647 w 383"/>
              <a:gd name="T15" fmla="*/ 2147483647 h 67"/>
              <a:gd name="T16" fmla="*/ 2147483647 w 383"/>
              <a:gd name="T17" fmla="*/ 2147483647 h 67"/>
              <a:gd name="T18" fmla="*/ 2147483647 w 383"/>
              <a:gd name="T19" fmla="*/ 2147483647 h 67"/>
              <a:gd name="T20" fmla="*/ 2147483647 w 383"/>
              <a:gd name="T21" fmla="*/ 2147483647 h 67"/>
              <a:gd name="T22" fmla="*/ 2147483647 w 383"/>
              <a:gd name="T23" fmla="*/ 2147483647 h 67"/>
              <a:gd name="T24" fmla="*/ 2147483647 w 383"/>
              <a:gd name="T25" fmla="*/ 2147483647 h 67"/>
              <a:gd name="T26" fmla="*/ 2147483647 w 383"/>
              <a:gd name="T27" fmla="*/ 2147483647 h 67"/>
              <a:gd name="T28" fmla="*/ 2147483647 w 383"/>
              <a:gd name="T29" fmla="*/ 2147483647 h 67"/>
              <a:gd name="T30" fmla="*/ 2147483647 w 383"/>
              <a:gd name="T31" fmla="*/ 2147483647 h 67"/>
              <a:gd name="T32" fmla="*/ 2147483647 w 383"/>
              <a:gd name="T33" fmla="*/ 2147483647 h 67"/>
              <a:gd name="T34" fmla="*/ 2147483647 w 383"/>
              <a:gd name="T35" fmla="*/ 2147483647 h 67"/>
              <a:gd name="T36" fmla="*/ 2147483647 w 383"/>
              <a:gd name="T37" fmla="*/ 2147483647 h 67"/>
              <a:gd name="T38" fmla="*/ 2147483647 w 383"/>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3"/>
              <a:gd name="T61" fmla="*/ 0 h 67"/>
              <a:gd name="T62" fmla="*/ 383 w 383"/>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3" h="67">
                <a:moveTo>
                  <a:pt x="0" y="67"/>
                </a:moveTo>
                <a:lnTo>
                  <a:pt x="20" y="66"/>
                </a:lnTo>
                <a:lnTo>
                  <a:pt x="40" y="66"/>
                </a:lnTo>
                <a:lnTo>
                  <a:pt x="61" y="52"/>
                </a:lnTo>
                <a:lnTo>
                  <a:pt x="81" y="54"/>
                </a:lnTo>
                <a:lnTo>
                  <a:pt x="101" y="49"/>
                </a:lnTo>
                <a:lnTo>
                  <a:pt x="121" y="46"/>
                </a:lnTo>
                <a:lnTo>
                  <a:pt x="141" y="44"/>
                </a:lnTo>
                <a:lnTo>
                  <a:pt x="161" y="40"/>
                </a:lnTo>
                <a:lnTo>
                  <a:pt x="181" y="40"/>
                </a:lnTo>
                <a:lnTo>
                  <a:pt x="202" y="44"/>
                </a:lnTo>
                <a:lnTo>
                  <a:pt x="222" y="40"/>
                </a:lnTo>
                <a:lnTo>
                  <a:pt x="242" y="35"/>
                </a:lnTo>
                <a:lnTo>
                  <a:pt x="262" y="30"/>
                </a:lnTo>
                <a:lnTo>
                  <a:pt x="282" y="29"/>
                </a:lnTo>
                <a:lnTo>
                  <a:pt x="302" y="25"/>
                </a:lnTo>
                <a:lnTo>
                  <a:pt x="322" y="23"/>
                </a:lnTo>
                <a:lnTo>
                  <a:pt x="343" y="18"/>
                </a:lnTo>
                <a:lnTo>
                  <a:pt x="363" y="10"/>
                </a:lnTo>
                <a:lnTo>
                  <a:pt x="383" y="0"/>
                </a:lnTo>
              </a:path>
            </a:pathLst>
          </a:custGeom>
          <a:noFill/>
          <a:ln w="19050">
            <a:solidFill>
              <a:srgbClr val="000080"/>
            </a:solidFill>
            <a:round/>
            <a:headEnd/>
            <a:tailEnd/>
          </a:ln>
        </p:spPr>
        <p:txBody>
          <a:bodyPr/>
          <a:lstStyle/>
          <a:p>
            <a:endParaRPr lang="en-US"/>
          </a:p>
        </p:txBody>
      </p:sp>
      <p:sp>
        <p:nvSpPr>
          <p:cNvPr id="44071" name="Freeform 39"/>
          <p:cNvSpPr>
            <a:spLocks/>
          </p:cNvSpPr>
          <p:nvPr/>
        </p:nvSpPr>
        <p:spPr bwMode="auto">
          <a:xfrm>
            <a:off x="1092200" y="4498975"/>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2" name="Freeform 40"/>
          <p:cNvSpPr>
            <a:spLocks/>
          </p:cNvSpPr>
          <p:nvPr/>
        </p:nvSpPr>
        <p:spPr bwMode="auto">
          <a:xfrm>
            <a:off x="1465263" y="4468813"/>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3" name="Freeform 41"/>
          <p:cNvSpPr>
            <a:spLocks/>
          </p:cNvSpPr>
          <p:nvPr/>
        </p:nvSpPr>
        <p:spPr bwMode="auto">
          <a:xfrm>
            <a:off x="1838325" y="44688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4" name="Freeform 42"/>
          <p:cNvSpPr>
            <a:spLocks/>
          </p:cNvSpPr>
          <p:nvPr/>
        </p:nvSpPr>
        <p:spPr bwMode="auto">
          <a:xfrm>
            <a:off x="2230438" y="4054475"/>
            <a:ext cx="112712"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5" name="Freeform 43"/>
          <p:cNvSpPr>
            <a:spLocks/>
          </p:cNvSpPr>
          <p:nvPr/>
        </p:nvSpPr>
        <p:spPr bwMode="auto">
          <a:xfrm>
            <a:off x="2603500" y="41132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6" name="Freeform 44"/>
          <p:cNvSpPr>
            <a:spLocks/>
          </p:cNvSpPr>
          <p:nvPr/>
        </p:nvSpPr>
        <p:spPr bwMode="auto">
          <a:xfrm>
            <a:off x="2976563" y="3963988"/>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7" name="Freeform 45"/>
          <p:cNvSpPr>
            <a:spLocks/>
          </p:cNvSpPr>
          <p:nvPr/>
        </p:nvSpPr>
        <p:spPr bwMode="auto">
          <a:xfrm>
            <a:off x="3349625" y="3875088"/>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8" name="Freeform 46"/>
          <p:cNvSpPr>
            <a:spLocks/>
          </p:cNvSpPr>
          <p:nvPr/>
        </p:nvSpPr>
        <p:spPr bwMode="auto">
          <a:xfrm>
            <a:off x="3722688" y="3817938"/>
            <a:ext cx="112712"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9" name="Freeform 47"/>
          <p:cNvSpPr>
            <a:spLocks/>
          </p:cNvSpPr>
          <p:nvPr/>
        </p:nvSpPr>
        <p:spPr bwMode="auto">
          <a:xfrm>
            <a:off x="4095750" y="3698875"/>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0" name="Freeform 48"/>
          <p:cNvSpPr>
            <a:spLocks/>
          </p:cNvSpPr>
          <p:nvPr/>
        </p:nvSpPr>
        <p:spPr bwMode="auto">
          <a:xfrm>
            <a:off x="4468813"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1" name="Freeform 49"/>
          <p:cNvSpPr>
            <a:spLocks/>
          </p:cNvSpPr>
          <p:nvPr/>
        </p:nvSpPr>
        <p:spPr bwMode="auto">
          <a:xfrm>
            <a:off x="4860925" y="3817938"/>
            <a:ext cx="112713"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2" name="Freeform 50"/>
          <p:cNvSpPr>
            <a:spLocks/>
          </p:cNvSpPr>
          <p:nvPr/>
        </p:nvSpPr>
        <p:spPr bwMode="auto">
          <a:xfrm>
            <a:off x="5233988"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3" name="Freeform 51"/>
          <p:cNvSpPr>
            <a:spLocks/>
          </p:cNvSpPr>
          <p:nvPr/>
        </p:nvSpPr>
        <p:spPr bwMode="auto">
          <a:xfrm>
            <a:off x="5607050" y="3549650"/>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4" name="Freeform 52"/>
          <p:cNvSpPr>
            <a:spLocks/>
          </p:cNvSpPr>
          <p:nvPr/>
        </p:nvSpPr>
        <p:spPr bwMode="auto">
          <a:xfrm>
            <a:off x="5980113" y="3400425"/>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5" name="Freeform 53"/>
          <p:cNvSpPr>
            <a:spLocks/>
          </p:cNvSpPr>
          <p:nvPr/>
        </p:nvSpPr>
        <p:spPr bwMode="auto">
          <a:xfrm>
            <a:off x="6353175" y="337026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6" name="Freeform 54"/>
          <p:cNvSpPr>
            <a:spLocks/>
          </p:cNvSpPr>
          <p:nvPr/>
        </p:nvSpPr>
        <p:spPr bwMode="auto">
          <a:xfrm>
            <a:off x="6726238" y="3251200"/>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7" name="Freeform 55"/>
          <p:cNvSpPr>
            <a:spLocks/>
          </p:cNvSpPr>
          <p:nvPr/>
        </p:nvSpPr>
        <p:spPr bwMode="auto">
          <a:xfrm>
            <a:off x="7099300" y="3192463"/>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8" name="Freeform 56"/>
          <p:cNvSpPr>
            <a:spLocks/>
          </p:cNvSpPr>
          <p:nvPr/>
        </p:nvSpPr>
        <p:spPr bwMode="auto">
          <a:xfrm>
            <a:off x="7491413" y="3043238"/>
            <a:ext cx="112712" cy="180975"/>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9" name="Freeform 57"/>
          <p:cNvSpPr>
            <a:spLocks/>
          </p:cNvSpPr>
          <p:nvPr/>
        </p:nvSpPr>
        <p:spPr bwMode="auto">
          <a:xfrm>
            <a:off x="7864475" y="2806700"/>
            <a:ext cx="112713"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0" name="Freeform 58"/>
          <p:cNvSpPr>
            <a:spLocks/>
          </p:cNvSpPr>
          <p:nvPr/>
        </p:nvSpPr>
        <p:spPr bwMode="auto">
          <a:xfrm>
            <a:off x="8237538" y="251142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1" name="Rectangle 59"/>
          <p:cNvSpPr>
            <a:spLocks noChangeArrowheads="1"/>
          </p:cNvSpPr>
          <p:nvPr/>
        </p:nvSpPr>
        <p:spPr bwMode="auto">
          <a:xfrm>
            <a:off x="787400" y="5376863"/>
            <a:ext cx="77788" cy="168275"/>
          </a:xfrm>
          <a:prstGeom prst="rect">
            <a:avLst/>
          </a:prstGeom>
          <a:noFill/>
          <a:ln w="9525">
            <a:noFill/>
            <a:miter lim="800000"/>
            <a:headEnd/>
            <a:tailEnd/>
          </a:ln>
        </p:spPr>
        <p:txBody>
          <a:bodyPr wrap="none" lIns="0" tIns="0" rIns="0" bIns="0">
            <a:spAutoFit/>
          </a:bodyPr>
          <a:lstStyle/>
          <a:p>
            <a:r>
              <a:rPr lang="en-US" sz="1100" i="0">
                <a:solidFill>
                  <a:srgbClr val="000000"/>
                </a:solidFill>
                <a:latin typeface="Arial" pitchFamily="34" charset="0"/>
              </a:rPr>
              <a:t>0</a:t>
            </a:r>
            <a:endParaRPr lang="en-US" sz="1400" i="0"/>
          </a:p>
        </p:txBody>
      </p:sp>
      <p:sp>
        <p:nvSpPr>
          <p:cNvPr id="44092" name="Rectangle 60"/>
          <p:cNvSpPr>
            <a:spLocks noChangeArrowheads="1"/>
          </p:cNvSpPr>
          <p:nvPr/>
        </p:nvSpPr>
        <p:spPr bwMode="auto">
          <a:xfrm>
            <a:off x="657225" y="463232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20</a:t>
            </a:r>
            <a:endParaRPr lang="en-US" sz="1800" i="0"/>
          </a:p>
        </p:txBody>
      </p:sp>
      <p:sp>
        <p:nvSpPr>
          <p:cNvPr id="44093" name="Rectangle 61"/>
          <p:cNvSpPr>
            <a:spLocks noChangeArrowheads="1"/>
          </p:cNvSpPr>
          <p:nvPr/>
        </p:nvSpPr>
        <p:spPr bwMode="auto">
          <a:xfrm>
            <a:off x="657225" y="388937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40</a:t>
            </a:r>
            <a:endParaRPr lang="en-US" sz="1800" i="0"/>
          </a:p>
        </p:txBody>
      </p:sp>
      <p:sp>
        <p:nvSpPr>
          <p:cNvPr id="44094" name="Rectangle 62"/>
          <p:cNvSpPr>
            <a:spLocks noChangeArrowheads="1"/>
          </p:cNvSpPr>
          <p:nvPr/>
        </p:nvSpPr>
        <p:spPr bwMode="auto">
          <a:xfrm>
            <a:off x="657225" y="317658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60</a:t>
            </a:r>
            <a:endParaRPr lang="en-US" sz="1800" i="0"/>
          </a:p>
        </p:txBody>
      </p:sp>
      <p:sp>
        <p:nvSpPr>
          <p:cNvPr id="44095" name="Rectangle 63"/>
          <p:cNvSpPr>
            <a:spLocks noChangeArrowheads="1"/>
          </p:cNvSpPr>
          <p:nvPr/>
        </p:nvSpPr>
        <p:spPr bwMode="auto">
          <a:xfrm>
            <a:off x="657225" y="243363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80</a:t>
            </a:r>
            <a:endParaRPr lang="en-US" sz="1800" i="0"/>
          </a:p>
        </p:txBody>
      </p:sp>
      <p:sp>
        <p:nvSpPr>
          <p:cNvPr id="44096" name="Rectangle 64"/>
          <p:cNvSpPr>
            <a:spLocks noChangeArrowheads="1"/>
          </p:cNvSpPr>
          <p:nvPr/>
        </p:nvSpPr>
        <p:spPr bwMode="auto">
          <a:xfrm>
            <a:off x="527050" y="1693863"/>
            <a:ext cx="319088"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100</a:t>
            </a:r>
            <a:endParaRPr lang="en-US" sz="1800" i="0"/>
          </a:p>
        </p:txBody>
      </p:sp>
      <p:sp>
        <p:nvSpPr>
          <p:cNvPr id="44097" name="Rectangle 65"/>
          <p:cNvSpPr>
            <a:spLocks noChangeArrowheads="1"/>
          </p:cNvSpPr>
          <p:nvPr/>
        </p:nvSpPr>
        <p:spPr bwMode="auto">
          <a:xfrm>
            <a:off x="10175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81</a:t>
            </a:r>
            <a:endParaRPr lang="en-US" sz="1800" i="0"/>
          </a:p>
        </p:txBody>
      </p:sp>
      <p:sp>
        <p:nvSpPr>
          <p:cNvPr id="44098" name="Rectangle 66"/>
          <p:cNvSpPr>
            <a:spLocks noChangeArrowheads="1"/>
          </p:cNvSpPr>
          <p:nvPr/>
        </p:nvSpPr>
        <p:spPr bwMode="auto">
          <a:xfrm>
            <a:off x="13906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82</a:t>
            </a:r>
            <a:endParaRPr lang="en-US" sz="1800" i="0"/>
          </a:p>
        </p:txBody>
      </p:sp>
      <p:sp>
        <p:nvSpPr>
          <p:cNvPr id="44099" name="Rectangle 67"/>
          <p:cNvSpPr>
            <a:spLocks noChangeArrowheads="1"/>
          </p:cNvSpPr>
          <p:nvPr/>
        </p:nvSpPr>
        <p:spPr bwMode="auto">
          <a:xfrm>
            <a:off x="17637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83</a:t>
            </a:r>
            <a:endParaRPr lang="en-US" sz="1800" i="0"/>
          </a:p>
        </p:txBody>
      </p:sp>
      <p:sp>
        <p:nvSpPr>
          <p:cNvPr id="44100" name="Rectangle 68"/>
          <p:cNvSpPr>
            <a:spLocks noChangeArrowheads="1"/>
          </p:cNvSpPr>
          <p:nvPr/>
        </p:nvSpPr>
        <p:spPr bwMode="auto">
          <a:xfrm>
            <a:off x="21558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84</a:t>
            </a:r>
            <a:endParaRPr lang="en-US" sz="1800" i="0"/>
          </a:p>
        </p:txBody>
      </p:sp>
      <p:sp>
        <p:nvSpPr>
          <p:cNvPr id="44101" name="Rectangle 69"/>
          <p:cNvSpPr>
            <a:spLocks noChangeArrowheads="1"/>
          </p:cNvSpPr>
          <p:nvPr/>
        </p:nvSpPr>
        <p:spPr bwMode="auto">
          <a:xfrm>
            <a:off x="25288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85</a:t>
            </a:r>
            <a:endParaRPr lang="en-US" sz="1800" i="0"/>
          </a:p>
        </p:txBody>
      </p:sp>
      <p:sp>
        <p:nvSpPr>
          <p:cNvPr id="44102" name="Rectangle 70"/>
          <p:cNvSpPr>
            <a:spLocks noChangeArrowheads="1"/>
          </p:cNvSpPr>
          <p:nvPr/>
        </p:nvSpPr>
        <p:spPr bwMode="auto">
          <a:xfrm>
            <a:off x="29019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86</a:t>
            </a:r>
            <a:endParaRPr lang="en-US" sz="1800" i="0"/>
          </a:p>
        </p:txBody>
      </p:sp>
      <p:sp>
        <p:nvSpPr>
          <p:cNvPr id="44103" name="Rectangle 71"/>
          <p:cNvSpPr>
            <a:spLocks noChangeArrowheads="1"/>
          </p:cNvSpPr>
          <p:nvPr/>
        </p:nvSpPr>
        <p:spPr bwMode="auto">
          <a:xfrm>
            <a:off x="32750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87</a:t>
            </a:r>
            <a:endParaRPr lang="en-US" sz="1800" i="0"/>
          </a:p>
        </p:txBody>
      </p:sp>
      <p:sp>
        <p:nvSpPr>
          <p:cNvPr id="44104" name="Rectangle 72"/>
          <p:cNvSpPr>
            <a:spLocks noChangeArrowheads="1"/>
          </p:cNvSpPr>
          <p:nvPr/>
        </p:nvSpPr>
        <p:spPr bwMode="auto">
          <a:xfrm>
            <a:off x="36480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88</a:t>
            </a:r>
            <a:endParaRPr lang="en-US" sz="1800" i="0"/>
          </a:p>
        </p:txBody>
      </p:sp>
      <p:sp>
        <p:nvSpPr>
          <p:cNvPr id="44105" name="Rectangle 73"/>
          <p:cNvSpPr>
            <a:spLocks noChangeArrowheads="1"/>
          </p:cNvSpPr>
          <p:nvPr/>
        </p:nvSpPr>
        <p:spPr bwMode="auto">
          <a:xfrm>
            <a:off x="40211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89</a:t>
            </a:r>
            <a:endParaRPr lang="en-US" sz="1800" i="0"/>
          </a:p>
        </p:txBody>
      </p:sp>
      <p:sp>
        <p:nvSpPr>
          <p:cNvPr id="44106" name="Rectangle 74"/>
          <p:cNvSpPr>
            <a:spLocks noChangeArrowheads="1"/>
          </p:cNvSpPr>
          <p:nvPr/>
        </p:nvSpPr>
        <p:spPr bwMode="auto">
          <a:xfrm>
            <a:off x="43942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90</a:t>
            </a:r>
            <a:endParaRPr lang="en-US" sz="1800" i="0"/>
          </a:p>
        </p:txBody>
      </p:sp>
      <p:sp>
        <p:nvSpPr>
          <p:cNvPr id="44107" name="Rectangle 75"/>
          <p:cNvSpPr>
            <a:spLocks noChangeArrowheads="1"/>
          </p:cNvSpPr>
          <p:nvPr/>
        </p:nvSpPr>
        <p:spPr bwMode="auto">
          <a:xfrm>
            <a:off x="47863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91</a:t>
            </a:r>
            <a:endParaRPr lang="en-US" sz="1800" i="0"/>
          </a:p>
        </p:txBody>
      </p:sp>
      <p:sp>
        <p:nvSpPr>
          <p:cNvPr id="44108" name="Rectangle 76"/>
          <p:cNvSpPr>
            <a:spLocks noChangeArrowheads="1"/>
          </p:cNvSpPr>
          <p:nvPr/>
        </p:nvSpPr>
        <p:spPr bwMode="auto">
          <a:xfrm>
            <a:off x="51593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92</a:t>
            </a:r>
            <a:endParaRPr lang="en-US" sz="1800" i="0"/>
          </a:p>
        </p:txBody>
      </p:sp>
      <p:sp>
        <p:nvSpPr>
          <p:cNvPr id="44109" name="Rectangle 77"/>
          <p:cNvSpPr>
            <a:spLocks noChangeArrowheads="1"/>
          </p:cNvSpPr>
          <p:nvPr/>
        </p:nvSpPr>
        <p:spPr bwMode="auto">
          <a:xfrm>
            <a:off x="55324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93</a:t>
            </a:r>
            <a:endParaRPr lang="en-US" sz="1800" i="0"/>
          </a:p>
        </p:txBody>
      </p:sp>
      <p:sp>
        <p:nvSpPr>
          <p:cNvPr id="44110" name="Rectangle 78"/>
          <p:cNvSpPr>
            <a:spLocks noChangeArrowheads="1"/>
          </p:cNvSpPr>
          <p:nvPr/>
        </p:nvSpPr>
        <p:spPr bwMode="auto">
          <a:xfrm>
            <a:off x="59055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94</a:t>
            </a:r>
            <a:endParaRPr lang="en-US" sz="1800" i="0"/>
          </a:p>
        </p:txBody>
      </p:sp>
      <p:sp>
        <p:nvSpPr>
          <p:cNvPr id="44111" name="Rectangle 79"/>
          <p:cNvSpPr>
            <a:spLocks noChangeArrowheads="1"/>
          </p:cNvSpPr>
          <p:nvPr/>
        </p:nvSpPr>
        <p:spPr bwMode="auto">
          <a:xfrm>
            <a:off x="62785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95</a:t>
            </a:r>
            <a:endParaRPr lang="en-US" sz="1800" i="0"/>
          </a:p>
        </p:txBody>
      </p:sp>
      <p:sp>
        <p:nvSpPr>
          <p:cNvPr id="44112" name="Rectangle 80"/>
          <p:cNvSpPr>
            <a:spLocks noChangeArrowheads="1"/>
          </p:cNvSpPr>
          <p:nvPr/>
        </p:nvSpPr>
        <p:spPr bwMode="auto">
          <a:xfrm>
            <a:off x="66516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96</a:t>
            </a:r>
            <a:endParaRPr lang="en-US" sz="1800" i="0"/>
          </a:p>
        </p:txBody>
      </p:sp>
      <p:sp>
        <p:nvSpPr>
          <p:cNvPr id="44113" name="Rectangle 81"/>
          <p:cNvSpPr>
            <a:spLocks noChangeArrowheads="1"/>
          </p:cNvSpPr>
          <p:nvPr/>
        </p:nvSpPr>
        <p:spPr bwMode="auto">
          <a:xfrm>
            <a:off x="70246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97</a:t>
            </a:r>
            <a:endParaRPr lang="en-US" sz="1800" i="0"/>
          </a:p>
        </p:txBody>
      </p:sp>
      <p:sp>
        <p:nvSpPr>
          <p:cNvPr id="44114" name="Rectangle 82"/>
          <p:cNvSpPr>
            <a:spLocks noChangeArrowheads="1"/>
          </p:cNvSpPr>
          <p:nvPr/>
        </p:nvSpPr>
        <p:spPr bwMode="auto">
          <a:xfrm>
            <a:off x="74168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98</a:t>
            </a:r>
            <a:endParaRPr lang="en-US" sz="1800" i="0"/>
          </a:p>
        </p:txBody>
      </p:sp>
      <p:sp>
        <p:nvSpPr>
          <p:cNvPr id="44115" name="Rectangle 83"/>
          <p:cNvSpPr>
            <a:spLocks noChangeArrowheads="1"/>
          </p:cNvSpPr>
          <p:nvPr/>
        </p:nvSpPr>
        <p:spPr bwMode="auto">
          <a:xfrm>
            <a:off x="77898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99</a:t>
            </a:r>
            <a:endParaRPr lang="en-US" sz="1800" i="0"/>
          </a:p>
        </p:txBody>
      </p:sp>
      <p:sp>
        <p:nvSpPr>
          <p:cNvPr id="44116" name="Rectangle 84"/>
          <p:cNvSpPr>
            <a:spLocks noChangeArrowheads="1"/>
          </p:cNvSpPr>
          <p:nvPr/>
        </p:nvSpPr>
        <p:spPr bwMode="auto">
          <a:xfrm>
            <a:off x="81629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00</a:t>
            </a:r>
            <a:endParaRPr lang="en-US" sz="1800" i="0"/>
          </a:p>
        </p:txBody>
      </p:sp>
      <p:sp>
        <p:nvSpPr>
          <p:cNvPr id="44117" name="Rectangle 85"/>
          <p:cNvSpPr>
            <a:spLocks noChangeArrowheads="1"/>
          </p:cNvSpPr>
          <p:nvPr/>
        </p:nvSpPr>
        <p:spPr bwMode="auto">
          <a:xfrm>
            <a:off x="4451350" y="5846763"/>
            <a:ext cx="414338"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Year</a:t>
            </a:r>
            <a:endParaRPr lang="en-US" sz="1800" i="0"/>
          </a:p>
        </p:txBody>
      </p:sp>
      <p:sp>
        <p:nvSpPr>
          <p:cNvPr id="44118" name="Rectangle 86"/>
          <p:cNvSpPr>
            <a:spLocks noChangeArrowheads="1"/>
          </p:cNvSpPr>
          <p:nvPr/>
        </p:nvSpPr>
        <p:spPr bwMode="auto">
          <a:xfrm rot="-5400000">
            <a:off x="-712787" y="3465513"/>
            <a:ext cx="2095500"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Number of Powertrains</a:t>
            </a:r>
            <a:endParaRPr lang="en-US" sz="1800" i="0"/>
          </a:p>
        </p:txBody>
      </p:sp>
      <p:sp>
        <p:nvSpPr>
          <p:cNvPr id="44119" name="Line 88"/>
          <p:cNvSpPr>
            <a:spLocks noChangeShapeType="1"/>
          </p:cNvSpPr>
          <p:nvPr/>
        </p:nvSpPr>
        <p:spPr bwMode="auto">
          <a:xfrm flipV="1">
            <a:off x="4895850" y="2647950"/>
            <a:ext cx="3581400" cy="1314450"/>
          </a:xfrm>
          <a:prstGeom prst="line">
            <a:avLst/>
          </a:prstGeom>
          <a:noFill/>
          <a:ln w="28575">
            <a:solidFill>
              <a:srgbClr val="FF3300"/>
            </a:solidFill>
            <a:round/>
            <a:headEnd/>
            <a:tailEnd/>
          </a:ln>
        </p:spPr>
        <p:txBody>
          <a:bodyPr wrap="none">
            <a:spAutoFit/>
          </a:bodyP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Forecasting in Practice</a:t>
            </a:r>
          </a:p>
        </p:txBody>
      </p:sp>
      <p:sp>
        <p:nvSpPr>
          <p:cNvPr id="15363" name="Rectangle 3"/>
          <p:cNvSpPr>
            <a:spLocks noGrp="1" noChangeArrowheads="1"/>
          </p:cNvSpPr>
          <p:nvPr>
            <p:ph idx="1"/>
          </p:nvPr>
        </p:nvSpPr>
        <p:spPr>
          <a:xfrm>
            <a:off x="455613" y="1114425"/>
            <a:ext cx="8534400" cy="5286375"/>
          </a:xfrm>
        </p:spPr>
        <p:txBody>
          <a:bodyPr/>
          <a:lstStyle/>
          <a:p>
            <a:pPr marL="381000" indent="-381000" eaLnBrk="1" hangingPunct="1">
              <a:buFont typeface="Wingdings" pitchFamily="2" charset="2"/>
              <a:buNone/>
            </a:pPr>
            <a:r>
              <a:rPr lang="en-US" dirty="0" smtClean="0"/>
              <a:t>Principle: </a:t>
            </a:r>
            <a:r>
              <a:rPr lang="en-US" dirty="0" smtClean="0"/>
              <a:t>Forecasts should include uncertainty by </a:t>
            </a:r>
            <a:r>
              <a:rPr lang="en-US" dirty="0" smtClean="0"/>
              <a:t>time bucket.</a:t>
            </a:r>
          </a:p>
          <a:p>
            <a:pPr marL="381000" indent="-381000" eaLnBrk="1" hangingPunct="1">
              <a:buFont typeface="Wingdings" pitchFamily="2" charset="2"/>
              <a:buNone/>
            </a:pPr>
            <a:endParaRPr lang="en-US" dirty="0" smtClean="0"/>
          </a:p>
          <a:p>
            <a:pPr marL="381000" indent="-381000" eaLnBrk="1" hangingPunct="1">
              <a:buFont typeface="Wingdings" pitchFamily="2" charset="2"/>
              <a:buNone/>
            </a:pPr>
            <a:r>
              <a:rPr lang="en-US" dirty="0" smtClean="0"/>
              <a:t>Challenges in practice:</a:t>
            </a:r>
          </a:p>
          <a:p>
            <a:pPr marL="381000" indent="-381000" eaLnBrk="1" hangingPunct="1">
              <a:buFont typeface="Wingdings" pitchFamily="2" charset="2"/>
              <a:buAutoNum type="arabicPeriod"/>
            </a:pPr>
            <a:r>
              <a:rPr lang="en-US" dirty="0" smtClean="0"/>
              <a:t>Many companies use only point forecasts</a:t>
            </a:r>
          </a:p>
          <a:p>
            <a:pPr marL="381000" indent="-381000" eaLnBrk="1" hangingPunct="1">
              <a:buFont typeface="Wingdings" pitchFamily="2" charset="2"/>
              <a:buAutoNum type="arabicPeriod"/>
            </a:pPr>
            <a:r>
              <a:rPr lang="en-US" dirty="0" smtClean="0"/>
              <a:t>Forecasts require cross-functional input and agreement</a:t>
            </a:r>
          </a:p>
          <a:p>
            <a:pPr marL="381000" indent="-381000" eaLnBrk="1" hangingPunct="1">
              <a:buFont typeface="Wingdings" pitchFamily="2" charset="2"/>
              <a:buAutoNum type="arabicPeriod"/>
            </a:pPr>
            <a:r>
              <a:rPr lang="en-US" dirty="0" smtClean="0"/>
              <a:t>Most important: forecasts often serve other means:</a:t>
            </a:r>
          </a:p>
          <a:p>
            <a:pPr marL="800100" lvl="1" indent="-342900" eaLnBrk="1" hangingPunct="1">
              <a:buFont typeface="Wingdings" pitchFamily="2" charset="2"/>
              <a:buChar char="§"/>
            </a:pPr>
            <a:r>
              <a:rPr lang="en-US" dirty="0" smtClean="0"/>
              <a:t>Goal setting, often connected to incentive systems</a:t>
            </a:r>
          </a:p>
          <a:p>
            <a:pPr marL="800100" lvl="1" indent="-342900" eaLnBrk="1" hangingPunct="1">
              <a:buFont typeface="Wingdings" pitchFamily="2" charset="2"/>
              <a:buChar char="§"/>
            </a:pPr>
            <a:r>
              <a:rPr lang="en-US" dirty="0" smtClean="0"/>
              <a:t>Budgeting and financial reporting</a:t>
            </a:r>
          </a:p>
          <a:p>
            <a:pPr marL="381000" indent="-381000" eaLnBrk="1" hangingPunct="1">
              <a:buFont typeface="Wingdings" pitchFamily="2" charset="2"/>
              <a:buNone/>
            </a:pPr>
            <a:endParaRPr lang="en-US" dirty="0" smtClean="0"/>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(week 4)</a:t>
            </a:r>
            <a:endParaRPr lang="en-US" sz="3600" dirty="0">
              <a:solidFill>
                <a:schemeClr val="bg1"/>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Strategic Capacity </a:t>
            </a:r>
            <a:r>
              <a:rPr lang="en-US" sz="3600" dirty="0">
                <a:solidFill>
                  <a:srgbClr val="FF3300"/>
                </a:solidFill>
                <a:latin typeface="Garamond" pitchFamily="18" charset="0"/>
              </a:rPr>
              <a:t>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risk</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latin typeface="Optima"/>
                <a:cs typeface="Optima"/>
              </a:rPr>
              <a:t>Operations strategy</a:t>
            </a:r>
            <a:br>
              <a:rPr lang="en-US" sz="2800" dirty="0" smtClean="0">
                <a:solidFill>
                  <a:schemeClr val="bg1"/>
                </a:solidFill>
                <a:latin typeface="Optima"/>
                <a:cs typeface="Optima"/>
              </a:rPr>
            </a:br>
            <a:r>
              <a:rPr lang="en-US" sz="2800" dirty="0" smtClean="0">
                <a:solidFill>
                  <a:schemeClr val="bg1"/>
                </a:solidFill>
                <a:latin typeface="Optima"/>
                <a:cs typeface="Optima"/>
              </a:rPr>
              <a:t>	&amp; Principle of value maximization</a:t>
            </a:r>
          </a:p>
        </p:txBody>
      </p:sp>
      <p:graphicFrame>
        <p:nvGraphicFramePr>
          <p:cNvPr id="14" name="Diagram 13"/>
          <p:cNvGraphicFramePr/>
          <p:nvPr>
            <p:extLst>
              <p:ext uri="{D42A27DB-BD31-4B8C-83A1-F6EECF244321}">
                <p14:modId xmlns:p14="http://schemas.microsoft.com/office/powerpoint/2010/main" val="1212515206"/>
              </p:ext>
            </p:extLst>
          </p:nvPr>
        </p:nvGraphicFramePr>
        <p:xfrm>
          <a:off x="4683962" y="2843700"/>
          <a:ext cx="4363031" cy="360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Double Bracket 25"/>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latin typeface="Calibri"/>
            </a:endParaRPr>
          </a:p>
        </p:txBody>
      </p:sp>
      <p:sp>
        <p:nvSpPr>
          <p:cNvPr id="27" name="Rectangle 26"/>
          <p:cNvSpPr/>
          <p:nvPr/>
        </p:nvSpPr>
        <p:spPr>
          <a:xfrm>
            <a:off x="755472" y="1788066"/>
            <a:ext cx="1001604" cy="989001"/>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V</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8" name="Rectangle 27"/>
          <p:cNvSpPr/>
          <p:nvPr/>
        </p:nvSpPr>
        <p:spPr>
          <a:xfrm>
            <a:off x="5070389" y="1716206"/>
            <a:ext cx="1302980" cy="1137062"/>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A</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29" name="Rectangle 28"/>
          <p:cNvSpPr/>
          <p:nvPr/>
        </p:nvSpPr>
        <p:spPr>
          <a:xfrm>
            <a:off x="7433739" y="1734093"/>
            <a:ext cx="1177065" cy="1068374"/>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ea typeface="ＭＳ Ｐゴシック" charset="0"/>
                <a:cs typeface="Calibri (Body)"/>
              </a:rPr>
              <a:t>P</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0" name="Rectangle 29"/>
          <p:cNvSpPr/>
          <p:nvPr/>
        </p:nvSpPr>
        <p:spPr>
          <a:xfrm>
            <a:off x="2817360" y="1721556"/>
            <a:ext cx="1001604" cy="877711"/>
          </a:xfrm>
          <a:prstGeom prst="rect">
            <a:avLst/>
          </a:prstGeom>
          <a:noFill/>
        </p:spPr>
        <p:txBody>
          <a:bodyPr vert="wordArtVert"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rPr>
              <a:t>C</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ＭＳ Ｐゴシック" charset="0"/>
              <a:cs typeface="Arial" pitchFamily="34" charset="0"/>
            </a:endParaRPr>
          </a:p>
        </p:txBody>
      </p:sp>
      <p:sp>
        <p:nvSpPr>
          <p:cNvPr id="31" name="TextBox 30"/>
          <p:cNvSpPr txBox="1"/>
          <p:nvPr/>
        </p:nvSpPr>
        <p:spPr>
          <a:xfrm>
            <a:off x="762000" y="3005667"/>
            <a:ext cx="94899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V</a:t>
            </a:r>
            <a:r>
              <a:rPr lang="en-US" dirty="0" smtClean="0">
                <a:solidFill>
                  <a:srgbClr val="FFFFFF"/>
                </a:solidFill>
                <a:latin typeface="Arial" pitchFamily="34" charset="0"/>
                <a:ea typeface="ＭＳ Ｐゴシック" charset="0"/>
                <a:cs typeface="Arial" pitchFamily="34" charset="0"/>
              </a:rPr>
              <a:t>alue</a:t>
            </a:r>
            <a:endParaRPr lang="en-US" dirty="0">
              <a:solidFill>
                <a:srgbClr val="FFFFFF"/>
              </a:solidFill>
              <a:latin typeface="Arial" pitchFamily="34" charset="0"/>
              <a:ea typeface="ＭＳ Ｐゴシック" charset="0"/>
              <a:cs typeface="Arial" pitchFamily="34" charset="0"/>
            </a:endParaRPr>
          </a:p>
        </p:txBody>
      </p:sp>
      <p:sp>
        <p:nvSpPr>
          <p:cNvPr id="32" name="TextBox 31"/>
          <p:cNvSpPr txBox="1"/>
          <p:nvPr/>
        </p:nvSpPr>
        <p:spPr>
          <a:xfrm>
            <a:off x="2540000" y="3005667"/>
            <a:ext cx="1775696"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C</a:t>
            </a:r>
            <a:r>
              <a:rPr lang="en-US" dirty="0" smtClean="0">
                <a:solidFill>
                  <a:srgbClr val="FFFFFF"/>
                </a:solidFill>
                <a:latin typeface="Arial" pitchFamily="34" charset="0"/>
                <a:ea typeface="ＭＳ Ｐゴシック" charset="0"/>
                <a:cs typeface="Arial" pitchFamily="34" charset="0"/>
              </a:rPr>
              <a:t>apabilities</a:t>
            </a:r>
            <a:endParaRPr lang="en-US" dirty="0">
              <a:solidFill>
                <a:srgbClr val="FFFFFF"/>
              </a:solidFill>
              <a:latin typeface="Arial" pitchFamily="34" charset="0"/>
              <a:ea typeface="ＭＳ Ｐゴシック" charset="0"/>
              <a:cs typeface="Arial" pitchFamily="34" charset="0"/>
            </a:endParaRPr>
          </a:p>
        </p:txBody>
      </p:sp>
      <p:sp>
        <p:nvSpPr>
          <p:cNvPr id="34" name="TextBox 33"/>
          <p:cNvSpPr txBox="1"/>
          <p:nvPr/>
        </p:nvSpPr>
        <p:spPr>
          <a:xfrm>
            <a:off x="7340600" y="3005667"/>
            <a:ext cx="1621508" cy="461665"/>
          </a:xfrm>
          <a:prstGeom prst="rect">
            <a:avLst/>
          </a:prstGeom>
          <a:noFill/>
        </p:spPr>
        <p:txBody>
          <a:bodyPr wrap="none" rtlCol="0">
            <a:spAutoFit/>
          </a:bodyPr>
          <a:lstStyle/>
          <a:p>
            <a:r>
              <a:rPr lang="en-US" dirty="0">
                <a:solidFill>
                  <a:srgbClr val="FFFFFF"/>
                </a:solidFill>
                <a:latin typeface="Arial" pitchFamily="34" charset="0"/>
                <a:ea typeface="ＭＳ Ｐゴシック" charset="0"/>
                <a:cs typeface="Arial" pitchFamily="34" charset="0"/>
              </a:rPr>
              <a:t>P</a:t>
            </a:r>
            <a:r>
              <a:rPr lang="en-US" dirty="0" smtClean="0">
                <a:solidFill>
                  <a:srgbClr val="FFFFFF"/>
                </a:solidFill>
                <a:latin typeface="Arial" pitchFamily="34" charset="0"/>
                <a:ea typeface="ＭＳ Ｐゴシック" charset="0"/>
                <a:cs typeface="Arial" pitchFamily="34" charset="0"/>
              </a:rPr>
              <a:t>rocesses</a:t>
            </a:r>
            <a:endParaRPr lang="en-US" dirty="0">
              <a:solidFill>
                <a:srgbClr val="FFFFFF"/>
              </a:solidFill>
              <a:latin typeface="Arial" pitchFamily="34" charset="0"/>
              <a:ea typeface="ＭＳ Ｐゴシック" charset="0"/>
              <a:cs typeface="Arial" pitchFamily="34" charset="0"/>
            </a:endParaRPr>
          </a:p>
        </p:txBody>
      </p:sp>
    </p:spTree>
    <p:extLst>
      <p:ext uri="{BB962C8B-B14F-4D97-AF65-F5344CB8AC3E}">
        <p14:creationId xmlns:p14="http://schemas.microsoft.com/office/powerpoint/2010/main" val="246618301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Some recent capacity announcements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09600" y="1828800"/>
            <a:ext cx="4305300" cy="762000"/>
          </a:xfrm>
          <a:prstGeom prst="rect">
            <a:avLst/>
          </a:prstGeom>
          <a:noFill/>
          <a:ln w="9525">
            <a:noFill/>
            <a:miter lim="800000"/>
            <a:headEnd/>
            <a:tailEnd/>
          </a:ln>
        </p:spPr>
      </p:pic>
      <p:pic>
        <p:nvPicPr>
          <p:cNvPr id="1031" name="Picture 7"/>
          <p:cNvPicPr>
            <a:picLocks noChangeAspect="1" noChangeArrowheads="1"/>
          </p:cNvPicPr>
          <p:nvPr/>
        </p:nvPicPr>
        <p:blipFill>
          <a:blip r:embed="rId3" cstate="print"/>
          <a:srcRect/>
          <a:stretch>
            <a:fillRect/>
          </a:stretch>
        </p:blipFill>
        <p:spPr bwMode="auto">
          <a:xfrm>
            <a:off x="990600" y="5141071"/>
            <a:ext cx="2243137" cy="1300259"/>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a:stretch>
            <a:fillRect/>
          </a:stretch>
        </p:blipFill>
        <p:spPr bwMode="auto">
          <a:xfrm>
            <a:off x="762000" y="3517049"/>
            <a:ext cx="3700462" cy="890702"/>
          </a:xfrm>
          <a:prstGeom prst="rect">
            <a:avLst/>
          </a:prstGeom>
          <a:noFill/>
          <a:ln w="9525">
            <a:noFill/>
            <a:miter lim="800000"/>
            <a:headEnd/>
            <a:tailEnd/>
          </a:ln>
        </p:spPr>
      </p:pic>
      <p:sp>
        <p:nvSpPr>
          <p:cNvPr id="12" name="Rectangle 11"/>
          <p:cNvSpPr/>
          <p:nvPr/>
        </p:nvSpPr>
        <p:spPr>
          <a:xfrm>
            <a:off x="5105400" y="3500735"/>
            <a:ext cx="3276600" cy="1015663"/>
          </a:xfrm>
          <a:prstGeom prst="rect">
            <a:avLst/>
          </a:prstGeom>
        </p:spPr>
        <p:txBody>
          <a:bodyPr wrap="square">
            <a:spAutoFit/>
          </a:bodyPr>
          <a:lstStyle/>
          <a:p>
            <a:pPr algn="ctr"/>
            <a:r>
              <a:rPr lang="en-US" sz="2000" dirty="0" smtClean="0">
                <a:latin typeface="Optima"/>
                <a:cs typeface="Optima"/>
              </a:rPr>
              <a:t>New vaccine factory in Brazil</a:t>
            </a:r>
          </a:p>
          <a:p>
            <a:pPr algn="ctr"/>
            <a:r>
              <a:rPr lang="en-US" sz="2000" dirty="0" smtClean="0">
                <a:latin typeface="Optima"/>
                <a:cs typeface="Optima"/>
              </a:rPr>
              <a:t>Cost = $300-$500M</a:t>
            </a:r>
            <a:endParaRPr lang="en-US" sz="2000" dirty="0">
              <a:latin typeface="Optima"/>
              <a:cs typeface="Optima"/>
            </a:endParaRPr>
          </a:p>
        </p:txBody>
      </p:sp>
      <p:sp>
        <p:nvSpPr>
          <p:cNvPr id="13" name="Rectangle 12"/>
          <p:cNvSpPr/>
          <p:nvPr/>
        </p:nvSpPr>
        <p:spPr>
          <a:xfrm>
            <a:off x="5029200" y="1450867"/>
            <a:ext cx="3429000" cy="1323439"/>
          </a:xfrm>
          <a:prstGeom prst="rect">
            <a:avLst/>
          </a:prstGeom>
        </p:spPr>
        <p:txBody>
          <a:bodyPr wrap="square">
            <a:spAutoFit/>
          </a:bodyPr>
          <a:lstStyle/>
          <a:p>
            <a:pPr algn="ctr"/>
            <a:r>
              <a:rPr lang="en-US" sz="2000" dirty="0" smtClean="0">
                <a:latin typeface="Optima"/>
                <a:cs typeface="Optima"/>
              </a:rPr>
              <a:t>New fabrication plant in Germany and expanding capacity in USA</a:t>
            </a:r>
          </a:p>
          <a:p>
            <a:pPr algn="ctr"/>
            <a:r>
              <a:rPr lang="en-US" sz="2000" dirty="0" smtClean="0">
                <a:latin typeface="Optima"/>
                <a:cs typeface="Optima"/>
              </a:rPr>
              <a:t>Cost = $3 billion</a:t>
            </a:r>
            <a:endParaRPr lang="en-US" sz="2000" dirty="0">
              <a:latin typeface="Optima"/>
              <a:cs typeface="Optima"/>
            </a:endParaRPr>
          </a:p>
        </p:txBody>
      </p:sp>
      <p:sp>
        <p:nvSpPr>
          <p:cNvPr id="14" name="Rectangle 13"/>
          <p:cNvSpPr/>
          <p:nvPr/>
        </p:nvSpPr>
        <p:spPr>
          <a:xfrm>
            <a:off x="3916022" y="5191036"/>
            <a:ext cx="4389778" cy="1015663"/>
          </a:xfrm>
          <a:prstGeom prst="rect">
            <a:avLst/>
          </a:prstGeom>
        </p:spPr>
        <p:txBody>
          <a:bodyPr wrap="square">
            <a:spAutoFit/>
          </a:bodyPr>
          <a:lstStyle/>
          <a:p>
            <a:pPr algn="ctr"/>
            <a:r>
              <a:rPr lang="en-US" sz="2000" dirty="0" smtClean="0">
                <a:latin typeface="Optima"/>
                <a:cs typeface="Optima"/>
              </a:rPr>
              <a:t>Modernize transmission plant in Indiana</a:t>
            </a:r>
          </a:p>
          <a:p>
            <a:pPr algn="ctr"/>
            <a:r>
              <a:rPr lang="en-US" sz="2000" dirty="0" smtClean="0">
                <a:latin typeface="Optima"/>
                <a:cs typeface="Optima"/>
              </a:rPr>
              <a:t>Cost = $1.1 billion</a:t>
            </a:r>
            <a:endParaRPr lang="en-US" sz="2000" dirty="0">
              <a:latin typeface="Optima"/>
              <a:cs typeface="Optima"/>
            </a:endParaRPr>
          </a:p>
        </p:txBody>
      </p:sp>
      <p:sp>
        <p:nvSpPr>
          <p:cNvPr id="15" name="Rounded Rectangle 14"/>
          <p:cNvSpPr/>
          <p:nvPr/>
        </p:nvSpPr>
        <p:spPr>
          <a:xfrm>
            <a:off x="609600" y="14478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6" name="Rounded Rectangle 15"/>
          <p:cNvSpPr/>
          <p:nvPr/>
        </p:nvSpPr>
        <p:spPr>
          <a:xfrm>
            <a:off x="609600" y="32004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7" name="Rounded Rectangle 16"/>
          <p:cNvSpPr/>
          <p:nvPr/>
        </p:nvSpPr>
        <p:spPr>
          <a:xfrm>
            <a:off x="609600" y="50292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Tree>
    <p:extLst>
      <p:ext uri="{BB962C8B-B14F-4D97-AF65-F5344CB8AC3E}">
        <p14:creationId xmlns:p14="http://schemas.microsoft.com/office/powerpoint/2010/main" val="374999973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Capacity Planning Hierarchy</a:t>
            </a:r>
            <a:endParaRPr lang="en-US" dirty="0"/>
          </a:p>
        </p:txBody>
      </p:sp>
      <p:sp>
        <p:nvSpPr>
          <p:cNvPr id="11" name="Rounded Rectangle 10"/>
          <p:cNvSpPr/>
          <p:nvPr/>
        </p:nvSpPr>
        <p:spPr>
          <a:xfrm>
            <a:off x="3866833" y="1535592"/>
            <a:ext cx="2296331"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Tactical</a:t>
            </a:r>
          </a:p>
          <a:p>
            <a:pPr algn="ctr"/>
            <a:r>
              <a:rPr lang="en-US" sz="1800" dirty="0" smtClean="0">
                <a:latin typeface="Optima"/>
                <a:cs typeface="Optima"/>
              </a:rPr>
              <a:t>Capacity Planning</a:t>
            </a:r>
            <a:endParaRPr lang="en-US" sz="1800" dirty="0">
              <a:latin typeface="Optima"/>
              <a:cs typeface="Optima"/>
            </a:endParaRPr>
          </a:p>
        </p:txBody>
      </p:sp>
      <p:sp>
        <p:nvSpPr>
          <p:cNvPr id="9" name="Rounded Rectangle 8"/>
          <p:cNvSpPr/>
          <p:nvPr/>
        </p:nvSpPr>
        <p:spPr>
          <a:xfrm>
            <a:off x="6340713" y="1494263"/>
            <a:ext cx="2592154"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Strategic</a:t>
            </a:r>
          </a:p>
          <a:p>
            <a:pPr algn="ctr"/>
            <a:r>
              <a:rPr lang="en-US" sz="1800" dirty="0" smtClean="0">
                <a:latin typeface="Optima"/>
                <a:cs typeface="Optima"/>
              </a:rPr>
              <a:t>Capacity Planning</a:t>
            </a:r>
            <a:endParaRPr lang="en-US" sz="1800" dirty="0">
              <a:latin typeface="Optima"/>
              <a:cs typeface="Optima"/>
            </a:endParaRPr>
          </a:p>
        </p:txBody>
      </p:sp>
      <p:sp>
        <p:nvSpPr>
          <p:cNvPr id="14" name="Rounded Rectangle 13"/>
          <p:cNvSpPr/>
          <p:nvPr/>
        </p:nvSpPr>
        <p:spPr>
          <a:xfrm>
            <a:off x="1609245" y="1533008"/>
            <a:ext cx="2147518"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Executional</a:t>
            </a:r>
          </a:p>
          <a:p>
            <a:pPr algn="ctr"/>
            <a:r>
              <a:rPr lang="en-US" sz="1800" dirty="0" smtClean="0">
                <a:latin typeface="Optima"/>
                <a:cs typeface="Optima"/>
              </a:rPr>
              <a:t>Capacity Planning</a:t>
            </a:r>
            <a:endParaRPr lang="en-US" sz="1800" dirty="0">
              <a:latin typeface="Optima"/>
              <a:cs typeface="Optima"/>
            </a:endParaRPr>
          </a:p>
        </p:txBody>
      </p:sp>
      <p:sp>
        <p:nvSpPr>
          <p:cNvPr id="15" name="Rounded Rectangle 14"/>
          <p:cNvSpPr/>
          <p:nvPr/>
        </p:nvSpPr>
        <p:spPr>
          <a:xfrm>
            <a:off x="156308" y="2553311"/>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Time Horizon</a:t>
            </a:r>
            <a:endParaRPr lang="en-US" sz="1800" dirty="0">
              <a:latin typeface="Optima"/>
              <a:cs typeface="Optima"/>
            </a:endParaRPr>
          </a:p>
        </p:txBody>
      </p:sp>
      <p:sp>
        <p:nvSpPr>
          <p:cNvPr id="16" name="Rounded Rectangle 15"/>
          <p:cNvSpPr/>
          <p:nvPr/>
        </p:nvSpPr>
        <p:spPr>
          <a:xfrm>
            <a:off x="156308" y="3558118"/>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Planning Buckets</a:t>
            </a:r>
            <a:endParaRPr lang="en-US" sz="1800" dirty="0">
              <a:latin typeface="Optima"/>
              <a:cs typeface="Optima"/>
            </a:endParaRPr>
          </a:p>
        </p:txBody>
      </p:sp>
      <p:sp>
        <p:nvSpPr>
          <p:cNvPr id="17" name="Rounded Rectangle 16"/>
          <p:cNvSpPr/>
          <p:nvPr/>
        </p:nvSpPr>
        <p:spPr>
          <a:xfrm>
            <a:off x="195386" y="4555182"/>
            <a:ext cx="1310536" cy="19760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Decisions</a:t>
            </a:r>
            <a:endParaRPr lang="en-US" sz="1800" dirty="0">
              <a:latin typeface="Optima"/>
              <a:cs typeface="Optima"/>
            </a:endParaRPr>
          </a:p>
        </p:txBody>
      </p:sp>
      <p:sp>
        <p:nvSpPr>
          <p:cNvPr id="18" name="Rounded Rectangle 17"/>
          <p:cNvSpPr/>
          <p:nvPr/>
        </p:nvSpPr>
        <p:spPr>
          <a:xfrm>
            <a:off x="1609245" y="2553311"/>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0-30 days</a:t>
            </a:r>
            <a:endParaRPr lang="en-US" sz="1800" dirty="0">
              <a:solidFill>
                <a:schemeClr val="tx1"/>
              </a:solidFill>
              <a:latin typeface="Optima"/>
              <a:cs typeface="Optima"/>
            </a:endParaRPr>
          </a:p>
        </p:txBody>
      </p:sp>
      <p:sp>
        <p:nvSpPr>
          <p:cNvPr id="19" name="Rounded Rectangle 18"/>
          <p:cNvSpPr/>
          <p:nvPr/>
        </p:nvSpPr>
        <p:spPr>
          <a:xfrm>
            <a:off x="3866833" y="2553311"/>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1-18 months</a:t>
            </a:r>
            <a:endParaRPr lang="en-US" sz="1800" dirty="0">
              <a:solidFill>
                <a:schemeClr val="tx1"/>
              </a:solidFill>
              <a:latin typeface="Optima"/>
              <a:cs typeface="Optima"/>
            </a:endParaRPr>
          </a:p>
        </p:txBody>
      </p:sp>
      <p:sp>
        <p:nvSpPr>
          <p:cNvPr id="20" name="Rounded Rectangle 19"/>
          <p:cNvSpPr/>
          <p:nvPr/>
        </p:nvSpPr>
        <p:spPr>
          <a:xfrm>
            <a:off x="6331966" y="2553311"/>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1-5+ years</a:t>
            </a:r>
            <a:endParaRPr lang="en-US" sz="1800" dirty="0">
              <a:solidFill>
                <a:schemeClr val="tx1"/>
              </a:solidFill>
              <a:latin typeface="Optima"/>
              <a:cs typeface="Optima"/>
            </a:endParaRPr>
          </a:p>
        </p:txBody>
      </p:sp>
      <p:sp>
        <p:nvSpPr>
          <p:cNvPr id="21" name="Rounded Rectangle 20"/>
          <p:cNvSpPr/>
          <p:nvPr/>
        </p:nvSpPr>
        <p:spPr>
          <a:xfrm>
            <a:off x="1609245" y="3558118"/>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Hours or days</a:t>
            </a:r>
            <a:endParaRPr lang="en-US" sz="1800" dirty="0">
              <a:solidFill>
                <a:schemeClr val="tx1"/>
              </a:solidFill>
              <a:latin typeface="Optima"/>
              <a:cs typeface="Optima"/>
            </a:endParaRPr>
          </a:p>
        </p:txBody>
      </p:sp>
      <p:sp>
        <p:nvSpPr>
          <p:cNvPr id="22" name="Rounded Rectangle 21"/>
          <p:cNvSpPr/>
          <p:nvPr/>
        </p:nvSpPr>
        <p:spPr>
          <a:xfrm>
            <a:off x="3866833" y="3558118"/>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Weeks or months</a:t>
            </a:r>
            <a:endParaRPr lang="en-US" sz="1800" dirty="0">
              <a:solidFill>
                <a:schemeClr val="tx1"/>
              </a:solidFill>
              <a:latin typeface="Optima"/>
              <a:cs typeface="Optima"/>
            </a:endParaRPr>
          </a:p>
        </p:txBody>
      </p:sp>
      <p:sp>
        <p:nvSpPr>
          <p:cNvPr id="23" name="Rounded Rectangle 22"/>
          <p:cNvSpPr/>
          <p:nvPr/>
        </p:nvSpPr>
        <p:spPr>
          <a:xfrm>
            <a:off x="6331966" y="3558118"/>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Quarters or years</a:t>
            </a:r>
            <a:endParaRPr lang="en-US" sz="1800" dirty="0">
              <a:solidFill>
                <a:schemeClr val="tx1"/>
              </a:solidFill>
              <a:latin typeface="Optima"/>
              <a:cs typeface="Optima"/>
            </a:endParaRPr>
          </a:p>
        </p:txBody>
      </p:sp>
      <p:sp>
        <p:nvSpPr>
          <p:cNvPr id="24" name="Rounded Rectangle 23"/>
          <p:cNvSpPr/>
          <p:nvPr/>
        </p:nvSpPr>
        <p:spPr>
          <a:xfrm>
            <a:off x="1609245" y="4555182"/>
            <a:ext cx="2162012"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Schedule for existing resources</a:t>
            </a:r>
            <a:endParaRPr lang="en-US" sz="1800" dirty="0">
              <a:solidFill>
                <a:schemeClr val="tx1"/>
              </a:solidFill>
              <a:latin typeface="Optima"/>
              <a:cs typeface="Optima"/>
            </a:endParaRPr>
          </a:p>
        </p:txBody>
      </p:sp>
      <p:sp>
        <p:nvSpPr>
          <p:cNvPr id="25" name="Rounded Rectangle 24"/>
          <p:cNvSpPr/>
          <p:nvPr/>
        </p:nvSpPr>
        <p:spPr>
          <a:xfrm>
            <a:off x="3866833" y="4555182"/>
            <a:ext cx="2311829"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Optimal allocation of existing capacity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levels of easy-to-flex resources</a:t>
            </a:r>
            <a:endParaRPr lang="en-US" sz="1800" dirty="0">
              <a:solidFill>
                <a:schemeClr val="tx1"/>
              </a:solidFill>
              <a:latin typeface="Optima"/>
              <a:cs typeface="Optima"/>
            </a:endParaRPr>
          </a:p>
        </p:txBody>
      </p:sp>
      <p:sp>
        <p:nvSpPr>
          <p:cNvPr id="26" name="Rounded Rectangle 25"/>
          <p:cNvSpPr/>
          <p:nvPr/>
        </p:nvSpPr>
        <p:spPr>
          <a:xfrm>
            <a:off x="6331966" y="4555182"/>
            <a:ext cx="2609648"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Capacity expansion (contraction) of hard-to-flex resources</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technology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location</a:t>
            </a:r>
            <a:endParaRPr lang="en-US" sz="1800" dirty="0">
              <a:solidFill>
                <a:schemeClr val="tx1"/>
              </a:solidFill>
              <a:latin typeface="Optima"/>
              <a:cs typeface="Optima"/>
            </a:endParaRPr>
          </a:p>
        </p:txBody>
      </p:sp>
      <p:sp>
        <p:nvSpPr>
          <p:cNvPr id="27" name="Rounded Rectangle 26"/>
          <p:cNvSpPr/>
          <p:nvPr/>
        </p:nvSpPr>
        <p:spPr>
          <a:xfrm>
            <a:off x="6245817" y="1099055"/>
            <a:ext cx="2781946" cy="557939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Optima"/>
              <a:cs typeface="Optima"/>
            </a:endParaRPr>
          </a:p>
        </p:txBody>
      </p:sp>
      <p:sp>
        <p:nvSpPr>
          <p:cNvPr id="28" name="TextBox 27"/>
          <p:cNvSpPr txBox="1"/>
          <p:nvPr/>
        </p:nvSpPr>
        <p:spPr>
          <a:xfrm>
            <a:off x="7073944" y="1099059"/>
            <a:ext cx="1213253" cy="369332"/>
          </a:xfrm>
          <a:prstGeom prst="rect">
            <a:avLst/>
          </a:prstGeom>
          <a:noFill/>
        </p:spPr>
        <p:txBody>
          <a:bodyPr wrap="none" rtlCol="0">
            <a:spAutoFit/>
          </a:bodyPr>
          <a:lstStyle/>
          <a:p>
            <a:r>
              <a:rPr lang="en-US" sz="1800" dirty="0" smtClean="0">
                <a:latin typeface="Optima"/>
                <a:cs typeface="Optima"/>
              </a:rPr>
              <a:t>Our Focus</a:t>
            </a:r>
            <a:endParaRPr lang="en-US" sz="1800" dirty="0">
              <a:latin typeface="Optima"/>
              <a:cs typeface="Optima"/>
            </a:endParaRPr>
          </a:p>
        </p:txBody>
      </p:sp>
    </p:spTree>
    <p:extLst>
      <p:ext uri="{BB962C8B-B14F-4D97-AF65-F5344CB8AC3E}">
        <p14:creationId xmlns:p14="http://schemas.microsoft.com/office/powerpoint/2010/main" val="38294325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Approaches to Capacity Sizing </a:t>
            </a:r>
            <a:endParaRPr lang="en-US" dirty="0"/>
          </a:p>
        </p:txBody>
      </p:sp>
      <p:sp>
        <p:nvSpPr>
          <p:cNvPr id="6" name="Oval 5"/>
          <p:cNvSpPr/>
          <p:nvPr/>
        </p:nvSpPr>
        <p:spPr>
          <a:xfrm>
            <a:off x="1221783" y="27703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Add shift to existing facility </a:t>
            </a:r>
            <a:endParaRPr lang="en-US" sz="1400" dirty="0">
              <a:solidFill>
                <a:schemeClr val="tx1"/>
              </a:solidFill>
              <a:latin typeface="Optima"/>
              <a:cs typeface="Optima"/>
            </a:endParaRPr>
          </a:p>
        </p:txBody>
      </p:sp>
      <p:sp>
        <p:nvSpPr>
          <p:cNvPr id="8" name="Oval 7"/>
          <p:cNvSpPr/>
          <p:nvPr/>
        </p:nvSpPr>
        <p:spPr>
          <a:xfrm>
            <a:off x="5612971" y="27703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Extend Existing Facility (Brownfield)</a:t>
            </a:r>
            <a:endParaRPr lang="en-US" sz="1400" dirty="0">
              <a:solidFill>
                <a:schemeClr val="tx1"/>
              </a:solidFill>
              <a:latin typeface="Optima"/>
              <a:cs typeface="Optima"/>
            </a:endParaRPr>
          </a:p>
        </p:txBody>
      </p:sp>
      <p:sp>
        <p:nvSpPr>
          <p:cNvPr id="9" name="Oval 8"/>
          <p:cNvSpPr/>
          <p:nvPr/>
        </p:nvSpPr>
        <p:spPr>
          <a:xfrm>
            <a:off x="3396712" y="1292819"/>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New Facility (Greenfield)</a:t>
            </a:r>
            <a:endParaRPr lang="en-US" sz="1400" dirty="0">
              <a:solidFill>
                <a:schemeClr val="tx1"/>
              </a:solidFill>
              <a:latin typeface="Optima"/>
              <a:cs typeface="Optima"/>
            </a:endParaRPr>
          </a:p>
        </p:txBody>
      </p:sp>
      <p:sp>
        <p:nvSpPr>
          <p:cNvPr id="10" name="Oval 9"/>
          <p:cNvSpPr/>
          <p:nvPr/>
        </p:nvSpPr>
        <p:spPr>
          <a:xfrm>
            <a:off x="2071607" y="51325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Outsource (some) Production </a:t>
            </a:r>
            <a:endParaRPr lang="en-US" sz="1400" dirty="0">
              <a:solidFill>
                <a:schemeClr val="tx1"/>
              </a:solidFill>
              <a:latin typeface="Optima"/>
              <a:cs typeface="Optima"/>
            </a:endParaRPr>
          </a:p>
        </p:txBody>
      </p:sp>
      <p:sp>
        <p:nvSpPr>
          <p:cNvPr id="11" name="Oval 10"/>
          <p:cNvSpPr/>
          <p:nvPr/>
        </p:nvSpPr>
        <p:spPr>
          <a:xfrm>
            <a:off x="4838054" y="51325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Improve Processes</a:t>
            </a:r>
            <a:endParaRPr lang="en-US" sz="1400" dirty="0">
              <a:solidFill>
                <a:schemeClr val="tx1"/>
              </a:solidFill>
              <a:latin typeface="Optima"/>
              <a:cs typeface="Optima"/>
            </a:endParaRPr>
          </a:p>
        </p:txBody>
      </p:sp>
      <p:sp>
        <p:nvSpPr>
          <p:cNvPr id="28" name="Oval 27"/>
          <p:cNvSpPr/>
          <p:nvPr/>
        </p:nvSpPr>
        <p:spPr>
          <a:xfrm>
            <a:off x="4188414" y="4056682"/>
            <a:ext cx="92989" cy="619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cxnSp>
        <p:nvCxnSpPr>
          <p:cNvPr id="30" name="Straight Connector 29"/>
          <p:cNvCxnSpPr>
            <a:stCxn id="9" idx="4"/>
            <a:endCxn id="28" idx="0"/>
          </p:cNvCxnSpPr>
          <p:nvPr/>
        </p:nvCxnSpPr>
        <p:spPr>
          <a:xfrm rot="16200000" flipH="1">
            <a:off x="3602063" y="3423836"/>
            <a:ext cx="1259238" cy="64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8" idx="2"/>
            <a:endCxn id="28" idx="7"/>
          </p:cNvCxnSpPr>
          <p:nvPr/>
        </p:nvCxnSpPr>
        <p:spPr>
          <a:xfrm rot="10800000" flipV="1">
            <a:off x="4267785" y="3522637"/>
            <a:ext cx="1345186" cy="5431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6" idx="6"/>
          </p:cNvCxnSpPr>
          <p:nvPr/>
        </p:nvCxnSpPr>
        <p:spPr>
          <a:xfrm>
            <a:off x="2885269" y="3522638"/>
            <a:ext cx="1283775" cy="6231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1" idx="1"/>
            <a:endCxn id="28" idx="4"/>
          </p:cNvCxnSpPr>
          <p:nvPr/>
        </p:nvCxnSpPr>
        <p:spPr>
          <a:xfrm rot="16200000" flipV="1">
            <a:off x="4041190" y="4312395"/>
            <a:ext cx="1234197" cy="8467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7"/>
            <a:endCxn id="28" idx="4"/>
          </p:cNvCxnSpPr>
          <p:nvPr/>
        </p:nvCxnSpPr>
        <p:spPr>
          <a:xfrm rot="5400000" flipH="1" flipV="1">
            <a:off x="3246097" y="4364060"/>
            <a:ext cx="1234197" cy="7434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3293386" y="3188777"/>
            <a:ext cx="1883044" cy="17978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Optima"/>
                <a:cs typeface="Optima"/>
              </a:rPr>
              <a:t>How to Increase Capacity?</a:t>
            </a:r>
            <a:endParaRPr lang="en-US" sz="2000" dirty="0">
              <a:solidFill>
                <a:schemeClr val="tx1"/>
              </a:solidFill>
              <a:latin typeface="Optima"/>
              <a:cs typeface="Optima"/>
            </a:endParaRPr>
          </a:p>
        </p:txBody>
      </p:sp>
    </p:spTree>
    <p:extLst>
      <p:ext uri="{BB962C8B-B14F-4D97-AF65-F5344CB8AC3E}">
        <p14:creationId xmlns:p14="http://schemas.microsoft.com/office/powerpoint/2010/main" val="304860008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Factors that Influence Capacity Strategy </a:t>
            </a:r>
            <a:endParaRPr lang="en-US" dirty="0"/>
          </a:p>
        </p:txBody>
      </p:sp>
      <p:grpSp>
        <p:nvGrpSpPr>
          <p:cNvPr id="26" name="Group 48"/>
          <p:cNvGrpSpPr/>
          <p:nvPr/>
        </p:nvGrpSpPr>
        <p:grpSpPr>
          <a:xfrm>
            <a:off x="1562742" y="1234136"/>
            <a:ext cx="5684008" cy="4897467"/>
            <a:chOff x="1291522" y="1629902"/>
            <a:chExt cx="5684008" cy="4897467"/>
          </a:xfrm>
        </p:grpSpPr>
        <p:sp>
          <p:nvSpPr>
            <p:cNvPr id="27" name="Oval 26"/>
            <p:cNvSpPr/>
            <p:nvPr/>
          </p:nvSpPr>
          <p:spPr>
            <a:xfrm>
              <a:off x="4800599"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Scale Economies (Capacity &amp; Production)</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28" name="Oval 27"/>
            <p:cNvSpPr/>
            <p:nvPr/>
          </p:nvSpPr>
          <p:spPr>
            <a:xfrm>
              <a:off x="5627176" y="411221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Technology Roadmaps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29" name="Oval 28"/>
            <p:cNvSpPr/>
            <p:nvPr/>
          </p:nvSpPr>
          <p:spPr>
            <a:xfrm>
              <a:off x="3479078" y="547348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Competitor Actions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Oval 29"/>
            <p:cNvSpPr/>
            <p:nvPr/>
          </p:nvSpPr>
          <p:spPr>
            <a:xfrm>
              <a:off x="4800599"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Customer Stickiness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1" name="Oval 30"/>
            <p:cNvSpPr/>
            <p:nvPr/>
          </p:nvSpPr>
          <p:spPr>
            <a:xfrm>
              <a:off x="2140054"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Supply Base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Oval 31"/>
            <p:cNvSpPr/>
            <p:nvPr/>
          </p:nvSpPr>
          <p:spPr>
            <a:xfrm>
              <a:off x="1291522" y="4117381"/>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Access to Capital</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3" name="Oval 32"/>
            <p:cNvSpPr/>
            <p:nvPr/>
          </p:nvSpPr>
          <p:spPr>
            <a:xfrm>
              <a:off x="1291522"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Time Value of Money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4" name="Oval 33"/>
            <p:cNvSpPr/>
            <p:nvPr/>
          </p:nvSpPr>
          <p:spPr>
            <a:xfrm>
              <a:off x="2140054"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Uncertainty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5" name="Oval 34"/>
            <p:cNvSpPr/>
            <p:nvPr/>
          </p:nvSpPr>
          <p:spPr>
            <a:xfrm>
              <a:off x="3479078" y="1629902"/>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Demand Growth Curve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6" name="Oval 35"/>
            <p:cNvSpPr/>
            <p:nvPr/>
          </p:nvSpPr>
          <p:spPr>
            <a:xfrm>
              <a:off x="5627176"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Learning Curves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37" name="Straight Arrow Connector 36"/>
            <p:cNvCxnSpPr>
              <a:stCxn id="35" idx="4"/>
              <a:endCxn id="38" idx="0"/>
            </p:cNvCxnSpPr>
            <p:nvPr/>
          </p:nvCxnSpPr>
          <p:spPr>
            <a:xfrm rot="5400000">
              <a:off x="3501680" y="3335362"/>
              <a:ext cx="1303151" cy="1588"/>
            </a:xfrm>
            <a:prstGeom prst="straightConnector1">
              <a:avLst/>
            </a:prstGeom>
            <a:noFill/>
            <a:ln w="12700" cap="flat" cmpd="sng" algn="ctr">
              <a:solidFill>
                <a:sysClr val="windowText" lastClr="000000"/>
              </a:solidFill>
              <a:prstDash val="solid"/>
              <a:tailEnd type="arrow"/>
            </a:ln>
            <a:effectLst/>
          </p:spPr>
        </p:cxnSp>
        <p:sp>
          <p:nvSpPr>
            <p:cNvPr id="38" name="Oval 37"/>
            <p:cNvSpPr/>
            <p:nvPr/>
          </p:nvSpPr>
          <p:spPr>
            <a:xfrm>
              <a:off x="4126133" y="3986938"/>
              <a:ext cx="54244" cy="54244"/>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9" name="Straight Arrow Connector 38"/>
            <p:cNvCxnSpPr>
              <a:stCxn id="27" idx="3"/>
              <a:endCxn id="38" idx="0"/>
            </p:cNvCxnSpPr>
            <p:nvPr/>
          </p:nvCxnSpPr>
          <p:spPr>
            <a:xfrm rot="5400000">
              <a:off x="4060016" y="3048892"/>
              <a:ext cx="1031285" cy="844806"/>
            </a:xfrm>
            <a:prstGeom prst="straightConnector1">
              <a:avLst/>
            </a:prstGeom>
            <a:noFill/>
            <a:ln w="12700" cap="flat" cmpd="sng" algn="ctr">
              <a:solidFill>
                <a:sysClr val="windowText" lastClr="000000"/>
              </a:solidFill>
              <a:prstDash val="solid"/>
              <a:tailEnd type="arrow"/>
            </a:ln>
            <a:effectLst/>
          </p:spPr>
        </p:cxnSp>
        <p:cxnSp>
          <p:nvCxnSpPr>
            <p:cNvPr id="40" name="Straight Arrow Connector 39"/>
            <p:cNvCxnSpPr>
              <a:stCxn id="36" idx="2"/>
              <a:endCxn id="38" idx="7"/>
            </p:cNvCxnSpPr>
            <p:nvPr/>
          </p:nvCxnSpPr>
          <p:spPr>
            <a:xfrm rot="10800000" flipV="1">
              <a:off x="4172434" y="3524572"/>
              <a:ext cx="1454743" cy="470310"/>
            </a:xfrm>
            <a:prstGeom prst="straightConnector1">
              <a:avLst/>
            </a:prstGeom>
            <a:noFill/>
            <a:ln w="12700" cap="flat" cmpd="sng" algn="ctr">
              <a:solidFill>
                <a:sysClr val="windowText" lastClr="000000"/>
              </a:solidFill>
              <a:prstDash val="solid"/>
              <a:tailEnd type="arrow"/>
            </a:ln>
            <a:effectLst/>
          </p:spPr>
        </p:cxnSp>
        <p:cxnSp>
          <p:nvCxnSpPr>
            <p:cNvPr id="41" name="Straight Arrow Connector 40"/>
            <p:cNvCxnSpPr>
              <a:stCxn id="28" idx="2"/>
              <a:endCxn id="38" idx="5"/>
            </p:cNvCxnSpPr>
            <p:nvPr/>
          </p:nvCxnSpPr>
          <p:spPr>
            <a:xfrm rot="10800000">
              <a:off x="4172434" y="4033239"/>
              <a:ext cx="1454743" cy="605919"/>
            </a:xfrm>
            <a:prstGeom prst="straightConnector1">
              <a:avLst/>
            </a:prstGeom>
            <a:noFill/>
            <a:ln w="12700" cap="flat" cmpd="sng" algn="ctr">
              <a:solidFill>
                <a:sysClr val="windowText" lastClr="000000"/>
              </a:solidFill>
              <a:prstDash val="solid"/>
              <a:tailEnd type="arrow"/>
            </a:ln>
            <a:effectLst/>
          </p:spPr>
        </p:cxnSp>
        <p:cxnSp>
          <p:nvCxnSpPr>
            <p:cNvPr id="42" name="Straight Arrow Connector 41"/>
            <p:cNvCxnSpPr>
              <a:stCxn id="30" idx="1"/>
              <a:endCxn id="38" idx="4"/>
            </p:cNvCxnSpPr>
            <p:nvPr/>
          </p:nvCxnSpPr>
          <p:spPr>
            <a:xfrm rot="16200000" flipV="1">
              <a:off x="3979942" y="4214496"/>
              <a:ext cx="1191433" cy="844806"/>
            </a:xfrm>
            <a:prstGeom prst="straightConnector1">
              <a:avLst/>
            </a:prstGeom>
            <a:noFill/>
            <a:ln w="12700" cap="flat" cmpd="sng" algn="ctr">
              <a:solidFill>
                <a:sysClr val="windowText" lastClr="000000"/>
              </a:solidFill>
              <a:prstDash val="solid"/>
              <a:tailEnd type="arrow"/>
            </a:ln>
            <a:effectLst/>
          </p:spPr>
        </p:cxnSp>
        <p:cxnSp>
          <p:nvCxnSpPr>
            <p:cNvPr id="43" name="Straight Arrow Connector 42"/>
            <p:cNvCxnSpPr>
              <a:stCxn id="29" idx="0"/>
              <a:endCxn id="38" idx="4"/>
            </p:cNvCxnSpPr>
            <p:nvPr/>
          </p:nvCxnSpPr>
          <p:spPr>
            <a:xfrm rot="5400000" flipH="1" flipV="1">
              <a:off x="3437104" y="4757333"/>
              <a:ext cx="1432302" cy="1588"/>
            </a:xfrm>
            <a:prstGeom prst="straightConnector1">
              <a:avLst/>
            </a:prstGeom>
            <a:noFill/>
            <a:ln w="12700" cap="flat" cmpd="sng" algn="ctr">
              <a:solidFill>
                <a:sysClr val="windowText" lastClr="000000"/>
              </a:solidFill>
              <a:prstDash val="solid"/>
              <a:tailEnd type="arrow"/>
            </a:ln>
            <a:effectLst/>
          </p:spPr>
        </p:cxnSp>
        <p:cxnSp>
          <p:nvCxnSpPr>
            <p:cNvPr id="44" name="Straight Arrow Connector 43"/>
            <p:cNvCxnSpPr>
              <a:stCxn id="34" idx="5"/>
              <a:endCxn id="38" idx="5"/>
            </p:cNvCxnSpPr>
            <p:nvPr/>
          </p:nvCxnSpPr>
          <p:spPr>
            <a:xfrm rot="16200000" flipH="1">
              <a:off x="3192897" y="3053701"/>
              <a:ext cx="1077585" cy="881487"/>
            </a:xfrm>
            <a:prstGeom prst="straightConnector1">
              <a:avLst/>
            </a:prstGeom>
            <a:noFill/>
            <a:ln w="12700" cap="flat" cmpd="sng" algn="ctr">
              <a:solidFill>
                <a:sysClr val="windowText" lastClr="000000"/>
              </a:solidFill>
              <a:prstDash val="solid"/>
              <a:tailEnd type="arrow"/>
            </a:ln>
            <a:effectLst/>
          </p:spPr>
        </p:cxnSp>
        <p:cxnSp>
          <p:nvCxnSpPr>
            <p:cNvPr id="45" name="Straight Arrow Connector 44"/>
            <p:cNvCxnSpPr>
              <a:stCxn id="33" idx="6"/>
              <a:endCxn id="38" idx="3"/>
            </p:cNvCxnSpPr>
            <p:nvPr/>
          </p:nvCxnSpPr>
          <p:spPr>
            <a:xfrm>
              <a:off x="2639876" y="3524572"/>
              <a:ext cx="1494201" cy="508666"/>
            </a:xfrm>
            <a:prstGeom prst="straightConnector1">
              <a:avLst/>
            </a:prstGeom>
            <a:noFill/>
            <a:ln w="12700" cap="flat" cmpd="sng" algn="ctr">
              <a:solidFill>
                <a:sysClr val="windowText" lastClr="000000"/>
              </a:solidFill>
              <a:prstDash val="solid"/>
              <a:tailEnd type="arrow"/>
            </a:ln>
            <a:effectLst/>
          </p:spPr>
        </p:cxnSp>
        <p:cxnSp>
          <p:nvCxnSpPr>
            <p:cNvPr id="46" name="Straight Arrow Connector 45"/>
            <p:cNvCxnSpPr>
              <a:stCxn id="32" idx="6"/>
              <a:endCxn id="38" idx="3"/>
            </p:cNvCxnSpPr>
            <p:nvPr/>
          </p:nvCxnSpPr>
          <p:spPr>
            <a:xfrm flipV="1">
              <a:off x="2639876" y="4033238"/>
              <a:ext cx="1494201" cy="611086"/>
            </a:xfrm>
            <a:prstGeom prst="straightConnector1">
              <a:avLst/>
            </a:prstGeom>
            <a:noFill/>
            <a:ln w="12700" cap="flat" cmpd="sng" algn="ctr">
              <a:solidFill>
                <a:sysClr val="windowText" lastClr="000000"/>
              </a:solidFill>
              <a:prstDash val="solid"/>
              <a:tailEnd type="arrow"/>
            </a:ln>
            <a:effectLst/>
          </p:spPr>
        </p:cxnSp>
        <p:cxnSp>
          <p:nvCxnSpPr>
            <p:cNvPr id="47" name="Straight Arrow Connector 46"/>
            <p:cNvCxnSpPr>
              <a:stCxn id="31" idx="7"/>
              <a:endCxn id="38" idx="3"/>
            </p:cNvCxnSpPr>
            <p:nvPr/>
          </p:nvCxnSpPr>
          <p:spPr>
            <a:xfrm rot="5400000" flipH="1" flipV="1">
              <a:off x="3112823" y="4211362"/>
              <a:ext cx="1199377" cy="843131"/>
            </a:xfrm>
            <a:prstGeom prst="straightConnector1">
              <a:avLst/>
            </a:prstGeom>
            <a:noFill/>
            <a:ln w="12700" cap="flat" cmpd="sng" algn="ctr">
              <a:solidFill>
                <a:sysClr val="windowText" lastClr="000000"/>
              </a:solidFill>
              <a:prstDash val="solid"/>
              <a:tailEnd type="arrow"/>
            </a:ln>
            <a:effectLst/>
          </p:spPr>
        </p:cxnSp>
        <p:sp>
          <p:nvSpPr>
            <p:cNvPr id="48" name="Oval 47"/>
            <p:cNvSpPr/>
            <p:nvPr/>
          </p:nvSpPr>
          <p:spPr>
            <a:xfrm>
              <a:off x="3122909" y="3200400"/>
              <a:ext cx="2060692" cy="1627321"/>
            </a:xfrm>
            <a:prstGeom prst="ellipse">
              <a:avLst/>
            </a:prstGeom>
            <a:solidFill>
              <a:srgbClr val="00009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srgbClr val="FFFFFF"/>
                  </a:solidFill>
                  <a:effectLst/>
                  <a:uLnTx/>
                  <a:uFillTx/>
                  <a:latin typeface="Calibri"/>
                  <a:ea typeface="+mn-ea"/>
                  <a:cs typeface="+mn-cs"/>
                </a:rPr>
                <a:t>Capacity Strategy</a:t>
              </a:r>
              <a:endParaRPr kumimoji="0" lang="en-US" sz="2800" b="0" i="0" u="none" strike="noStrike" kern="0" cap="none" spc="0" normalizeH="0" baseline="0" noProof="0" dirty="0">
                <a:ln>
                  <a:noFill/>
                </a:ln>
                <a:solidFill>
                  <a:srgbClr val="FFFFFF"/>
                </a:solidFill>
                <a:effectLst/>
                <a:uLnTx/>
                <a:uFillTx/>
                <a:latin typeface="Calibri"/>
                <a:ea typeface="+mn-ea"/>
                <a:cs typeface="+mn-cs"/>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POWERPOINTVERSION" val="12.0"/>
  <p:tag name="CSVFORMAT" val="0"/>
  <p:tag name="RESPCOUNTERFORMAT" val="0"/>
  <p:tag name="ALLOWDUPLICATES" val="False"/>
  <p:tag name="REVIEWONLY" val="False"/>
  <p:tag name="RACEANIMATIONSPEED" val="3"/>
  <p:tag name="BUBBLENAMEVISIBLE" val="True"/>
  <p:tag name="CUSTOMGRIDBACKCOLOR" val="-722948"/>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TPFULLVERSION" val="4.2.3.231"/>
  <p:tag name="TPSTANDARDS" val=""/>
  <p:tag name="LUIDIAENABLED" val="False"/>
</p:tagLst>
</file>

<file path=ppt/tags/tag10.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1.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2.xml><?xml version="1.0" encoding="utf-8"?>
<p:tagLst xmlns:a="http://schemas.openxmlformats.org/drawingml/2006/main" xmlns:r="http://schemas.openxmlformats.org/officeDocument/2006/relationships" xmlns:p="http://schemas.openxmlformats.org/presentationml/2006/main">
  <p:tag name="BAINBULLET" val="True"/>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CREATEDBY" val="KMASlideWizard"/>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6.xml><?xml version="1.0" encoding="utf-8"?>
<p:tagLst xmlns:a="http://schemas.openxmlformats.org/drawingml/2006/main" xmlns:r="http://schemas.openxmlformats.org/officeDocument/2006/relationships" xmlns:p="http://schemas.openxmlformats.org/presentationml/2006/main">
  <p:tag name="BAINBULLET" val="True"/>
</p:tagLst>
</file>

<file path=ppt/tags/tag7.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8.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9.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7199</TotalTime>
  <Words>6319</Words>
  <Application>Microsoft Macintosh PowerPoint</Application>
  <PresentationFormat>On-screen Show (4:3)</PresentationFormat>
  <Paragraphs>673</Paragraphs>
  <Slides>21</Slides>
  <Notes>20</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4_Cachon_Slide_Template</vt:lpstr>
      <vt:lpstr>Office Theme</vt:lpstr>
      <vt:lpstr>Summary so far: Trade-offs, Operations Management and Operations Strategy</vt:lpstr>
      <vt:lpstr>Productivity v. Operational Efficiency</vt:lpstr>
      <vt:lpstr>Summary Guidelines</vt:lpstr>
      <vt:lpstr>PowerPoint Presentation</vt:lpstr>
      <vt:lpstr>Operations strategy  &amp; Principle of value maximization</vt:lpstr>
      <vt:lpstr>Some recent capacity announcements</vt:lpstr>
      <vt:lpstr>Capacity Planning Hierarchy</vt:lpstr>
      <vt:lpstr>Approaches to Capacity Sizing </vt:lpstr>
      <vt:lpstr>Factors that Influence Capacity Strategy </vt:lpstr>
      <vt:lpstr>Incorporating risk: why and how  4 Levels of Uncertainty </vt:lpstr>
      <vt:lpstr>Bain &amp; Company identifies three types of commonly used capacity planning forecasting methods</vt:lpstr>
      <vt:lpstr>Forecasts</vt:lpstr>
      <vt:lpstr>Financial Analysis of Capacity Strategy         Valuation &amp; NPV: Important Operations Elements</vt:lpstr>
      <vt:lpstr>Tools to Incorporate risk into analysis:</vt:lpstr>
      <vt:lpstr>Risk Management and Operational Hedging</vt:lpstr>
      <vt:lpstr>Capacity as a Real Option: Value and Volatility</vt:lpstr>
      <vt:lpstr>Capacity Sizing:  Volatility &amp; Safety Capacity </vt:lpstr>
      <vt:lpstr>Capacity Strategy: Sizing  Summary</vt:lpstr>
      <vt:lpstr>Contributions to ROIC increase, 1992-2007 (McKinsey)</vt:lpstr>
      <vt:lpstr>What is Productivity?  Powertrains per 1000 hours worked</vt:lpstr>
      <vt:lpstr>Forecasting in Practice</vt:lpstr>
    </vt:vector>
  </TitlesOfParts>
  <Company>KGSM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424</cp:revision>
  <cp:lastPrinted>2014-01-21T20:02:40Z</cp:lastPrinted>
  <dcterms:created xsi:type="dcterms:W3CDTF">1998-09-22T23:11:58Z</dcterms:created>
  <dcterms:modified xsi:type="dcterms:W3CDTF">2014-01-29T20:18:04Z</dcterms:modified>
</cp:coreProperties>
</file>