
<file path=[Content_Types].xml><?xml version="1.0" encoding="utf-8"?>
<Types xmlns="http://schemas.openxmlformats.org/package/2006/content-types">
  <Default Extension="xml" ContentType="application/xml"/>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4.xml" ContentType="application/vnd.openxmlformats-officedocument.presentationml.tags+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 id="2147484062" r:id="rId3"/>
    <p:sldMasterId id="2147484075" r:id="rId4"/>
    <p:sldMasterId id="2147484088" r:id="rId5"/>
    <p:sldMasterId id="2147484101" r:id="rId6"/>
  </p:sldMasterIdLst>
  <p:notesMasterIdLst>
    <p:notesMasterId r:id="rId58"/>
  </p:notesMasterIdLst>
  <p:handoutMasterIdLst>
    <p:handoutMasterId r:id="rId59"/>
  </p:handoutMasterIdLst>
  <p:sldIdLst>
    <p:sldId id="438" r:id="rId7"/>
    <p:sldId id="322" r:id="rId8"/>
    <p:sldId id="439" r:id="rId9"/>
    <p:sldId id="417" r:id="rId10"/>
    <p:sldId id="419" r:id="rId11"/>
    <p:sldId id="328" r:id="rId12"/>
    <p:sldId id="481" r:id="rId13"/>
    <p:sldId id="446" r:id="rId14"/>
    <p:sldId id="320" r:id="rId15"/>
    <p:sldId id="441" r:id="rId16"/>
    <p:sldId id="442" r:id="rId17"/>
    <p:sldId id="443" r:id="rId18"/>
    <p:sldId id="383" r:id="rId19"/>
    <p:sldId id="479" r:id="rId20"/>
    <p:sldId id="476" r:id="rId21"/>
    <p:sldId id="477" r:id="rId22"/>
    <p:sldId id="478" r:id="rId23"/>
    <p:sldId id="445" r:id="rId24"/>
    <p:sldId id="452" r:id="rId25"/>
    <p:sldId id="458" r:id="rId26"/>
    <p:sldId id="459" r:id="rId27"/>
    <p:sldId id="369" r:id="rId28"/>
    <p:sldId id="389" r:id="rId29"/>
    <p:sldId id="413" r:id="rId30"/>
    <p:sldId id="397" r:id="rId31"/>
    <p:sldId id="474" r:id="rId32"/>
    <p:sldId id="472" r:id="rId33"/>
    <p:sldId id="482" r:id="rId34"/>
    <p:sldId id="483" r:id="rId35"/>
    <p:sldId id="484" r:id="rId36"/>
    <p:sldId id="487" r:id="rId37"/>
    <p:sldId id="486" r:id="rId38"/>
    <p:sldId id="454" r:id="rId39"/>
    <p:sldId id="463" r:id="rId40"/>
    <p:sldId id="464" r:id="rId41"/>
    <p:sldId id="465" r:id="rId42"/>
    <p:sldId id="466" r:id="rId43"/>
    <p:sldId id="467" r:id="rId44"/>
    <p:sldId id="428" r:id="rId45"/>
    <p:sldId id="475" r:id="rId46"/>
    <p:sldId id="468" r:id="rId47"/>
    <p:sldId id="450" r:id="rId48"/>
    <p:sldId id="457" r:id="rId49"/>
    <p:sldId id="381" r:id="rId50"/>
    <p:sldId id="422" r:id="rId51"/>
    <p:sldId id="416" r:id="rId52"/>
    <p:sldId id="405" r:id="rId53"/>
    <p:sldId id="407" r:id="rId54"/>
    <p:sldId id="409" r:id="rId55"/>
    <p:sldId id="437" r:id="rId56"/>
    <p:sldId id="473" r:id="rId57"/>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hiddenSlides="1" frameSlides="1"/>
  <p:clrMru>
    <a:srgbClr val="FFCCCC"/>
    <a:srgbClr val="FF9999"/>
    <a:srgbClr val="CCFF99"/>
    <a:srgbClr val="FF3300"/>
    <a:srgbClr val="FFFFCC"/>
    <a:srgbClr val="E4FFC9"/>
    <a:srgbClr val="EAEAEA"/>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73381" autoAdjust="0"/>
  </p:normalViewPr>
  <p:slideViewPr>
    <p:cSldViewPr snapToGrid="0">
      <p:cViewPr varScale="1">
        <p:scale>
          <a:sx n="54" d="100"/>
          <a:sy n="54" d="100"/>
        </p:scale>
        <p:origin x="-2576" y="-112"/>
      </p:cViewPr>
      <p:guideLst>
        <p:guide orient="horz" pos="2160"/>
        <p:guide pos="262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0" d="100"/>
        <a:sy n="180" d="100"/>
      </p:scale>
      <p:origin x="0" y="2576"/>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notesMaster" Target="notesMasters/notesMaster1.xml"/><Relationship Id="rId59" Type="http://schemas.openxmlformats.org/officeDocument/2006/relationships/handoutMaster" Target="handoutMasters/handoutMaster1.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9C0FF9D-07D0-4FE4-B65C-62D01D5B838A}" type="presOf" srcId="{76B5C694-B853-0246-BCA0-5E7F2433D535}" destId="{0472C170-12DA-B143-AD1C-711D1168B5FF}" srcOrd="0" destOrd="0" presId="urn:microsoft.com/office/officeart/2005/8/layout/equation1"/>
    <dgm:cxn modelId="{F548D2C8-DA44-40DA-9C71-E5C0BA781905}" type="presOf" srcId="{C17C9D10-EE76-7640-A94C-D94C87A3F6C3}" destId="{A9C6362F-FD2C-A44B-8412-4E042722523A}"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210D6CDD-DF13-4B1B-917F-A7C5CF1AC83B}" type="presOf" srcId="{F32F0913-A3AF-1446-B5C2-B320E756F7AD}" destId="{43B7E150-48FC-BF4A-9779-A59569998339}"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5CC2EE98-297E-48BE-9E50-261CE465175B}" type="presOf" srcId="{D407CFE4-E8FB-E245-AFDB-410BA6680B55}" destId="{8550BC7D-E478-6C47-BCD8-EB8C32D6A82C}" srcOrd="0" destOrd="0" presId="urn:microsoft.com/office/officeart/2005/8/layout/equation1"/>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F343F402-BE3A-4C34-AF0C-F33CFAD923FF}" type="presOf" srcId="{BE52F91F-FC70-D84E-8B56-57DD33F1959A}" destId="{FB9B2694-C9DD-5F41-AEF5-FE06D207342C}"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A640E64-E9A5-E341-8408-98C2F50914F5}" srcId="{B21C862C-BCF1-F544-BD07-29CD2C2ABB4C}" destId="{C17C9D10-EE76-7640-A94C-D94C87A3F6C3}" srcOrd="1" destOrd="0" parTransId="{0560CC31-E729-BD4E-BD8F-5B96B33D1674}" sibTransId="{F32F0913-A3AF-1446-B5C2-B320E756F7AD}"/>
    <dgm:cxn modelId="{24DB2E18-0013-6E47-98F3-FBE7985F53D3}" type="presOf" srcId="{B21C862C-BCF1-F544-BD07-29CD2C2ABB4C}" destId="{53655511-3EA9-E24B-ADA6-7E53EB5D5B44}" srcOrd="0" destOrd="0" presId="urn:microsoft.com/office/officeart/2005/8/layout/equation1"/>
    <dgm:cxn modelId="{733F2495-F4D9-6841-8C88-31D28917AD92}" type="presOf" srcId="{F32F0913-A3AF-1446-B5C2-B320E756F7AD}" destId="{43B7E150-48FC-BF4A-9779-A59569998339}"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7FA4E51-AF17-0F46-AD3A-3DAC53C80FE5}" type="presOf" srcId="{BE52F91F-FC70-D84E-8B56-57DD33F1959A}" destId="{FB9B2694-C9DD-5F41-AEF5-FE06D207342C}" srcOrd="0" destOrd="0" presId="urn:microsoft.com/office/officeart/2005/8/layout/equation1"/>
    <dgm:cxn modelId="{F4EDDDCC-41A9-2446-AB24-0C5D175F4C3A}" type="presOf" srcId="{76B5C694-B853-0246-BCA0-5E7F2433D535}" destId="{0472C170-12DA-B143-AD1C-711D1168B5FF}" srcOrd="0" destOrd="0" presId="urn:microsoft.com/office/officeart/2005/8/layout/equation1"/>
    <dgm:cxn modelId="{30B7D9FF-1CBD-5446-B20D-30F28B36BBAE}" type="presOf" srcId="{E5FC7AF9-8C95-6A4C-A8DE-6C8A4D1F9430}" destId="{8C6BBD0A-341D-F448-AE4B-11C0CE9949B8}" srcOrd="0" destOrd="0" presId="urn:microsoft.com/office/officeart/2005/8/layout/equation1"/>
    <dgm:cxn modelId="{3FC39545-7083-1D48-A7EE-0AE838A3398B}"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FD42568-06C3-F849-9EF8-D35DE34E8365}" srcId="{B21C862C-BCF1-F544-BD07-29CD2C2ABB4C}" destId="{E5FC7AF9-8C95-6A4C-A8DE-6C8A4D1F9430}" srcOrd="2" destOrd="0" parTransId="{1FF14CF8-FA66-DD4F-BD02-AA4C3EB046A1}" sibTransId="{BE52F91F-FC70-D84E-8B56-57DD33F1959A}"/>
    <dgm:cxn modelId="{B208A69D-7890-044E-B750-898DC4265E50}" type="presOf" srcId="{183C4D7A-51E5-9D4A-8722-B033BB650077}" destId="{A2D8B243-9861-CB4C-9DC9-4D3970B797C1}" srcOrd="0" destOrd="0" presId="urn:microsoft.com/office/officeart/2005/8/layout/equation1"/>
    <dgm:cxn modelId="{C97D1922-4A1D-714B-8C4B-5F04C67EB37A}" type="presOf" srcId="{C17C9D10-EE76-7640-A94C-D94C87A3F6C3}" destId="{A9C6362F-FD2C-A44B-8412-4E042722523A}" srcOrd="0" destOrd="0" presId="urn:microsoft.com/office/officeart/2005/8/layout/equation1"/>
    <dgm:cxn modelId="{2EE51ED6-7DF6-D941-A58D-B0B63DAECD44}" type="presParOf" srcId="{53655511-3EA9-E24B-ADA6-7E53EB5D5B44}" destId="{0472C170-12DA-B143-AD1C-711D1168B5FF}" srcOrd="0" destOrd="0" presId="urn:microsoft.com/office/officeart/2005/8/layout/equation1"/>
    <dgm:cxn modelId="{5CE7C279-851A-D648-AD62-EFEA431B7DB2}" type="presParOf" srcId="{53655511-3EA9-E24B-ADA6-7E53EB5D5B44}" destId="{0A08B234-ABF7-DB43-A58C-B3C0794EAE49}" srcOrd="1" destOrd="0" presId="urn:microsoft.com/office/officeart/2005/8/layout/equation1"/>
    <dgm:cxn modelId="{68C8C4AD-8AAC-474E-872E-50E1A8FC68D6}" type="presParOf" srcId="{53655511-3EA9-E24B-ADA6-7E53EB5D5B44}" destId="{A2D8B243-9861-CB4C-9DC9-4D3970B797C1}" srcOrd="2" destOrd="0" presId="urn:microsoft.com/office/officeart/2005/8/layout/equation1"/>
    <dgm:cxn modelId="{0778E0E2-D95A-7344-B7B8-F8AFF905ABC7}" type="presParOf" srcId="{53655511-3EA9-E24B-ADA6-7E53EB5D5B44}" destId="{EDB500EE-8294-3F4B-8417-8BE8023C1D35}" srcOrd="3" destOrd="0" presId="urn:microsoft.com/office/officeart/2005/8/layout/equation1"/>
    <dgm:cxn modelId="{95398A4F-8ADC-E442-9767-9D792133DD40}" type="presParOf" srcId="{53655511-3EA9-E24B-ADA6-7E53EB5D5B44}" destId="{A9C6362F-FD2C-A44B-8412-4E042722523A}" srcOrd="4" destOrd="0" presId="urn:microsoft.com/office/officeart/2005/8/layout/equation1"/>
    <dgm:cxn modelId="{0400D1EC-0549-8C47-BECF-04C76317787D}" type="presParOf" srcId="{53655511-3EA9-E24B-ADA6-7E53EB5D5B44}" destId="{1D85500E-2E82-6A4A-91EE-9AF48FEC6C45}" srcOrd="5" destOrd="0" presId="urn:microsoft.com/office/officeart/2005/8/layout/equation1"/>
    <dgm:cxn modelId="{AC367919-1999-1A4A-92F1-8D4878396BEE}" type="presParOf" srcId="{53655511-3EA9-E24B-ADA6-7E53EB5D5B44}" destId="{43B7E150-48FC-BF4A-9779-A59569998339}" srcOrd="6" destOrd="0" presId="urn:microsoft.com/office/officeart/2005/8/layout/equation1"/>
    <dgm:cxn modelId="{61817A8E-07E2-EA48-BEB1-8F5DD0D39481}" type="presParOf" srcId="{53655511-3EA9-E24B-ADA6-7E53EB5D5B44}" destId="{88E048A8-2DA0-7B47-9D5D-4C623211681A}" srcOrd="7" destOrd="0" presId="urn:microsoft.com/office/officeart/2005/8/layout/equation1"/>
    <dgm:cxn modelId="{BA81CB73-46C0-714A-B10E-621587FE6957}" type="presParOf" srcId="{53655511-3EA9-E24B-ADA6-7E53EB5D5B44}" destId="{8C6BBD0A-341D-F448-AE4B-11C0CE9949B8}" srcOrd="8" destOrd="0" presId="urn:microsoft.com/office/officeart/2005/8/layout/equation1"/>
    <dgm:cxn modelId="{7018B980-6125-A441-A70A-36A05D103118}" type="presParOf" srcId="{53655511-3EA9-E24B-ADA6-7E53EB5D5B44}" destId="{73DEAC19-71FE-434C-B8AB-5F6FDE04D5DA}" srcOrd="9" destOrd="0" presId="urn:microsoft.com/office/officeart/2005/8/layout/equation1"/>
    <dgm:cxn modelId="{16FDC57B-CEDE-1041-80E7-6F5A8900063B}" type="presParOf" srcId="{53655511-3EA9-E24B-ADA6-7E53EB5D5B44}" destId="{FB9B2694-C9DD-5F41-AEF5-FE06D207342C}" srcOrd="10" destOrd="0" presId="urn:microsoft.com/office/officeart/2005/8/layout/equation1"/>
    <dgm:cxn modelId="{C2BBD349-73E5-9F42-A48E-C16C95ABB71F}" type="presParOf" srcId="{53655511-3EA9-E24B-ADA6-7E53EB5D5B44}" destId="{ABE3BCDB-6BFB-044A-9A25-2B53D8273D94}" srcOrd="11" destOrd="0" presId="urn:microsoft.com/office/officeart/2005/8/layout/equation1"/>
    <dgm:cxn modelId="{7A3ADCD7-A14C-CE43-A4DC-E420ADDC2FD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4360660D-BD6B-DA42-8057-7AC0E72964A1}" type="presOf" srcId="{8100DE8C-7478-8D4D-B3B6-619586BA7F36}" destId="{3A427E2D-A230-1647-8183-F69FAEDA4286}" srcOrd="0" destOrd="0" presId="urn:microsoft.com/office/officeart/2005/8/layout/hierarchy3"/>
    <dgm:cxn modelId="{B25F3DB3-262F-B446-9CB4-5608C54988B6}" type="presOf" srcId="{D44F716C-3FDC-8643-A020-DD3109D26B65}" destId="{E34A735B-C5BC-334C-B04C-4D409F37EE4C}" srcOrd="0" destOrd="0" presId="urn:microsoft.com/office/officeart/2005/8/layout/hierarchy3"/>
    <dgm:cxn modelId="{7F72CD9D-7D9A-0141-A72A-D4A31BFCB39A}" type="presOf" srcId="{0F9C6387-CD5C-7749-833F-050223EE49AD}" destId="{F0A8EC69-BB29-F24E-8EEB-C8D77A64F0DD}"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4B62DC8A-491C-B846-B351-88AA13821D9C}" type="presOf" srcId="{4B9F5014-71E0-EB4C-866C-E60F1A445CE4}" destId="{FF0311D4-0090-8D49-BB17-7957B401B1CB}" srcOrd="0" destOrd="0" presId="urn:microsoft.com/office/officeart/2005/8/layout/hierarchy3"/>
    <dgm:cxn modelId="{2F21CA0B-D8B7-0745-AEE8-E01A28FF374F}" type="presOf" srcId="{57F3D74B-0913-F448-8EB1-4139BD6FBB08}" destId="{D1854B1F-16F4-2D49-B757-F5D3344522C3}" srcOrd="0" destOrd="0" presId="urn:microsoft.com/office/officeart/2005/8/layout/hierarchy3"/>
    <dgm:cxn modelId="{02126CD3-D1B9-CC41-8743-6193A40F5276}" type="presOf" srcId="{0B54B403-BB53-A345-8D96-7DE1B368B6C4}" destId="{A7080424-24AB-FB49-802F-0652DA834566}" srcOrd="0" destOrd="0" presId="urn:microsoft.com/office/officeart/2005/8/layout/hierarchy3"/>
    <dgm:cxn modelId="{9264F0E9-51A6-8C44-8104-54B5607CF15A}" type="presOf" srcId="{63D2F082-266F-184D-A49D-358C5183BC8A}" destId="{1FFFC7EC-A81F-AA48-B99B-CA28E75B3E13}" srcOrd="0" destOrd="0" presId="urn:microsoft.com/office/officeart/2005/8/layout/hierarchy3"/>
    <dgm:cxn modelId="{31728459-D973-874C-8566-E4700D29A1FD}" type="presOf" srcId="{A754A459-373A-914C-A914-4E10C1F4C92F}" destId="{5218F9E1-55F7-FC40-8950-10BC2CAE1DFB}" srcOrd="0" destOrd="0" presId="urn:microsoft.com/office/officeart/2005/8/layout/hierarchy3"/>
    <dgm:cxn modelId="{45E95AFA-BDFB-8646-9BAC-703108535894}" type="presOf" srcId="{74D98060-DF5B-0E42-8AFD-16543B12F129}" destId="{C6218F86-024F-4948-9A71-07873295F8F7}"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2A8681AC-2C2E-984F-ADC1-361D325C25FA}" type="presOf" srcId="{C40AE8F5-9FE5-5844-800D-DD79FE07BCC2}" destId="{3FA6F786-5895-0E4A-A5B9-A446D5C1A526}" srcOrd="0" destOrd="0" presId="urn:microsoft.com/office/officeart/2005/8/layout/hierarchy3"/>
    <dgm:cxn modelId="{BA910731-85C0-D34D-9FF6-94BA24D67866}" type="presOf" srcId="{1EA34553-542B-254E-9C64-3A41FE69C11A}" destId="{C13941AD-5333-E14A-8376-4CEB6149DE47}"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5CAFEA6B-2F67-C94E-BC09-F8C710DF39FB}" type="presOf" srcId="{A6050017-4627-1046-91F9-BE61E63E2B87}" destId="{73923B88-FA0D-E446-B111-E3391D8B830D}" srcOrd="1"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4F02E09-0DC1-1848-8FEA-070986C42531}" type="presOf" srcId="{A6050017-4627-1046-91F9-BE61E63E2B87}" destId="{B2A598CA-E01C-EA4D-AF57-58AA130F86BB}" srcOrd="0" destOrd="0" presId="urn:microsoft.com/office/officeart/2005/8/layout/hierarchy3"/>
    <dgm:cxn modelId="{5FD7D96F-DA1B-A34B-ABAF-7CC49C307988}" type="presParOf" srcId="{5218F9E1-55F7-FC40-8950-10BC2CAE1DFB}" destId="{13BB28D3-3859-6A46-878D-956473BB375A}" srcOrd="0" destOrd="0" presId="urn:microsoft.com/office/officeart/2005/8/layout/hierarchy3"/>
    <dgm:cxn modelId="{F34F6139-0DC8-A64D-9ED7-7465DB748E89}" type="presParOf" srcId="{13BB28D3-3859-6A46-878D-956473BB375A}" destId="{AA394669-19B6-2A4A-9707-CED23257B1DC}" srcOrd="0" destOrd="0" presId="urn:microsoft.com/office/officeart/2005/8/layout/hierarchy3"/>
    <dgm:cxn modelId="{53937D59-6CC0-4A4D-AB07-F914F0EAD7FE}" type="presParOf" srcId="{AA394669-19B6-2A4A-9707-CED23257B1DC}" destId="{B2A598CA-E01C-EA4D-AF57-58AA130F86BB}" srcOrd="0" destOrd="0" presId="urn:microsoft.com/office/officeart/2005/8/layout/hierarchy3"/>
    <dgm:cxn modelId="{FAF33EAF-8F87-1F4D-82E5-B81E452450B8}" type="presParOf" srcId="{AA394669-19B6-2A4A-9707-CED23257B1DC}" destId="{73923B88-FA0D-E446-B111-E3391D8B830D}" srcOrd="1" destOrd="0" presId="urn:microsoft.com/office/officeart/2005/8/layout/hierarchy3"/>
    <dgm:cxn modelId="{CE2883BF-F8CC-C441-AAB9-87337A3994C8}" type="presParOf" srcId="{13BB28D3-3859-6A46-878D-956473BB375A}" destId="{048CFE8E-233E-9C40-B940-5E1A11DB1958}" srcOrd="1" destOrd="0" presId="urn:microsoft.com/office/officeart/2005/8/layout/hierarchy3"/>
    <dgm:cxn modelId="{31F45DF0-3BAD-2144-A399-129BE190459D}" type="presParOf" srcId="{048CFE8E-233E-9C40-B940-5E1A11DB1958}" destId="{F0A8EC69-BB29-F24E-8EEB-C8D77A64F0DD}" srcOrd="0" destOrd="0" presId="urn:microsoft.com/office/officeart/2005/8/layout/hierarchy3"/>
    <dgm:cxn modelId="{A95E6CEF-04A4-7448-89A3-083D4E7FEDC8}" type="presParOf" srcId="{048CFE8E-233E-9C40-B940-5E1A11DB1958}" destId="{3A427E2D-A230-1647-8183-F69FAEDA4286}" srcOrd="1" destOrd="0" presId="urn:microsoft.com/office/officeart/2005/8/layout/hierarchy3"/>
    <dgm:cxn modelId="{AB0D5FEC-EAEC-6A45-9491-12F5BBA9112E}" type="presParOf" srcId="{048CFE8E-233E-9C40-B940-5E1A11DB1958}" destId="{FF0311D4-0090-8D49-BB17-7957B401B1CB}" srcOrd="2" destOrd="0" presId="urn:microsoft.com/office/officeart/2005/8/layout/hierarchy3"/>
    <dgm:cxn modelId="{28EEB5C2-5AED-BE43-909B-28D3401A0A24}" type="presParOf" srcId="{048CFE8E-233E-9C40-B940-5E1A11DB1958}" destId="{1FFFC7EC-A81F-AA48-B99B-CA28E75B3E13}" srcOrd="3" destOrd="0" presId="urn:microsoft.com/office/officeart/2005/8/layout/hierarchy3"/>
    <dgm:cxn modelId="{8B0BBED3-A6CB-124C-BCAC-F7CAA19C940C}" type="presParOf" srcId="{048CFE8E-233E-9C40-B940-5E1A11DB1958}" destId="{C6218F86-024F-4948-9A71-07873295F8F7}" srcOrd="4" destOrd="0" presId="urn:microsoft.com/office/officeart/2005/8/layout/hierarchy3"/>
    <dgm:cxn modelId="{3A4A136F-C762-1B4C-9BDD-D5916C9734A7}" type="presParOf" srcId="{048CFE8E-233E-9C40-B940-5E1A11DB1958}" destId="{D1854B1F-16F4-2D49-B757-F5D3344522C3}" srcOrd="5" destOrd="0" presId="urn:microsoft.com/office/officeart/2005/8/layout/hierarchy3"/>
    <dgm:cxn modelId="{9FD8DB28-9F54-4248-85B7-DEF41B0C665E}" type="presParOf" srcId="{048CFE8E-233E-9C40-B940-5E1A11DB1958}" destId="{A7080424-24AB-FB49-802F-0652DA834566}" srcOrd="6" destOrd="0" presId="urn:microsoft.com/office/officeart/2005/8/layout/hierarchy3"/>
    <dgm:cxn modelId="{980AAA17-D95D-2549-8F2F-7B26714EE310}" type="presParOf" srcId="{048CFE8E-233E-9C40-B940-5E1A11DB1958}" destId="{E34A735B-C5BC-334C-B04C-4D409F37EE4C}" srcOrd="7" destOrd="0" presId="urn:microsoft.com/office/officeart/2005/8/layout/hierarchy3"/>
    <dgm:cxn modelId="{12B28D1A-E2CF-AC4D-9A4F-266125B358EF}" type="presParOf" srcId="{048CFE8E-233E-9C40-B940-5E1A11DB1958}" destId="{C13941AD-5333-E14A-8376-4CEB6149DE47}" srcOrd="8" destOrd="0" presId="urn:microsoft.com/office/officeart/2005/8/layout/hierarchy3"/>
    <dgm:cxn modelId="{ECF55395-7376-C942-B2DE-061C8D1B140D}"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12584A4A-B3E6-4046-A6C5-BEE21B03B32A}" type="presOf" srcId="{A6050017-4627-1046-91F9-BE61E63E2B87}" destId="{B2A598CA-E01C-EA4D-AF57-58AA130F86BB}" srcOrd="0"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C489B7BB-A2AD-724A-8AAE-C57196F1029E}" srcId="{A6050017-4627-1046-91F9-BE61E63E2B87}" destId="{63D2F082-266F-184D-A49D-358C5183BC8A}" srcOrd="1" destOrd="0" parTransId="{4B9F5014-71E0-EB4C-866C-E60F1A445CE4}" sibTransId="{1E52988C-8326-6B4A-B547-1FB41DE036D4}"/>
    <dgm:cxn modelId="{D628FB7F-CD2E-024E-B1D5-F717496D2788}" type="presOf" srcId="{A754A459-373A-914C-A914-4E10C1F4C92F}" destId="{5218F9E1-55F7-FC40-8950-10BC2CAE1DFB}" srcOrd="0" destOrd="0" presId="urn:microsoft.com/office/officeart/2005/8/layout/hierarchy3"/>
    <dgm:cxn modelId="{25420895-78E9-D848-BC05-63B565C7B638}" type="presOf" srcId="{D44F716C-3FDC-8643-A020-DD3109D26B65}" destId="{E34A735B-C5BC-334C-B04C-4D409F37EE4C}" srcOrd="0" destOrd="0" presId="urn:microsoft.com/office/officeart/2005/8/layout/hierarchy3"/>
    <dgm:cxn modelId="{32E5F6CE-77C6-8B40-90A3-1E357369C660}" type="presOf" srcId="{63D2F082-266F-184D-A49D-358C5183BC8A}" destId="{1FFFC7EC-A81F-AA48-B99B-CA28E75B3E13}" srcOrd="0" destOrd="0" presId="urn:microsoft.com/office/officeart/2005/8/layout/hierarchy3"/>
    <dgm:cxn modelId="{04B69D14-1BD2-574D-B5D6-E2D11325203E}" type="presOf" srcId="{A6050017-4627-1046-91F9-BE61E63E2B87}" destId="{73923B88-FA0D-E446-B111-E3391D8B830D}" srcOrd="1" destOrd="0" presId="urn:microsoft.com/office/officeart/2005/8/layout/hierarchy3"/>
    <dgm:cxn modelId="{635168DC-59FE-504A-8533-7A1EF1AC573C}" type="presOf" srcId="{4B9F5014-71E0-EB4C-866C-E60F1A445CE4}" destId="{FF0311D4-0090-8D49-BB17-7957B401B1C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E1AAB7A-8548-DB4C-9A97-88CBB9E8FDC7}" type="presOf" srcId="{0B54B403-BB53-A345-8D96-7DE1B368B6C4}" destId="{A7080424-24AB-FB49-802F-0652DA834566}" srcOrd="0" destOrd="0" presId="urn:microsoft.com/office/officeart/2005/8/layout/hierarchy3"/>
    <dgm:cxn modelId="{35B7F2FF-B20B-1B40-B495-B9D818611568}" type="presParOf" srcId="{5218F9E1-55F7-FC40-8950-10BC2CAE1DFB}" destId="{13BB28D3-3859-6A46-878D-956473BB375A}" srcOrd="0" destOrd="0" presId="urn:microsoft.com/office/officeart/2005/8/layout/hierarchy3"/>
    <dgm:cxn modelId="{88CB1AE3-03A6-FC4B-B8B2-DE9773192EB9}" type="presParOf" srcId="{13BB28D3-3859-6A46-878D-956473BB375A}" destId="{AA394669-19B6-2A4A-9707-CED23257B1DC}" srcOrd="0" destOrd="0" presId="urn:microsoft.com/office/officeart/2005/8/layout/hierarchy3"/>
    <dgm:cxn modelId="{37AE3F37-60C2-3D41-AFA1-D74037A0F104}" type="presParOf" srcId="{AA394669-19B6-2A4A-9707-CED23257B1DC}" destId="{B2A598CA-E01C-EA4D-AF57-58AA130F86BB}" srcOrd="0" destOrd="0" presId="urn:microsoft.com/office/officeart/2005/8/layout/hierarchy3"/>
    <dgm:cxn modelId="{BDD46283-72EE-EC4E-8794-1681903AEA1E}" type="presParOf" srcId="{AA394669-19B6-2A4A-9707-CED23257B1DC}" destId="{73923B88-FA0D-E446-B111-E3391D8B830D}" srcOrd="1" destOrd="0" presId="urn:microsoft.com/office/officeart/2005/8/layout/hierarchy3"/>
    <dgm:cxn modelId="{320CAAAC-A446-1E46-B0F9-74F0420E38BE}" type="presParOf" srcId="{13BB28D3-3859-6A46-878D-956473BB375A}" destId="{048CFE8E-233E-9C40-B940-5E1A11DB1958}" srcOrd="1" destOrd="0" presId="urn:microsoft.com/office/officeart/2005/8/layout/hierarchy3"/>
    <dgm:cxn modelId="{828484AA-A683-F544-82B3-BB9183DADA18}" type="presParOf" srcId="{048CFE8E-233E-9C40-B940-5E1A11DB1958}" destId="{A7080424-24AB-FB49-802F-0652DA834566}" srcOrd="0" destOrd="0" presId="urn:microsoft.com/office/officeart/2005/8/layout/hierarchy3"/>
    <dgm:cxn modelId="{F63F66E5-494B-9B41-AC4D-CFAA7B8B540F}" type="presParOf" srcId="{048CFE8E-233E-9C40-B940-5E1A11DB1958}" destId="{E34A735B-C5BC-334C-B04C-4D409F37EE4C}" srcOrd="1" destOrd="0" presId="urn:microsoft.com/office/officeart/2005/8/layout/hierarchy3"/>
    <dgm:cxn modelId="{E23A95C2-12AE-6842-9812-84CAE9F1B1E2}" type="presParOf" srcId="{048CFE8E-233E-9C40-B940-5E1A11DB1958}" destId="{FF0311D4-0090-8D49-BB17-7957B401B1CB}" srcOrd="2" destOrd="0" presId="urn:microsoft.com/office/officeart/2005/8/layout/hierarchy3"/>
    <dgm:cxn modelId="{1683AD5E-A558-5D46-B33C-823EB8A1E65F}"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23D5BE1D-D86B-6B47-897F-CBF10F164C00}" type="presOf" srcId="{0F9C6387-CD5C-7749-833F-050223EE49AD}" destId="{F0A8EC69-BB29-F24E-8EEB-C8D77A64F0DD}" srcOrd="0" destOrd="0" presId="urn:microsoft.com/office/officeart/2005/8/layout/hierarchy3"/>
    <dgm:cxn modelId="{18961A80-6368-2146-AD53-A257FF064EE5}" type="presOf" srcId="{0B54B403-BB53-A345-8D96-7DE1B368B6C4}" destId="{A7080424-24AB-FB49-802F-0652DA834566}" srcOrd="0" destOrd="0" presId="urn:microsoft.com/office/officeart/2005/8/layout/hierarchy3"/>
    <dgm:cxn modelId="{178BA590-90A9-8C4A-9528-8B4FE5B12BC1}" type="presOf" srcId="{A754A459-373A-914C-A914-4E10C1F4C92F}" destId="{5218F9E1-55F7-FC40-8950-10BC2CAE1DFB}" srcOrd="0" destOrd="0" presId="urn:microsoft.com/office/officeart/2005/8/layout/hierarchy3"/>
    <dgm:cxn modelId="{754EF104-D81E-884A-BCEF-E523169049BC}" type="presOf" srcId="{A6050017-4627-1046-91F9-BE61E63E2B87}" destId="{73923B88-FA0D-E446-B111-E3391D8B830D}" srcOrd="1" destOrd="0" presId="urn:microsoft.com/office/officeart/2005/8/layout/hierarchy3"/>
    <dgm:cxn modelId="{345F272D-A46A-5740-A8FF-21F77996E1E1}" type="presOf" srcId="{4B9F5014-71E0-EB4C-866C-E60F1A445CE4}" destId="{FF0311D4-0090-8D49-BB17-7957B401B1CB}" srcOrd="0" destOrd="0" presId="urn:microsoft.com/office/officeart/2005/8/layout/hierarchy3"/>
    <dgm:cxn modelId="{FD5464E5-8D01-D745-AAC6-D5457B1612E1}" type="presOf" srcId="{57F3D74B-0913-F448-8EB1-4139BD6FBB08}" destId="{D1854B1F-16F4-2D49-B757-F5D3344522C3}" srcOrd="0" destOrd="0" presId="urn:microsoft.com/office/officeart/2005/8/layout/hierarchy3"/>
    <dgm:cxn modelId="{B575EDBA-7341-AE4A-A7CA-896AB32B8B63}" type="presOf" srcId="{A6050017-4627-1046-91F9-BE61E63E2B87}" destId="{B2A598CA-E01C-EA4D-AF57-58AA130F86BB}"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83D53FB7-BBDD-C543-9F25-E0153CB03C6C}" srcId="{A754A459-373A-914C-A914-4E10C1F4C92F}" destId="{A6050017-4627-1046-91F9-BE61E63E2B87}" srcOrd="0" destOrd="0" parTransId="{F0429D74-072F-944B-9CB3-A5378C2DE806}" sibTransId="{F95DBFF2-F4A6-EF42-A863-E7423FF6C1D9}"/>
    <dgm:cxn modelId="{D5A6BEF9-740E-1142-BD6F-156B09A1863F}" type="presOf" srcId="{D44F716C-3FDC-8643-A020-DD3109D26B65}" destId="{E34A735B-C5BC-334C-B04C-4D409F37EE4C}" srcOrd="0" destOrd="0" presId="urn:microsoft.com/office/officeart/2005/8/layout/hierarchy3"/>
    <dgm:cxn modelId="{7CE29D37-5793-9041-8B94-954D575663B7}" type="presOf" srcId="{8100DE8C-7478-8D4D-B3B6-619586BA7F36}" destId="{3A427E2D-A230-1647-8183-F69FAEDA4286}" srcOrd="0" destOrd="0" presId="urn:microsoft.com/office/officeart/2005/8/layout/hierarchy3"/>
    <dgm:cxn modelId="{C7D6254C-8DAF-E446-B525-7312079782AE}" type="presOf" srcId="{74D98060-DF5B-0E42-8AFD-16543B12F129}" destId="{C6218F86-024F-4948-9A71-07873295F8F7}" srcOrd="0" destOrd="0" presId="urn:microsoft.com/office/officeart/2005/8/layout/hierarchy3"/>
    <dgm:cxn modelId="{E25004CD-B59A-1347-8690-7D63FBE1D7D2}" type="presOf" srcId="{63D2F082-266F-184D-A49D-358C5183BC8A}" destId="{1FFFC7EC-A81F-AA48-B99B-CA28E75B3E13}" srcOrd="0" destOrd="0" presId="urn:microsoft.com/office/officeart/2005/8/layout/hierarchy3"/>
    <dgm:cxn modelId="{58AFB637-9806-4447-95FC-95F5C6EBF6E4}" type="presParOf" srcId="{5218F9E1-55F7-FC40-8950-10BC2CAE1DFB}" destId="{13BB28D3-3859-6A46-878D-956473BB375A}" srcOrd="0" destOrd="0" presId="urn:microsoft.com/office/officeart/2005/8/layout/hierarchy3"/>
    <dgm:cxn modelId="{C2135012-A746-1D42-B7CE-DCAF0C2223CD}" type="presParOf" srcId="{13BB28D3-3859-6A46-878D-956473BB375A}" destId="{AA394669-19B6-2A4A-9707-CED23257B1DC}" srcOrd="0" destOrd="0" presId="urn:microsoft.com/office/officeart/2005/8/layout/hierarchy3"/>
    <dgm:cxn modelId="{88D51388-AF58-4641-B4B3-65D4D8747590}" type="presParOf" srcId="{AA394669-19B6-2A4A-9707-CED23257B1DC}" destId="{B2A598CA-E01C-EA4D-AF57-58AA130F86BB}" srcOrd="0" destOrd="0" presId="urn:microsoft.com/office/officeart/2005/8/layout/hierarchy3"/>
    <dgm:cxn modelId="{67080370-0C46-134C-BB40-693ADF93F6FC}" type="presParOf" srcId="{AA394669-19B6-2A4A-9707-CED23257B1DC}" destId="{73923B88-FA0D-E446-B111-E3391D8B830D}" srcOrd="1" destOrd="0" presId="urn:microsoft.com/office/officeart/2005/8/layout/hierarchy3"/>
    <dgm:cxn modelId="{F095AB4A-7118-D743-AD77-575983FBE243}" type="presParOf" srcId="{13BB28D3-3859-6A46-878D-956473BB375A}" destId="{048CFE8E-233E-9C40-B940-5E1A11DB1958}" srcOrd="1" destOrd="0" presId="urn:microsoft.com/office/officeart/2005/8/layout/hierarchy3"/>
    <dgm:cxn modelId="{CD040EAC-A385-494C-9293-77CFF39DFEFD}" type="presParOf" srcId="{048CFE8E-233E-9C40-B940-5E1A11DB1958}" destId="{A7080424-24AB-FB49-802F-0652DA834566}" srcOrd="0" destOrd="0" presId="urn:microsoft.com/office/officeart/2005/8/layout/hierarchy3"/>
    <dgm:cxn modelId="{E68DBFCF-73FB-BB45-8D5C-B61DE202D406}" type="presParOf" srcId="{048CFE8E-233E-9C40-B940-5E1A11DB1958}" destId="{E34A735B-C5BC-334C-B04C-4D409F37EE4C}" srcOrd="1" destOrd="0" presId="urn:microsoft.com/office/officeart/2005/8/layout/hierarchy3"/>
    <dgm:cxn modelId="{BD422930-5B6B-8D44-90C8-E75E114E2CC7}" type="presParOf" srcId="{048CFE8E-233E-9C40-B940-5E1A11DB1958}" destId="{F0A8EC69-BB29-F24E-8EEB-C8D77A64F0DD}" srcOrd="2" destOrd="0" presId="urn:microsoft.com/office/officeart/2005/8/layout/hierarchy3"/>
    <dgm:cxn modelId="{2D53F2B1-6C00-924C-A038-CA97D6BD067E}" type="presParOf" srcId="{048CFE8E-233E-9C40-B940-5E1A11DB1958}" destId="{3A427E2D-A230-1647-8183-F69FAEDA4286}" srcOrd="3" destOrd="0" presId="urn:microsoft.com/office/officeart/2005/8/layout/hierarchy3"/>
    <dgm:cxn modelId="{27E11ADD-4D6B-D24C-A5A6-8BD0F70DB7EA}" type="presParOf" srcId="{048CFE8E-233E-9C40-B940-5E1A11DB1958}" destId="{FF0311D4-0090-8D49-BB17-7957B401B1CB}" srcOrd="4" destOrd="0" presId="urn:microsoft.com/office/officeart/2005/8/layout/hierarchy3"/>
    <dgm:cxn modelId="{2FB6DC6B-753F-6D40-B047-5355EE5E6459}" type="presParOf" srcId="{048CFE8E-233E-9C40-B940-5E1A11DB1958}" destId="{1FFFC7EC-A81F-AA48-B99B-CA28E75B3E13}" srcOrd="5" destOrd="0" presId="urn:microsoft.com/office/officeart/2005/8/layout/hierarchy3"/>
    <dgm:cxn modelId="{D6826564-1F82-144D-AACC-707C927778ED}" type="presParOf" srcId="{048CFE8E-233E-9C40-B940-5E1A11DB1958}" destId="{C6218F86-024F-4948-9A71-07873295F8F7}" srcOrd="6" destOrd="0" presId="urn:microsoft.com/office/officeart/2005/8/layout/hierarchy3"/>
    <dgm:cxn modelId="{5EF98ECF-098B-7A43-8703-3FFA1E526583}"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CCAE8702-53E4-7D4B-92D9-F109947CA7F8}" type="presOf" srcId="{183C4D7A-51E5-9D4A-8722-B033BB650077}" destId="{A2D8B243-9861-CB4C-9DC9-4D3970B797C1}"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98B3BE5-7C60-5E48-A692-CA52C6206A27}"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CCF70D2C-52DC-994E-8D2B-CBF653ABE718}" type="presOf" srcId="{BE52F91F-FC70-D84E-8B56-57DD33F1959A}" destId="{FB9B2694-C9DD-5F41-AEF5-FE06D207342C}" srcOrd="0" destOrd="0" presId="urn:microsoft.com/office/officeart/2005/8/layout/equation1"/>
    <dgm:cxn modelId="{176E500B-90FF-AF44-9E65-39B4FB437A1C}" type="presOf" srcId="{E5FC7AF9-8C95-6A4C-A8DE-6C8A4D1F9430}" destId="{8C6BBD0A-341D-F448-AE4B-11C0CE9949B8}" srcOrd="0" destOrd="0" presId="urn:microsoft.com/office/officeart/2005/8/layout/equation1"/>
    <dgm:cxn modelId="{F3735B8C-A8E4-C946-9E5F-DD71EB0EA540}" type="presOf" srcId="{C17C9D10-EE76-7640-A94C-D94C87A3F6C3}" destId="{A9C6362F-FD2C-A44B-8412-4E042722523A}" srcOrd="0" destOrd="0" presId="urn:microsoft.com/office/officeart/2005/8/layout/equation1"/>
    <dgm:cxn modelId="{F5A66239-FBDE-CC43-96EA-4994FD31C0EE}" type="presOf" srcId="{76B5C694-B853-0246-BCA0-5E7F2433D535}" destId="{0472C170-12DA-B143-AD1C-711D1168B5FF}" srcOrd="0" destOrd="0" presId="urn:microsoft.com/office/officeart/2005/8/layout/equation1"/>
    <dgm:cxn modelId="{85B8D8ED-74D4-BD4B-A678-31A182C70823}"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778E8A60-7B06-F147-943F-4D06211D581C}" type="presOf" srcId="{F32F0913-A3AF-1446-B5C2-B320E756F7AD}" destId="{43B7E150-48FC-BF4A-9779-A59569998339}" srcOrd="0" destOrd="0" presId="urn:microsoft.com/office/officeart/2005/8/layout/equation1"/>
    <dgm:cxn modelId="{69F15D40-4426-BE44-A349-9C4D8B152C12}" type="presParOf" srcId="{53655511-3EA9-E24B-ADA6-7E53EB5D5B44}" destId="{0472C170-12DA-B143-AD1C-711D1168B5FF}" srcOrd="0" destOrd="0" presId="urn:microsoft.com/office/officeart/2005/8/layout/equation1"/>
    <dgm:cxn modelId="{0FD6C057-CB4B-F146-836C-4DF3578D26E6}" type="presParOf" srcId="{53655511-3EA9-E24B-ADA6-7E53EB5D5B44}" destId="{0A08B234-ABF7-DB43-A58C-B3C0794EAE49}" srcOrd="1" destOrd="0" presId="urn:microsoft.com/office/officeart/2005/8/layout/equation1"/>
    <dgm:cxn modelId="{1740CD28-A5ED-B54D-B8F3-DB6E9B650AB4}" type="presParOf" srcId="{53655511-3EA9-E24B-ADA6-7E53EB5D5B44}" destId="{A2D8B243-9861-CB4C-9DC9-4D3970B797C1}" srcOrd="2" destOrd="0" presId="urn:microsoft.com/office/officeart/2005/8/layout/equation1"/>
    <dgm:cxn modelId="{1480557F-D728-EE46-87F0-49FFECD4A2F7}" type="presParOf" srcId="{53655511-3EA9-E24B-ADA6-7E53EB5D5B44}" destId="{EDB500EE-8294-3F4B-8417-8BE8023C1D35}" srcOrd="3" destOrd="0" presId="urn:microsoft.com/office/officeart/2005/8/layout/equation1"/>
    <dgm:cxn modelId="{63AE7A38-EDCD-5941-8A25-DBF0FF0E6755}" type="presParOf" srcId="{53655511-3EA9-E24B-ADA6-7E53EB5D5B44}" destId="{A9C6362F-FD2C-A44B-8412-4E042722523A}" srcOrd="4" destOrd="0" presId="urn:microsoft.com/office/officeart/2005/8/layout/equation1"/>
    <dgm:cxn modelId="{B1F7D190-B74E-5D4E-8C09-7855DDC41BFD}" type="presParOf" srcId="{53655511-3EA9-E24B-ADA6-7E53EB5D5B44}" destId="{1D85500E-2E82-6A4A-91EE-9AF48FEC6C45}" srcOrd="5" destOrd="0" presId="urn:microsoft.com/office/officeart/2005/8/layout/equation1"/>
    <dgm:cxn modelId="{E9C28F9A-6F5B-0344-BCB3-6749CD325C49}" type="presParOf" srcId="{53655511-3EA9-E24B-ADA6-7E53EB5D5B44}" destId="{43B7E150-48FC-BF4A-9779-A59569998339}" srcOrd="6" destOrd="0" presId="urn:microsoft.com/office/officeart/2005/8/layout/equation1"/>
    <dgm:cxn modelId="{B756D4B5-0061-5648-AB45-393F72F90D4D}" type="presParOf" srcId="{53655511-3EA9-E24B-ADA6-7E53EB5D5B44}" destId="{88E048A8-2DA0-7B47-9D5D-4C623211681A}" srcOrd="7" destOrd="0" presId="urn:microsoft.com/office/officeart/2005/8/layout/equation1"/>
    <dgm:cxn modelId="{639442ED-755B-C744-B3DB-DF4106970265}" type="presParOf" srcId="{53655511-3EA9-E24B-ADA6-7E53EB5D5B44}" destId="{8C6BBD0A-341D-F448-AE4B-11C0CE9949B8}" srcOrd="8" destOrd="0" presId="urn:microsoft.com/office/officeart/2005/8/layout/equation1"/>
    <dgm:cxn modelId="{91AC7A24-378D-604B-8E46-F85FD116D511}" type="presParOf" srcId="{53655511-3EA9-E24B-ADA6-7E53EB5D5B44}" destId="{73DEAC19-71FE-434C-B8AB-5F6FDE04D5DA}" srcOrd="9" destOrd="0" presId="urn:microsoft.com/office/officeart/2005/8/layout/equation1"/>
    <dgm:cxn modelId="{DE5BC387-795C-704C-98EB-238601870FBF}" type="presParOf" srcId="{53655511-3EA9-E24B-ADA6-7E53EB5D5B44}" destId="{FB9B2694-C9DD-5F41-AEF5-FE06D207342C}" srcOrd="10" destOrd="0" presId="urn:microsoft.com/office/officeart/2005/8/layout/equation1"/>
    <dgm:cxn modelId="{AC63C7F7-F682-BD48-B9EF-846C8987B02B}" type="presParOf" srcId="{53655511-3EA9-E24B-ADA6-7E53EB5D5B44}" destId="{ABE3BCDB-6BFB-044A-9A25-2B53D8273D94}" srcOrd="11" destOrd="0" presId="urn:microsoft.com/office/officeart/2005/8/layout/equation1"/>
    <dgm:cxn modelId="{A460FADD-EF9D-8745-91FD-7D4C7DD2483E}"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C489B7BB-A2AD-724A-8AAE-C57196F1029E}" srcId="{A6050017-4627-1046-91F9-BE61E63E2B87}" destId="{63D2F082-266F-184D-A49D-358C5183BC8A}" srcOrd="1" destOrd="0" parTransId="{4B9F5014-71E0-EB4C-866C-E60F1A445CE4}" sibTransId="{1E52988C-8326-6B4A-B547-1FB41DE036D4}"/>
    <dgm:cxn modelId="{D241B599-A05B-A44C-9000-51F14F3A8F07}" type="presOf" srcId="{74D98060-DF5B-0E42-8AFD-16543B12F129}" destId="{C6218F86-024F-4948-9A71-07873295F8F7}" srcOrd="0" destOrd="0" presId="urn:microsoft.com/office/officeart/2005/8/layout/hierarchy3"/>
    <dgm:cxn modelId="{324F3F00-A261-D549-8B5B-D10794403BDF}" srcId="{A6050017-4627-1046-91F9-BE61E63E2B87}" destId="{D44F716C-3FDC-8643-A020-DD3109D26B65}" srcOrd="3" destOrd="0" parTransId="{0B54B403-BB53-A345-8D96-7DE1B368B6C4}" sibTransId="{793CB53A-F848-5444-9756-E50608370217}"/>
    <dgm:cxn modelId="{B1CA60A3-A0B0-324E-9CAF-978FA78F31D0}" type="presOf" srcId="{C40AE8F5-9FE5-5844-800D-DD79FE07BCC2}" destId="{3FA6F786-5895-0E4A-A5B9-A446D5C1A526}" srcOrd="0" destOrd="0" presId="urn:microsoft.com/office/officeart/2005/8/layout/hierarchy3"/>
    <dgm:cxn modelId="{F0F3F8A3-EF4B-C741-8172-635B1D03458E}" type="presOf" srcId="{63D2F082-266F-184D-A49D-358C5183BC8A}" destId="{1FFFC7EC-A81F-AA48-B99B-CA28E75B3E13}" srcOrd="0" destOrd="0" presId="urn:microsoft.com/office/officeart/2005/8/layout/hierarchy3"/>
    <dgm:cxn modelId="{75F6EAB8-36D4-A849-9812-1D558620C31A}" type="presOf" srcId="{4B9F5014-71E0-EB4C-866C-E60F1A445CE4}" destId="{FF0311D4-0090-8D49-BB17-7957B401B1CB}"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83D53FB7-BBDD-C543-9F25-E0153CB03C6C}" srcId="{A754A459-373A-914C-A914-4E10C1F4C92F}" destId="{A6050017-4627-1046-91F9-BE61E63E2B87}" srcOrd="0" destOrd="0" parTransId="{F0429D74-072F-944B-9CB3-A5378C2DE806}" sibTransId="{F95DBFF2-F4A6-EF42-A863-E7423FF6C1D9}"/>
    <dgm:cxn modelId="{48CB446A-92B7-A242-A107-60FEC4BDFD44}" type="presOf" srcId="{0B54B403-BB53-A345-8D96-7DE1B368B6C4}" destId="{A7080424-24AB-FB49-802F-0652DA834566}" srcOrd="0" destOrd="0" presId="urn:microsoft.com/office/officeart/2005/8/layout/hierarchy3"/>
    <dgm:cxn modelId="{D5E290B1-761B-EB45-B0F6-BF2416C0F87B}" type="presOf" srcId="{A6050017-4627-1046-91F9-BE61E63E2B87}" destId="{B2A598CA-E01C-EA4D-AF57-58AA130F86BB}" srcOrd="0" destOrd="0" presId="urn:microsoft.com/office/officeart/2005/8/layout/hierarchy3"/>
    <dgm:cxn modelId="{01C621DD-CD21-3744-98C5-905E5677AE97}" type="presOf" srcId="{A754A459-373A-914C-A914-4E10C1F4C92F}" destId="{5218F9E1-55F7-FC40-8950-10BC2CAE1DFB}"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82E960A5-CE1D-E943-898E-8EC5AA4E860B}" type="presOf" srcId="{8100DE8C-7478-8D4D-B3B6-619586BA7F36}" destId="{3A427E2D-A230-1647-8183-F69FAEDA4286}" srcOrd="0" destOrd="0" presId="urn:microsoft.com/office/officeart/2005/8/layout/hierarchy3"/>
    <dgm:cxn modelId="{3E9EDF85-21CA-D344-9377-E0A100F91035}" type="presOf" srcId="{0F9C6387-CD5C-7749-833F-050223EE49AD}" destId="{F0A8EC69-BB29-F24E-8EEB-C8D77A64F0DD}" srcOrd="0" destOrd="0" presId="urn:microsoft.com/office/officeart/2005/8/layout/hierarchy3"/>
    <dgm:cxn modelId="{ECEF454C-60DF-4F40-9C02-142FBD6EE791}" type="presOf" srcId="{57F3D74B-0913-F448-8EB1-4139BD6FBB08}" destId="{D1854B1F-16F4-2D49-B757-F5D3344522C3}" srcOrd="0" destOrd="0" presId="urn:microsoft.com/office/officeart/2005/8/layout/hierarchy3"/>
    <dgm:cxn modelId="{CEF265BE-2B80-4146-969F-70694B102EBC}" type="presOf" srcId="{1EA34553-542B-254E-9C64-3A41FE69C11A}" destId="{C13941AD-5333-E14A-8376-4CEB6149DE47}" srcOrd="0" destOrd="0" presId="urn:microsoft.com/office/officeart/2005/8/layout/hierarchy3"/>
    <dgm:cxn modelId="{397DAF84-343E-2147-82F3-308A6E5DCF37}" type="presOf" srcId="{A6050017-4627-1046-91F9-BE61E63E2B87}" destId="{73923B88-FA0D-E446-B111-E3391D8B830D}" srcOrd="1" destOrd="0" presId="urn:microsoft.com/office/officeart/2005/8/layout/hierarchy3"/>
    <dgm:cxn modelId="{A1FC09A8-DA47-B74C-8E04-932D6DFAC812}" type="presOf" srcId="{D44F716C-3FDC-8643-A020-DD3109D26B65}" destId="{E34A735B-C5BC-334C-B04C-4D409F37EE4C}" srcOrd="0" destOrd="0" presId="urn:microsoft.com/office/officeart/2005/8/layout/hierarchy3"/>
    <dgm:cxn modelId="{458075A1-15AF-B348-AD9E-81D57E1BBB5A}" type="presParOf" srcId="{5218F9E1-55F7-FC40-8950-10BC2CAE1DFB}" destId="{13BB28D3-3859-6A46-878D-956473BB375A}" srcOrd="0" destOrd="0" presId="urn:microsoft.com/office/officeart/2005/8/layout/hierarchy3"/>
    <dgm:cxn modelId="{E545958A-CDE0-D344-86B1-97043BFDCE76}" type="presParOf" srcId="{13BB28D3-3859-6A46-878D-956473BB375A}" destId="{AA394669-19B6-2A4A-9707-CED23257B1DC}" srcOrd="0" destOrd="0" presId="urn:microsoft.com/office/officeart/2005/8/layout/hierarchy3"/>
    <dgm:cxn modelId="{E5873552-65FC-F748-A53C-F3D20B10667E}" type="presParOf" srcId="{AA394669-19B6-2A4A-9707-CED23257B1DC}" destId="{B2A598CA-E01C-EA4D-AF57-58AA130F86BB}" srcOrd="0" destOrd="0" presId="urn:microsoft.com/office/officeart/2005/8/layout/hierarchy3"/>
    <dgm:cxn modelId="{94DB1457-D86A-0542-8835-0F03E07A9024}" type="presParOf" srcId="{AA394669-19B6-2A4A-9707-CED23257B1DC}" destId="{73923B88-FA0D-E446-B111-E3391D8B830D}" srcOrd="1" destOrd="0" presId="urn:microsoft.com/office/officeart/2005/8/layout/hierarchy3"/>
    <dgm:cxn modelId="{EB9775A9-4852-B541-915F-524D2BF7E45A}" type="presParOf" srcId="{13BB28D3-3859-6A46-878D-956473BB375A}" destId="{048CFE8E-233E-9C40-B940-5E1A11DB1958}" srcOrd="1" destOrd="0" presId="urn:microsoft.com/office/officeart/2005/8/layout/hierarchy3"/>
    <dgm:cxn modelId="{1F9E151A-1935-A94E-A539-85F2BA85D610}" type="presParOf" srcId="{048CFE8E-233E-9C40-B940-5E1A11DB1958}" destId="{F0A8EC69-BB29-F24E-8EEB-C8D77A64F0DD}" srcOrd="0" destOrd="0" presId="urn:microsoft.com/office/officeart/2005/8/layout/hierarchy3"/>
    <dgm:cxn modelId="{714DC9CC-2D72-C94F-96A0-95BEC4341543}" type="presParOf" srcId="{048CFE8E-233E-9C40-B940-5E1A11DB1958}" destId="{3A427E2D-A230-1647-8183-F69FAEDA4286}" srcOrd="1" destOrd="0" presId="urn:microsoft.com/office/officeart/2005/8/layout/hierarchy3"/>
    <dgm:cxn modelId="{44EC6080-C92E-094D-89F0-55D37AF2D2F8}" type="presParOf" srcId="{048CFE8E-233E-9C40-B940-5E1A11DB1958}" destId="{FF0311D4-0090-8D49-BB17-7957B401B1CB}" srcOrd="2" destOrd="0" presId="urn:microsoft.com/office/officeart/2005/8/layout/hierarchy3"/>
    <dgm:cxn modelId="{5027181F-EEC4-A04E-9F4A-33F03B15FA0E}" type="presParOf" srcId="{048CFE8E-233E-9C40-B940-5E1A11DB1958}" destId="{1FFFC7EC-A81F-AA48-B99B-CA28E75B3E13}" srcOrd="3" destOrd="0" presId="urn:microsoft.com/office/officeart/2005/8/layout/hierarchy3"/>
    <dgm:cxn modelId="{23E8CE5E-F795-444F-BD20-BB0881BE37DF}" type="presParOf" srcId="{048CFE8E-233E-9C40-B940-5E1A11DB1958}" destId="{C6218F86-024F-4948-9A71-07873295F8F7}" srcOrd="4" destOrd="0" presId="urn:microsoft.com/office/officeart/2005/8/layout/hierarchy3"/>
    <dgm:cxn modelId="{0A2198F7-5B64-1242-A096-CA2AB981FEED}" type="presParOf" srcId="{048CFE8E-233E-9C40-B940-5E1A11DB1958}" destId="{D1854B1F-16F4-2D49-B757-F5D3344522C3}" srcOrd="5" destOrd="0" presId="urn:microsoft.com/office/officeart/2005/8/layout/hierarchy3"/>
    <dgm:cxn modelId="{61290572-2502-CE48-BD06-39510DFED301}" type="presParOf" srcId="{048CFE8E-233E-9C40-B940-5E1A11DB1958}" destId="{A7080424-24AB-FB49-802F-0652DA834566}" srcOrd="6" destOrd="0" presId="urn:microsoft.com/office/officeart/2005/8/layout/hierarchy3"/>
    <dgm:cxn modelId="{A721C142-DB41-6B4F-8AC8-DC1E43FBBC09}" type="presParOf" srcId="{048CFE8E-233E-9C40-B940-5E1A11DB1958}" destId="{E34A735B-C5BC-334C-B04C-4D409F37EE4C}" srcOrd="7" destOrd="0" presId="urn:microsoft.com/office/officeart/2005/8/layout/hierarchy3"/>
    <dgm:cxn modelId="{FE975D47-09C1-434A-96D7-524028AE16DB}" type="presParOf" srcId="{048CFE8E-233E-9C40-B940-5E1A11DB1958}" destId="{C13941AD-5333-E14A-8376-4CEB6149DE47}" srcOrd="8" destOrd="0" presId="urn:microsoft.com/office/officeart/2005/8/layout/hierarchy3"/>
    <dgm:cxn modelId="{08750169-1366-3441-BAFD-1E22E9729963}"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1CBAB593-FE17-9042-8AC2-997A9D368CBC}" type="presOf" srcId="{A6050017-4627-1046-91F9-BE61E63E2B87}" destId="{B2A598CA-E01C-EA4D-AF57-58AA130F86B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4B4D1C66-F4F4-FA46-9F62-EEFC432B345E}" type="presOf" srcId="{D44F716C-3FDC-8643-A020-DD3109D26B65}" destId="{E34A735B-C5BC-334C-B04C-4D409F37EE4C}" srcOrd="0" destOrd="0" presId="urn:microsoft.com/office/officeart/2005/8/layout/hierarchy3"/>
    <dgm:cxn modelId="{CC880BB6-5286-6749-ADA7-FF58F3A4BCDC}" type="presOf" srcId="{57F3D74B-0913-F448-8EB1-4139BD6FBB08}" destId="{D1854B1F-16F4-2D49-B757-F5D3344522C3}" srcOrd="0" destOrd="0" presId="urn:microsoft.com/office/officeart/2005/8/layout/hierarchy3"/>
    <dgm:cxn modelId="{7BF025F7-DE80-4F44-A448-B35EAAA28CF5}" type="presOf" srcId="{74D98060-DF5B-0E42-8AFD-16543B12F129}" destId="{C6218F86-024F-4948-9A71-07873295F8F7}"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2A6C9362-4E1E-DE4E-9495-78D7BEBE07B2}" type="presOf" srcId="{0B54B403-BB53-A345-8D96-7DE1B368B6C4}" destId="{A7080424-24AB-FB49-802F-0652DA834566}" srcOrd="0" destOrd="0" presId="urn:microsoft.com/office/officeart/2005/8/layout/hierarchy3"/>
    <dgm:cxn modelId="{419EB495-779B-0346-A521-7F3247944090}" type="presOf" srcId="{63D2F082-266F-184D-A49D-358C5183BC8A}" destId="{1FFFC7EC-A81F-AA48-B99B-CA28E75B3E13}" srcOrd="0" destOrd="0" presId="urn:microsoft.com/office/officeart/2005/8/layout/hierarchy3"/>
    <dgm:cxn modelId="{CBCC54BE-B682-6A46-A7EF-CA41B12667DF}" type="presOf" srcId="{8100DE8C-7478-8D4D-B3B6-619586BA7F36}" destId="{3A427E2D-A230-1647-8183-F69FAEDA4286}" srcOrd="0" destOrd="0" presId="urn:microsoft.com/office/officeart/2005/8/layout/hierarchy3"/>
    <dgm:cxn modelId="{B6861D97-8FEA-D34F-8520-B0EDD2CBDCD8}" type="presOf" srcId="{0F9C6387-CD5C-7749-833F-050223EE49AD}" destId="{F0A8EC69-BB29-F24E-8EEB-C8D77A64F0DD}"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E0651E6C-2BAB-6F4A-B001-E22F81196F79}" type="presOf" srcId="{4B9F5014-71E0-EB4C-866C-E60F1A445CE4}" destId="{FF0311D4-0090-8D49-BB17-7957B401B1CB}" srcOrd="0" destOrd="0" presId="urn:microsoft.com/office/officeart/2005/8/layout/hierarchy3"/>
    <dgm:cxn modelId="{F95E5A48-2246-DD4D-9289-3E3295EC20D9}" type="presOf" srcId="{A754A459-373A-914C-A914-4E10C1F4C92F}" destId="{5218F9E1-55F7-FC40-8950-10BC2CAE1DFB}" srcOrd="0" destOrd="0" presId="urn:microsoft.com/office/officeart/2005/8/layout/hierarchy3"/>
    <dgm:cxn modelId="{CE6BFE5D-08F1-CC48-9887-3290DF9EBC32}" type="presOf" srcId="{A6050017-4627-1046-91F9-BE61E63E2B87}" destId="{73923B88-FA0D-E446-B111-E3391D8B830D}" srcOrd="1" destOrd="0" presId="urn:microsoft.com/office/officeart/2005/8/layout/hierarchy3"/>
    <dgm:cxn modelId="{3EEBF377-C352-7441-8298-C3960EA5177E}" type="presParOf" srcId="{5218F9E1-55F7-FC40-8950-10BC2CAE1DFB}" destId="{13BB28D3-3859-6A46-878D-956473BB375A}" srcOrd="0" destOrd="0" presId="urn:microsoft.com/office/officeart/2005/8/layout/hierarchy3"/>
    <dgm:cxn modelId="{4665E790-ECCC-CD4E-BDBA-D2070DB29A01}" type="presParOf" srcId="{13BB28D3-3859-6A46-878D-956473BB375A}" destId="{AA394669-19B6-2A4A-9707-CED23257B1DC}" srcOrd="0" destOrd="0" presId="urn:microsoft.com/office/officeart/2005/8/layout/hierarchy3"/>
    <dgm:cxn modelId="{0BB92372-2625-0748-A0C9-BB6A03D64646}" type="presParOf" srcId="{AA394669-19B6-2A4A-9707-CED23257B1DC}" destId="{B2A598CA-E01C-EA4D-AF57-58AA130F86BB}" srcOrd="0" destOrd="0" presId="urn:microsoft.com/office/officeart/2005/8/layout/hierarchy3"/>
    <dgm:cxn modelId="{E718D1B4-9BE4-A446-AB9E-C4C12277E7B5}" type="presParOf" srcId="{AA394669-19B6-2A4A-9707-CED23257B1DC}" destId="{73923B88-FA0D-E446-B111-E3391D8B830D}" srcOrd="1" destOrd="0" presId="urn:microsoft.com/office/officeart/2005/8/layout/hierarchy3"/>
    <dgm:cxn modelId="{BF473F46-A57F-AA40-985A-AD511AF90A8B}" type="presParOf" srcId="{13BB28D3-3859-6A46-878D-956473BB375A}" destId="{048CFE8E-233E-9C40-B940-5E1A11DB1958}" srcOrd="1" destOrd="0" presId="urn:microsoft.com/office/officeart/2005/8/layout/hierarchy3"/>
    <dgm:cxn modelId="{47E37FAF-14B0-A346-B0C4-23282888CA32}" type="presParOf" srcId="{048CFE8E-233E-9C40-B940-5E1A11DB1958}" destId="{A7080424-24AB-FB49-802F-0652DA834566}" srcOrd="0" destOrd="0" presId="urn:microsoft.com/office/officeart/2005/8/layout/hierarchy3"/>
    <dgm:cxn modelId="{4F1DDEAE-671E-B047-A67B-C5F6E6F88F84}" type="presParOf" srcId="{048CFE8E-233E-9C40-B940-5E1A11DB1958}" destId="{E34A735B-C5BC-334C-B04C-4D409F37EE4C}" srcOrd="1" destOrd="0" presId="urn:microsoft.com/office/officeart/2005/8/layout/hierarchy3"/>
    <dgm:cxn modelId="{B8DF6619-1497-7045-A9AE-DBDBFD309265}" type="presParOf" srcId="{048CFE8E-233E-9C40-B940-5E1A11DB1958}" destId="{F0A8EC69-BB29-F24E-8EEB-C8D77A64F0DD}" srcOrd="2" destOrd="0" presId="urn:microsoft.com/office/officeart/2005/8/layout/hierarchy3"/>
    <dgm:cxn modelId="{F119D1DC-3AC8-3140-A279-749C71753729}" type="presParOf" srcId="{048CFE8E-233E-9C40-B940-5E1A11DB1958}" destId="{3A427E2D-A230-1647-8183-F69FAEDA4286}" srcOrd="3" destOrd="0" presId="urn:microsoft.com/office/officeart/2005/8/layout/hierarchy3"/>
    <dgm:cxn modelId="{060B9C21-C252-6042-A2EA-BC5738F2DE43}" type="presParOf" srcId="{048CFE8E-233E-9C40-B940-5E1A11DB1958}" destId="{FF0311D4-0090-8D49-BB17-7957B401B1CB}" srcOrd="4" destOrd="0" presId="urn:microsoft.com/office/officeart/2005/8/layout/hierarchy3"/>
    <dgm:cxn modelId="{414DD124-8ACA-A04C-9F72-FFDC9440F5B9}" type="presParOf" srcId="{048CFE8E-233E-9C40-B940-5E1A11DB1958}" destId="{1FFFC7EC-A81F-AA48-B99B-CA28E75B3E13}" srcOrd="5" destOrd="0" presId="urn:microsoft.com/office/officeart/2005/8/layout/hierarchy3"/>
    <dgm:cxn modelId="{C0AAD9A0-DE33-1C43-904D-25B924D0687B}" type="presParOf" srcId="{048CFE8E-233E-9C40-B940-5E1A11DB1958}" destId="{C6218F86-024F-4948-9A71-07873295F8F7}" srcOrd="6" destOrd="0" presId="urn:microsoft.com/office/officeart/2005/8/layout/hierarchy3"/>
    <dgm:cxn modelId="{B1DB1349-1639-2E4C-8DCF-DF139140F8BB}"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C49A965E-D352-8E43-BCC5-1690E34354AA}" type="presOf" srcId="{F32F0913-A3AF-1446-B5C2-B320E756F7AD}" destId="{43B7E150-48FC-BF4A-9779-A59569998339}"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47DF88D8-0926-6A46-B0B2-4A5410FB5F99}" type="presOf" srcId="{B21C862C-BCF1-F544-BD07-29CD2C2ABB4C}" destId="{53655511-3EA9-E24B-ADA6-7E53EB5D5B44}" srcOrd="0" destOrd="0" presId="urn:microsoft.com/office/officeart/2005/8/layout/equation1"/>
    <dgm:cxn modelId="{10D45264-0A50-4D4E-A5DB-183818173462}" type="presOf" srcId="{76B5C694-B853-0246-BCA0-5E7F2433D535}" destId="{0472C170-12DA-B143-AD1C-711D1168B5FF}" srcOrd="0" destOrd="0" presId="urn:microsoft.com/office/officeart/2005/8/layout/equation1"/>
    <dgm:cxn modelId="{E62CFDCE-478A-9240-9E74-02D4E8FE49D3}" type="presOf" srcId="{C17C9D10-EE76-7640-A94C-D94C87A3F6C3}" destId="{A9C6362F-FD2C-A44B-8412-4E042722523A}"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AF10A259-0C1B-7A4C-8E23-7EEE3BBE0DDE}" type="presOf" srcId="{D407CFE4-E8FB-E245-AFDB-410BA6680B55}" destId="{8550BC7D-E478-6C47-BCD8-EB8C32D6A82C}" srcOrd="0" destOrd="0" presId="urn:microsoft.com/office/officeart/2005/8/layout/equation1"/>
    <dgm:cxn modelId="{C2BAFBE1-F2BD-594A-BD71-05A4F259ED0F}" type="presOf" srcId="{E5FC7AF9-8C95-6A4C-A8DE-6C8A4D1F9430}" destId="{8C6BBD0A-341D-F448-AE4B-11C0CE9949B8}"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5CC6190-E416-9743-BBD6-14A6C78F9B4E}" type="presOf" srcId="{BE52F91F-FC70-D84E-8B56-57DD33F1959A}" destId="{FB9B2694-C9DD-5F41-AEF5-FE06D207342C}" srcOrd="0" destOrd="0" presId="urn:microsoft.com/office/officeart/2005/8/layout/equation1"/>
    <dgm:cxn modelId="{B1763F7A-6908-0942-8B01-06CD80D5BA00}" type="presOf" srcId="{183C4D7A-51E5-9D4A-8722-B033BB650077}" destId="{A2D8B243-9861-CB4C-9DC9-4D3970B797C1}" srcOrd="0" destOrd="0" presId="urn:microsoft.com/office/officeart/2005/8/layout/equation1"/>
    <dgm:cxn modelId="{3D2E1BEC-AC44-6C44-BD01-BB744B2AADDF}" type="presParOf" srcId="{53655511-3EA9-E24B-ADA6-7E53EB5D5B44}" destId="{0472C170-12DA-B143-AD1C-711D1168B5FF}" srcOrd="0" destOrd="0" presId="urn:microsoft.com/office/officeart/2005/8/layout/equation1"/>
    <dgm:cxn modelId="{EC2E28E3-0A4D-944C-B02B-6CE898D381E3}" type="presParOf" srcId="{53655511-3EA9-E24B-ADA6-7E53EB5D5B44}" destId="{0A08B234-ABF7-DB43-A58C-B3C0794EAE49}" srcOrd="1" destOrd="0" presId="urn:microsoft.com/office/officeart/2005/8/layout/equation1"/>
    <dgm:cxn modelId="{B891CC1B-93FA-2F4D-B355-1C390707D50B}" type="presParOf" srcId="{53655511-3EA9-E24B-ADA6-7E53EB5D5B44}" destId="{A2D8B243-9861-CB4C-9DC9-4D3970B797C1}" srcOrd="2" destOrd="0" presId="urn:microsoft.com/office/officeart/2005/8/layout/equation1"/>
    <dgm:cxn modelId="{8414533B-4C11-AD4D-81D3-687FF9C38389}" type="presParOf" srcId="{53655511-3EA9-E24B-ADA6-7E53EB5D5B44}" destId="{EDB500EE-8294-3F4B-8417-8BE8023C1D35}" srcOrd="3" destOrd="0" presId="urn:microsoft.com/office/officeart/2005/8/layout/equation1"/>
    <dgm:cxn modelId="{9B9B7132-511B-6F42-862E-ED5A39234460}" type="presParOf" srcId="{53655511-3EA9-E24B-ADA6-7E53EB5D5B44}" destId="{A9C6362F-FD2C-A44B-8412-4E042722523A}" srcOrd="4" destOrd="0" presId="urn:microsoft.com/office/officeart/2005/8/layout/equation1"/>
    <dgm:cxn modelId="{13C6AB13-8C93-1D43-A3FC-4C46E372A185}" type="presParOf" srcId="{53655511-3EA9-E24B-ADA6-7E53EB5D5B44}" destId="{1D85500E-2E82-6A4A-91EE-9AF48FEC6C45}" srcOrd="5" destOrd="0" presId="urn:microsoft.com/office/officeart/2005/8/layout/equation1"/>
    <dgm:cxn modelId="{43D2D689-050B-7B4A-979F-F04D20F59776}" type="presParOf" srcId="{53655511-3EA9-E24B-ADA6-7E53EB5D5B44}" destId="{43B7E150-48FC-BF4A-9779-A59569998339}" srcOrd="6" destOrd="0" presId="urn:microsoft.com/office/officeart/2005/8/layout/equation1"/>
    <dgm:cxn modelId="{0084625D-A4CB-6044-BD3F-846420A5AB1E}" type="presParOf" srcId="{53655511-3EA9-E24B-ADA6-7E53EB5D5B44}" destId="{88E048A8-2DA0-7B47-9D5D-4C623211681A}" srcOrd="7" destOrd="0" presId="urn:microsoft.com/office/officeart/2005/8/layout/equation1"/>
    <dgm:cxn modelId="{B2AB65FD-EA74-704E-84F0-070CF6D4CA86}" type="presParOf" srcId="{53655511-3EA9-E24B-ADA6-7E53EB5D5B44}" destId="{8C6BBD0A-341D-F448-AE4B-11C0CE9949B8}" srcOrd="8" destOrd="0" presId="urn:microsoft.com/office/officeart/2005/8/layout/equation1"/>
    <dgm:cxn modelId="{C358F493-D0EE-7E46-AD87-B03939E335D4}" type="presParOf" srcId="{53655511-3EA9-E24B-ADA6-7E53EB5D5B44}" destId="{73DEAC19-71FE-434C-B8AB-5F6FDE04D5DA}" srcOrd="9" destOrd="0" presId="urn:microsoft.com/office/officeart/2005/8/layout/equation1"/>
    <dgm:cxn modelId="{47E51C1C-E836-0640-8C13-5A14F88884BA}" type="presParOf" srcId="{53655511-3EA9-E24B-ADA6-7E53EB5D5B44}" destId="{FB9B2694-C9DD-5F41-AEF5-FE06D207342C}" srcOrd="10" destOrd="0" presId="urn:microsoft.com/office/officeart/2005/8/layout/equation1"/>
    <dgm:cxn modelId="{E6E252E4-003C-9F44-925E-9777EBA6481C}" type="presParOf" srcId="{53655511-3EA9-E24B-ADA6-7E53EB5D5B44}" destId="{ABE3BCDB-6BFB-044A-9A25-2B53D8273D94}" srcOrd="11" destOrd="0" presId="urn:microsoft.com/office/officeart/2005/8/layout/equation1"/>
    <dgm:cxn modelId="{61AA5719-2E16-F041-98A8-97EE83CE9155}"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B9E58D1D-7EF0-BE44-94D4-61D541D5F3F8}" type="presOf" srcId="{74D98060-DF5B-0E42-8AFD-16543B12F129}" destId="{C6218F86-024F-4948-9A71-07873295F8F7}" srcOrd="0" destOrd="0" presId="urn:microsoft.com/office/officeart/2005/8/layout/hierarchy3"/>
    <dgm:cxn modelId="{A345C32B-CE31-3143-93D7-C7C91AF55D51}" srcId="{A6050017-4627-1046-91F9-BE61E63E2B87}" destId="{8100DE8C-7478-8D4D-B3B6-619586BA7F36}" srcOrd="0" destOrd="0" parTransId="{0F9C6387-CD5C-7749-833F-050223EE49AD}" sibTransId="{DC4EE291-F4A9-AA4C-AE19-F18867FDE9C3}"/>
    <dgm:cxn modelId="{1344BD59-B9A0-F64E-BCF4-4CA833BE46EE}" type="presOf" srcId="{63D2F082-266F-184D-A49D-358C5183BC8A}" destId="{1FFFC7EC-A81F-AA48-B99B-CA28E75B3E13}" srcOrd="0" destOrd="0" presId="urn:microsoft.com/office/officeart/2005/8/layout/hierarchy3"/>
    <dgm:cxn modelId="{FDC39CB8-93C0-A347-A05D-526C1DE70D23}" type="presOf" srcId="{0B54B403-BB53-A345-8D96-7DE1B368B6C4}" destId="{A7080424-24AB-FB49-802F-0652DA834566}"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C8BEC756-0F05-F248-ACB4-E1D472CBB3DE}" type="presOf" srcId="{0F9C6387-CD5C-7749-833F-050223EE49AD}" destId="{F0A8EC69-BB29-F24E-8EEB-C8D77A64F0DD}" srcOrd="0" destOrd="0" presId="urn:microsoft.com/office/officeart/2005/8/layout/hierarchy3"/>
    <dgm:cxn modelId="{C7D7C18F-6C2D-C34A-A8F1-F6E06A930AE8}" type="presOf" srcId="{C40AE8F5-9FE5-5844-800D-DD79FE07BCC2}" destId="{3FA6F786-5895-0E4A-A5B9-A446D5C1A526}" srcOrd="0" destOrd="0" presId="urn:microsoft.com/office/officeart/2005/8/layout/hierarchy3"/>
    <dgm:cxn modelId="{58C7D053-E498-2344-BC12-3D81B1DC00A8}" type="presOf" srcId="{A6050017-4627-1046-91F9-BE61E63E2B87}" destId="{B2A598CA-E01C-EA4D-AF57-58AA130F86BB}" srcOrd="0" destOrd="0" presId="urn:microsoft.com/office/officeart/2005/8/layout/hierarchy3"/>
    <dgm:cxn modelId="{60AC25AD-2226-A54B-A1EF-7CBDEA8E8837}" type="presOf" srcId="{57F3D74B-0913-F448-8EB1-4139BD6FBB08}" destId="{D1854B1F-16F4-2D49-B757-F5D3344522C3}" srcOrd="0" destOrd="0" presId="urn:microsoft.com/office/officeart/2005/8/layout/hierarchy3"/>
    <dgm:cxn modelId="{6215116D-8966-6A49-9A98-7E70645C20E1}" type="presOf" srcId="{A754A459-373A-914C-A914-4E10C1F4C92F}" destId="{5218F9E1-55F7-FC40-8950-10BC2CAE1DFB}" srcOrd="0" destOrd="0" presId="urn:microsoft.com/office/officeart/2005/8/layout/hierarchy3"/>
    <dgm:cxn modelId="{D0BC52EF-86EA-B946-957C-2505BD2966DF}" type="presOf" srcId="{A6050017-4627-1046-91F9-BE61E63E2B87}" destId="{73923B88-FA0D-E446-B111-E3391D8B830D}" srcOrd="1" destOrd="0" presId="urn:microsoft.com/office/officeart/2005/8/layout/hierarchy3"/>
    <dgm:cxn modelId="{187A7459-AB03-3D4E-B77F-00F1B7A46BE6}" type="presOf" srcId="{D44F716C-3FDC-8643-A020-DD3109D26B65}" destId="{E34A735B-C5BC-334C-B04C-4D409F37EE4C}" srcOrd="0" destOrd="0" presId="urn:microsoft.com/office/officeart/2005/8/layout/hierarchy3"/>
    <dgm:cxn modelId="{A78A2063-73A1-5B49-9721-3B4413A7DC18}" type="presOf" srcId="{4B9F5014-71E0-EB4C-866C-E60F1A445CE4}" destId="{FF0311D4-0090-8D49-BB17-7957B401B1CB}" srcOrd="0"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83D53FB7-BBDD-C543-9F25-E0153CB03C6C}" srcId="{A754A459-373A-914C-A914-4E10C1F4C92F}" destId="{A6050017-4627-1046-91F9-BE61E63E2B87}" srcOrd="0" destOrd="0" parTransId="{F0429D74-072F-944B-9CB3-A5378C2DE806}" sibTransId="{F95DBFF2-F4A6-EF42-A863-E7423FF6C1D9}"/>
    <dgm:cxn modelId="{41BCE17E-79FB-0E4D-896A-006AFE3FC89B}" srcId="{A6050017-4627-1046-91F9-BE61E63E2B87}" destId="{C40AE8F5-9FE5-5844-800D-DD79FE07BCC2}" srcOrd="4" destOrd="0" parTransId="{1EA34553-542B-254E-9C64-3A41FE69C11A}" sibTransId="{3779E756-7035-844D-AAAD-36049ADD0F28}"/>
    <dgm:cxn modelId="{B4D4ACA0-A073-7243-BDC3-7D6C64F37F8D}" type="presOf" srcId="{8100DE8C-7478-8D4D-B3B6-619586BA7F36}" destId="{3A427E2D-A230-1647-8183-F69FAEDA4286}" srcOrd="0" destOrd="0" presId="urn:microsoft.com/office/officeart/2005/8/layout/hierarchy3"/>
    <dgm:cxn modelId="{E700D627-2430-DF46-A08B-90D0BEC8EED8}" type="presOf" srcId="{1EA34553-542B-254E-9C64-3A41FE69C11A}" destId="{C13941AD-5333-E14A-8376-4CEB6149DE47}" srcOrd="0" destOrd="0" presId="urn:microsoft.com/office/officeart/2005/8/layout/hierarchy3"/>
    <dgm:cxn modelId="{467A5C47-4C8E-BD4A-A200-478D8BEC4E95}" type="presParOf" srcId="{5218F9E1-55F7-FC40-8950-10BC2CAE1DFB}" destId="{13BB28D3-3859-6A46-878D-956473BB375A}" srcOrd="0" destOrd="0" presId="urn:microsoft.com/office/officeart/2005/8/layout/hierarchy3"/>
    <dgm:cxn modelId="{35BFA8A1-BEF1-ED40-992E-5B1844F4F32D}" type="presParOf" srcId="{13BB28D3-3859-6A46-878D-956473BB375A}" destId="{AA394669-19B6-2A4A-9707-CED23257B1DC}" srcOrd="0" destOrd="0" presId="urn:microsoft.com/office/officeart/2005/8/layout/hierarchy3"/>
    <dgm:cxn modelId="{CA32329A-5919-DA48-9286-1F5DFAEA5B81}" type="presParOf" srcId="{AA394669-19B6-2A4A-9707-CED23257B1DC}" destId="{B2A598CA-E01C-EA4D-AF57-58AA130F86BB}" srcOrd="0" destOrd="0" presId="urn:microsoft.com/office/officeart/2005/8/layout/hierarchy3"/>
    <dgm:cxn modelId="{8F009372-F09E-F547-9F9B-652653749F97}" type="presParOf" srcId="{AA394669-19B6-2A4A-9707-CED23257B1DC}" destId="{73923B88-FA0D-E446-B111-E3391D8B830D}" srcOrd="1" destOrd="0" presId="urn:microsoft.com/office/officeart/2005/8/layout/hierarchy3"/>
    <dgm:cxn modelId="{EC931B57-E271-1343-B81E-121884B9CC2E}" type="presParOf" srcId="{13BB28D3-3859-6A46-878D-956473BB375A}" destId="{048CFE8E-233E-9C40-B940-5E1A11DB1958}" srcOrd="1" destOrd="0" presId="urn:microsoft.com/office/officeart/2005/8/layout/hierarchy3"/>
    <dgm:cxn modelId="{7238FE36-41D5-1949-8B34-3EF826B1B9A7}" type="presParOf" srcId="{048CFE8E-233E-9C40-B940-5E1A11DB1958}" destId="{F0A8EC69-BB29-F24E-8EEB-C8D77A64F0DD}" srcOrd="0" destOrd="0" presId="urn:microsoft.com/office/officeart/2005/8/layout/hierarchy3"/>
    <dgm:cxn modelId="{2F0A2ED6-F3F4-EA4A-9B88-4A87DC2D4763}" type="presParOf" srcId="{048CFE8E-233E-9C40-B940-5E1A11DB1958}" destId="{3A427E2D-A230-1647-8183-F69FAEDA4286}" srcOrd="1" destOrd="0" presId="urn:microsoft.com/office/officeart/2005/8/layout/hierarchy3"/>
    <dgm:cxn modelId="{66E813B9-3FA5-3C45-810A-F636EDBEC945}" type="presParOf" srcId="{048CFE8E-233E-9C40-B940-5E1A11DB1958}" destId="{FF0311D4-0090-8D49-BB17-7957B401B1CB}" srcOrd="2" destOrd="0" presId="urn:microsoft.com/office/officeart/2005/8/layout/hierarchy3"/>
    <dgm:cxn modelId="{AD6C0E27-02BA-B947-A45A-88D0F8100AEC}" type="presParOf" srcId="{048CFE8E-233E-9C40-B940-5E1A11DB1958}" destId="{1FFFC7EC-A81F-AA48-B99B-CA28E75B3E13}" srcOrd="3" destOrd="0" presId="urn:microsoft.com/office/officeart/2005/8/layout/hierarchy3"/>
    <dgm:cxn modelId="{ED39A000-ED05-3845-8C32-E78970D94214}" type="presParOf" srcId="{048CFE8E-233E-9C40-B940-5E1A11DB1958}" destId="{C6218F86-024F-4948-9A71-07873295F8F7}" srcOrd="4" destOrd="0" presId="urn:microsoft.com/office/officeart/2005/8/layout/hierarchy3"/>
    <dgm:cxn modelId="{4E19C078-576E-9248-A1EF-591D92D850B3}" type="presParOf" srcId="{048CFE8E-233E-9C40-B940-5E1A11DB1958}" destId="{D1854B1F-16F4-2D49-B757-F5D3344522C3}" srcOrd="5" destOrd="0" presId="urn:microsoft.com/office/officeart/2005/8/layout/hierarchy3"/>
    <dgm:cxn modelId="{9ECE0BA8-5EA3-4F47-8E4C-5F481C57E529}" type="presParOf" srcId="{048CFE8E-233E-9C40-B940-5E1A11DB1958}" destId="{A7080424-24AB-FB49-802F-0652DA834566}" srcOrd="6" destOrd="0" presId="urn:microsoft.com/office/officeart/2005/8/layout/hierarchy3"/>
    <dgm:cxn modelId="{D9129685-1C52-AB4F-9294-D4591C6DFA8E}" type="presParOf" srcId="{048CFE8E-233E-9C40-B940-5E1A11DB1958}" destId="{E34A735B-C5BC-334C-B04C-4D409F37EE4C}" srcOrd="7" destOrd="0" presId="urn:microsoft.com/office/officeart/2005/8/layout/hierarchy3"/>
    <dgm:cxn modelId="{1EC5A3E5-D701-0A4A-B448-CF68642F8667}" type="presParOf" srcId="{048CFE8E-233E-9C40-B940-5E1A11DB1958}" destId="{C13941AD-5333-E14A-8376-4CEB6149DE47}" srcOrd="8" destOrd="0" presId="urn:microsoft.com/office/officeart/2005/8/layout/hierarchy3"/>
    <dgm:cxn modelId="{1570C862-F338-754B-BAFE-F1521194FC95}"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B4593876-24C6-4281-9FDD-EEEFA5E76B23}" type="presOf" srcId="{A2133739-58CC-5D45-88D0-0B85518225FD}" destId="{D89831E2-8F66-044A-8A21-10BA8F9799CB}" srcOrd="0" destOrd="0" presId="urn:microsoft.com/office/officeart/2005/8/layout/pyramid4"/>
    <dgm:cxn modelId="{B7EB73B8-8940-4999-BAAF-86B0FF57F484}" type="presOf" srcId="{678488E9-F429-764A-BCB8-15B61500D7A9}" destId="{8E50B0F8-BD19-1343-8DD1-7758ED02554B}" srcOrd="0" destOrd="0" presId="urn:microsoft.com/office/officeart/2005/8/layout/pyramid4"/>
    <dgm:cxn modelId="{D3EC74B9-9624-4E12-852C-05696B6AE57C}"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53CDFD9-B552-4DD7-81E2-F4EB12058352}" type="presOf" srcId="{80187C9A-FEFD-434B-8FAC-5F0A0D851023}" destId="{8CB75068-601B-7B46-AE0F-1D9DC79E16E0}" srcOrd="0" destOrd="0" presId="urn:microsoft.com/office/officeart/2005/8/layout/pyramid4"/>
    <dgm:cxn modelId="{71E5ADB1-2E7E-40F2-A4E5-9811ACBFB9DB}"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D6C1479E-070B-4505-A563-CAE39F0DB322}" type="presParOf" srcId="{8E50B0F8-BD19-1343-8DD1-7758ED02554B}" destId="{8CB75068-601B-7B46-AE0F-1D9DC79E16E0}" srcOrd="0" destOrd="0" presId="urn:microsoft.com/office/officeart/2005/8/layout/pyramid4"/>
    <dgm:cxn modelId="{55F018E0-A071-4625-8B3C-BB02E3B77A53}" type="presParOf" srcId="{8E50B0F8-BD19-1343-8DD1-7758ED02554B}" destId="{D89831E2-8F66-044A-8A21-10BA8F9799CB}" srcOrd="1" destOrd="0" presId="urn:microsoft.com/office/officeart/2005/8/layout/pyramid4"/>
    <dgm:cxn modelId="{1F4AE812-DAFC-4B16-9CBF-230EFFC2A3B6}" type="presParOf" srcId="{8E50B0F8-BD19-1343-8DD1-7758ED02554B}" destId="{BAD5D478-11BA-D045-A5CB-CADEDE07340F}" srcOrd="2" destOrd="0" presId="urn:microsoft.com/office/officeart/2005/8/layout/pyramid4"/>
    <dgm:cxn modelId="{B183CE60-281D-494F-B7D5-3E8E78319D2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1C15A3A7-8EFA-5B4F-B420-6981DE4789CC}"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D591C28B-6BD7-4745-A89E-C2353AC55EFA}" type="presOf" srcId="{D407CFE4-E8FB-E245-AFDB-410BA6680B55}" destId="{8550BC7D-E478-6C47-BCD8-EB8C32D6A82C}"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6D9EB4B6-C584-B546-AB49-0329D60E4847}"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4F4746F6-8B47-214F-85D9-6EEF5DF674FD}" type="presOf" srcId="{BE52F91F-FC70-D84E-8B56-57DD33F1959A}" destId="{FB9B2694-C9DD-5F41-AEF5-FE06D207342C}" srcOrd="0" destOrd="0" presId="urn:microsoft.com/office/officeart/2005/8/layout/equation1"/>
    <dgm:cxn modelId="{3F410389-0D87-E842-ACCC-FF72F3049894}" type="presOf" srcId="{E5FC7AF9-8C95-6A4C-A8DE-6C8A4D1F9430}" destId="{8C6BBD0A-341D-F448-AE4B-11C0CE9949B8}" srcOrd="0" destOrd="0" presId="urn:microsoft.com/office/officeart/2005/8/layout/equation1"/>
    <dgm:cxn modelId="{AB27BBE3-148F-EF45-926E-20BA270FE4ED}" type="presOf" srcId="{F32F0913-A3AF-1446-B5C2-B320E756F7AD}" destId="{43B7E150-48FC-BF4A-9779-A59569998339}" srcOrd="0" destOrd="0" presId="urn:microsoft.com/office/officeart/2005/8/layout/equation1"/>
    <dgm:cxn modelId="{C4CC3465-0F0F-0443-99B2-F26301FDEA0C}" type="presOf" srcId="{183C4D7A-51E5-9D4A-8722-B033BB650077}" destId="{A2D8B243-9861-CB4C-9DC9-4D3970B797C1}" srcOrd="0" destOrd="0" presId="urn:microsoft.com/office/officeart/2005/8/layout/equation1"/>
    <dgm:cxn modelId="{73ED94D5-621C-744B-A184-4360CEB9F7C8}" type="presOf" srcId="{C17C9D10-EE76-7640-A94C-D94C87A3F6C3}" destId="{A9C6362F-FD2C-A44B-8412-4E042722523A}"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78ABB209-E2AD-D548-BB38-A1E5A2484577}" type="presParOf" srcId="{53655511-3EA9-E24B-ADA6-7E53EB5D5B44}" destId="{0472C170-12DA-B143-AD1C-711D1168B5FF}" srcOrd="0" destOrd="0" presId="urn:microsoft.com/office/officeart/2005/8/layout/equation1"/>
    <dgm:cxn modelId="{4DB09FFB-FDE7-0342-B19D-20120F7A646C}" type="presParOf" srcId="{53655511-3EA9-E24B-ADA6-7E53EB5D5B44}" destId="{0A08B234-ABF7-DB43-A58C-B3C0794EAE49}" srcOrd="1" destOrd="0" presId="urn:microsoft.com/office/officeart/2005/8/layout/equation1"/>
    <dgm:cxn modelId="{89BDD29C-AF3B-5E4A-8275-0F90F5CD3710}" type="presParOf" srcId="{53655511-3EA9-E24B-ADA6-7E53EB5D5B44}" destId="{A2D8B243-9861-CB4C-9DC9-4D3970B797C1}" srcOrd="2" destOrd="0" presId="urn:microsoft.com/office/officeart/2005/8/layout/equation1"/>
    <dgm:cxn modelId="{191956F0-AF34-BE4A-A760-44063371A7E4}" type="presParOf" srcId="{53655511-3EA9-E24B-ADA6-7E53EB5D5B44}" destId="{EDB500EE-8294-3F4B-8417-8BE8023C1D35}" srcOrd="3" destOrd="0" presId="urn:microsoft.com/office/officeart/2005/8/layout/equation1"/>
    <dgm:cxn modelId="{D6440C68-187D-F242-8DE1-C67D72AA78E1}" type="presParOf" srcId="{53655511-3EA9-E24B-ADA6-7E53EB5D5B44}" destId="{A9C6362F-FD2C-A44B-8412-4E042722523A}" srcOrd="4" destOrd="0" presId="urn:microsoft.com/office/officeart/2005/8/layout/equation1"/>
    <dgm:cxn modelId="{92636313-8D84-354B-8CC6-60076094E8A8}" type="presParOf" srcId="{53655511-3EA9-E24B-ADA6-7E53EB5D5B44}" destId="{1D85500E-2E82-6A4A-91EE-9AF48FEC6C45}" srcOrd="5" destOrd="0" presId="urn:microsoft.com/office/officeart/2005/8/layout/equation1"/>
    <dgm:cxn modelId="{4BD9DE58-4523-5E43-A159-1FD5C13130BA}" type="presParOf" srcId="{53655511-3EA9-E24B-ADA6-7E53EB5D5B44}" destId="{43B7E150-48FC-BF4A-9779-A59569998339}" srcOrd="6" destOrd="0" presId="urn:microsoft.com/office/officeart/2005/8/layout/equation1"/>
    <dgm:cxn modelId="{18F46D50-804F-0A47-8A62-1F8BA6514746}" type="presParOf" srcId="{53655511-3EA9-E24B-ADA6-7E53EB5D5B44}" destId="{88E048A8-2DA0-7B47-9D5D-4C623211681A}" srcOrd="7" destOrd="0" presId="urn:microsoft.com/office/officeart/2005/8/layout/equation1"/>
    <dgm:cxn modelId="{E516078D-6D3D-9F46-B205-56083ECFAECE}" type="presParOf" srcId="{53655511-3EA9-E24B-ADA6-7E53EB5D5B44}" destId="{8C6BBD0A-341D-F448-AE4B-11C0CE9949B8}" srcOrd="8" destOrd="0" presId="urn:microsoft.com/office/officeart/2005/8/layout/equation1"/>
    <dgm:cxn modelId="{B0115C58-3301-6E41-82E7-848C89EEAD58}" type="presParOf" srcId="{53655511-3EA9-E24B-ADA6-7E53EB5D5B44}" destId="{73DEAC19-71FE-434C-B8AB-5F6FDE04D5DA}" srcOrd="9" destOrd="0" presId="urn:microsoft.com/office/officeart/2005/8/layout/equation1"/>
    <dgm:cxn modelId="{C14B581D-0639-8C42-8A9E-69DC58CBC16F}" type="presParOf" srcId="{53655511-3EA9-E24B-ADA6-7E53EB5D5B44}" destId="{FB9B2694-C9DD-5F41-AEF5-FE06D207342C}" srcOrd="10" destOrd="0" presId="urn:microsoft.com/office/officeart/2005/8/layout/equation1"/>
    <dgm:cxn modelId="{0CDA34A3-35BB-2E48-BE2A-E15B42EF79E8}" type="presParOf" srcId="{53655511-3EA9-E24B-ADA6-7E53EB5D5B44}" destId="{ABE3BCDB-6BFB-044A-9A25-2B53D8273D94}" srcOrd="11" destOrd="0" presId="urn:microsoft.com/office/officeart/2005/8/layout/equation1"/>
    <dgm:cxn modelId="{A4EB8B18-DBB5-1D4E-B153-0E54AE365B6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D44F716C-3FDC-8643-A020-DD3109D26B65}">
      <dgm:prSet phldrT="[Text]"/>
      <dgm:spPr/>
      <dgm:t>
        <a:bodyPr/>
        <a:lstStyle/>
        <a:p>
          <a:r>
            <a:rPr lang="en-US" dirty="0" smtClean="0">
              <a:latin typeface="Arial"/>
              <a:cs typeface="Arial"/>
            </a:rPr>
            <a:t>Along which dimensions </a:t>
          </a:r>
          <a:r>
            <a:rPr lang="en-US" dirty="0" smtClean="0">
              <a:solidFill>
                <a:srgbClr val="FF0000"/>
              </a:solidFill>
              <a:latin typeface="Arial"/>
              <a:cs typeface="Arial"/>
            </a:rPr>
            <a:t>should we </a:t>
          </a:r>
          <a:r>
            <a:rPr lang="en-US" dirty="0" smtClean="0">
              <a:latin typeface="Arial"/>
              <a:cs typeface="Arial"/>
            </a:rPr>
            <a:t>excel?</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Along which dimensions </a:t>
          </a:r>
        </a:p>
        <a:p>
          <a:r>
            <a:rPr lang="en-US" dirty="0" smtClean="0">
              <a:solidFill>
                <a:srgbClr val="FF0000"/>
              </a:solidFill>
              <a:latin typeface="Arial"/>
              <a:cs typeface="Arial"/>
            </a:rPr>
            <a:t>do we</a:t>
          </a:r>
          <a:r>
            <a:rPr lang="en-US" dirty="0" smtClean="0">
              <a:latin typeface="Arial"/>
              <a:cs typeface="Arial"/>
            </a:rPr>
            <a:t> excel?</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Capabilities</a:t>
          </a:r>
          <a:endParaRPr lang="en-US" sz="2400" dirty="0">
            <a:solidFill>
              <a:srgbClr val="FF0000"/>
            </a:solidFill>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2"/>
      <dgm:spPr/>
      <dgm:t>
        <a:bodyPr/>
        <a:lstStyle/>
        <a:p>
          <a:endParaRPr lang="en-US"/>
        </a:p>
      </dgm:t>
    </dgm:pt>
    <dgm:pt modelId="{E34A735B-C5BC-334C-B04C-4D409F37EE4C}" type="pres">
      <dgm:prSet presAssocID="{D44F716C-3FDC-8643-A020-DD3109D26B65}" presName="childText" presStyleLbl="bgAcc1" presStyleIdx="0" presStyleCnt="2">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2"/>
      <dgm:spPr/>
      <dgm:t>
        <a:bodyPr/>
        <a:lstStyle/>
        <a:p>
          <a:endParaRPr lang="en-US"/>
        </a:p>
      </dgm:t>
    </dgm:pt>
    <dgm:pt modelId="{1FFFC7EC-A81F-AA48-B99B-CA28E75B3E13}" type="pres">
      <dgm:prSet presAssocID="{63D2F082-266F-184D-A49D-358C5183BC8A}" presName="childText" presStyleLbl="bgAcc1" presStyleIdx="1" presStyleCnt="2">
        <dgm:presLayoutVars>
          <dgm:bulletEnabled val="1"/>
        </dgm:presLayoutVars>
      </dgm:prSet>
      <dgm:spPr/>
      <dgm:t>
        <a:bodyPr/>
        <a:lstStyle/>
        <a:p>
          <a:endParaRPr lang="en-US"/>
        </a:p>
      </dgm:t>
    </dgm:pt>
  </dgm:ptLst>
  <dgm:cxnLst>
    <dgm:cxn modelId="{DE5D3128-4CA2-E540-A17F-4522538013D9}" type="presOf" srcId="{D44F716C-3FDC-8643-A020-DD3109D26B65}" destId="{E34A735B-C5BC-334C-B04C-4D409F37EE4C}"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50D73C4D-EA6A-3245-B101-30CF939C698E}" type="presOf" srcId="{A6050017-4627-1046-91F9-BE61E63E2B87}" destId="{73923B88-FA0D-E446-B111-E3391D8B830D}" srcOrd="1" destOrd="0" presId="urn:microsoft.com/office/officeart/2005/8/layout/hierarchy3"/>
    <dgm:cxn modelId="{324F3F00-A261-D549-8B5B-D10794403BDF}" srcId="{A6050017-4627-1046-91F9-BE61E63E2B87}" destId="{D44F716C-3FDC-8643-A020-DD3109D26B65}" srcOrd="0" destOrd="0" parTransId="{0B54B403-BB53-A345-8D96-7DE1B368B6C4}" sibTransId="{793CB53A-F848-5444-9756-E50608370217}"/>
    <dgm:cxn modelId="{4BB2F656-BA8A-2749-BAC5-F35CDA20FCB6}" type="presOf" srcId="{63D2F082-266F-184D-A49D-358C5183BC8A}" destId="{1FFFC7EC-A81F-AA48-B99B-CA28E75B3E13}"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F46D9455-E0AA-6347-8DFE-15AF048D7714}" type="presOf" srcId="{A754A459-373A-914C-A914-4E10C1F4C92F}" destId="{5218F9E1-55F7-FC40-8950-10BC2CAE1DFB}" srcOrd="0" destOrd="0" presId="urn:microsoft.com/office/officeart/2005/8/layout/hierarchy3"/>
    <dgm:cxn modelId="{60F0FE8B-0F90-2A45-B984-ACE32E64B51C}" type="presOf" srcId="{A6050017-4627-1046-91F9-BE61E63E2B87}" destId="{B2A598CA-E01C-EA4D-AF57-58AA130F86BB}" srcOrd="0" destOrd="0" presId="urn:microsoft.com/office/officeart/2005/8/layout/hierarchy3"/>
    <dgm:cxn modelId="{B8B6188E-D040-2349-8A68-42BF9DDEC8B0}" type="presOf" srcId="{0B54B403-BB53-A345-8D96-7DE1B368B6C4}" destId="{A7080424-24AB-FB49-802F-0652DA834566}" srcOrd="0" destOrd="0" presId="urn:microsoft.com/office/officeart/2005/8/layout/hierarchy3"/>
    <dgm:cxn modelId="{1FACEDCB-1D84-A74E-B8F0-E13B0C501131}" type="presOf" srcId="{4B9F5014-71E0-EB4C-866C-E60F1A445CE4}" destId="{FF0311D4-0090-8D49-BB17-7957B401B1CB}" srcOrd="0" destOrd="0" presId="urn:microsoft.com/office/officeart/2005/8/layout/hierarchy3"/>
    <dgm:cxn modelId="{7DF2C0F3-3BF2-D740-A6E1-4382F8E0D6B0}" type="presParOf" srcId="{5218F9E1-55F7-FC40-8950-10BC2CAE1DFB}" destId="{13BB28D3-3859-6A46-878D-956473BB375A}" srcOrd="0" destOrd="0" presId="urn:microsoft.com/office/officeart/2005/8/layout/hierarchy3"/>
    <dgm:cxn modelId="{C8F49F76-CA7E-0B45-9064-5425762C6007}" type="presParOf" srcId="{13BB28D3-3859-6A46-878D-956473BB375A}" destId="{AA394669-19B6-2A4A-9707-CED23257B1DC}" srcOrd="0" destOrd="0" presId="urn:microsoft.com/office/officeart/2005/8/layout/hierarchy3"/>
    <dgm:cxn modelId="{DBE397CE-AD1F-7C49-AA5A-520714C54F80}" type="presParOf" srcId="{AA394669-19B6-2A4A-9707-CED23257B1DC}" destId="{B2A598CA-E01C-EA4D-AF57-58AA130F86BB}" srcOrd="0" destOrd="0" presId="urn:microsoft.com/office/officeart/2005/8/layout/hierarchy3"/>
    <dgm:cxn modelId="{3BA3816A-C91E-2141-BAAF-F3F667CD39C1}" type="presParOf" srcId="{AA394669-19B6-2A4A-9707-CED23257B1DC}" destId="{73923B88-FA0D-E446-B111-E3391D8B830D}" srcOrd="1" destOrd="0" presId="urn:microsoft.com/office/officeart/2005/8/layout/hierarchy3"/>
    <dgm:cxn modelId="{FB590191-0ACD-6A42-9C62-80FADF9B08D6}" type="presParOf" srcId="{13BB28D3-3859-6A46-878D-956473BB375A}" destId="{048CFE8E-233E-9C40-B940-5E1A11DB1958}" srcOrd="1" destOrd="0" presId="urn:microsoft.com/office/officeart/2005/8/layout/hierarchy3"/>
    <dgm:cxn modelId="{A3910875-4F5B-C24F-8085-9CDF8E6AFF6D}" type="presParOf" srcId="{048CFE8E-233E-9C40-B940-5E1A11DB1958}" destId="{A7080424-24AB-FB49-802F-0652DA834566}" srcOrd="0" destOrd="0" presId="urn:microsoft.com/office/officeart/2005/8/layout/hierarchy3"/>
    <dgm:cxn modelId="{D93D6A0B-7E65-124F-A799-6AA3E98E0283}" type="presParOf" srcId="{048CFE8E-233E-9C40-B940-5E1A11DB1958}" destId="{E34A735B-C5BC-334C-B04C-4D409F37EE4C}" srcOrd="1" destOrd="0" presId="urn:microsoft.com/office/officeart/2005/8/layout/hierarchy3"/>
    <dgm:cxn modelId="{EFF25F52-1E49-274E-AAD6-9A252EBAB760}" type="presParOf" srcId="{048CFE8E-233E-9C40-B940-5E1A11DB1958}" destId="{FF0311D4-0090-8D49-BB17-7957B401B1CB}" srcOrd="2" destOrd="0" presId="urn:microsoft.com/office/officeart/2005/8/layout/hierarchy3"/>
    <dgm:cxn modelId="{ECD2D660-7B4C-D943-9B8C-67135F570A26}" type="presParOf" srcId="{048CFE8E-233E-9C40-B940-5E1A11DB1958}" destId="{1FFFC7EC-A81F-AA48-B99B-CA28E75B3E1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00493FB6-F636-E94C-9E02-C67499B4A36B}" type="presOf" srcId="{D407CFE4-E8FB-E245-AFDB-410BA6680B55}" destId="{8550BC7D-E478-6C47-BCD8-EB8C32D6A82C}" srcOrd="0" destOrd="0" presId="urn:microsoft.com/office/officeart/2005/8/layout/equation1"/>
    <dgm:cxn modelId="{6370904E-7E25-D847-9CA0-CB7E8F43C908}" type="presOf" srcId="{C17C9D10-EE76-7640-A94C-D94C87A3F6C3}" destId="{A9C6362F-FD2C-A44B-8412-4E042722523A}" srcOrd="0" destOrd="0" presId="urn:microsoft.com/office/officeart/2005/8/layout/equation1"/>
    <dgm:cxn modelId="{CF2AB1AB-22A5-1F40-BBEA-94B2F042F66F}" type="presOf" srcId="{B21C862C-BCF1-F544-BD07-29CD2C2ABB4C}" destId="{53655511-3EA9-E24B-ADA6-7E53EB5D5B44}" srcOrd="0" destOrd="0" presId="urn:microsoft.com/office/officeart/2005/8/layout/equation1"/>
    <dgm:cxn modelId="{0B520C06-7A53-5040-8EE1-B6CD62B4B387}"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AA640E64-E9A5-E341-8408-98C2F50914F5}" srcId="{B21C862C-BCF1-F544-BD07-29CD2C2ABB4C}" destId="{C17C9D10-EE76-7640-A94C-D94C87A3F6C3}" srcOrd="1" destOrd="0" parTransId="{0560CC31-E729-BD4E-BD8F-5B96B33D1674}" sibTransId="{F32F0913-A3AF-1446-B5C2-B320E756F7AD}"/>
    <dgm:cxn modelId="{793170A4-C11B-AE4A-BCF7-E93CB7AC2F52}" type="presOf" srcId="{BE52F91F-FC70-D84E-8B56-57DD33F1959A}" destId="{FB9B2694-C9DD-5F41-AEF5-FE06D207342C}" srcOrd="0" destOrd="0" presId="urn:microsoft.com/office/officeart/2005/8/layout/equation1"/>
    <dgm:cxn modelId="{67E28D66-80C5-B54C-AFCC-E1F85519A75C}"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E356FEAC-02D9-2B48-9EA1-9D5EF25F2AC3}" type="presOf" srcId="{F32F0913-A3AF-1446-B5C2-B320E756F7AD}" destId="{43B7E150-48FC-BF4A-9779-A59569998339}" srcOrd="0" destOrd="0" presId="urn:microsoft.com/office/officeart/2005/8/layout/equation1"/>
    <dgm:cxn modelId="{7EFA0694-7CE9-364C-91E6-5561988D1F36}" type="presOf" srcId="{E5FC7AF9-8C95-6A4C-A8DE-6C8A4D1F9430}" destId="{8C6BBD0A-341D-F448-AE4B-11C0CE9949B8}" srcOrd="0" destOrd="0" presId="urn:microsoft.com/office/officeart/2005/8/layout/equation1"/>
    <dgm:cxn modelId="{F673D7CC-CFB8-3C4D-9FF4-1E6569AEE700}" type="presParOf" srcId="{53655511-3EA9-E24B-ADA6-7E53EB5D5B44}" destId="{0472C170-12DA-B143-AD1C-711D1168B5FF}" srcOrd="0" destOrd="0" presId="urn:microsoft.com/office/officeart/2005/8/layout/equation1"/>
    <dgm:cxn modelId="{974F784D-16FD-C846-BB15-652E566171DE}" type="presParOf" srcId="{53655511-3EA9-E24B-ADA6-7E53EB5D5B44}" destId="{0A08B234-ABF7-DB43-A58C-B3C0794EAE49}" srcOrd="1" destOrd="0" presId="urn:microsoft.com/office/officeart/2005/8/layout/equation1"/>
    <dgm:cxn modelId="{EFDDE2C2-7E80-E448-B527-90D17034AE26}" type="presParOf" srcId="{53655511-3EA9-E24B-ADA6-7E53EB5D5B44}" destId="{A2D8B243-9861-CB4C-9DC9-4D3970B797C1}" srcOrd="2" destOrd="0" presId="urn:microsoft.com/office/officeart/2005/8/layout/equation1"/>
    <dgm:cxn modelId="{3B55FB96-2E65-914B-82FC-8E32D8354899}" type="presParOf" srcId="{53655511-3EA9-E24B-ADA6-7E53EB5D5B44}" destId="{EDB500EE-8294-3F4B-8417-8BE8023C1D35}" srcOrd="3" destOrd="0" presId="urn:microsoft.com/office/officeart/2005/8/layout/equation1"/>
    <dgm:cxn modelId="{3A176B57-E8F5-004F-9EBC-29379939EA33}" type="presParOf" srcId="{53655511-3EA9-E24B-ADA6-7E53EB5D5B44}" destId="{A9C6362F-FD2C-A44B-8412-4E042722523A}" srcOrd="4" destOrd="0" presId="urn:microsoft.com/office/officeart/2005/8/layout/equation1"/>
    <dgm:cxn modelId="{CF0F3BC8-D6F1-8E47-8614-316D18B4A560}" type="presParOf" srcId="{53655511-3EA9-E24B-ADA6-7E53EB5D5B44}" destId="{1D85500E-2E82-6A4A-91EE-9AF48FEC6C45}" srcOrd="5" destOrd="0" presId="urn:microsoft.com/office/officeart/2005/8/layout/equation1"/>
    <dgm:cxn modelId="{DC35F718-F5C5-7445-9CD1-8105431A893E}" type="presParOf" srcId="{53655511-3EA9-E24B-ADA6-7E53EB5D5B44}" destId="{43B7E150-48FC-BF4A-9779-A59569998339}" srcOrd="6" destOrd="0" presId="urn:microsoft.com/office/officeart/2005/8/layout/equation1"/>
    <dgm:cxn modelId="{B3AD72C0-CA21-E445-A9EE-E0CFB99FD9FD}" type="presParOf" srcId="{53655511-3EA9-E24B-ADA6-7E53EB5D5B44}" destId="{88E048A8-2DA0-7B47-9D5D-4C623211681A}" srcOrd="7" destOrd="0" presId="urn:microsoft.com/office/officeart/2005/8/layout/equation1"/>
    <dgm:cxn modelId="{F22762B6-7CB5-7F4F-B404-0D8A89136E0A}" type="presParOf" srcId="{53655511-3EA9-E24B-ADA6-7E53EB5D5B44}" destId="{8C6BBD0A-341D-F448-AE4B-11C0CE9949B8}" srcOrd="8" destOrd="0" presId="urn:microsoft.com/office/officeart/2005/8/layout/equation1"/>
    <dgm:cxn modelId="{0EA7A197-F872-B14D-88ED-3AD07F320704}" type="presParOf" srcId="{53655511-3EA9-E24B-ADA6-7E53EB5D5B44}" destId="{73DEAC19-71FE-434C-B8AB-5F6FDE04D5DA}" srcOrd="9" destOrd="0" presId="urn:microsoft.com/office/officeart/2005/8/layout/equation1"/>
    <dgm:cxn modelId="{C3979EFB-F551-9149-8E79-34C0EB608F80}" type="presParOf" srcId="{53655511-3EA9-E24B-ADA6-7E53EB5D5B44}" destId="{FB9B2694-C9DD-5F41-AEF5-FE06D207342C}" srcOrd="10" destOrd="0" presId="urn:microsoft.com/office/officeart/2005/8/layout/equation1"/>
    <dgm:cxn modelId="{5067DCE6-B5DD-1D4D-9CBE-A908BCF7208F}" type="presParOf" srcId="{53655511-3EA9-E24B-ADA6-7E53EB5D5B44}" destId="{ABE3BCDB-6BFB-044A-9A25-2B53D8273D94}" srcOrd="11" destOrd="0" presId="urn:microsoft.com/office/officeart/2005/8/layout/equation1"/>
    <dgm:cxn modelId="{587336FC-4AAB-0745-BF46-BEEF9AE6AB9B}"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DD1A7E18-FA54-CD42-8199-2BDAC9706722}" type="presOf" srcId="{57F3D74B-0913-F448-8EB1-4139BD6FBB08}" destId="{D1854B1F-16F4-2D49-B757-F5D3344522C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2FDD9D3-A1FB-EB48-8791-A82FBAD7DDBF}" type="presOf" srcId="{8100DE8C-7478-8D4D-B3B6-619586BA7F36}" destId="{3A427E2D-A230-1647-8183-F69FAEDA4286}" srcOrd="0" destOrd="0" presId="urn:microsoft.com/office/officeart/2005/8/layout/hierarchy3"/>
    <dgm:cxn modelId="{5534BAFF-5DF1-D346-9852-F3734EB78574}" type="presOf" srcId="{0F9C6387-CD5C-7749-833F-050223EE49AD}" destId="{F0A8EC69-BB29-F24E-8EEB-C8D77A64F0DD}" srcOrd="0" destOrd="0" presId="urn:microsoft.com/office/officeart/2005/8/layout/hierarchy3"/>
    <dgm:cxn modelId="{B77379BA-7CAE-4D46-B104-6EE16180519C}"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3CDF9454-79DD-6546-8859-7572383E6D79}" type="presOf" srcId="{A754A459-373A-914C-A914-4E10C1F4C92F}" destId="{5218F9E1-55F7-FC40-8950-10BC2CAE1DFB}" srcOrd="0" destOrd="0" presId="urn:microsoft.com/office/officeart/2005/8/layout/hierarchy3"/>
    <dgm:cxn modelId="{835BC3C7-865D-A745-B405-7D13958969B1}" type="presOf" srcId="{4B9F5014-71E0-EB4C-866C-E60F1A445CE4}" destId="{FF0311D4-0090-8D49-BB17-7957B401B1CB}" srcOrd="0" destOrd="0" presId="urn:microsoft.com/office/officeart/2005/8/layout/hierarchy3"/>
    <dgm:cxn modelId="{6B52B410-C381-F548-9ACD-6CA183AB6628}" type="presOf" srcId="{63D2F082-266F-184D-A49D-358C5183BC8A}" destId="{1FFFC7EC-A81F-AA48-B99B-CA28E75B3E13}" srcOrd="0" destOrd="0" presId="urn:microsoft.com/office/officeart/2005/8/layout/hierarchy3"/>
    <dgm:cxn modelId="{8FFE5E84-5B61-AB4F-86DE-42F8C2F9443F}" type="presOf" srcId="{74D98060-DF5B-0E42-8AFD-16543B12F129}" destId="{C6218F86-024F-4948-9A71-07873295F8F7}" srcOrd="0" destOrd="0" presId="urn:microsoft.com/office/officeart/2005/8/layout/hierarchy3"/>
    <dgm:cxn modelId="{9DA65ACA-C34B-504D-AABD-BC8C7DF52A48}"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5360F31-A960-7C44-B1C3-688328069E41}" type="presOf" srcId="{A6050017-4627-1046-91F9-BE61E63E2B87}" destId="{B2A598CA-E01C-EA4D-AF57-58AA130F86BB}" srcOrd="0" destOrd="0" presId="urn:microsoft.com/office/officeart/2005/8/layout/hierarchy3"/>
    <dgm:cxn modelId="{8D99B0DD-16D2-394B-A4E8-DEC87E537B2C}" type="presOf" srcId="{0B54B403-BB53-A345-8D96-7DE1B368B6C4}" destId="{A7080424-24AB-FB49-802F-0652DA834566}" srcOrd="0" destOrd="0" presId="urn:microsoft.com/office/officeart/2005/8/layout/hierarchy3"/>
    <dgm:cxn modelId="{3641BCD5-F3B6-E649-ADC0-B3182D165158}" type="presParOf" srcId="{5218F9E1-55F7-FC40-8950-10BC2CAE1DFB}" destId="{13BB28D3-3859-6A46-878D-956473BB375A}" srcOrd="0" destOrd="0" presId="urn:microsoft.com/office/officeart/2005/8/layout/hierarchy3"/>
    <dgm:cxn modelId="{160BA450-9EC6-2E45-81BE-EF256783A28A}" type="presParOf" srcId="{13BB28D3-3859-6A46-878D-956473BB375A}" destId="{AA394669-19B6-2A4A-9707-CED23257B1DC}" srcOrd="0" destOrd="0" presId="urn:microsoft.com/office/officeart/2005/8/layout/hierarchy3"/>
    <dgm:cxn modelId="{27B75719-1E87-104F-AEDC-5CD15B74DEA1}" type="presParOf" srcId="{AA394669-19B6-2A4A-9707-CED23257B1DC}" destId="{B2A598CA-E01C-EA4D-AF57-58AA130F86BB}" srcOrd="0" destOrd="0" presId="urn:microsoft.com/office/officeart/2005/8/layout/hierarchy3"/>
    <dgm:cxn modelId="{94E6018A-D12E-BB4B-A9B2-900D43986394}" type="presParOf" srcId="{AA394669-19B6-2A4A-9707-CED23257B1DC}" destId="{73923B88-FA0D-E446-B111-E3391D8B830D}" srcOrd="1" destOrd="0" presId="urn:microsoft.com/office/officeart/2005/8/layout/hierarchy3"/>
    <dgm:cxn modelId="{87DE43C1-031C-3041-8DAD-5FE2D6EF3197}" type="presParOf" srcId="{13BB28D3-3859-6A46-878D-956473BB375A}" destId="{048CFE8E-233E-9C40-B940-5E1A11DB1958}" srcOrd="1" destOrd="0" presId="urn:microsoft.com/office/officeart/2005/8/layout/hierarchy3"/>
    <dgm:cxn modelId="{E1E242C4-17F0-7948-B2F4-92335D544E57}" type="presParOf" srcId="{048CFE8E-233E-9C40-B940-5E1A11DB1958}" destId="{A7080424-24AB-FB49-802F-0652DA834566}" srcOrd="0" destOrd="0" presId="urn:microsoft.com/office/officeart/2005/8/layout/hierarchy3"/>
    <dgm:cxn modelId="{FF351210-FFAC-DA41-B051-B0313172669B}" type="presParOf" srcId="{048CFE8E-233E-9C40-B940-5E1A11DB1958}" destId="{E34A735B-C5BC-334C-B04C-4D409F37EE4C}" srcOrd="1" destOrd="0" presId="urn:microsoft.com/office/officeart/2005/8/layout/hierarchy3"/>
    <dgm:cxn modelId="{C4D43687-7CD6-2E41-B8D0-222E75619024}" type="presParOf" srcId="{048CFE8E-233E-9C40-B940-5E1A11DB1958}" destId="{F0A8EC69-BB29-F24E-8EEB-C8D77A64F0DD}" srcOrd="2" destOrd="0" presId="urn:microsoft.com/office/officeart/2005/8/layout/hierarchy3"/>
    <dgm:cxn modelId="{2068C60C-9D0B-DF43-9CD4-E5BE0359077B}" type="presParOf" srcId="{048CFE8E-233E-9C40-B940-5E1A11DB1958}" destId="{3A427E2D-A230-1647-8183-F69FAEDA4286}" srcOrd="3" destOrd="0" presId="urn:microsoft.com/office/officeart/2005/8/layout/hierarchy3"/>
    <dgm:cxn modelId="{6AC0B287-F6AF-4A4C-918F-5FA80B47CA87}" type="presParOf" srcId="{048CFE8E-233E-9C40-B940-5E1A11DB1958}" destId="{FF0311D4-0090-8D49-BB17-7957B401B1CB}" srcOrd="4" destOrd="0" presId="urn:microsoft.com/office/officeart/2005/8/layout/hierarchy3"/>
    <dgm:cxn modelId="{795018C7-5F7E-1F49-8C35-72728C732A8E}" type="presParOf" srcId="{048CFE8E-233E-9C40-B940-5E1A11DB1958}" destId="{1FFFC7EC-A81F-AA48-B99B-CA28E75B3E13}" srcOrd="5" destOrd="0" presId="urn:microsoft.com/office/officeart/2005/8/layout/hierarchy3"/>
    <dgm:cxn modelId="{2F158F09-2CC6-8D46-AA38-1717AB6E7781}" type="presParOf" srcId="{048CFE8E-233E-9C40-B940-5E1A11DB1958}" destId="{C6218F86-024F-4948-9A71-07873295F8F7}" srcOrd="6" destOrd="0" presId="urn:microsoft.com/office/officeart/2005/8/layout/hierarchy3"/>
    <dgm:cxn modelId="{134CABCC-7A27-5F4E-82CD-B4D6C0E3FC0B}"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B5FD253-6DC1-584E-8754-AE1D993999E8}" type="presOf" srcId="{183C4D7A-51E5-9D4A-8722-B033BB650077}" destId="{A2D8B243-9861-CB4C-9DC9-4D3970B797C1}"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838955B-CA42-C546-BD65-90A664444F9B}"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3F6B4B-A3BB-254D-8CBE-7B86D861E3EF}" type="presOf" srcId="{F32F0913-A3AF-1446-B5C2-B320E756F7AD}" destId="{43B7E150-48FC-BF4A-9779-A59569998339}" srcOrd="0" destOrd="0" presId="urn:microsoft.com/office/officeart/2005/8/layout/equation1"/>
    <dgm:cxn modelId="{DE1F1E66-A57B-5648-9FB0-367FAA1F465C}" type="presOf" srcId="{D407CFE4-E8FB-E245-AFDB-410BA6680B55}" destId="{8550BC7D-E478-6C47-BCD8-EB8C32D6A82C}" srcOrd="0" destOrd="0" presId="urn:microsoft.com/office/officeart/2005/8/layout/equation1"/>
    <dgm:cxn modelId="{79FBCC5F-9534-A84D-A5F5-C763202D6D05}" type="presOf" srcId="{E5FC7AF9-8C95-6A4C-A8DE-6C8A4D1F9430}" destId="{8C6BBD0A-341D-F448-AE4B-11C0CE9949B8}" srcOrd="0" destOrd="0" presId="urn:microsoft.com/office/officeart/2005/8/layout/equation1"/>
    <dgm:cxn modelId="{6D3AA4E4-A3B1-F043-903E-0EA2A8735378}" type="presOf" srcId="{C17C9D10-EE76-7640-A94C-D94C87A3F6C3}" destId="{A9C6362F-FD2C-A44B-8412-4E042722523A}" srcOrd="0" destOrd="0" presId="urn:microsoft.com/office/officeart/2005/8/layout/equation1"/>
    <dgm:cxn modelId="{A1B159EC-81CA-CC46-8570-A0AFF8077FD1}"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894B326-A682-5949-81D4-9F959F5BD098}" type="presOf" srcId="{B21C862C-BCF1-F544-BD07-29CD2C2ABB4C}" destId="{53655511-3EA9-E24B-ADA6-7E53EB5D5B44}" srcOrd="0" destOrd="0" presId="urn:microsoft.com/office/officeart/2005/8/layout/equation1"/>
    <dgm:cxn modelId="{1B65E128-F7CE-B443-8E1F-823E006AB44D}" type="presParOf" srcId="{53655511-3EA9-E24B-ADA6-7E53EB5D5B44}" destId="{0472C170-12DA-B143-AD1C-711D1168B5FF}" srcOrd="0" destOrd="0" presId="urn:microsoft.com/office/officeart/2005/8/layout/equation1"/>
    <dgm:cxn modelId="{9DF08333-3987-3147-8778-F1AC2080E5B3}" type="presParOf" srcId="{53655511-3EA9-E24B-ADA6-7E53EB5D5B44}" destId="{0A08B234-ABF7-DB43-A58C-B3C0794EAE49}" srcOrd="1" destOrd="0" presId="urn:microsoft.com/office/officeart/2005/8/layout/equation1"/>
    <dgm:cxn modelId="{51CACE6A-E9FD-7543-AEF3-595522AA4379}" type="presParOf" srcId="{53655511-3EA9-E24B-ADA6-7E53EB5D5B44}" destId="{A2D8B243-9861-CB4C-9DC9-4D3970B797C1}" srcOrd="2" destOrd="0" presId="urn:microsoft.com/office/officeart/2005/8/layout/equation1"/>
    <dgm:cxn modelId="{AF668246-1461-2548-AF3C-87840811A1FD}" type="presParOf" srcId="{53655511-3EA9-E24B-ADA6-7E53EB5D5B44}" destId="{EDB500EE-8294-3F4B-8417-8BE8023C1D35}" srcOrd="3" destOrd="0" presId="urn:microsoft.com/office/officeart/2005/8/layout/equation1"/>
    <dgm:cxn modelId="{BB9238BC-2DCB-4C4B-B929-28A217A70949}" type="presParOf" srcId="{53655511-3EA9-E24B-ADA6-7E53EB5D5B44}" destId="{A9C6362F-FD2C-A44B-8412-4E042722523A}" srcOrd="4" destOrd="0" presId="urn:microsoft.com/office/officeart/2005/8/layout/equation1"/>
    <dgm:cxn modelId="{804C1E5A-42BE-A848-B925-78B531FA3529}" type="presParOf" srcId="{53655511-3EA9-E24B-ADA6-7E53EB5D5B44}" destId="{1D85500E-2E82-6A4A-91EE-9AF48FEC6C45}" srcOrd="5" destOrd="0" presId="urn:microsoft.com/office/officeart/2005/8/layout/equation1"/>
    <dgm:cxn modelId="{6189DC84-8991-2443-B92B-722F9377C5FA}" type="presParOf" srcId="{53655511-3EA9-E24B-ADA6-7E53EB5D5B44}" destId="{43B7E150-48FC-BF4A-9779-A59569998339}" srcOrd="6" destOrd="0" presId="urn:microsoft.com/office/officeart/2005/8/layout/equation1"/>
    <dgm:cxn modelId="{B01CC9C8-1FAD-5D47-BBAF-74A997A566D9}" type="presParOf" srcId="{53655511-3EA9-E24B-ADA6-7E53EB5D5B44}" destId="{88E048A8-2DA0-7B47-9D5D-4C623211681A}" srcOrd="7" destOrd="0" presId="urn:microsoft.com/office/officeart/2005/8/layout/equation1"/>
    <dgm:cxn modelId="{EB95E4E1-7619-A44A-9F1D-75FAEF8C9DDC}" type="presParOf" srcId="{53655511-3EA9-E24B-ADA6-7E53EB5D5B44}" destId="{8C6BBD0A-341D-F448-AE4B-11C0CE9949B8}" srcOrd="8" destOrd="0" presId="urn:microsoft.com/office/officeart/2005/8/layout/equation1"/>
    <dgm:cxn modelId="{DC6C0773-53F1-4045-8448-B3E35A932EBB}" type="presParOf" srcId="{53655511-3EA9-E24B-ADA6-7E53EB5D5B44}" destId="{73DEAC19-71FE-434C-B8AB-5F6FDE04D5DA}" srcOrd="9" destOrd="0" presId="urn:microsoft.com/office/officeart/2005/8/layout/equation1"/>
    <dgm:cxn modelId="{C9B8537B-367F-F944-B356-0D185D8D09E2}" type="presParOf" srcId="{53655511-3EA9-E24B-ADA6-7E53EB5D5B44}" destId="{FB9B2694-C9DD-5F41-AEF5-FE06D207342C}" srcOrd="10" destOrd="0" presId="urn:microsoft.com/office/officeart/2005/8/layout/equation1"/>
    <dgm:cxn modelId="{666BD8F8-05FB-3E46-BAD3-59778F646987}" type="presParOf" srcId="{53655511-3EA9-E24B-ADA6-7E53EB5D5B44}" destId="{ABE3BCDB-6BFB-044A-9A25-2B53D8273D94}" srcOrd="11" destOrd="0" presId="urn:microsoft.com/office/officeart/2005/8/layout/equation1"/>
    <dgm:cxn modelId="{A15A5D6E-9E57-B742-BD56-876A40857C81}"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dgm:t>
        <a:bodyPr/>
        <a:lstStyle/>
        <a:p>
          <a:pPr algn="l"/>
          <a:r>
            <a:rPr lang="en-US" sz="2400" dirty="0" smtClean="0">
              <a:solidFill>
                <a:srgbClr val="FF0000"/>
              </a:solidFill>
              <a:latin typeface="Arial"/>
              <a:cs typeface="Arial"/>
            </a:rPr>
            <a:t>Processes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Innovation</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Technology</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Supply	</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Demand</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C40AE8F5-9FE5-5844-800D-DD79FE07BCC2}">
      <dgm:prSet phldrT="[Text]"/>
      <dgm:spPr/>
      <dgm:t>
        <a:bodyPr/>
        <a:lstStyle/>
        <a:p>
          <a:r>
            <a:rPr lang="en-US" dirty="0" smtClean="0">
              <a:latin typeface="Arial"/>
              <a:cs typeface="Arial"/>
            </a:rPr>
            <a:t>Risk</a:t>
          </a:r>
          <a:endParaRPr lang="en-US" dirty="0">
            <a:latin typeface="Arial"/>
            <a:cs typeface="Arial"/>
          </a:endParaRPr>
        </a:p>
      </dgm:t>
    </dgm:pt>
    <dgm:pt modelId="{1EA34553-542B-254E-9C64-3A41FE69C11A}" type="parTrans" cxnId="{41BCE17E-79FB-0E4D-896A-006AFE3FC89B}">
      <dgm:prSet/>
      <dgm:spPr/>
      <dgm:t>
        <a:bodyPr/>
        <a:lstStyle/>
        <a:p>
          <a:endParaRPr lang="en-US"/>
        </a:p>
      </dgm:t>
    </dgm:pt>
    <dgm:pt modelId="{3779E756-7035-844D-AAAD-36049ADD0F28}" type="sibTrans" cxnId="{41BCE17E-79FB-0E4D-896A-006AFE3FC89B}">
      <dgm:prSet/>
      <dgm:spPr/>
      <dgm:t>
        <a:bodyPr/>
        <a:lstStyle/>
        <a:p>
          <a:endParaRPr lang="en-US"/>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ScaleX="208427"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F0A8EC69-BB29-F24E-8EEB-C8D77A64F0DD}" type="pres">
      <dgm:prSet presAssocID="{0F9C6387-CD5C-7749-833F-050223EE49AD}" presName="Name13" presStyleLbl="parChTrans1D2" presStyleIdx="0" presStyleCnt="5"/>
      <dgm:spPr/>
      <dgm:t>
        <a:bodyPr/>
        <a:lstStyle/>
        <a:p>
          <a:endParaRPr lang="en-US"/>
        </a:p>
      </dgm:t>
    </dgm:pt>
    <dgm:pt modelId="{3A427E2D-A230-1647-8183-F69FAEDA4286}" type="pres">
      <dgm:prSet presAssocID="{8100DE8C-7478-8D4D-B3B6-619586BA7F36}" presName="childText" presStyleLbl="bgAcc1" presStyleIdx="0" presStyleCnt="5" custScaleX="137733">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1" presStyleCnt="5"/>
      <dgm:spPr/>
      <dgm:t>
        <a:bodyPr/>
        <a:lstStyle/>
        <a:p>
          <a:endParaRPr lang="en-US"/>
        </a:p>
      </dgm:t>
    </dgm:pt>
    <dgm:pt modelId="{1FFFC7EC-A81F-AA48-B99B-CA28E75B3E13}" type="pres">
      <dgm:prSet presAssocID="{63D2F082-266F-184D-A49D-358C5183BC8A}" presName="childText" presStyleLbl="bgAcc1" presStyleIdx="1" presStyleCnt="5" custScaleX="137733">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2" presStyleCnt="5"/>
      <dgm:spPr/>
      <dgm:t>
        <a:bodyPr/>
        <a:lstStyle/>
        <a:p>
          <a:endParaRPr lang="en-US"/>
        </a:p>
      </dgm:t>
    </dgm:pt>
    <dgm:pt modelId="{D1854B1F-16F4-2D49-B757-F5D3344522C3}" type="pres">
      <dgm:prSet presAssocID="{57F3D74B-0913-F448-8EB1-4139BD6FBB08}" presName="childText" presStyleLbl="bgAcc1" presStyleIdx="2" presStyleCnt="5" custScaleX="137733">
        <dgm:presLayoutVars>
          <dgm:bulletEnabled val="1"/>
        </dgm:presLayoutVars>
      </dgm:prSet>
      <dgm:spPr/>
      <dgm:t>
        <a:bodyPr/>
        <a:lstStyle/>
        <a:p>
          <a:endParaRPr lang="en-US"/>
        </a:p>
      </dgm:t>
    </dgm:pt>
    <dgm:pt modelId="{A7080424-24AB-FB49-802F-0652DA834566}" type="pres">
      <dgm:prSet presAssocID="{0B54B403-BB53-A345-8D96-7DE1B368B6C4}" presName="Name13" presStyleLbl="parChTrans1D2" presStyleIdx="3" presStyleCnt="5"/>
      <dgm:spPr/>
      <dgm:t>
        <a:bodyPr/>
        <a:lstStyle/>
        <a:p>
          <a:endParaRPr lang="en-US"/>
        </a:p>
      </dgm:t>
    </dgm:pt>
    <dgm:pt modelId="{E34A735B-C5BC-334C-B04C-4D409F37EE4C}" type="pres">
      <dgm:prSet presAssocID="{D44F716C-3FDC-8643-A020-DD3109D26B65}" presName="childText" presStyleLbl="bgAcc1" presStyleIdx="3" presStyleCnt="5" custScaleX="137733" custLinFactNeighborY="2114">
        <dgm:presLayoutVars>
          <dgm:bulletEnabled val="1"/>
        </dgm:presLayoutVars>
      </dgm:prSet>
      <dgm:spPr/>
      <dgm:t>
        <a:bodyPr/>
        <a:lstStyle/>
        <a:p>
          <a:endParaRPr lang="en-US"/>
        </a:p>
      </dgm:t>
    </dgm:pt>
    <dgm:pt modelId="{C13941AD-5333-E14A-8376-4CEB6149DE47}" type="pres">
      <dgm:prSet presAssocID="{1EA34553-542B-254E-9C64-3A41FE69C11A}" presName="Name13" presStyleLbl="parChTrans1D2" presStyleIdx="4" presStyleCnt="5"/>
      <dgm:spPr/>
      <dgm:t>
        <a:bodyPr/>
        <a:lstStyle/>
        <a:p>
          <a:endParaRPr lang="en-US"/>
        </a:p>
      </dgm:t>
    </dgm:pt>
    <dgm:pt modelId="{3FA6F786-5895-0E4A-A5B9-A446D5C1A526}" type="pres">
      <dgm:prSet presAssocID="{C40AE8F5-9FE5-5844-800D-DD79FE07BCC2}" presName="childText" presStyleLbl="bgAcc1" presStyleIdx="4" presStyleCnt="5">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0" destOrd="0" parTransId="{0F9C6387-CD5C-7749-833F-050223EE49AD}" sibTransId="{DC4EE291-F4A9-AA4C-AE19-F18867FDE9C3}"/>
    <dgm:cxn modelId="{9FE92244-6CEB-AB4F-BE98-88B35D8F84B0}" type="presOf" srcId="{57F3D74B-0913-F448-8EB1-4139BD6FBB08}" destId="{D1854B1F-16F4-2D49-B757-F5D3344522C3}" srcOrd="0" destOrd="0" presId="urn:microsoft.com/office/officeart/2005/8/layout/hierarchy3"/>
    <dgm:cxn modelId="{C489B7BB-A2AD-724A-8AAE-C57196F1029E}" srcId="{A6050017-4627-1046-91F9-BE61E63E2B87}" destId="{63D2F082-266F-184D-A49D-358C5183BC8A}" srcOrd="1" destOrd="0" parTransId="{4B9F5014-71E0-EB4C-866C-E60F1A445CE4}" sibTransId="{1E52988C-8326-6B4A-B547-1FB41DE036D4}"/>
    <dgm:cxn modelId="{324F3F00-A261-D549-8B5B-D10794403BDF}" srcId="{A6050017-4627-1046-91F9-BE61E63E2B87}" destId="{D44F716C-3FDC-8643-A020-DD3109D26B65}" srcOrd="3" destOrd="0" parTransId="{0B54B403-BB53-A345-8D96-7DE1B368B6C4}" sibTransId="{793CB53A-F848-5444-9756-E50608370217}"/>
    <dgm:cxn modelId="{19213895-66A5-C641-8284-6EE9C6088B0C}" type="presOf" srcId="{0F9C6387-CD5C-7749-833F-050223EE49AD}" destId="{F0A8EC69-BB29-F24E-8EEB-C8D77A64F0DD}" srcOrd="0" destOrd="0" presId="urn:microsoft.com/office/officeart/2005/8/layout/hierarchy3"/>
    <dgm:cxn modelId="{6556781D-710C-5448-85A8-0E454A5C5FD5}" type="presOf" srcId="{C40AE8F5-9FE5-5844-800D-DD79FE07BCC2}" destId="{3FA6F786-5895-0E4A-A5B9-A446D5C1A526}" srcOrd="0" destOrd="0" presId="urn:microsoft.com/office/officeart/2005/8/layout/hierarchy3"/>
    <dgm:cxn modelId="{81133530-3AF1-A047-8848-9864A9FC3951}" type="presOf" srcId="{1EA34553-542B-254E-9C64-3A41FE69C11A}" destId="{C13941AD-5333-E14A-8376-4CEB6149DE47}" srcOrd="0" destOrd="0" presId="urn:microsoft.com/office/officeart/2005/8/layout/hierarchy3"/>
    <dgm:cxn modelId="{5892F4F2-445C-1842-8060-8FBBFD414026}" type="presOf" srcId="{4B9F5014-71E0-EB4C-866C-E60F1A445CE4}" destId="{FF0311D4-0090-8D49-BB17-7957B401B1CB}" srcOrd="0" destOrd="0" presId="urn:microsoft.com/office/officeart/2005/8/layout/hierarchy3"/>
    <dgm:cxn modelId="{722334A8-509A-8D4C-8C5C-01B8742801C0}" type="presOf" srcId="{A6050017-4627-1046-91F9-BE61E63E2B87}" destId="{B2A598CA-E01C-EA4D-AF57-58AA130F86BB}" srcOrd="0" destOrd="0" presId="urn:microsoft.com/office/officeart/2005/8/layout/hierarchy3"/>
    <dgm:cxn modelId="{0979EF2F-491A-3240-AAF2-1495700D5DC3}" type="presOf" srcId="{A6050017-4627-1046-91F9-BE61E63E2B87}" destId="{73923B88-FA0D-E446-B111-E3391D8B830D}" srcOrd="1" destOrd="0" presId="urn:microsoft.com/office/officeart/2005/8/layout/hierarchy3"/>
    <dgm:cxn modelId="{65EF8ECC-7BF4-0C4D-A2EC-53726BE341FF}" srcId="{A6050017-4627-1046-91F9-BE61E63E2B87}" destId="{57F3D74B-0913-F448-8EB1-4139BD6FBB08}" srcOrd="2" destOrd="0" parTransId="{74D98060-DF5B-0E42-8AFD-16543B12F129}" sibTransId="{28865DDD-3FF2-A046-897B-421DC78933F9}"/>
    <dgm:cxn modelId="{4BF8553E-1F7B-F743-98EC-C621B3AF70ED}" type="presOf" srcId="{63D2F082-266F-184D-A49D-358C5183BC8A}" destId="{1FFFC7EC-A81F-AA48-B99B-CA28E75B3E13}" srcOrd="0" destOrd="0" presId="urn:microsoft.com/office/officeart/2005/8/layout/hierarchy3"/>
    <dgm:cxn modelId="{35AA7D6B-4CD9-C84B-B3AF-8BF926EA74FB}" type="presOf" srcId="{74D98060-DF5B-0E42-8AFD-16543B12F129}" destId="{C6218F86-024F-4948-9A71-07873295F8F7}" srcOrd="0" destOrd="0" presId="urn:microsoft.com/office/officeart/2005/8/layout/hierarchy3"/>
    <dgm:cxn modelId="{3DDB1822-6E25-3F44-BD60-517BE8370138}" type="presOf" srcId="{8100DE8C-7478-8D4D-B3B6-619586BA7F36}" destId="{3A427E2D-A230-1647-8183-F69FAEDA428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3FD54020-CB19-B740-A2B0-ACFAA8349D6D}" type="presOf" srcId="{D44F716C-3FDC-8643-A020-DD3109D26B65}" destId="{E34A735B-C5BC-334C-B04C-4D409F37EE4C}" srcOrd="0" destOrd="0" presId="urn:microsoft.com/office/officeart/2005/8/layout/hierarchy3"/>
    <dgm:cxn modelId="{41BCE17E-79FB-0E4D-896A-006AFE3FC89B}" srcId="{A6050017-4627-1046-91F9-BE61E63E2B87}" destId="{C40AE8F5-9FE5-5844-800D-DD79FE07BCC2}" srcOrd="4" destOrd="0" parTransId="{1EA34553-542B-254E-9C64-3A41FE69C11A}" sibTransId="{3779E756-7035-844D-AAAD-36049ADD0F28}"/>
    <dgm:cxn modelId="{EF32951C-168A-4E42-8FC8-F45B87DB83DD}" type="presOf" srcId="{0B54B403-BB53-A345-8D96-7DE1B368B6C4}" destId="{A7080424-24AB-FB49-802F-0652DA834566}" srcOrd="0" destOrd="0" presId="urn:microsoft.com/office/officeart/2005/8/layout/hierarchy3"/>
    <dgm:cxn modelId="{169E64AC-4432-214A-BE76-D4FB3E1DCED0}" type="presOf" srcId="{A754A459-373A-914C-A914-4E10C1F4C92F}" destId="{5218F9E1-55F7-FC40-8950-10BC2CAE1DFB}" srcOrd="0" destOrd="0" presId="urn:microsoft.com/office/officeart/2005/8/layout/hierarchy3"/>
    <dgm:cxn modelId="{F85583A7-222A-F846-A276-2299AC57A66B}" type="presParOf" srcId="{5218F9E1-55F7-FC40-8950-10BC2CAE1DFB}" destId="{13BB28D3-3859-6A46-878D-956473BB375A}" srcOrd="0" destOrd="0" presId="urn:microsoft.com/office/officeart/2005/8/layout/hierarchy3"/>
    <dgm:cxn modelId="{2FCD49CD-5E1F-C345-9DAA-02B2C3F3B673}" type="presParOf" srcId="{13BB28D3-3859-6A46-878D-956473BB375A}" destId="{AA394669-19B6-2A4A-9707-CED23257B1DC}" srcOrd="0" destOrd="0" presId="urn:microsoft.com/office/officeart/2005/8/layout/hierarchy3"/>
    <dgm:cxn modelId="{5F43D82A-444F-274A-AC01-B1B28EBD7402}" type="presParOf" srcId="{AA394669-19B6-2A4A-9707-CED23257B1DC}" destId="{B2A598CA-E01C-EA4D-AF57-58AA130F86BB}" srcOrd="0" destOrd="0" presId="urn:microsoft.com/office/officeart/2005/8/layout/hierarchy3"/>
    <dgm:cxn modelId="{22A0F8CF-8E4D-494B-834E-998165A5ED17}" type="presParOf" srcId="{AA394669-19B6-2A4A-9707-CED23257B1DC}" destId="{73923B88-FA0D-E446-B111-E3391D8B830D}" srcOrd="1" destOrd="0" presId="urn:microsoft.com/office/officeart/2005/8/layout/hierarchy3"/>
    <dgm:cxn modelId="{2887DB52-92D7-084A-B9DA-F1FD5BC61F4D}" type="presParOf" srcId="{13BB28D3-3859-6A46-878D-956473BB375A}" destId="{048CFE8E-233E-9C40-B940-5E1A11DB1958}" srcOrd="1" destOrd="0" presId="urn:microsoft.com/office/officeart/2005/8/layout/hierarchy3"/>
    <dgm:cxn modelId="{FB812D77-A477-1344-A30E-2C07D34CB588}" type="presParOf" srcId="{048CFE8E-233E-9C40-B940-5E1A11DB1958}" destId="{F0A8EC69-BB29-F24E-8EEB-C8D77A64F0DD}" srcOrd="0" destOrd="0" presId="urn:microsoft.com/office/officeart/2005/8/layout/hierarchy3"/>
    <dgm:cxn modelId="{7BB61E29-4AEC-0748-AFF9-1C0FAC9FF490}" type="presParOf" srcId="{048CFE8E-233E-9C40-B940-5E1A11DB1958}" destId="{3A427E2D-A230-1647-8183-F69FAEDA4286}" srcOrd="1" destOrd="0" presId="urn:microsoft.com/office/officeart/2005/8/layout/hierarchy3"/>
    <dgm:cxn modelId="{CB7F8B72-8625-7648-983B-A99381C5F379}" type="presParOf" srcId="{048CFE8E-233E-9C40-B940-5E1A11DB1958}" destId="{FF0311D4-0090-8D49-BB17-7957B401B1CB}" srcOrd="2" destOrd="0" presId="urn:microsoft.com/office/officeart/2005/8/layout/hierarchy3"/>
    <dgm:cxn modelId="{D0890B8E-85EE-E245-86B3-F8DFC3C10BA6}" type="presParOf" srcId="{048CFE8E-233E-9C40-B940-5E1A11DB1958}" destId="{1FFFC7EC-A81F-AA48-B99B-CA28E75B3E13}" srcOrd="3" destOrd="0" presId="urn:microsoft.com/office/officeart/2005/8/layout/hierarchy3"/>
    <dgm:cxn modelId="{77379BD1-75D7-A848-8F91-CCAB2198BD7B}" type="presParOf" srcId="{048CFE8E-233E-9C40-B940-5E1A11DB1958}" destId="{C6218F86-024F-4948-9A71-07873295F8F7}" srcOrd="4" destOrd="0" presId="urn:microsoft.com/office/officeart/2005/8/layout/hierarchy3"/>
    <dgm:cxn modelId="{9624BC1C-3E54-A141-B75C-2A5C5366471B}" type="presParOf" srcId="{048CFE8E-233E-9C40-B940-5E1A11DB1958}" destId="{D1854B1F-16F4-2D49-B757-F5D3344522C3}" srcOrd="5" destOrd="0" presId="urn:microsoft.com/office/officeart/2005/8/layout/hierarchy3"/>
    <dgm:cxn modelId="{56B2867B-DC50-724E-9DBB-6245412D02FF}" type="presParOf" srcId="{048CFE8E-233E-9C40-B940-5E1A11DB1958}" destId="{A7080424-24AB-FB49-802F-0652DA834566}" srcOrd="6" destOrd="0" presId="urn:microsoft.com/office/officeart/2005/8/layout/hierarchy3"/>
    <dgm:cxn modelId="{B896346D-FA1D-EA45-A572-D1C58688A2F0}" type="presParOf" srcId="{048CFE8E-233E-9C40-B940-5E1A11DB1958}" destId="{E34A735B-C5BC-334C-B04C-4D409F37EE4C}" srcOrd="7" destOrd="0" presId="urn:microsoft.com/office/officeart/2005/8/layout/hierarchy3"/>
    <dgm:cxn modelId="{F6FCEE54-9D19-6C45-A7A8-5C6892AF340D}" type="presParOf" srcId="{048CFE8E-233E-9C40-B940-5E1A11DB1958}" destId="{C13941AD-5333-E14A-8376-4CEB6149DE47}" srcOrd="8" destOrd="0" presId="urn:microsoft.com/office/officeart/2005/8/layout/hierarchy3"/>
    <dgm:cxn modelId="{2A97AE75-2249-4042-A79D-D93BE4BB0228}" type="presParOf" srcId="{048CFE8E-233E-9C40-B940-5E1A11DB1958}" destId="{3FA6F786-5895-0E4A-A5B9-A446D5C1A526}"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B70418D0-4F31-B241-A29D-B34CCD195FF7}" type="presOf" srcId="{76B5C694-B853-0246-BCA0-5E7F2433D535}" destId="{0472C170-12DA-B143-AD1C-711D1168B5FF}"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471153C9-A6C9-A84C-8EDB-55ADE2ADBC1E}" type="presOf" srcId="{BE52F91F-FC70-D84E-8B56-57DD33F1959A}" destId="{FB9B2694-C9DD-5F41-AEF5-FE06D207342C}" srcOrd="0" destOrd="0" presId="urn:microsoft.com/office/officeart/2005/8/layout/equation1"/>
    <dgm:cxn modelId="{D37B7F57-6B1A-2E4A-A581-5BF2C4C89E59}" type="presOf" srcId="{183C4D7A-51E5-9D4A-8722-B033BB650077}" destId="{A2D8B243-9861-CB4C-9DC9-4D3970B797C1}" srcOrd="0" destOrd="0" presId="urn:microsoft.com/office/officeart/2005/8/layout/equation1"/>
    <dgm:cxn modelId="{5A92FB32-0383-A049-BBBA-D222F2B3AD76}" type="presOf" srcId="{B21C862C-BCF1-F544-BD07-29CD2C2ABB4C}" destId="{53655511-3EA9-E24B-ADA6-7E53EB5D5B44}"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373B2524-B25E-B346-9D4B-EE7656BCA106}" type="presOf" srcId="{F32F0913-A3AF-1446-B5C2-B320E756F7AD}" destId="{43B7E150-48FC-BF4A-9779-A59569998339}" srcOrd="0" destOrd="0" presId="urn:microsoft.com/office/officeart/2005/8/layout/equation1"/>
    <dgm:cxn modelId="{97AFD58B-4D04-174A-BE01-89EB4EF7FD50}" type="presOf" srcId="{C17C9D10-EE76-7640-A94C-D94C87A3F6C3}" destId="{A9C6362F-FD2C-A44B-8412-4E042722523A}" srcOrd="0" destOrd="0" presId="urn:microsoft.com/office/officeart/2005/8/layout/equation1"/>
    <dgm:cxn modelId="{010BA366-44FB-C647-835C-4400F958725C}" type="presOf" srcId="{D407CFE4-E8FB-E245-AFDB-410BA6680B55}" destId="{8550BC7D-E478-6C47-BCD8-EB8C32D6A82C}" srcOrd="0" destOrd="0" presId="urn:microsoft.com/office/officeart/2005/8/layout/equation1"/>
    <dgm:cxn modelId="{9BBAF546-7D90-7E40-B93A-26274E4A66DD}" type="presOf" srcId="{E5FC7AF9-8C95-6A4C-A8DE-6C8A4D1F9430}" destId="{8C6BBD0A-341D-F448-AE4B-11C0CE9949B8}"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0BD7E231-4F77-014F-8190-5AA395A370D8}" type="presParOf" srcId="{53655511-3EA9-E24B-ADA6-7E53EB5D5B44}" destId="{0472C170-12DA-B143-AD1C-711D1168B5FF}" srcOrd="0" destOrd="0" presId="urn:microsoft.com/office/officeart/2005/8/layout/equation1"/>
    <dgm:cxn modelId="{D249AE05-CCB1-814B-9EE3-9A344CFF9B13}" type="presParOf" srcId="{53655511-3EA9-E24B-ADA6-7E53EB5D5B44}" destId="{0A08B234-ABF7-DB43-A58C-B3C0794EAE49}" srcOrd="1" destOrd="0" presId="urn:microsoft.com/office/officeart/2005/8/layout/equation1"/>
    <dgm:cxn modelId="{78886845-2BD1-344E-8876-6FE579FE4BC7}" type="presParOf" srcId="{53655511-3EA9-E24B-ADA6-7E53EB5D5B44}" destId="{A2D8B243-9861-CB4C-9DC9-4D3970B797C1}" srcOrd="2" destOrd="0" presId="urn:microsoft.com/office/officeart/2005/8/layout/equation1"/>
    <dgm:cxn modelId="{7E6DCBEC-FC6A-AA42-BD24-8609C2690966}" type="presParOf" srcId="{53655511-3EA9-E24B-ADA6-7E53EB5D5B44}" destId="{EDB500EE-8294-3F4B-8417-8BE8023C1D35}" srcOrd="3" destOrd="0" presId="urn:microsoft.com/office/officeart/2005/8/layout/equation1"/>
    <dgm:cxn modelId="{2550DD1B-AB1D-AD47-B54A-F9D2E5531EB4}" type="presParOf" srcId="{53655511-3EA9-E24B-ADA6-7E53EB5D5B44}" destId="{A9C6362F-FD2C-A44B-8412-4E042722523A}" srcOrd="4" destOrd="0" presId="urn:microsoft.com/office/officeart/2005/8/layout/equation1"/>
    <dgm:cxn modelId="{F4C55FAE-1172-D74E-9CC2-2E70C113E2A5}" type="presParOf" srcId="{53655511-3EA9-E24B-ADA6-7E53EB5D5B44}" destId="{1D85500E-2E82-6A4A-91EE-9AF48FEC6C45}" srcOrd="5" destOrd="0" presId="urn:microsoft.com/office/officeart/2005/8/layout/equation1"/>
    <dgm:cxn modelId="{D58B4DC8-8AE3-654C-B959-2E3927EBCCEC}" type="presParOf" srcId="{53655511-3EA9-E24B-ADA6-7E53EB5D5B44}" destId="{43B7E150-48FC-BF4A-9779-A59569998339}" srcOrd="6" destOrd="0" presId="urn:microsoft.com/office/officeart/2005/8/layout/equation1"/>
    <dgm:cxn modelId="{D89CDB9A-A655-3743-87E2-E964CA8A3587}" type="presParOf" srcId="{53655511-3EA9-E24B-ADA6-7E53EB5D5B44}" destId="{88E048A8-2DA0-7B47-9D5D-4C623211681A}" srcOrd="7" destOrd="0" presId="urn:microsoft.com/office/officeart/2005/8/layout/equation1"/>
    <dgm:cxn modelId="{AF5DE0A4-4884-5246-AFEA-338F7B0FB3B1}" type="presParOf" srcId="{53655511-3EA9-E24B-ADA6-7E53EB5D5B44}" destId="{8C6BBD0A-341D-F448-AE4B-11C0CE9949B8}" srcOrd="8" destOrd="0" presId="urn:microsoft.com/office/officeart/2005/8/layout/equation1"/>
    <dgm:cxn modelId="{CB6E9131-1128-0A47-8418-51726D110843}" type="presParOf" srcId="{53655511-3EA9-E24B-ADA6-7E53EB5D5B44}" destId="{73DEAC19-71FE-434C-B8AB-5F6FDE04D5DA}" srcOrd="9" destOrd="0" presId="urn:microsoft.com/office/officeart/2005/8/layout/equation1"/>
    <dgm:cxn modelId="{996ABEF1-1F90-774F-8103-8E6470C921A4}" type="presParOf" srcId="{53655511-3EA9-E24B-ADA6-7E53EB5D5B44}" destId="{FB9B2694-C9DD-5F41-AEF5-FE06D207342C}" srcOrd="10" destOrd="0" presId="urn:microsoft.com/office/officeart/2005/8/layout/equation1"/>
    <dgm:cxn modelId="{8B0F685F-6765-CC47-8BDF-13626A25B4C8}" type="presParOf" srcId="{53655511-3EA9-E24B-ADA6-7E53EB5D5B44}" destId="{ABE3BCDB-6BFB-044A-9A25-2B53D8273D94}" srcOrd="11" destOrd="0" presId="urn:microsoft.com/office/officeart/2005/8/layout/equation1"/>
    <dgm:cxn modelId="{4DC96167-9618-9F44-9958-158F8C69FF15}"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r>
            <a:rPr lang="en-US" dirty="0" smtClean="0">
              <a:latin typeface="Arial"/>
              <a:cs typeface="Arial"/>
            </a:rPr>
            <a:t>Sizing</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r>
            <a:rPr lang="en-US" dirty="0" smtClean="0">
              <a:latin typeface="Arial"/>
              <a:cs typeface="Arial"/>
            </a:rPr>
            <a:t>Type</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r>
            <a:rPr lang="en-US" dirty="0" smtClean="0">
              <a:latin typeface="Arial"/>
              <a:cs typeface="Arial"/>
            </a:rPr>
            <a:t>Timing</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r>
            <a:rPr lang="en-US" dirty="0" smtClean="0">
              <a:latin typeface="Arial"/>
              <a:cs typeface="Arial"/>
            </a:rPr>
            <a:t>Location</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dgm:presLayoutVars>
          <dgm:bulletEnabled val="1"/>
        </dgm:presLayoutVars>
      </dgm:prSet>
      <dgm:spPr/>
      <dgm:t>
        <a:bodyPr/>
        <a:lstStyle/>
        <a:p>
          <a:endParaRPr lang="en-US"/>
        </a:p>
      </dgm:t>
    </dgm:pt>
  </dgm:ptLst>
  <dgm:cxnLst>
    <dgm:cxn modelId="{341D10A0-7244-4F4A-81DC-028F8C86D8DA}" type="presOf" srcId="{63D2F082-266F-184D-A49D-358C5183BC8A}" destId="{1FFFC7EC-A81F-AA48-B99B-CA28E75B3E13}" srcOrd="0" destOrd="0" presId="urn:microsoft.com/office/officeart/2005/8/layout/hierarchy3"/>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00A8ED0-7B09-D749-9641-1E5EE0CA07C1}" type="presOf" srcId="{8100DE8C-7478-8D4D-B3B6-619586BA7F36}" destId="{3A427E2D-A230-1647-8183-F69FAEDA4286}" srcOrd="0" destOrd="0" presId="urn:microsoft.com/office/officeart/2005/8/layout/hierarchy3"/>
    <dgm:cxn modelId="{0F7CFE3C-A53A-3E4C-9CA2-02890FAA68B5}" type="presOf" srcId="{57F3D74B-0913-F448-8EB1-4139BD6FBB08}" destId="{D1854B1F-16F4-2D49-B757-F5D3344522C3}" srcOrd="0" destOrd="0" presId="urn:microsoft.com/office/officeart/2005/8/layout/hierarchy3"/>
    <dgm:cxn modelId="{03E20381-EAFF-6747-A00C-60CB27FEB4F1}" type="presOf" srcId="{74D98060-DF5B-0E42-8AFD-16543B12F129}" destId="{C6218F86-024F-4948-9A71-07873295F8F7}" srcOrd="0" destOrd="0" presId="urn:microsoft.com/office/officeart/2005/8/layout/hierarchy3"/>
    <dgm:cxn modelId="{DA177A9B-B425-A740-8475-FB551D657DF0}" type="presOf" srcId="{A6050017-4627-1046-91F9-BE61E63E2B87}" destId="{B2A598CA-E01C-EA4D-AF57-58AA130F86BB}" srcOrd="0" destOrd="0" presId="urn:microsoft.com/office/officeart/2005/8/layout/hierarchy3"/>
    <dgm:cxn modelId="{E71080AB-8258-0B45-91A9-C33F25EED713}" type="presOf" srcId="{0B54B403-BB53-A345-8D96-7DE1B368B6C4}" destId="{A7080424-24AB-FB49-802F-0652DA834566}"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62CD7639-464C-684A-AEF7-43E46AB3C199}" type="presOf" srcId="{A6050017-4627-1046-91F9-BE61E63E2B87}" destId="{73923B88-FA0D-E446-B111-E3391D8B830D}" srcOrd="1" destOrd="0" presId="urn:microsoft.com/office/officeart/2005/8/layout/hierarchy3"/>
    <dgm:cxn modelId="{38C60D3B-B944-E447-97EC-4660DDE70D82}" type="presOf" srcId="{D44F716C-3FDC-8643-A020-DD3109D26B65}" destId="{E34A735B-C5BC-334C-B04C-4D409F37EE4C}"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6BA35719-F48E-934B-89D5-80B2CE6F70AB}" type="presOf" srcId="{A754A459-373A-914C-A914-4E10C1F4C92F}" destId="{5218F9E1-55F7-FC40-8950-10BC2CAE1DFB}" srcOrd="0" destOrd="0" presId="urn:microsoft.com/office/officeart/2005/8/layout/hierarchy3"/>
    <dgm:cxn modelId="{981CF6D5-5D8B-6847-B3F1-66451640945F}" type="presOf" srcId="{0F9C6387-CD5C-7749-833F-050223EE49AD}" destId="{F0A8EC69-BB29-F24E-8EEB-C8D77A64F0DD}" srcOrd="0" destOrd="0" presId="urn:microsoft.com/office/officeart/2005/8/layout/hierarchy3"/>
    <dgm:cxn modelId="{C6F92DC9-756F-394E-ABF0-29254F3C5F1D}" type="presOf" srcId="{4B9F5014-71E0-EB4C-866C-E60F1A445CE4}" destId="{FF0311D4-0090-8D49-BB17-7957B401B1CB}" srcOrd="0" destOrd="0" presId="urn:microsoft.com/office/officeart/2005/8/layout/hierarchy3"/>
    <dgm:cxn modelId="{1DA1B0FB-2440-FB42-B357-17B37EF877FB}" type="presParOf" srcId="{5218F9E1-55F7-FC40-8950-10BC2CAE1DFB}" destId="{13BB28D3-3859-6A46-878D-956473BB375A}" srcOrd="0" destOrd="0" presId="urn:microsoft.com/office/officeart/2005/8/layout/hierarchy3"/>
    <dgm:cxn modelId="{532C19AB-7E81-3D4A-82A2-7C5743E0D7DD}" type="presParOf" srcId="{13BB28D3-3859-6A46-878D-956473BB375A}" destId="{AA394669-19B6-2A4A-9707-CED23257B1DC}" srcOrd="0" destOrd="0" presId="urn:microsoft.com/office/officeart/2005/8/layout/hierarchy3"/>
    <dgm:cxn modelId="{10A12FC9-3A7D-6145-AA1E-2D1F63939AFE}" type="presParOf" srcId="{AA394669-19B6-2A4A-9707-CED23257B1DC}" destId="{B2A598CA-E01C-EA4D-AF57-58AA130F86BB}" srcOrd="0" destOrd="0" presId="urn:microsoft.com/office/officeart/2005/8/layout/hierarchy3"/>
    <dgm:cxn modelId="{4E4BC5A5-5F6C-EC4D-8CB8-248FF768BDA6}" type="presParOf" srcId="{AA394669-19B6-2A4A-9707-CED23257B1DC}" destId="{73923B88-FA0D-E446-B111-E3391D8B830D}" srcOrd="1" destOrd="0" presId="urn:microsoft.com/office/officeart/2005/8/layout/hierarchy3"/>
    <dgm:cxn modelId="{CDB813C4-08AA-2042-8097-28611AC44838}" type="presParOf" srcId="{13BB28D3-3859-6A46-878D-956473BB375A}" destId="{048CFE8E-233E-9C40-B940-5E1A11DB1958}" srcOrd="1" destOrd="0" presId="urn:microsoft.com/office/officeart/2005/8/layout/hierarchy3"/>
    <dgm:cxn modelId="{6D0D8A65-5247-9E47-A4E5-E82A52ACC751}" type="presParOf" srcId="{048CFE8E-233E-9C40-B940-5E1A11DB1958}" destId="{A7080424-24AB-FB49-802F-0652DA834566}" srcOrd="0" destOrd="0" presId="urn:microsoft.com/office/officeart/2005/8/layout/hierarchy3"/>
    <dgm:cxn modelId="{618E916C-3F4D-F946-9EC7-8BC8A69DBE44}" type="presParOf" srcId="{048CFE8E-233E-9C40-B940-5E1A11DB1958}" destId="{E34A735B-C5BC-334C-B04C-4D409F37EE4C}" srcOrd="1" destOrd="0" presId="urn:microsoft.com/office/officeart/2005/8/layout/hierarchy3"/>
    <dgm:cxn modelId="{21049A1F-929E-7045-AC9B-FBDC5CAD51B1}" type="presParOf" srcId="{048CFE8E-233E-9C40-B940-5E1A11DB1958}" destId="{F0A8EC69-BB29-F24E-8EEB-C8D77A64F0DD}" srcOrd="2" destOrd="0" presId="urn:microsoft.com/office/officeart/2005/8/layout/hierarchy3"/>
    <dgm:cxn modelId="{6B0B85F8-9273-A44C-8D7D-FF148FB458E0}" type="presParOf" srcId="{048CFE8E-233E-9C40-B940-5E1A11DB1958}" destId="{3A427E2D-A230-1647-8183-F69FAEDA4286}" srcOrd="3" destOrd="0" presId="urn:microsoft.com/office/officeart/2005/8/layout/hierarchy3"/>
    <dgm:cxn modelId="{F5AB6289-CAE7-F14C-8329-CAAF91D25C70}" type="presParOf" srcId="{048CFE8E-233E-9C40-B940-5E1A11DB1958}" destId="{FF0311D4-0090-8D49-BB17-7957B401B1CB}" srcOrd="4" destOrd="0" presId="urn:microsoft.com/office/officeart/2005/8/layout/hierarchy3"/>
    <dgm:cxn modelId="{1AB547B5-2CE6-A64F-AE2E-4C160593EDE0}" type="presParOf" srcId="{048CFE8E-233E-9C40-B940-5E1A11DB1958}" destId="{1FFFC7EC-A81F-AA48-B99B-CA28E75B3E13}" srcOrd="5" destOrd="0" presId="urn:microsoft.com/office/officeart/2005/8/layout/hierarchy3"/>
    <dgm:cxn modelId="{E543CA2C-53AD-0F40-A310-FC6B5A6B9A02}" type="presParOf" srcId="{048CFE8E-233E-9C40-B940-5E1A11DB1958}" destId="{C6218F86-024F-4948-9A71-07873295F8F7}" srcOrd="6" destOrd="0" presId="urn:microsoft.com/office/officeart/2005/8/layout/hierarchy3"/>
    <dgm:cxn modelId="{80C3F281-BE51-604B-84CF-D9C5F213E495}"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64933"/>
          <a:ext cx="2058489" cy="1029244"/>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30146" y="95079"/>
        <a:ext cx="1998197" cy="968952"/>
      </dsp:txXfrm>
    </dsp:sp>
    <dsp:sp modelId="{A7080424-24AB-FB49-802F-0652DA834566}">
      <dsp:nvSpPr>
        <dsp:cNvPr id="0" name=""/>
        <dsp:cNvSpPr/>
      </dsp:nvSpPr>
      <dsp:spPr>
        <a:xfrm>
          <a:off x="205848" y="1094178"/>
          <a:ext cx="572560" cy="709221"/>
        </a:xfrm>
        <a:custGeom>
          <a:avLst/>
          <a:gdLst/>
          <a:ahLst/>
          <a:cxnLst/>
          <a:rect l="0" t="0" r="0" b="0"/>
          <a:pathLst>
            <a:path>
              <a:moveTo>
                <a:pt x="0" y="0"/>
              </a:moveTo>
              <a:lnTo>
                <a:pt x="0" y="709221"/>
              </a:lnTo>
              <a:lnTo>
                <a:pt x="572560" y="70922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778409" y="1288777"/>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808555" y="1318923"/>
        <a:ext cx="1586499" cy="968952"/>
      </dsp:txXfrm>
    </dsp:sp>
    <dsp:sp modelId="{FF0311D4-0090-8D49-BB17-7957B401B1CB}">
      <dsp:nvSpPr>
        <dsp:cNvPr id="0" name=""/>
        <dsp:cNvSpPr/>
      </dsp:nvSpPr>
      <dsp:spPr>
        <a:xfrm>
          <a:off x="205848" y="1094178"/>
          <a:ext cx="572560" cy="1995777"/>
        </a:xfrm>
        <a:custGeom>
          <a:avLst/>
          <a:gdLst/>
          <a:ahLst/>
          <a:cxnLst/>
          <a:rect l="0" t="0" r="0" b="0"/>
          <a:pathLst>
            <a:path>
              <a:moveTo>
                <a:pt x="0" y="0"/>
              </a:moveTo>
              <a:lnTo>
                <a:pt x="0" y="1995777"/>
              </a:lnTo>
              <a:lnTo>
                <a:pt x="572560" y="199577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778409" y="2575333"/>
          <a:ext cx="1646791" cy="1029244"/>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808555" y="2605479"/>
        <a:ext cx="1586499" cy="96895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85261" y="2539604"/>
        <a:ext cx="1377743" cy="8465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620549" y="63502"/>
          <a:ext cx="2060184" cy="103009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Capabilities</a:t>
          </a:r>
          <a:endParaRPr lang="en-US" sz="2400" kern="1200" dirty="0">
            <a:solidFill>
              <a:srgbClr val="FF0000"/>
            </a:solidFill>
            <a:latin typeface="Arial"/>
            <a:cs typeface="Arial"/>
          </a:endParaRPr>
        </a:p>
      </dsp:txBody>
      <dsp:txXfrm>
        <a:off x="650719" y="93672"/>
        <a:ext cx="1999844" cy="969752"/>
      </dsp:txXfrm>
    </dsp:sp>
    <dsp:sp modelId="{A7080424-24AB-FB49-802F-0652DA834566}">
      <dsp:nvSpPr>
        <dsp:cNvPr id="0" name=""/>
        <dsp:cNvSpPr/>
      </dsp:nvSpPr>
      <dsp:spPr>
        <a:xfrm>
          <a:off x="826567" y="1093594"/>
          <a:ext cx="1635127" cy="709805"/>
        </a:xfrm>
        <a:custGeom>
          <a:avLst/>
          <a:gdLst/>
          <a:ahLst/>
          <a:cxnLst/>
          <a:rect l="0" t="0" r="0" b="0"/>
          <a:pathLst>
            <a:path>
              <a:moveTo>
                <a:pt x="0" y="0"/>
              </a:moveTo>
              <a:lnTo>
                <a:pt x="0" y="709805"/>
              </a:lnTo>
              <a:lnTo>
                <a:pt x="1635127" y="70980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461694" y="1288353"/>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r>
            <a:rPr lang="en-US" sz="1600" kern="1200" dirty="0" smtClean="0">
              <a:solidFill>
                <a:srgbClr val="FF0000"/>
              </a:solidFill>
              <a:latin typeface="Arial"/>
              <a:cs typeface="Arial"/>
            </a:rPr>
            <a:t>should we </a:t>
          </a:r>
          <a:r>
            <a:rPr lang="en-US" sz="1600" kern="1200" dirty="0" smtClean="0">
              <a:latin typeface="Arial"/>
              <a:cs typeface="Arial"/>
            </a:rPr>
            <a:t>excel?</a:t>
          </a:r>
          <a:endParaRPr lang="en-US" sz="1600" kern="1200" dirty="0">
            <a:latin typeface="Arial"/>
            <a:cs typeface="Arial"/>
          </a:endParaRPr>
        </a:p>
      </dsp:txBody>
      <dsp:txXfrm>
        <a:off x="2491864" y="1318523"/>
        <a:ext cx="1587807" cy="969752"/>
      </dsp:txXfrm>
    </dsp:sp>
    <dsp:sp modelId="{FF0311D4-0090-8D49-BB17-7957B401B1CB}">
      <dsp:nvSpPr>
        <dsp:cNvPr id="0" name=""/>
        <dsp:cNvSpPr/>
      </dsp:nvSpPr>
      <dsp:spPr>
        <a:xfrm>
          <a:off x="826567" y="1093594"/>
          <a:ext cx="1635127" cy="1997420"/>
        </a:xfrm>
        <a:custGeom>
          <a:avLst/>
          <a:gdLst/>
          <a:ahLst/>
          <a:cxnLst/>
          <a:rect l="0" t="0" r="0" b="0"/>
          <a:pathLst>
            <a:path>
              <a:moveTo>
                <a:pt x="0" y="0"/>
              </a:moveTo>
              <a:lnTo>
                <a:pt x="0" y="1997420"/>
              </a:lnTo>
              <a:lnTo>
                <a:pt x="1635127" y="199742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461694" y="2575969"/>
          <a:ext cx="1648147" cy="103009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kern="1200" dirty="0" smtClean="0">
              <a:latin typeface="Arial"/>
              <a:cs typeface="Arial"/>
            </a:rPr>
            <a:t>Along which dimensions </a:t>
          </a:r>
        </a:p>
        <a:p>
          <a:pPr lvl="0" algn="ctr" defTabSz="711200">
            <a:lnSpc>
              <a:spcPct val="90000"/>
            </a:lnSpc>
            <a:spcBef>
              <a:spcPct val="0"/>
            </a:spcBef>
            <a:spcAft>
              <a:spcPct val="35000"/>
            </a:spcAft>
          </a:pPr>
          <a:r>
            <a:rPr lang="en-US" sz="1600" kern="1200" dirty="0" smtClean="0">
              <a:solidFill>
                <a:srgbClr val="FF0000"/>
              </a:solidFill>
              <a:latin typeface="Arial"/>
              <a:cs typeface="Arial"/>
            </a:rPr>
            <a:t>do we</a:t>
          </a:r>
          <a:r>
            <a:rPr lang="en-US" sz="1600" kern="1200" dirty="0" smtClean="0">
              <a:latin typeface="Arial"/>
              <a:cs typeface="Arial"/>
            </a:rPr>
            <a:t> excel?</a:t>
          </a:r>
          <a:endParaRPr lang="en-US" sz="1600" kern="1200" dirty="0">
            <a:latin typeface="Arial"/>
            <a:cs typeface="Arial"/>
          </a:endParaRPr>
        </a:p>
      </dsp:txBody>
      <dsp:txXfrm>
        <a:off x="2491864" y="2606139"/>
        <a:ext cx="1587807" cy="9697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30730"/>
          <a:ext cx="2073316" cy="497372"/>
        </a:xfrm>
        <a:prstGeom prst="roundRect">
          <a:avLst>
            <a:gd name="adj" fmla="val 1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n-US" sz="2400" kern="1200" dirty="0" smtClean="0">
              <a:solidFill>
                <a:srgbClr val="FF0000"/>
              </a:solidFill>
              <a:latin typeface="Arial"/>
              <a:cs typeface="Arial"/>
            </a:rPr>
            <a:t>Processes</a:t>
          </a:r>
          <a:endParaRPr lang="en-US" sz="2400" kern="1200" dirty="0">
            <a:solidFill>
              <a:srgbClr val="FF0000"/>
            </a:solidFill>
            <a:latin typeface="Arial"/>
            <a:cs typeface="Arial"/>
          </a:endParaRPr>
        </a:p>
      </dsp:txBody>
      <dsp:txXfrm>
        <a:off x="14568" y="45298"/>
        <a:ext cx="2044180" cy="468236"/>
      </dsp:txXfrm>
    </dsp:sp>
    <dsp:sp modelId="{F0A8EC69-BB29-F24E-8EEB-C8D77A64F0DD}">
      <dsp:nvSpPr>
        <dsp:cNvPr id="0" name=""/>
        <dsp:cNvSpPr/>
      </dsp:nvSpPr>
      <dsp:spPr>
        <a:xfrm>
          <a:off x="207331" y="528102"/>
          <a:ext cx="718725" cy="342724"/>
        </a:xfrm>
        <a:custGeom>
          <a:avLst/>
          <a:gdLst/>
          <a:ahLst/>
          <a:cxnLst/>
          <a:rect l="0" t="0" r="0" b="0"/>
          <a:pathLst>
            <a:path>
              <a:moveTo>
                <a:pt x="0" y="0"/>
              </a:moveTo>
              <a:lnTo>
                <a:pt x="0" y="342724"/>
              </a:lnTo>
              <a:lnTo>
                <a:pt x="718725" y="342724"/>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926057" y="622140"/>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Supply	</a:t>
          </a:r>
          <a:endParaRPr lang="en-US" sz="1500" kern="1200" dirty="0">
            <a:latin typeface="Arial"/>
            <a:cs typeface="Arial"/>
          </a:endParaRPr>
        </a:p>
      </dsp:txBody>
      <dsp:txXfrm>
        <a:off x="940625" y="636708"/>
        <a:ext cx="1066937" cy="468236"/>
      </dsp:txXfrm>
    </dsp:sp>
    <dsp:sp modelId="{FF0311D4-0090-8D49-BB17-7957B401B1CB}">
      <dsp:nvSpPr>
        <dsp:cNvPr id="0" name=""/>
        <dsp:cNvSpPr/>
      </dsp:nvSpPr>
      <dsp:spPr>
        <a:xfrm>
          <a:off x="207331" y="528102"/>
          <a:ext cx="718725" cy="964439"/>
        </a:xfrm>
        <a:custGeom>
          <a:avLst/>
          <a:gdLst/>
          <a:ahLst/>
          <a:cxnLst/>
          <a:rect l="0" t="0" r="0" b="0"/>
          <a:pathLst>
            <a:path>
              <a:moveTo>
                <a:pt x="0" y="0"/>
              </a:moveTo>
              <a:lnTo>
                <a:pt x="0" y="964439"/>
              </a:lnTo>
              <a:lnTo>
                <a:pt x="718725" y="96443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926057" y="1243856"/>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Technology</a:t>
          </a:r>
          <a:endParaRPr lang="en-US" sz="1500" kern="1200" dirty="0">
            <a:latin typeface="Arial"/>
            <a:cs typeface="Arial"/>
          </a:endParaRPr>
        </a:p>
      </dsp:txBody>
      <dsp:txXfrm>
        <a:off x="940625" y="1258424"/>
        <a:ext cx="1066937" cy="468236"/>
      </dsp:txXfrm>
    </dsp:sp>
    <dsp:sp modelId="{C6218F86-024F-4948-9A71-07873295F8F7}">
      <dsp:nvSpPr>
        <dsp:cNvPr id="0" name=""/>
        <dsp:cNvSpPr/>
      </dsp:nvSpPr>
      <dsp:spPr>
        <a:xfrm>
          <a:off x="207331" y="528102"/>
          <a:ext cx="718725" cy="1586155"/>
        </a:xfrm>
        <a:custGeom>
          <a:avLst/>
          <a:gdLst/>
          <a:ahLst/>
          <a:cxnLst/>
          <a:rect l="0" t="0" r="0" b="0"/>
          <a:pathLst>
            <a:path>
              <a:moveTo>
                <a:pt x="0" y="0"/>
              </a:moveTo>
              <a:lnTo>
                <a:pt x="0" y="1586155"/>
              </a:lnTo>
              <a:lnTo>
                <a:pt x="718725" y="15861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926057" y="186557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Demand</a:t>
          </a:r>
          <a:endParaRPr lang="en-US" sz="1500" kern="1200" dirty="0">
            <a:latin typeface="Arial"/>
            <a:cs typeface="Arial"/>
          </a:endParaRPr>
        </a:p>
      </dsp:txBody>
      <dsp:txXfrm>
        <a:off x="940625" y="1880139"/>
        <a:ext cx="1066937" cy="468236"/>
      </dsp:txXfrm>
    </dsp:sp>
    <dsp:sp modelId="{A7080424-24AB-FB49-802F-0652DA834566}">
      <dsp:nvSpPr>
        <dsp:cNvPr id="0" name=""/>
        <dsp:cNvSpPr/>
      </dsp:nvSpPr>
      <dsp:spPr>
        <a:xfrm>
          <a:off x="207331" y="528102"/>
          <a:ext cx="718725" cy="2218385"/>
        </a:xfrm>
        <a:custGeom>
          <a:avLst/>
          <a:gdLst/>
          <a:ahLst/>
          <a:cxnLst/>
          <a:rect l="0" t="0" r="0" b="0"/>
          <a:pathLst>
            <a:path>
              <a:moveTo>
                <a:pt x="0" y="0"/>
              </a:moveTo>
              <a:lnTo>
                <a:pt x="0" y="2218385"/>
              </a:lnTo>
              <a:lnTo>
                <a:pt x="718725" y="22183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926057" y="2497801"/>
          <a:ext cx="1096073"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Innovation</a:t>
          </a:r>
          <a:endParaRPr lang="en-US" sz="1500" kern="1200" dirty="0">
            <a:latin typeface="Arial"/>
            <a:cs typeface="Arial"/>
          </a:endParaRPr>
        </a:p>
      </dsp:txBody>
      <dsp:txXfrm>
        <a:off x="940625" y="2512369"/>
        <a:ext cx="1066937" cy="468236"/>
      </dsp:txXfrm>
    </dsp:sp>
    <dsp:sp modelId="{C13941AD-5333-E14A-8376-4CEB6149DE47}">
      <dsp:nvSpPr>
        <dsp:cNvPr id="0" name=""/>
        <dsp:cNvSpPr/>
      </dsp:nvSpPr>
      <dsp:spPr>
        <a:xfrm>
          <a:off x="207331" y="528102"/>
          <a:ext cx="718725" cy="2829586"/>
        </a:xfrm>
        <a:custGeom>
          <a:avLst/>
          <a:gdLst/>
          <a:ahLst/>
          <a:cxnLst/>
          <a:rect l="0" t="0" r="0" b="0"/>
          <a:pathLst>
            <a:path>
              <a:moveTo>
                <a:pt x="0" y="0"/>
              </a:moveTo>
              <a:lnTo>
                <a:pt x="0" y="2829586"/>
              </a:lnTo>
              <a:lnTo>
                <a:pt x="718725" y="2829586"/>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FA6F786-5895-0E4A-A5B9-A446D5C1A526}">
      <dsp:nvSpPr>
        <dsp:cNvPr id="0" name=""/>
        <dsp:cNvSpPr/>
      </dsp:nvSpPr>
      <dsp:spPr>
        <a:xfrm>
          <a:off x="926057" y="3109002"/>
          <a:ext cx="795795" cy="49737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a:lnSpc>
              <a:spcPct val="90000"/>
            </a:lnSpc>
            <a:spcBef>
              <a:spcPct val="0"/>
            </a:spcBef>
            <a:spcAft>
              <a:spcPct val="35000"/>
            </a:spcAft>
          </a:pPr>
          <a:r>
            <a:rPr lang="en-US" sz="1500" kern="1200" dirty="0" smtClean="0">
              <a:latin typeface="Arial"/>
              <a:cs typeface="Arial"/>
            </a:rPr>
            <a:t>Risk</a:t>
          </a:r>
          <a:endParaRPr lang="en-US" sz="1500" kern="1200" dirty="0">
            <a:latin typeface="Arial"/>
            <a:cs typeface="Arial"/>
          </a:endParaRPr>
        </a:p>
      </dsp:txBody>
      <dsp:txXfrm>
        <a:off x="940625" y="3123570"/>
        <a:ext cx="766659" cy="468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503126" y="38470"/>
          <a:ext cx="1201011" cy="600505"/>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520714" y="56058"/>
        <a:ext cx="1165835" cy="565329"/>
      </dsp:txXfrm>
    </dsp:sp>
    <dsp:sp modelId="{A7080424-24AB-FB49-802F-0652DA834566}">
      <dsp:nvSpPr>
        <dsp:cNvPr id="0" name=""/>
        <dsp:cNvSpPr/>
      </dsp:nvSpPr>
      <dsp:spPr>
        <a:xfrm>
          <a:off x="623227" y="638976"/>
          <a:ext cx="953219" cy="426485"/>
        </a:xfrm>
        <a:custGeom>
          <a:avLst/>
          <a:gdLst/>
          <a:ahLst/>
          <a:cxnLst/>
          <a:rect l="0" t="0" r="0" b="0"/>
          <a:pathLst>
            <a:path>
              <a:moveTo>
                <a:pt x="0" y="0"/>
              </a:moveTo>
              <a:lnTo>
                <a:pt x="0" y="426485"/>
              </a:lnTo>
              <a:lnTo>
                <a:pt x="953219" y="4264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1576446" y="76520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Sizing</a:t>
          </a:r>
          <a:endParaRPr lang="en-US" sz="1700" kern="1200" dirty="0">
            <a:latin typeface="Arial"/>
            <a:cs typeface="Arial"/>
          </a:endParaRPr>
        </a:p>
      </dsp:txBody>
      <dsp:txXfrm>
        <a:off x="1594034" y="782797"/>
        <a:ext cx="925633" cy="565329"/>
      </dsp:txXfrm>
    </dsp:sp>
    <dsp:sp modelId="{F0A8EC69-BB29-F24E-8EEB-C8D77A64F0DD}">
      <dsp:nvSpPr>
        <dsp:cNvPr id="0" name=""/>
        <dsp:cNvSpPr/>
      </dsp:nvSpPr>
      <dsp:spPr>
        <a:xfrm>
          <a:off x="623227" y="638976"/>
          <a:ext cx="953219" cy="1164423"/>
        </a:xfrm>
        <a:custGeom>
          <a:avLst/>
          <a:gdLst/>
          <a:ahLst/>
          <a:cxnLst/>
          <a:rect l="0" t="0" r="0" b="0"/>
          <a:pathLst>
            <a:path>
              <a:moveTo>
                <a:pt x="0" y="0"/>
              </a:moveTo>
              <a:lnTo>
                <a:pt x="0" y="1164423"/>
              </a:lnTo>
              <a:lnTo>
                <a:pt x="953219" y="1164423"/>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1576446" y="1503147"/>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Timing</a:t>
          </a:r>
          <a:endParaRPr lang="en-US" sz="1700" kern="1200" dirty="0">
            <a:latin typeface="Arial"/>
            <a:cs typeface="Arial"/>
          </a:endParaRPr>
        </a:p>
      </dsp:txBody>
      <dsp:txXfrm>
        <a:off x="1594034" y="1520735"/>
        <a:ext cx="925633" cy="565329"/>
      </dsp:txXfrm>
    </dsp:sp>
    <dsp:sp modelId="{FF0311D4-0090-8D49-BB17-7957B401B1CB}">
      <dsp:nvSpPr>
        <dsp:cNvPr id="0" name=""/>
        <dsp:cNvSpPr/>
      </dsp:nvSpPr>
      <dsp:spPr>
        <a:xfrm>
          <a:off x="623227" y="638976"/>
          <a:ext cx="953219" cy="1915055"/>
        </a:xfrm>
        <a:custGeom>
          <a:avLst/>
          <a:gdLst/>
          <a:ahLst/>
          <a:cxnLst/>
          <a:rect l="0" t="0" r="0" b="0"/>
          <a:pathLst>
            <a:path>
              <a:moveTo>
                <a:pt x="0" y="0"/>
              </a:moveTo>
              <a:lnTo>
                <a:pt x="0" y="1915055"/>
              </a:lnTo>
              <a:lnTo>
                <a:pt x="953219" y="191505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1576446" y="2253779"/>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Type</a:t>
          </a:r>
          <a:endParaRPr lang="en-US" sz="1700" kern="1200" dirty="0">
            <a:latin typeface="Arial"/>
            <a:cs typeface="Arial"/>
          </a:endParaRPr>
        </a:p>
      </dsp:txBody>
      <dsp:txXfrm>
        <a:off x="1594034" y="2271367"/>
        <a:ext cx="925633" cy="565329"/>
      </dsp:txXfrm>
    </dsp:sp>
    <dsp:sp modelId="{C6218F86-024F-4948-9A71-07873295F8F7}">
      <dsp:nvSpPr>
        <dsp:cNvPr id="0" name=""/>
        <dsp:cNvSpPr/>
      </dsp:nvSpPr>
      <dsp:spPr>
        <a:xfrm>
          <a:off x="623227" y="638976"/>
          <a:ext cx="953219" cy="2665688"/>
        </a:xfrm>
        <a:custGeom>
          <a:avLst/>
          <a:gdLst/>
          <a:ahLst/>
          <a:cxnLst/>
          <a:rect l="0" t="0" r="0" b="0"/>
          <a:pathLst>
            <a:path>
              <a:moveTo>
                <a:pt x="0" y="0"/>
              </a:moveTo>
              <a:lnTo>
                <a:pt x="0" y="2665688"/>
              </a:lnTo>
              <a:lnTo>
                <a:pt x="953219" y="2665688"/>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1576446" y="3004411"/>
          <a:ext cx="960809" cy="60050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2385" tIns="21590" rIns="32385" bIns="21590" numCol="1" spcCol="1270" anchor="ctr" anchorCtr="0">
          <a:noAutofit/>
        </a:bodyPr>
        <a:lstStyle/>
        <a:p>
          <a:pPr lvl="0" algn="ctr" defTabSz="755650">
            <a:lnSpc>
              <a:spcPct val="90000"/>
            </a:lnSpc>
            <a:spcBef>
              <a:spcPct val="0"/>
            </a:spcBef>
            <a:spcAft>
              <a:spcPct val="35000"/>
            </a:spcAft>
          </a:pPr>
          <a:r>
            <a:rPr lang="en-US" sz="1700" kern="1200" dirty="0" smtClean="0">
              <a:latin typeface="Arial"/>
              <a:cs typeface="Arial"/>
            </a:rPr>
            <a:t>Location</a:t>
          </a:r>
          <a:endParaRPr lang="en-US" sz="1700" kern="1200" dirty="0">
            <a:latin typeface="Arial"/>
            <a:cs typeface="Arial"/>
          </a:endParaRPr>
        </a:p>
      </dsp:txBody>
      <dsp:txXfrm>
        <a:off x="1594034" y="3021999"/>
        <a:ext cx="925633" cy="56532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dirty="0"/>
              <a:t>Operations Strategy </a:t>
            </a:r>
            <a:r>
              <a:rPr lang="en-US" dirty="0" smtClean="0"/>
              <a:t>#</a:t>
            </a:r>
            <a:r>
              <a:rPr lang="en-US" dirty="0"/>
              <a:t>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extLst>
      <p:ext uri="{BB962C8B-B14F-4D97-AF65-F5344CB8AC3E}">
        <p14:creationId xmlns:p14="http://schemas.microsoft.com/office/powerpoint/2010/main" val="2396970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3/12/14</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extLst>
      <p:ext uri="{BB962C8B-B14F-4D97-AF65-F5344CB8AC3E}">
        <p14:creationId xmlns:p14="http://schemas.microsoft.com/office/powerpoint/2010/main" val="1469452823"/>
      </p:ext>
    </p:extLst>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southparkzone.com/episode.php?vid=217" TargetMode="External"/><Relationship Id="rId4" Type="http://schemas.openxmlformats.org/officeDocument/2006/relationships/hyperlink" Target="http://en.wikipedia.org/wiki/Comedy_Central" TargetMode="External"/><Relationship Id="rId5" Type="http://schemas.openxmlformats.org/officeDocument/2006/relationships/hyperlink" Target="http://en.wikipedia.org/wiki/List_of_animated_television_series" TargetMode="External"/><Relationship Id="rId6" Type="http://schemas.openxmlformats.org/officeDocument/2006/relationships/hyperlink" Target="http://en.wikipedia.org/wiki/South_Park" TargetMode="External"/><Relationship Id="rId7" Type="http://schemas.openxmlformats.org/officeDocument/2006/relationships/hyperlink" Target="http://en.wikipedia.org/wiki/Capitalism"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operationsroom.wordpress.com/2009/11/23/fashionable-renting/"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operationsroom.wordpress.com/2010/01/17/renting-textbooks/"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 Id="rId3" Type="http://schemas.openxmlformats.org/officeDocument/2006/relationships/hyperlink" Target="http://www.nytimes.com/2010/12/31/business/global/31sushi.html?_r=1&amp;pagewanted=print"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 action="ppaction://hlinkfile"/>
              </a:rPr>
              <a:t>[3][4]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3/12/14</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13</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3/12/14</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2</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r>
              <a:rPr lang="en-US" dirty="0" smtClean="0"/>
              <a:t>We</a:t>
            </a:r>
            <a:r>
              <a:rPr lang="en-US" baseline="0" dirty="0" smtClean="0"/>
              <a:t> will begin with some motivation, then move to introductions and course expectations, and then discuss OS and a framework.</a:t>
            </a:r>
          </a:p>
          <a:p>
            <a:r>
              <a:rPr lang="en-US" baseline="0" dirty="0" smtClean="0"/>
              <a:t>Today you will leave with the idea of what OS is; ground rules for the course; tools to describe and evaluate </a:t>
            </a:r>
            <a:r>
              <a:rPr lang="en-US" baseline="0" dirty="0" err="1" smtClean="0"/>
              <a:t>OpsStrat</a:t>
            </a:r>
            <a:r>
              <a:rPr lang="en-US" baseline="0" dirty="0" smtClean="0"/>
              <a:t>.</a:t>
            </a:r>
          </a:p>
          <a:p>
            <a:r>
              <a:rPr lang="en-US" dirty="0" smtClean="0"/>
              <a:t>Motivate: situation (growth of ops and appreciation); complication (appreciation is not enough; need a coherent system = OS); solution (this course will equip</a:t>
            </a:r>
            <a:r>
              <a:rPr lang="en-US" baseline="0" dirty="0" smtClean="0"/>
              <a:t> you)</a:t>
            </a:r>
            <a:endParaRPr lang="en-US" dirty="0" smtClean="0"/>
          </a:p>
          <a:p>
            <a:r>
              <a:rPr lang="en-US" dirty="0" smtClean="0"/>
              <a:t>Next slide: Is this class for you? What are you looking for?</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a:p>
            <a:pPr>
              <a:buFont typeface="Wingdings" pitchFamily="2" charset="2"/>
              <a:buNone/>
            </a:pPr>
            <a:endParaRPr lang="en-US" sz="1000" dirty="0" smtClean="0"/>
          </a:p>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3/12/14</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2290"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D873399E-34E8-514A-9C36-0B90B84261F9}" type="datetime1">
              <a:rPr lang="en-US" sz="1000"/>
              <a:pPr/>
              <a:t>3/12/14</a:t>
            </a:fld>
            <a:endParaRPr lang="en-US" sz="1000"/>
          </a:p>
        </p:txBody>
      </p:sp>
      <p:sp>
        <p:nvSpPr>
          <p:cNvPr id="1229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xfrm>
            <a:off x="325438" y="4092575"/>
            <a:ext cx="6989762" cy="5256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7963" indent="-207963"/>
            <a:endParaRPr lang="en-US" dirty="0">
              <a:latin typeface="Times New Roman" charset="0"/>
              <a:ea typeface="ＭＳ Ｐゴシック" charset="0"/>
              <a:cs typeface="ＭＳ Ｐゴシック" charset="0"/>
            </a:endParaRPr>
          </a:p>
          <a:p>
            <a:pPr marL="207963" indent="-207963"/>
            <a:endParaRPr lang="en-US" dirty="0">
              <a:latin typeface="Times New Roman" charset="0"/>
              <a:ea typeface="ＭＳ Ｐゴシック" charset="0"/>
              <a:cs typeface="ＭＳ Ｐゴシック" charset="0"/>
            </a:endParaRPr>
          </a:p>
          <a:p>
            <a:pPr marL="207963" indent="-207963">
              <a:buFontTx/>
              <a:buAutoNum type="arabicPeriod"/>
            </a:pPr>
            <a:endParaRPr lang="en-US" dirty="0">
              <a:latin typeface="Times New Roman"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3/12/14</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22</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3/12/14</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23</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3/12/14</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24</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3/12/14</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25</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idx="11"/>
          </p:nvPr>
        </p:nvSpPr>
        <p:spPr/>
        <p:txBody>
          <a:bodyPr/>
          <a:lstStyle/>
          <a:p>
            <a:pPr>
              <a:defRPr/>
            </a:pPr>
            <a:fld id="{577F2C5D-8CAA-4F71-8536-926EBD83E312}"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solidFill>
                  <a:prstClr val="black"/>
                </a:solidFill>
              </a:rPr>
              <a:pPr>
                <a:defRPr/>
              </a:p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solidFill>
                  <a:prstClr val="black"/>
                </a:solidFill>
              </a:rPr>
              <a:pPr>
                <a:defRPr/>
              </a:pPr>
              <a:t>3/12/14</a:t>
            </a:fld>
            <a:endParaRPr lang="en-US" smtClean="0">
              <a:solidFill>
                <a:prstClr val="black"/>
              </a:solidFill>
            </a:endParaRPr>
          </a:p>
        </p:txBody>
      </p:sp>
      <p:sp>
        <p:nvSpPr>
          <p:cNvPr id="76804"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solidFill>
                  <a:prstClr val="black"/>
                </a:solidFill>
              </a:rPr>
              <a:pPr>
                <a:defRPr/>
              </a:pPr>
              <a:t>27</a:t>
            </a:fld>
            <a:endParaRPr lang="en-US" smtClean="0">
              <a:solidFill>
                <a:prstClr val="black"/>
              </a:solidFill>
            </a:endParaRPr>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2"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solidFill>
                  <a:prstClr val="black"/>
                </a:solidFill>
              </a:endParaRPr>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solidFill>
                  <a:prstClr val="black"/>
                </a:solidFill>
              </a:endParaRPr>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solidFill>
                  <a:prstClr val="black"/>
                </a:solidFill>
              </a:endParaRPr>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solidFill>
                  <a:prstClr val="black"/>
                </a:solidFill>
              </a:endParaRPr>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solidFill>
                    <a:prstClr val="black"/>
                  </a:solidFill>
                </a:rPr>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solidFill>
                    <a:prstClr val="black"/>
                  </a:solidFill>
                </a:rPr>
                <a:t>Q</a:t>
              </a:r>
            </a:p>
          </p:txBody>
        </p:sp>
      </p:gr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30</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31</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32</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3/12/14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The third area we will cover is turnarounds.</a:t>
            </a:r>
          </a:p>
          <a:p>
            <a:endParaRPr lang="en-US" dirty="0" smtClean="0"/>
          </a:p>
          <a:p>
            <a:pPr defTabSz="966485">
              <a:defRPr/>
            </a:pPr>
            <a:r>
              <a:rPr lang="en-US" dirty="0" smtClean="0"/>
              <a:t>One way to look at turnarounds is to consider two extremes.</a:t>
            </a:r>
          </a:p>
          <a:p>
            <a:pPr defTabSz="966485">
              <a:defRPr/>
            </a:pPr>
            <a:endParaRPr lang="en-US" dirty="0" smtClean="0"/>
          </a:p>
          <a:p>
            <a:pPr defTabSz="966485">
              <a:defRPr/>
            </a:pPr>
            <a:r>
              <a:rPr lang="en-US" dirty="0" smtClean="0"/>
              <a:t>In 1982, Andrew Sigler became CEO at Champion International, a paper manufacturer, and led what might be called an organization-focused turnaround.  Sigler launched “Champion Way,” whose goal was to develop employee competence.  He delegated detailed change.  His style was to focus on developing a culture of trust, and he encouraged employees to problem-solve.  The reward was both skill-based, with some profit-sharing with the company.</a:t>
            </a:r>
          </a:p>
          <a:p>
            <a:endParaRPr lang="en-US" dirty="0" smtClean="0"/>
          </a:p>
          <a:p>
            <a:pPr defTabSz="966485">
              <a:defRPr/>
            </a:pPr>
            <a:r>
              <a:rPr lang="en-US" dirty="0" smtClean="0"/>
              <a:t>In 1994, Al</a:t>
            </a:r>
            <a:r>
              <a:rPr lang="en-US" baseline="0" dirty="0" smtClean="0"/>
              <a:t> Dunlap, nicknamed Chainsaw Al, joined Scott Paper as CEO.  In just one year, he forged what might be called an operations and economics-focused turnaround.  He was focused on maximizing shareholder value.  He was </a:t>
            </a:r>
            <a:r>
              <a:rPr lang="en-US" dirty="0" smtClean="0"/>
              <a:t>directive, top down.  He focused on operational improvements, restructuring and paring down of assets, with a plan that had almost military precision.  The rewards are richly financial; Dunlap himself was paid over $100 million.</a:t>
            </a:r>
          </a:p>
          <a:p>
            <a:pPr defTabSz="966485">
              <a:defRPr/>
            </a:pPr>
            <a:endParaRPr lang="en-US" dirty="0" smtClean="0"/>
          </a:p>
          <a:p>
            <a:pPr defTabSz="966485">
              <a:defRPr/>
            </a:pPr>
            <a:r>
              <a:rPr lang="en-US" baseline="0" dirty="0" smtClean="0"/>
              <a:t>Of course, no turnaround is singularly organizational or operational.  But there are many researchers and managers believe it is even worse to try to do both at the same time.  So which type of change do you think works better, and when?</a:t>
            </a:r>
          </a:p>
          <a:p>
            <a:pPr defTabSz="966485">
              <a:defRPr/>
            </a:pPr>
            <a:endParaRPr lang="en-US" baseline="0" dirty="0" smtClean="0"/>
          </a:p>
          <a:p>
            <a:pPr defTabSz="966485">
              <a:defRPr/>
            </a:pPr>
            <a:r>
              <a:rPr lang="en-US" baseline="0" dirty="0" smtClean="0"/>
              <a:t>[RESULTS:</a:t>
            </a:r>
          </a:p>
          <a:p>
            <a:pPr defTabSz="966485">
              <a:defRPr/>
            </a:pPr>
            <a:r>
              <a:rPr lang="en-US" dirty="0" smtClean="0"/>
              <a:t>Champion “had not seen a significant increase in the economic value of the company in more than a decade” </a:t>
            </a:r>
          </a:p>
          <a:p>
            <a:pPr defTabSz="966485">
              <a:defRPr/>
            </a:pPr>
            <a:r>
              <a:rPr lang="en-US" baseline="0" dirty="0" smtClean="0"/>
              <a:t>Scott Paper’s </a:t>
            </a:r>
            <a:r>
              <a:rPr lang="en-US" dirty="0" smtClean="0"/>
              <a:t>market value from $3 billion in 1994 to $9 billion in 1995.  And then Scott Paper imploded].</a:t>
            </a:r>
          </a:p>
          <a:p>
            <a:pPr defTabSz="966485">
              <a:defRPr/>
            </a:pPr>
            <a:endParaRPr lang="en-US" dirty="0" smtClean="0"/>
          </a:p>
          <a:p>
            <a:pPr defTabSz="966485">
              <a:defRPr/>
            </a:pPr>
            <a:r>
              <a:rPr lang="en-US" dirty="0" smtClean="0"/>
              <a:t>We will study new theories about how to do turnarounds.  In particular, Beer and </a:t>
            </a:r>
            <a:r>
              <a:rPr lang="en-US" dirty="0" err="1" smtClean="0"/>
              <a:t>Nohria</a:t>
            </a:r>
            <a:r>
              <a:rPr lang="en-US" dirty="0" smtClean="0"/>
              <a:t> argue that it is possible to do both, but sequentially.</a:t>
            </a:r>
          </a:p>
          <a:p>
            <a:pPr defTabSz="966485">
              <a:defRPr/>
            </a:pPr>
            <a:endParaRPr lang="en-US" dirty="0" smtClean="0"/>
          </a:p>
          <a:p>
            <a:pPr defTabSz="966485">
              <a:defRPr/>
            </a:pPr>
            <a:r>
              <a:rPr lang="en-US" dirty="0" smtClean="0"/>
              <a:t>In Operations Forensics, we will focus on operations-focused turnarounds as the third major area in our course, but I also want to recognize upfront that both types of turnarounds are important.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5BCB5-4109-4E77-8D15-B7AB1A4B5B57}" type="slidenum">
              <a:rPr lang="en-US" smtClean="0"/>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i="1" dirty="0">
                <a:latin typeface="+mn-lt"/>
              </a:rPr>
              <a:t>Quality management</a:t>
            </a:r>
            <a:r>
              <a:rPr lang="en-US" dirty="0">
                <a:latin typeface="+mn-lt"/>
              </a:rPr>
              <a:t>.  How do we maintain or improve quality—a particularly tall order during turnaround situations.  We will see that a key is to drive down variability.</a:t>
            </a:r>
          </a:p>
          <a:p>
            <a:pPr lvl="0"/>
            <a:r>
              <a:rPr lang="en-US" b="1" i="1" dirty="0">
                <a:latin typeface="+mn-lt"/>
              </a:rPr>
              <a:t>Innovation management</a:t>
            </a:r>
            <a:r>
              <a:rPr lang="en-US" dirty="0">
                <a:latin typeface="+mn-lt"/>
              </a:rPr>
              <a:t>.  Like quality, innovation is often relegated to a backseat in turnaround situations.</a:t>
            </a:r>
          </a:p>
          <a:p>
            <a:pPr lvl="0"/>
            <a:r>
              <a:rPr lang="en-US" b="1" i="1" dirty="0">
                <a:latin typeface="+mn-lt"/>
              </a:rPr>
              <a:t>Revenue management</a:t>
            </a:r>
            <a:r>
              <a:rPr lang="en-US" dirty="0">
                <a:latin typeface="+mn-lt"/>
              </a:rPr>
              <a:t>.  How do we maximize value from customers while minimizing our asset investments?</a:t>
            </a:r>
          </a:p>
          <a:p>
            <a:pPr lvl="0"/>
            <a:r>
              <a:rPr lang="en-US" b="1" i="1" dirty="0">
                <a:latin typeface="+mn-lt"/>
              </a:rPr>
              <a:t>Performance management</a:t>
            </a:r>
            <a:r>
              <a:rPr lang="en-US" dirty="0">
                <a:latin typeface="+mn-lt"/>
              </a:rPr>
              <a:t>.  How do we measure and track operational improvements?</a:t>
            </a:r>
          </a:p>
          <a:p>
            <a:pPr lvl="0"/>
            <a:r>
              <a:rPr lang="en-US" b="1" i="1" dirty="0">
                <a:latin typeface="+mn-lt"/>
              </a:rPr>
              <a:t>Investor management</a:t>
            </a:r>
            <a:r>
              <a:rPr lang="en-US" dirty="0">
                <a:latin typeface="+mn-lt"/>
              </a:rPr>
              <a:t>.  How do we tell a operational narrative to an audience that might be skeptical, uninterested, or not ready?</a:t>
            </a:r>
          </a:p>
          <a:p>
            <a:endParaRPr lang="en-US" dirty="0"/>
          </a:p>
        </p:txBody>
      </p:sp>
      <p:sp>
        <p:nvSpPr>
          <p:cNvPr id="4" name="Slide Number Placeholder 3"/>
          <p:cNvSpPr>
            <a:spLocks noGrp="1"/>
          </p:cNvSpPr>
          <p:nvPr>
            <p:ph type="sldNum" sz="quarter" idx="10"/>
          </p:nvPr>
        </p:nvSpPr>
        <p:spPr/>
        <p:txBody>
          <a:bodyPr/>
          <a:lstStyle/>
          <a:p>
            <a:fld id="{1D6990ED-D983-4756-B007-3B39AD5370D6}" type="slidenum">
              <a:rPr lang="en-US" smtClean="0"/>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We would</a:t>
            </a:r>
            <a:r>
              <a:rPr lang="en-US" baseline="0" dirty="0" smtClean="0"/>
              <a:t> like to discuss here new OS introduction. May not be new from what it seems, but the main changes:</a:t>
            </a:r>
          </a:p>
          <a:p>
            <a:pPr>
              <a:buAutoNum type="arabicParenBoth"/>
            </a:pPr>
            <a:r>
              <a:rPr lang="en-US" baseline="0" dirty="0" smtClean="0"/>
              <a:t>Alignment – no change in strategy, but the processes are more aligned (NPI change). </a:t>
            </a:r>
          </a:p>
          <a:p>
            <a:pPr>
              <a:buAutoNum type="arabicParenBoth"/>
            </a:pPr>
            <a:r>
              <a:rPr lang="en-US" baseline="0" dirty="0" smtClean="0"/>
              <a:t>Defensibility  -  improves (but cannot say too much here for now). </a:t>
            </a:r>
          </a:p>
          <a:p>
            <a:pPr>
              <a:buAutoNum type="arabicParenBoth"/>
            </a:pPr>
            <a:endParaRPr lang="en-US" baseline="0" dirty="0" smtClean="0"/>
          </a:p>
          <a:p>
            <a:pPr>
              <a:buAutoNum type="arabicParenBoth"/>
            </a:pPr>
            <a:r>
              <a:rPr lang="en-US" baseline="0" dirty="0" smtClean="0"/>
              <a:t>The main change is the complexity reduction – number of platforms, suppliers, plants, etc. </a:t>
            </a:r>
          </a:p>
          <a:p>
            <a:pPr>
              <a:buAutoNum type="arabicParenBoth"/>
            </a:pPr>
            <a:endParaRPr lang="en-US" baseline="0" dirty="0" smtClean="0"/>
          </a:p>
          <a:p>
            <a:pPr>
              <a:buNone/>
            </a:pPr>
            <a:r>
              <a:rPr lang="en-US" baseline="0" dirty="0" smtClean="0"/>
              <a:t>VCAP – this is a classical example where the processes and assets interact. It is a combined approach to both assets (reduction) and assets (simplification and more accountable) that makes the impact. What we have not discusses here, is the process by which they reached that (</a:t>
            </a:r>
            <a:r>
              <a:rPr lang="en-US" baseline="0" smtClean="0"/>
              <a:t>through cross </a:t>
            </a:r>
            <a:r>
              <a:rPr lang="en-US" baseline="0" dirty="0" smtClean="0"/>
              <a:t>functional teams that are also cross cultural), but we will get to that towards the end of the class. </a:t>
            </a:r>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3/12/14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3/12/14</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39</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2012:</a:t>
            </a:r>
          </a:p>
          <a:p>
            <a:r>
              <a:rPr lang="en-US" dirty="0" smtClean="0"/>
              <a:t>Welcome to Ops </a:t>
            </a:r>
            <a:r>
              <a:rPr lang="en-US" dirty="0" err="1" smtClean="0"/>
              <a:t>Strat</a:t>
            </a:r>
            <a:r>
              <a:rPr lang="en-US" dirty="0" smtClean="0"/>
              <a:t>!  My name is JVM and I’ll be your instructor.  </a:t>
            </a:r>
          </a:p>
          <a:p>
            <a:r>
              <a:rPr lang="en-US" dirty="0" smtClean="0"/>
              <a:t>The agenda for today is (next slide)</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DFD9FA15-3606-4DB7-B65E-E824110B15C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solidFill>
                  <a:prstClr val="black"/>
                </a:solidFill>
              </a:rPr>
              <a:pPr>
                <a:defRPr/>
              </a:pPr>
              <a:t>40</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dirty="0" smtClean="0"/>
              <a:t>My name is Jan and to give you a little sense of my history (and at the same time signal the global content of this course), here’s my short bio…</a:t>
            </a:r>
          </a:p>
          <a:p>
            <a:pPr lvl="1"/>
            <a:r>
              <a:rPr lang="en-US" dirty="0" smtClean="0"/>
              <a:t>I was born and raised in the country of Belgium in a small town whose claim to fame is a yearly event that is televised globally.</a:t>
            </a:r>
          </a:p>
          <a:p>
            <a:pPr lvl="1"/>
            <a:r>
              <a:rPr lang="en-US" dirty="0" smtClean="0"/>
              <a:t>Which town?  Here’s a hint:</a:t>
            </a:r>
          </a:p>
          <a:p>
            <a:pPr lvl="2"/>
            <a:r>
              <a:rPr lang="en-US" dirty="0" smtClean="0"/>
              <a:t>Who’s familiar with this map?  (Tour de France, the toughest athletic event.)</a:t>
            </a:r>
          </a:p>
          <a:p>
            <a:pPr lvl="2"/>
            <a:r>
              <a:rPr lang="en-US" dirty="0" smtClean="0"/>
              <a:t>Who’s familiar with this map? (Tour of Flanders, the annual classic with a finish in </a:t>
            </a:r>
            <a:r>
              <a:rPr lang="en-US" dirty="0" err="1" smtClean="0"/>
              <a:t>Meerbeke</a:t>
            </a:r>
            <a:r>
              <a:rPr lang="en-US" dirty="0" smtClean="0"/>
              <a:t>, 300m from my mom’s house.)</a:t>
            </a:r>
          </a:p>
          <a:p>
            <a:pPr lvl="1"/>
            <a:r>
              <a:rPr lang="en-US" dirty="0" smtClean="0"/>
              <a:t>Graduate school brought me to Stanford</a:t>
            </a:r>
          </a:p>
          <a:p>
            <a:pPr lvl="1"/>
            <a:r>
              <a:rPr lang="en-US" dirty="0" smtClean="0"/>
              <a:t>And since 1995 I’ve been on the faculty at Kellogg.  My research is on:</a:t>
            </a:r>
          </a:p>
          <a:p>
            <a:pPr lvl="2"/>
            <a:r>
              <a:rPr lang="en-US" dirty="0" smtClean="0"/>
              <a:t>Ops </a:t>
            </a:r>
            <a:r>
              <a:rPr lang="en-US" dirty="0" err="1" smtClean="0"/>
              <a:t>strat</a:t>
            </a:r>
            <a:r>
              <a:rPr lang="en-US" dirty="0" smtClean="0"/>
              <a:t>: especially capacity investment, flexibility, hedging and sourcing</a:t>
            </a:r>
          </a:p>
          <a:p>
            <a:pPr lvl="2"/>
            <a:r>
              <a:rPr lang="en-US" dirty="0" smtClean="0"/>
              <a:t>OM: dynamic control</a:t>
            </a:r>
          </a:p>
          <a:p>
            <a:pPr lvl="2"/>
            <a:r>
              <a:rPr lang="en-US" dirty="0" smtClean="0"/>
              <a:t>Current projects: dual sourcing, flex, clicks</a:t>
            </a:r>
          </a:p>
          <a:p>
            <a:pPr lvl="1"/>
            <a:r>
              <a:rPr lang="en-US" dirty="0" smtClean="0"/>
              <a:t>Meanwhile, my professional activities have brought me at various places around the world (yellow); I spend social activities at additional venues (green).</a:t>
            </a:r>
          </a:p>
          <a:p>
            <a:pPr lvl="1"/>
            <a:r>
              <a:rPr lang="en-US" dirty="0" smtClean="0"/>
              <a:t>On my agenda is to visit India, Russia and Africa</a:t>
            </a:r>
          </a:p>
          <a:p>
            <a:pPr lvl="1"/>
            <a:r>
              <a:rPr lang="en-US" dirty="0" smtClean="0"/>
              <a:t>To conclude, I show my pride and joy on last summer vacation, which also brings me back to where we started if you look carefully at the picture.</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4824AEAA-16A9-4948-AA9C-4EC45575C345}" type="slidenum">
              <a:rPr lang="en-US" smtClean="0"/>
              <a:pPr>
                <a:defRPr/>
              </a:pPr>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42</a:t>
            </a:fld>
            <a:endParaRPr lang="en-US" dirty="0"/>
          </a:p>
        </p:txBody>
      </p:sp>
      <p:sp>
        <p:nvSpPr>
          <p:cNvPr id="12" name="Rectangle 3"/>
          <p:cNvSpPr>
            <a:spLocks noGrp="1" noChangeArrowheads="1"/>
          </p:cNvSpPr>
          <p:nvPr>
            <p:ph type="body" idx="3"/>
          </p:nvPr>
        </p:nvSpPr>
        <p:spPr>
          <a:xfrm>
            <a:off x="289893" y="3379112"/>
            <a:ext cx="6735417" cy="5800725"/>
          </a:xfrm>
          <a:noFill/>
          <a:ln/>
        </p:spPr>
        <p:txBody>
          <a:bodyPr/>
          <a:lstStyle/>
          <a:p>
            <a:r>
              <a:rPr lang="en-US" sz="1000" dirty="0" smtClean="0"/>
              <a:t>How would you describe the operations strategy of a Swiss watch maker in the late 1970s?  How does it contrast with that of Japan’s Seiko? </a:t>
            </a:r>
            <a:r>
              <a:rPr lang="en-US" sz="1000" dirty="0" smtClean="0">
                <a:solidFill>
                  <a:srgbClr val="FF3300"/>
                </a:solidFill>
              </a:rPr>
              <a:t>Let’s put it in the context of our framework by applying the three perspectives of operations and describing how they configured the operational system (8 drivers):</a:t>
            </a:r>
          </a:p>
          <a:p>
            <a:pPr lvl="1"/>
            <a:r>
              <a:rPr lang="en-US" sz="1000" i="1" dirty="0" smtClean="0">
                <a:solidFill>
                  <a:srgbClr val="FF3300"/>
                </a:solidFill>
              </a:rPr>
              <a:t>Joe: how would you describe the Swiss value prop &amp; industry position?</a:t>
            </a:r>
            <a:endParaRPr lang="en-US" sz="1000" dirty="0" smtClean="0">
              <a:solidFill>
                <a:srgbClr val="FF3300"/>
              </a:solidFill>
            </a:endParaRPr>
          </a:p>
          <a:p>
            <a:r>
              <a:rPr lang="en-US" sz="1000" dirty="0" smtClean="0"/>
              <a:t>Competency view and connection to competitive strategy: </a:t>
            </a:r>
          </a:p>
          <a:p>
            <a:pPr lvl="1"/>
            <a:r>
              <a:rPr lang="en-US" sz="1000" dirty="0" smtClean="0"/>
              <a:t>Wedding cake: Competitive position increasingly towards high-end Quality and price; </a:t>
            </a:r>
          </a:p>
          <a:p>
            <a:pPr lvl="2">
              <a:buFontTx/>
              <a:buChar char="-"/>
            </a:pPr>
            <a:r>
              <a:rPr lang="en-US" sz="900" dirty="0" smtClean="0"/>
              <a:t>this is a retreat: “world market share drops from 43% to 15%.”</a:t>
            </a:r>
          </a:p>
          <a:p>
            <a:pPr lvl="2">
              <a:buFontTx/>
              <a:buChar char="-"/>
            </a:pPr>
            <a:r>
              <a:rPr lang="en-US" sz="900" dirty="0" smtClean="0"/>
              <a:t>What does Quality mean here? (luxury, exclusivity, durability; in contrast to reliability, precision)</a:t>
            </a:r>
          </a:p>
          <a:p>
            <a:pPr lvl="1">
              <a:buFontTx/>
              <a:buChar char="-"/>
            </a:pPr>
            <a:r>
              <a:rPr lang="en-US" sz="1000" dirty="0" smtClean="0"/>
              <a:t>Increasing low-cost competition from Japan and Hong-Kong</a:t>
            </a:r>
          </a:p>
          <a:p>
            <a:pPr lvl="1">
              <a:buFontTx/>
              <a:buChar char="-"/>
            </a:pPr>
            <a:r>
              <a:rPr lang="en-US" sz="1000" dirty="0" smtClean="0"/>
              <a:t>Environment: rising prosperity: market grows rapidly!</a:t>
            </a:r>
          </a:p>
          <a:p>
            <a:pPr lvl="1">
              <a:buFontTx/>
              <a:buChar char="-"/>
            </a:pPr>
            <a:r>
              <a:rPr lang="en-US" sz="1000" dirty="0" smtClean="0"/>
              <a:t>Show position in Q-p space  &gt;&gt; They probably have different operations strategies! </a:t>
            </a:r>
          </a:p>
          <a:p>
            <a:pPr lvl="1">
              <a:buFontTx/>
              <a:buChar char="-"/>
            </a:pPr>
            <a:r>
              <a:rPr lang="en-US" sz="1000" i="1" dirty="0" smtClean="0">
                <a:solidFill>
                  <a:srgbClr val="FF3300"/>
                </a:solidFill>
              </a:rPr>
              <a:t>Jim: how would you describe their resource and process views?</a:t>
            </a:r>
            <a:endParaRPr lang="en-US" sz="1000" dirty="0" smtClean="0">
              <a:solidFill>
                <a:srgbClr val="FF3300"/>
              </a:solidFill>
            </a:endParaRPr>
          </a:p>
          <a:p>
            <a:r>
              <a:rPr lang="en-US" sz="1000" dirty="0" smtClean="0"/>
              <a:t>Resource view:</a:t>
            </a:r>
          </a:p>
          <a:p>
            <a:pPr lvl="1"/>
            <a:r>
              <a:rPr lang="en-US" sz="1000" dirty="0" smtClean="0"/>
              <a:t>Size: small capacity (1600 companies = cottage industry) + contracting</a:t>
            </a:r>
          </a:p>
          <a:p>
            <a:pPr lvl="1"/>
            <a:r>
              <a:rPr lang="en-US" sz="1000" dirty="0" smtClean="0"/>
              <a:t>Type: manual, flexible, predominantly highly-skilled labor (craftsmen)</a:t>
            </a:r>
          </a:p>
          <a:p>
            <a:pPr lvl="1"/>
            <a:r>
              <a:rPr lang="en-US" sz="1000" dirty="0" smtClean="0"/>
              <a:t>Location and network structure: dispersed, cottage industry</a:t>
            </a:r>
          </a:p>
          <a:p>
            <a:r>
              <a:rPr lang="en-US" sz="1000" dirty="0" smtClean="0"/>
              <a:t>Process view:</a:t>
            </a:r>
          </a:p>
          <a:p>
            <a:pPr lvl="1"/>
            <a:r>
              <a:rPr lang="en-US" sz="1000" dirty="0" smtClean="0"/>
              <a:t>Sourcing &amp; Customers: Not controlled/managed, not VI. Buyer relationships: sell to fragmented small jewelers.</a:t>
            </a:r>
          </a:p>
          <a:p>
            <a:pPr lvl="1"/>
            <a:r>
              <a:rPr lang="en-US" sz="1000" dirty="0" smtClean="0"/>
              <a:t>Technology: </a:t>
            </a:r>
          </a:p>
          <a:p>
            <a:pPr lvl="2"/>
            <a:r>
              <a:rPr lang="en-US" sz="900" dirty="0" smtClean="0"/>
              <a:t>Process: manual: cost = 60% labor, 20% materials, 20% OH; library-style environment with microscopes (no division of labor). Seiko: wages 1/10</a:t>
            </a:r>
            <a:r>
              <a:rPr lang="en-US" sz="900" baseline="30000" dirty="0" smtClean="0"/>
              <a:t>th</a:t>
            </a:r>
            <a:r>
              <a:rPr lang="en-US" sz="900" dirty="0" smtClean="0"/>
              <a:t>, and labor reduced to 35% through standardization &amp; automation. This is big!</a:t>
            </a:r>
          </a:p>
          <a:p>
            <a:pPr lvl="2"/>
            <a:r>
              <a:rPr lang="en-US" sz="900" dirty="0" smtClean="0"/>
              <a:t>Product: exterior (case, dial, hands) and interior movement, which contains about 200 unique parts driven by spring.</a:t>
            </a:r>
          </a:p>
          <a:p>
            <a:pPr lvl="1"/>
            <a:r>
              <a:rPr lang="en-US" sz="1000" dirty="0" smtClean="0"/>
              <a:t>Improvement (no data but “catch up”)  and Innovation: </a:t>
            </a:r>
          </a:p>
          <a:p>
            <a:pPr lvl="2"/>
            <a:r>
              <a:rPr lang="en-US" sz="900" dirty="0" smtClean="0"/>
              <a:t>Exists: electric (1957 Hamilton Watch Co); electronic tuning fork 1960 (</a:t>
            </a:r>
            <a:r>
              <a:rPr lang="en-US" sz="900" dirty="0" err="1" smtClean="0"/>
              <a:t>Bulova</a:t>
            </a:r>
            <a:r>
              <a:rPr lang="en-US" sz="900" dirty="0" smtClean="0"/>
              <a:t>); quartz oscillator (1967 CEH)</a:t>
            </a:r>
          </a:p>
          <a:p>
            <a:pPr lvl="2"/>
            <a:r>
              <a:rPr lang="en-US" sz="900" dirty="0" smtClean="0"/>
              <a:t>But not implemented; rather improve traditional mechanical tech to “catch up with </a:t>
            </a:r>
            <a:r>
              <a:rPr lang="en-US" sz="900" dirty="0" err="1" smtClean="0"/>
              <a:t>Bulova</a:t>
            </a:r>
            <a:r>
              <a:rPr lang="en-US" sz="900" dirty="0" smtClean="0"/>
              <a:t>.”</a:t>
            </a:r>
          </a:p>
          <a:p>
            <a:r>
              <a:rPr lang="en-US" sz="1000" dirty="0" smtClean="0"/>
              <a:t>Remark: the issue here is NOT changing customer needs, rather it’s a story of a focused low-cost resource &amp; process and fast-learning competitor against a high-variety, high-quality expensive “traditional and static” firm.</a:t>
            </a:r>
          </a:p>
          <a:p>
            <a:pPr lvl="1"/>
            <a:r>
              <a:rPr lang="en-US" sz="1000" dirty="0" smtClean="0"/>
              <a:t>Draw the triangle: base = large market, going upscale becomes really tiny.  This is similar to the position Porsche found itself in in early 1990s.</a:t>
            </a:r>
          </a:p>
        </p:txBody>
      </p:sp>
      <p:grpSp>
        <p:nvGrpSpPr>
          <p:cNvPr id="13" name="Group 4"/>
          <p:cNvGrpSpPr>
            <a:grpSpLocks/>
          </p:cNvGrpSpPr>
          <p:nvPr/>
        </p:nvGrpSpPr>
        <p:grpSpPr bwMode="auto">
          <a:xfrm>
            <a:off x="2888466" y="8690400"/>
            <a:ext cx="1603648" cy="692805"/>
            <a:chOff x="2894" y="3296"/>
            <a:chExt cx="1484" cy="1036"/>
          </a:xfrm>
        </p:grpSpPr>
        <p:sp>
          <p:nvSpPr>
            <p:cNvPr id="14" name="AutoShape 5"/>
            <p:cNvSpPr>
              <a:spLocks noChangeArrowheads="1"/>
            </p:cNvSpPr>
            <p:nvPr/>
          </p:nvSpPr>
          <p:spPr bwMode="auto">
            <a:xfrm>
              <a:off x="2894" y="3296"/>
              <a:ext cx="354" cy="1036"/>
            </a:xfrm>
            <a:prstGeom prst="triangle">
              <a:avLst>
                <a:gd name="adj" fmla="val 50000"/>
              </a:avLst>
            </a:prstGeom>
            <a:solidFill>
              <a:schemeClr val="accent1"/>
            </a:solidFill>
            <a:ln w="9525" algn="ctr">
              <a:solidFill>
                <a:schemeClr val="tx1"/>
              </a:solidFill>
              <a:miter lim="800000"/>
              <a:headEnd/>
              <a:tailEnd/>
            </a:ln>
          </p:spPr>
          <p:txBody>
            <a:bodyPr wrap="none" anchor="ctr">
              <a:spAutoFit/>
            </a:bodyPr>
            <a:lstStyle/>
            <a:p>
              <a:endParaRPr lang="en-US"/>
            </a:p>
          </p:txBody>
        </p:sp>
        <p:sp>
          <p:nvSpPr>
            <p:cNvPr id="15" name="Line 6"/>
            <p:cNvSpPr>
              <a:spLocks noChangeShapeType="1"/>
            </p:cNvSpPr>
            <p:nvPr/>
          </p:nvSpPr>
          <p:spPr bwMode="auto">
            <a:xfrm flipV="1">
              <a:off x="3506" y="3296"/>
              <a:ext cx="0" cy="319"/>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16" name="Text Box 7"/>
            <p:cNvSpPr txBox="1">
              <a:spLocks noChangeArrowheads="1"/>
            </p:cNvSpPr>
            <p:nvPr/>
          </p:nvSpPr>
          <p:spPr bwMode="auto">
            <a:xfrm>
              <a:off x="3547" y="3402"/>
              <a:ext cx="503"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Swiss</a:t>
              </a:r>
            </a:p>
          </p:txBody>
        </p:sp>
        <p:sp>
          <p:nvSpPr>
            <p:cNvPr id="17" name="Arc 8"/>
            <p:cNvSpPr>
              <a:spLocks/>
            </p:cNvSpPr>
            <p:nvPr/>
          </p:nvSpPr>
          <p:spPr bwMode="auto">
            <a:xfrm flipH="1" flipV="1">
              <a:off x="3603" y="3756"/>
              <a:ext cx="171" cy="50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p:spPr>
          <p:txBody>
            <a:bodyPr wrap="none" anchor="ctr">
              <a:spAutoFit/>
            </a:bodyPr>
            <a:lstStyle/>
            <a:p>
              <a:endParaRPr lang="en-US"/>
            </a:p>
          </p:txBody>
        </p:sp>
        <p:sp>
          <p:nvSpPr>
            <p:cNvPr id="18" name="Text Box 9"/>
            <p:cNvSpPr txBox="1">
              <a:spLocks noChangeArrowheads="1"/>
            </p:cNvSpPr>
            <p:nvPr/>
          </p:nvSpPr>
          <p:spPr bwMode="auto">
            <a:xfrm>
              <a:off x="3698" y="3751"/>
              <a:ext cx="680"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Japanese</a:t>
              </a:r>
            </a:p>
          </p:txBody>
        </p:sp>
      </p:grpSp>
      <p:sp>
        <p:nvSpPr>
          <p:cNvPr id="19" name="Rectangle 10"/>
          <p:cNvSpPr>
            <a:spLocks noChangeAspect="1" noChangeArrowheads="1"/>
          </p:cNvSpPr>
          <p:nvPr/>
        </p:nvSpPr>
        <p:spPr bwMode="auto">
          <a:xfrm>
            <a:off x="5517875" y="4859059"/>
            <a:ext cx="1724439" cy="304956"/>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$75, 450M units, 90%</a:t>
            </a:r>
          </a:p>
        </p:txBody>
      </p:sp>
      <p:sp>
        <p:nvSpPr>
          <p:cNvPr id="20" name="Rectangle 11"/>
          <p:cNvSpPr>
            <a:spLocks noChangeAspect="1" noChangeArrowheads="1"/>
          </p:cNvSpPr>
          <p:nvPr/>
        </p:nvSpPr>
        <p:spPr bwMode="auto">
          <a:xfrm>
            <a:off x="6071153" y="4547544"/>
            <a:ext cx="644386"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$450, 42M units, 8.4%</a:t>
            </a:r>
          </a:p>
        </p:txBody>
      </p:sp>
      <p:sp>
        <p:nvSpPr>
          <p:cNvPr id="21" name="Rectangle 12"/>
          <p:cNvSpPr>
            <a:spLocks noChangeAspect="1" noChangeArrowheads="1"/>
          </p:cNvSpPr>
          <p:nvPr/>
        </p:nvSpPr>
        <p:spPr bwMode="auto">
          <a:xfrm>
            <a:off x="6324600" y="4242588"/>
            <a:ext cx="135835"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&gt; $450, 8M units, 1.6%</a:t>
            </a:r>
          </a:p>
        </p:txBody>
      </p:sp>
      <p:sp>
        <p:nvSpPr>
          <p:cNvPr id="22" name="Line 13"/>
          <p:cNvSpPr>
            <a:spLocks noChangeShapeType="1"/>
          </p:cNvSpPr>
          <p:nvPr/>
        </p:nvSpPr>
        <p:spPr bwMode="auto">
          <a:xfrm>
            <a:off x="5670275" y="5973952"/>
            <a:ext cx="140307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a:p>
        </p:txBody>
      </p:sp>
      <p:sp>
        <p:nvSpPr>
          <p:cNvPr id="23" name="Line 14"/>
          <p:cNvSpPr>
            <a:spLocks noChangeShapeType="1"/>
          </p:cNvSpPr>
          <p:nvPr/>
        </p:nvSpPr>
        <p:spPr bwMode="auto">
          <a:xfrm flipV="1">
            <a:off x="5670274" y="5313213"/>
            <a:ext cx="0" cy="660739"/>
          </a:xfrm>
          <a:prstGeom prst="line">
            <a:avLst/>
          </a:prstGeom>
          <a:noFill/>
          <a:ln w="9525">
            <a:solidFill>
              <a:schemeClr val="tx1"/>
            </a:solidFill>
            <a:round/>
            <a:headEnd/>
            <a:tailEnd type="triangle" w="med" len="med"/>
          </a:ln>
        </p:spPr>
        <p:txBody>
          <a:bodyPr lIns="91427" tIns="45714" rIns="91427" bIns="45714">
            <a:spAutoFit/>
          </a:bodyPr>
          <a:lstStyle/>
          <a:p>
            <a:endParaRPr lang="en-US"/>
          </a:p>
        </p:txBody>
      </p:sp>
      <p:sp>
        <p:nvSpPr>
          <p:cNvPr id="24" name="Text Box 15"/>
          <p:cNvSpPr txBox="1">
            <a:spLocks noChangeArrowheads="1"/>
          </p:cNvSpPr>
          <p:nvPr/>
        </p:nvSpPr>
        <p:spPr bwMode="auto">
          <a:xfrm>
            <a:off x="6594614" y="6008382"/>
            <a:ext cx="634447" cy="345945"/>
          </a:xfrm>
          <a:prstGeom prst="rect">
            <a:avLst/>
          </a:prstGeom>
          <a:noFill/>
          <a:ln w="9525" algn="ctr">
            <a:noFill/>
            <a:prstDash val="dash"/>
            <a:miter lim="800000"/>
            <a:headEnd/>
            <a:tailEnd/>
          </a:ln>
        </p:spPr>
        <p:txBody>
          <a:bodyPr wrap="none" lIns="91427" tIns="45714" rIns="91427" bIns="45714">
            <a:spAutoFit/>
          </a:bodyPr>
          <a:lstStyle/>
          <a:p>
            <a:r>
              <a:rPr lang="en-US" sz="800" dirty="0"/>
              <a:t>Cost</a:t>
            </a:r>
          </a:p>
          <a:p>
            <a:r>
              <a:rPr lang="en-US" sz="800" dirty="0"/>
              <a:t>efficiency</a:t>
            </a:r>
          </a:p>
        </p:txBody>
      </p:sp>
      <p:sp>
        <p:nvSpPr>
          <p:cNvPr id="25" name="Text Box 16"/>
          <p:cNvSpPr txBox="1">
            <a:spLocks noChangeArrowheads="1"/>
          </p:cNvSpPr>
          <p:nvPr/>
        </p:nvSpPr>
        <p:spPr bwMode="auto">
          <a:xfrm>
            <a:off x="5368787" y="5239434"/>
            <a:ext cx="270013" cy="219700"/>
          </a:xfrm>
          <a:prstGeom prst="rect">
            <a:avLst/>
          </a:prstGeom>
          <a:noFill/>
          <a:ln w="9525" algn="ctr">
            <a:noFill/>
            <a:prstDash val="dash"/>
            <a:miter lim="800000"/>
            <a:headEnd/>
            <a:tailEnd/>
          </a:ln>
        </p:spPr>
        <p:txBody>
          <a:bodyPr wrap="none" lIns="91427" tIns="45714" rIns="91427" bIns="45714">
            <a:spAutoFit/>
          </a:bodyPr>
          <a:lstStyle/>
          <a:p>
            <a:r>
              <a:rPr lang="en-US" sz="800" dirty="0"/>
              <a:t>Q</a:t>
            </a:r>
          </a:p>
        </p:txBody>
      </p:sp>
      <p:sp>
        <p:nvSpPr>
          <p:cNvPr id="26" name="Oval 17"/>
          <p:cNvSpPr>
            <a:spLocks noChangeArrowheads="1"/>
          </p:cNvSpPr>
          <p:nvPr/>
        </p:nvSpPr>
        <p:spPr bwMode="auto">
          <a:xfrm>
            <a:off x="5744818" y="5290259"/>
            <a:ext cx="627822"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err="1"/>
              <a:t>swiss</a:t>
            </a:r>
            <a:endParaRPr lang="en-US" sz="800" dirty="0"/>
          </a:p>
        </p:txBody>
      </p:sp>
      <p:sp>
        <p:nvSpPr>
          <p:cNvPr id="27" name="Oval 18"/>
          <p:cNvSpPr>
            <a:spLocks noChangeArrowheads="1"/>
          </p:cNvSpPr>
          <p:nvPr/>
        </p:nvSpPr>
        <p:spPr bwMode="auto">
          <a:xfrm>
            <a:off x="6521727" y="5632925"/>
            <a:ext cx="639417"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a:t>Seiko</a:t>
            </a:r>
          </a:p>
        </p:txBody>
      </p:sp>
      <p:sp>
        <p:nvSpPr>
          <p:cNvPr id="28" name="Line 19"/>
          <p:cNvSpPr>
            <a:spLocks noChangeShapeType="1"/>
          </p:cNvSpPr>
          <p:nvPr/>
        </p:nvSpPr>
        <p:spPr bwMode="auto">
          <a:xfrm flipH="1" flipV="1">
            <a:off x="5746475" y="5186969"/>
            <a:ext cx="76200" cy="145919"/>
          </a:xfrm>
          <a:prstGeom prst="line">
            <a:avLst/>
          </a:prstGeom>
          <a:noFill/>
          <a:ln w="9525">
            <a:solidFill>
              <a:schemeClr val="tx1"/>
            </a:solidFill>
            <a:round/>
            <a:headEnd/>
            <a:tailEnd type="arrow" w="med" len="med"/>
          </a:ln>
        </p:spPr>
        <p:txBody>
          <a:bodyPr wrap="none" lIns="91427" tIns="45714" rIns="91427" bIns="45714">
            <a:spAutoFit/>
          </a:bodyPr>
          <a:lstStyle/>
          <a:p>
            <a:endParaRPr lang="en-US"/>
          </a:p>
        </p:txBody>
      </p:sp>
      <p:sp>
        <p:nvSpPr>
          <p:cNvPr id="29" name="Line 20"/>
          <p:cNvSpPr>
            <a:spLocks noChangeShapeType="1"/>
          </p:cNvSpPr>
          <p:nvPr/>
        </p:nvSpPr>
        <p:spPr bwMode="auto">
          <a:xfrm flipH="1" flipV="1">
            <a:off x="6331226" y="5624728"/>
            <a:ext cx="203753" cy="108210"/>
          </a:xfrm>
          <a:prstGeom prst="line">
            <a:avLst/>
          </a:prstGeom>
          <a:noFill/>
          <a:ln w="9525">
            <a:solidFill>
              <a:schemeClr val="tx1"/>
            </a:solidFill>
            <a:round/>
            <a:headEnd/>
            <a:tailEnd type="arrow" w="med" len="med"/>
          </a:ln>
        </p:spPr>
        <p:txBody>
          <a:bodyPr lIns="91427" tIns="45714" rIns="91427" bIns="45714">
            <a:sp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Mnemonic for score card.</a:t>
            </a:r>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3/12/14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solidFill>
                  <a:prstClr val="black"/>
                </a:solidFill>
              </a:rPr>
              <a:pPr>
                <a:defRPr/>
              </a:pPr>
              <a:t>43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3/12/14</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4</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8851" name="Rectangle 3"/>
          <p:cNvSpPr>
            <a:spLocks noGrp="1" noChangeArrowheads="1"/>
          </p:cNvSpPr>
          <p:nvPr>
            <p:ph type="dt" sz="quarter" idx="1"/>
          </p:nvPr>
        </p:nvSpPr>
        <p:spPr/>
        <p:txBody>
          <a:bodyPr/>
          <a:lstStyle/>
          <a:p>
            <a:pPr>
              <a:defRPr/>
            </a:pPr>
            <a:fld id="{2E4B622E-D088-4635-AC8C-07E3BB3D79EE}" type="datetime1">
              <a:rPr lang="en-US" smtClean="0"/>
              <a:pPr>
                <a:defRPr/>
              </a:pPr>
              <a:t>3/12/14</a:t>
            </a:fld>
            <a:endParaRPr lang="en-US" smtClean="0"/>
          </a:p>
        </p:txBody>
      </p:sp>
      <p:sp>
        <p:nvSpPr>
          <p:cNvPr id="78852" name="Rectangle 6"/>
          <p:cNvSpPr>
            <a:spLocks noGrp="1" noChangeArrowheads="1"/>
          </p:cNvSpPr>
          <p:nvPr>
            <p:ph type="ftr" sz="quarter" idx="4"/>
          </p:nvPr>
        </p:nvSpPr>
        <p:spPr/>
        <p:txBody>
          <a:bodyPr/>
          <a:lstStyle/>
          <a:p>
            <a:pPr>
              <a:defRPr/>
            </a:pPr>
            <a:r>
              <a:rPr lang="en-US" smtClean="0"/>
              <a:t>© Van Mieghem</a:t>
            </a:r>
          </a:p>
        </p:txBody>
      </p:sp>
      <p:sp>
        <p:nvSpPr>
          <p:cNvPr id="78853" name="Rectangle 7"/>
          <p:cNvSpPr>
            <a:spLocks noGrp="1" noChangeArrowheads="1"/>
          </p:cNvSpPr>
          <p:nvPr>
            <p:ph type="sldNum" sz="quarter" idx="5"/>
          </p:nvPr>
        </p:nvSpPr>
        <p:spPr/>
        <p:txBody>
          <a:bodyPr/>
          <a:lstStyle/>
          <a:p>
            <a:pPr>
              <a:defRPr/>
            </a:pPr>
            <a:fld id="{CCD6E326-DE00-48C8-8BEB-153EBE6E00AC}" type="slidenum">
              <a:rPr lang="en-US" smtClean="0"/>
              <a:pPr>
                <a:defRPr/>
              </a:pPr>
              <a:t>44</a:t>
            </a:fld>
            <a:endParaRPr lang="en-US" smtClean="0"/>
          </a:p>
        </p:txBody>
      </p:sp>
      <p:sp>
        <p:nvSpPr>
          <p:cNvPr id="72710" name="Rectangle 2"/>
          <p:cNvSpPr>
            <a:spLocks noGrp="1" noRot="1" noChangeAspect="1" noChangeArrowheads="1" noTextEdit="1"/>
          </p:cNvSpPr>
          <p:nvPr>
            <p:ph type="sldImg"/>
          </p:nvPr>
        </p:nvSpPr>
        <p:spPr>
          <a:xfrm>
            <a:off x="1546225" y="323850"/>
            <a:ext cx="4221163" cy="3165475"/>
          </a:xfrm>
          <a:ln/>
        </p:spPr>
      </p:sp>
      <p:sp>
        <p:nvSpPr>
          <p:cNvPr id="72711" name="Rectangle 3"/>
          <p:cNvSpPr>
            <a:spLocks noGrp="1" noChangeArrowheads="1"/>
          </p:cNvSpPr>
          <p:nvPr>
            <p:ph type="body" idx="1"/>
          </p:nvPr>
        </p:nvSpPr>
        <p:spPr>
          <a:noFill/>
          <a:ln/>
        </p:spPr>
        <p:txBody>
          <a:bodyPr/>
          <a:lstStyle/>
          <a:p>
            <a:r>
              <a:rPr lang="en-US" dirty="0" smtClean="0"/>
              <a:t>Time plan for 1.5hr day class #2:</a:t>
            </a:r>
          </a:p>
          <a:p>
            <a:pPr>
              <a:buFont typeface="Wingdings" pitchFamily="2" charset="2"/>
              <a:buAutoNum type="arabicPeriod"/>
            </a:pPr>
            <a:r>
              <a:rPr lang="en-US" dirty="0" smtClean="0"/>
              <a:t>0:00: Review key points class 1 (Course (build &amp; evaluate OS, why &amp; approach, OS v CS v OM, Framework).  Handout Michelin article to review framework + connection w/CS/global + contrast Sharp)</a:t>
            </a:r>
          </a:p>
          <a:p>
            <a:pPr>
              <a:buFont typeface="Wingdings" pitchFamily="2" charset="2"/>
              <a:buAutoNum type="arabicPeriod"/>
            </a:pPr>
            <a:r>
              <a:rPr lang="en-US" dirty="0" smtClean="0"/>
              <a:t>0:15: Tools to describe and assess OS</a:t>
            </a:r>
          </a:p>
          <a:p>
            <a:pPr>
              <a:buFont typeface="Wingdings" pitchFamily="2" charset="2"/>
              <a:buAutoNum type="arabicPeriod"/>
            </a:pPr>
            <a:r>
              <a:rPr lang="en-US" dirty="0" smtClean="0"/>
              <a:t>0:45: Swiss Watch to illustrate framework &amp; tools: 20min/20min part II.  A similar example: Kura.</a:t>
            </a:r>
          </a:p>
          <a:p>
            <a:pPr>
              <a:buFont typeface="Wingdings" pitchFamily="2" charset="2"/>
              <a:buAutoNum type="arabicPeriod"/>
            </a:pPr>
            <a:r>
              <a:rPr lang="en-US" dirty="0" smtClean="0"/>
              <a:t>1:25: summary: 1) tools to describe/assess OS; 2) applying framework; 3) competitive positioning</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“The formulation of great strategies is an art, and it will always remain so. But the description of strategy should not be an art.”</a:t>
            </a:r>
          </a:p>
          <a:p>
            <a:endParaRPr lang="en-US" dirty="0" smtClean="0"/>
          </a:p>
          <a:p>
            <a:r>
              <a:rPr lang="en-US" dirty="0" smtClean="0"/>
              <a:t>Let’s look at three sets of “maps” starting with the more strategic/high level and moving to more operational/detailed.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3/12/14</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45</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1" y="3726696"/>
            <a:ext cx="6791739" cy="5626933"/>
          </a:xfrm>
          <a:noFill/>
          <a:ln/>
        </p:spPr>
        <p:txBody>
          <a:bodyPr lIns="96454" tIns="48228" rIns="96454" bIns="48228"/>
          <a:lstStyle/>
          <a:p>
            <a:pPr marL="189373" indent="-189373"/>
            <a:r>
              <a:rPr lang="en-US" sz="1100" i="1" dirty="0" smtClean="0"/>
              <a:t>Ask: Where would you put the organization that you worked for?</a:t>
            </a:r>
          </a:p>
          <a:p>
            <a:pPr marL="189373" indent="-189373"/>
            <a:endParaRPr lang="en-US" sz="1100" dirty="0" smtClean="0"/>
          </a:p>
          <a:p>
            <a:pPr marL="189373" indent="-189373"/>
            <a:r>
              <a:rPr lang="en-US" sz="1100" dirty="0" smtClean="0"/>
              <a:t>These “four stages” can be used to:</a:t>
            </a:r>
          </a:p>
          <a:p>
            <a:pPr marL="189373" indent="-189373">
              <a:buFontTx/>
              <a:buAutoNum type="arabicPeriod"/>
            </a:pPr>
            <a:r>
              <a:rPr lang="en-US" sz="1100" dirty="0" smtClean="0"/>
              <a:t>Identify current position by summarizing the overall role of OS within a company’s competitive strategy.</a:t>
            </a:r>
          </a:p>
          <a:p>
            <a:pPr marL="189373" indent="-189373">
              <a:buFontTx/>
              <a:buAutoNum type="arabicPeriod"/>
            </a:pPr>
            <a:r>
              <a:rPr lang="en-US" sz="1100" dirty="0" smtClean="0"/>
              <a:t>Judge how long it may take to progress to the next stage</a:t>
            </a:r>
          </a:p>
          <a:p>
            <a:pPr marL="189373" indent="-189373">
              <a:buFontTx/>
              <a:buAutoNum type="arabicPeriod"/>
            </a:pPr>
            <a:r>
              <a:rPr lang="en-US" sz="1100" dirty="0" smtClean="0"/>
              <a:t>Suggest changes to be made in other parts of the organization to sustain a higher level/stage.</a:t>
            </a:r>
          </a:p>
          <a:p>
            <a:pPr marL="189373" indent="-189373"/>
            <a:endParaRPr lang="en-US" sz="1100" dirty="0" smtClean="0"/>
          </a:p>
          <a:p>
            <a:pPr marL="189373" indent="-189373"/>
            <a:r>
              <a:rPr lang="en-US" sz="1100" dirty="0" smtClean="0"/>
              <a:t>The stages are easiest understood by considering a specific activity in the value chain. (Originally the stages were designed to consider the strategic role of manufacturing!)</a:t>
            </a:r>
          </a:p>
          <a:p>
            <a:pPr marL="189373" indent="-189373"/>
            <a:r>
              <a:rPr lang="en-US" sz="1100" dirty="0" smtClean="0"/>
              <a:t>I think you should be familiar with these stages, so let’s quickly explain what they mean: Give a company example for each stage:</a:t>
            </a:r>
          </a:p>
          <a:p>
            <a:pPr marL="189373" indent="-189373">
              <a:buFontTx/>
              <a:buAutoNum type="arabicPeriod"/>
            </a:pPr>
            <a:r>
              <a:rPr lang="en-US" sz="1100" dirty="0" smtClean="0"/>
              <a:t>start-ups, hi-techs driven by mostly by ideas/invention rather than execution</a:t>
            </a:r>
          </a:p>
          <a:p>
            <a:pPr marL="189373" indent="-189373">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73" indent="-189373">
              <a:buFontTx/>
              <a:buAutoNum type="arabicPeriod"/>
            </a:pPr>
            <a:r>
              <a:rPr lang="en-US" sz="1100" dirty="0" smtClean="0"/>
              <a:t>An outside competitor (such as perhaps from China) may force a stage 2 company to become stage 3.</a:t>
            </a:r>
          </a:p>
          <a:p>
            <a:pPr marL="189373" indent="-189373">
              <a:buFontTx/>
              <a:buAutoNum type="arabicPeriod"/>
            </a:pPr>
            <a:r>
              <a:rPr lang="en-US" sz="1100" dirty="0" smtClean="0"/>
              <a:t>“Operational excellence”: Toyota, Dell, </a:t>
            </a:r>
            <a:r>
              <a:rPr lang="en-US" sz="1100" dirty="0" err="1" smtClean="0"/>
              <a:t>Walmart</a:t>
            </a:r>
            <a:r>
              <a:rPr lang="en-US" sz="1100" dirty="0" smtClean="0"/>
              <a:t>.</a:t>
            </a:r>
          </a:p>
          <a:p>
            <a:pPr marL="189373" indent="-189373"/>
            <a:endParaRPr lang="en-US" sz="1100" dirty="0" smtClean="0"/>
          </a:p>
          <a:p>
            <a:pPr marL="189373" indent="-189373"/>
            <a:r>
              <a:rPr lang="en-US" sz="1100" dirty="0" smtClean="0"/>
              <a:t>Note:</a:t>
            </a:r>
          </a:p>
          <a:p>
            <a:pPr marL="189373" indent="-189373">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159" lvl="1" indent="-189373"/>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73" indent="-189373">
              <a:buFontTx/>
              <a:buAutoNum type="arabicPeriod"/>
            </a:pPr>
            <a:r>
              <a:rPr lang="en-US" sz="1100" dirty="0" smtClean="0"/>
              <a:t>It is difficult, if not impossible, to skip a stage.</a:t>
            </a:r>
          </a:p>
          <a:p>
            <a:pPr marL="189373" indent="-189373">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0899" name="Rectangle 3"/>
          <p:cNvSpPr>
            <a:spLocks noGrp="1" noChangeArrowheads="1"/>
          </p:cNvSpPr>
          <p:nvPr>
            <p:ph type="dt" sz="quarter" idx="1"/>
          </p:nvPr>
        </p:nvSpPr>
        <p:spPr/>
        <p:txBody>
          <a:bodyPr/>
          <a:lstStyle/>
          <a:p>
            <a:pPr>
              <a:defRPr/>
            </a:pPr>
            <a:fld id="{4756F231-8A52-48AE-8E9A-D0B2E003C3EA}" type="datetime1">
              <a:rPr lang="en-US" smtClean="0"/>
              <a:pPr>
                <a:defRPr/>
              </a:pPr>
              <a:t>3/12/14</a:t>
            </a:fld>
            <a:endParaRPr lang="en-US" smtClean="0"/>
          </a:p>
        </p:txBody>
      </p:sp>
      <p:sp>
        <p:nvSpPr>
          <p:cNvPr id="80900" name="Rectangle 6"/>
          <p:cNvSpPr>
            <a:spLocks noGrp="1" noChangeArrowheads="1"/>
          </p:cNvSpPr>
          <p:nvPr>
            <p:ph type="ftr" sz="quarter" idx="4"/>
          </p:nvPr>
        </p:nvSpPr>
        <p:spPr/>
        <p:txBody>
          <a:bodyPr/>
          <a:lstStyle/>
          <a:p>
            <a:pPr>
              <a:defRPr/>
            </a:pPr>
            <a:r>
              <a:rPr lang="en-US" smtClean="0"/>
              <a:t>© Van Mieghem</a:t>
            </a:r>
          </a:p>
        </p:txBody>
      </p:sp>
      <p:sp>
        <p:nvSpPr>
          <p:cNvPr id="80901" name="Rectangle 7"/>
          <p:cNvSpPr>
            <a:spLocks noGrp="1" noChangeArrowheads="1"/>
          </p:cNvSpPr>
          <p:nvPr>
            <p:ph type="sldNum" sz="quarter" idx="5"/>
          </p:nvPr>
        </p:nvSpPr>
        <p:spPr/>
        <p:txBody>
          <a:bodyPr/>
          <a:lstStyle/>
          <a:p>
            <a:pPr>
              <a:defRPr/>
            </a:pPr>
            <a:fld id="{782CCB0D-F5EF-4013-8BC8-26C2DA651CE7}" type="slidenum">
              <a:rPr lang="en-US" smtClean="0"/>
              <a:pPr>
                <a:defRPr/>
              </a:pPr>
              <a:t>46</a:t>
            </a:fld>
            <a:endParaRPr lang="en-US" smtClean="0"/>
          </a:p>
        </p:txBody>
      </p:sp>
      <p:sp>
        <p:nvSpPr>
          <p:cNvPr id="77830" name="Rectangle 2"/>
          <p:cNvSpPr>
            <a:spLocks noGrp="1" noRot="1" noChangeAspect="1" noChangeArrowheads="1" noTextEdit="1"/>
          </p:cNvSpPr>
          <p:nvPr>
            <p:ph type="sldImg"/>
          </p:nvPr>
        </p:nvSpPr>
        <p:spPr>
          <a:xfrm>
            <a:off x="1863725" y="620713"/>
            <a:ext cx="3589338" cy="2692400"/>
          </a:xfrm>
          <a:ln/>
        </p:spPr>
      </p:sp>
      <p:sp>
        <p:nvSpPr>
          <p:cNvPr id="77831" name="Rectangle 3"/>
          <p:cNvSpPr>
            <a:spLocks noGrp="1" noChangeArrowheads="1"/>
          </p:cNvSpPr>
          <p:nvPr>
            <p:ph type="body" idx="1"/>
          </p:nvPr>
        </p:nvSpPr>
        <p:spPr>
          <a:xfrm>
            <a:off x="263388" y="3687347"/>
            <a:ext cx="6788426" cy="5341651"/>
          </a:xfrm>
          <a:noFill/>
          <a:ln/>
        </p:spPr>
        <p:txBody>
          <a:bodyPr lIns="97575" tIns="48789" rIns="97575" bIns="48789"/>
          <a:lstStyle/>
          <a:p>
            <a:r>
              <a:rPr lang="en-US" smtClean="0"/>
              <a:t>Example to service ops: retail banking</a:t>
            </a:r>
          </a:p>
          <a:p>
            <a:endParaRPr lang="en-US" smtClean="0"/>
          </a:p>
          <a:p>
            <a:r>
              <a:rPr lang="en-US" smtClean="0"/>
              <a:t>Key: often large organizations have various processing networks</a:t>
            </a:r>
          </a:p>
          <a:p>
            <a:pPr lvl="1"/>
            <a:r>
              <a:rPr lang="en-US" smtClean="0"/>
              <a:t>Apply framework to each network separately; often one per step in the value chain</a:t>
            </a:r>
          </a:p>
          <a:p>
            <a:pPr lvl="1"/>
            <a:r>
              <a:rPr lang="en-US" smtClean="0"/>
              <a:t>Check on alignment and coordination among them</a:t>
            </a:r>
          </a:p>
          <a:p>
            <a:pPr lvl="1"/>
            <a:endParaRPr lang="en-US" smtClean="0"/>
          </a:p>
          <a:p>
            <a:r>
              <a:rPr lang="en-US" smtClean="0"/>
              <a:t>Could extent into balanced scorecard view and add:</a:t>
            </a:r>
          </a:p>
          <a:p>
            <a:pPr lvl="1"/>
            <a:r>
              <a:rPr lang="en-US" smtClean="0"/>
              <a:t>Goal = increase NPV through scale and efficiency</a:t>
            </a:r>
          </a:p>
          <a:p>
            <a:pPr lvl="1"/>
            <a:r>
              <a:rPr lang="en-US" smtClean="0"/>
              <a:t>Financial: </a:t>
            </a:r>
          </a:p>
          <a:p>
            <a:pPr lvl="2"/>
            <a:r>
              <a:rPr lang="en-US" smtClean="0"/>
              <a:t>Back-office network: Increase productivity of most activities (except perhaps marketing)</a:t>
            </a:r>
          </a:p>
          <a:p>
            <a:pPr lvl="2"/>
            <a:r>
              <a:rPr lang="en-US" smtClean="0"/>
              <a:t>Retail network: Grow revenues organically and by acquisition; Extend into insurance, brokerage to cross-sell</a:t>
            </a:r>
          </a:p>
          <a:p>
            <a:pPr lvl="2"/>
            <a:endParaRPr lang="en-US" smtClean="0"/>
          </a:p>
          <a:p>
            <a:r>
              <a:rPr lang="en-US" smtClean="0"/>
              <a:t>Another example is Zara (see book). </a:t>
            </a:r>
          </a:p>
          <a:p>
            <a:r>
              <a:rPr lang="en-US" smtClean="0"/>
              <a:t>Similarly we have different networks: a supply network, a manufacturing network, a distribution network, and a retail network.</a:t>
            </a:r>
          </a:p>
          <a:p>
            <a:pPr lvl="1"/>
            <a:r>
              <a:rPr lang="en-US" smtClean="0"/>
              <a:t>It’s handy to summarize how well a company is doing on each part of the value chain by using the 4-stages categorization (next)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8611" name="Rectangle 3"/>
          <p:cNvSpPr>
            <a:spLocks noGrp="1" noChangeArrowheads="1"/>
          </p:cNvSpPr>
          <p:nvPr>
            <p:ph type="dt" sz="quarter" idx="1"/>
          </p:nvPr>
        </p:nvSpPr>
        <p:spPr/>
        <p:txBody>
          <a:bodyPr/>
          <a:lstStyle/>
          <a:p>
            <a:pPr>
              <a:defRPr/>
            </a:pPr>
            <a:fld id="{893CC4A0-C725-405C-9287-2590246D4936}" type="datetime1">
              <a:rPr lang="en-US" smtClean="0"/>
              <a:pPr>
                <a:defRPr/>
              </a:pPr>
              <a:t>3/12/14</a:t>
            </a:fld>
            <a:endParaRPr lang="en-US" smtClean="0"/>
          </a:p>
        </p:txBody>
      </p:sp>
      <p:sp>
        <p:nvSpPr>
          <p:cNvPr id="68612" name="Rectangle 6"/>
          <p:cNvSpPr>
            <a:spLocks noGrp="1" noChangeArrowheads="1"/>
          </p:cNvSpPr>
          <p:nvPr>
            <p:ph type="ftr" sz="quarter" idx="4"/>
          </p:nvPr>
        </p:nvSpPr>
        <p:spPr/>
        <p:txBody>
          <a:bodyPr/>
          <a:lstStyle/>
          <a:p>
            <a:pPr>
              <a:defRPr/>
            </a:pPr>
            <a:r>
              <a:rPr lang="en-US" smtClean="0"/>
              <a:t>© Van Mieghem</a:t>
            </a:r>
          </a:p>
        </p:txBody>
      </p:sp>
      <p:sp>
        <p:nvSpPr>
          <p:cNvPr id="68613" name="Rectangle 7"/>
          <p:cNvSpPr>
            <a:spLocks noGrp="1" noChangeArrowheads="1"/>
          </p:cNvSpPr>
          <p:nvPr>
            <p:ph type="sldNum" sz="quarter" idx="5"/>
          </p:nvPr>
        </p:nvSpPr>
        <p:spPr/>
        <p:txBody>
          <a:bodyPr/>
          <a:lstStyle/>
          <a:p>
            <a:pPr>
              <a:defRPr/>
            </a:pPr>
            <a:fld id="{CB7D321B-23BB-4AAC-B784-55BA91790826}" type="slidenum">
              <a:rPr lang="en-US" smtClean="0"/>
              <a:pPr>
                <a:defRPr/>
              </a:pPr>
              <a:t>47</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xfrm>
            <a:off x="289892" y="3566021"/>
            <a:ext cx="7025308" cy="5800725"/>
          </a:xfrm>
          <a:noFill/>
          <a:ln/>
        </p:spPr>
        <p:txBody>
          <a:bodyPr/>
          <a:lstStyle/>
          <a:p>
            <a:pPr>
              <a:lnSpc>
                <a:spcPct val="90000"/>
              </a:lnSpc>
            </a:pPr>
            <a:r>
              <a:rPr lang="en-US" sz="1000" dirty="0" smtClean="0"/>
              <a:t>The sequence of answering these questions can be (“you’ve seen this in the core class—just want to make sure we all remember</a:t>
            </a:r>
          </a:p>
          <a:p>
            <a:pPr>
              <a:lnSpc>
                <a:spcPct val="90000"/>
              </a:lnSpc>
            </a:pPr>
            <a:r>
              <a:rPr lang="en-US" sz="1000" dirty="0" smtClean="0"/>
              <a:t>Top-Down = market perspective = = “serve your customer”</a:t>
            </a:r>
          </a:p>
          <a:p>
            <a:pPr lvl="1">
              <a:lnSpc>
                <a:spcPct val="90000"/>
              </a:lnSpc>
            </a:pPr>
            <a:r>
              <a:rPr lang="en-US" sz="1000" dirty="0" smtClean="0"/>
              <a:t>Fairly straightforward</a:t>
            </a:r>
          </a:p>
          <a:p>
            <a:pPr lvl="1">
              <a:lnSpc>
                <a:spcPct val="90000"/>
              </a:lnSpc>
            </a:pPr>
            <a:r>
              <a:rPr lang="en-US" sz="1000" dirty="0" smtClean="0"/>
              <a:t>I say immediately: “</a:t>
            </a:r>
            <a:r>
              <a:rPr lang="en-US" sz="1000" dirty="0" smtClean="0">
                <a:solidFill>
                  <a:srgbClr val="FF3300"/>
                </a:solidFill>
              </a:rPr>
              <a:t>For example: Zara/Mango”: </a:t>
            </a:r>
            <a:r>
              <a:rPr lang="en-US" sz="1000" i="1" dirty="0" smtClean="0">
                <a:solidFill>
                  <a:srgbClr val="FF3300"/>
                </a:solidFill>
              </a:rPr>
              <a:t>who can tell us what this company is known for?</a:t>
            </a:r>
            <a:endParaRPr lang="en-US" sz="1000" dirty="0" smtClean="0">
              <a:solidFill>
                <a:srgbClr val="FF3300"/>
              </a:solidFill>
            </a:endParaRPr>
          </a:p>
          <a:p>
            <a:pPr lvl="2">
              <a:lnSpc>
                <a:spcPct val="90000"/>
              </a:lnSpc>
            </a:pPr>
            <a:r>
              <a:rPr lang="en-US" sz="900" dirty="0" smtClean="0"/>
              <a:t>find a new taste each week, quickly develop garment and market it.</a:t>
            </a:r>
          </a:p>
          <a:p>
            <a:pPr lvl="2">
              <a:lnSpc>
                <a:spcPct val="90000"/>
              </a:lnSpc>
            </a:pPr>
            <a:r>
              <a:rPr lang="en-US" sz="900" dirty="0" smtClean="0"/>
              <a:t>They do have great operational capability for fast production and global replenishment and IT to link with stores</a:t>
            </a:r>
          </a:p>
          <a:p>
            <a:pPr lvl="3">
              <a:lnSpc>
                <a:spcPct val="90000"/>
              </a:lnSpc>
            </a:pPr>
            <a:r>
              <a:rPr lang="en-US" sz="900" dirty="0" smtClean="0"/>
              <a:t>Price tags in zillions of currencies</a:t>
            </a:r>
          </a:p>
          <a:p>
            <a:pPr lvl="2">
              <a:lnSpc>
                <a:spcPct val="90000"/>
              </a:lnSpc>
            </a:pPr>
            <a:r>
              <a:rPr lang="en-US" sz="900" dirty="0" smtClean="0"/>
              <a:t>But what drive a new design?</a:t>
            </a:r>
          </a:p>
          <a:p>
            <a:pPr lvl="3">
              <a:lnSpc>
                <a:spcPct val="90000"/>
              </a:lnSpc>
            </a:pPr>
            <a:r>
              <a:rPr lang="en-US" sz="900" dirty="0" smtClean="0"/>
              <a:t>Young intelligence gatherers in hot markets/cities, sketches are sent to HQ</a:t>
            </a:r>
          </a:p>
          <a:p>
            <a:pPr lvl="2">
              <a:lnSpc>
                <a:spcPct val="90000"/>
              </a:lnSpc>
            </a:pPr>
            <a:r>
              <a:rPr lang="en-US" sz="900" dirty="0" smtClean="0"/>
              <a:t>So the mode is mostly to respond to market changes</a:t>
            </a:r>
          </a:p>
          <a:p>
            <a:pPr lvl="1">
              <a:lnSpc>
                <a:spcPct val="90000"/>
              </a:lnSpc>
            </a:pPr>
            <a:r>
              <a:rPr lang="en-US" sz="1000" i="1" dirty="0" smtClean="0">
                <a:solidFill>
                  <a:srgbClr val="FF3300"/>
                </a:solidFill>
              </a:rPr>
              <a:t>Other examples of companies that are </a:t>
            </a:r>
            <a:r>
              <a:rPr lang="en-US" sz="1000" b="1" i="1" dirty="0" smtClean="0">
                <a:solidFill>
                  <a:srgbClr val="FF3300"/>
                </a:solidFill>
              </a:rPr>
              <a:t>market </a:t>
            </a:r>
            <a:r>
              <a:rPr lang="en-US" sz="1000" i="1" dirty="0" smtClean="0">
                <a:solidFill>
                  <a:srgbClr val="FF3300"/>
                </a:solidFill>
              </a:rPr>
              <a:t>driven?</a:t>
            </a:r>
            <a:r>
              <a:rPr lang="en-US" sz="1000" i="1" dirty="0" smtClean="0"/>
              <a:t> </a:t>
            </a:r>
            <a:r>
              <a:rPr lang="en-US" sz="1000" dirty="0" smtClean="0"/>
              <a:t>(Following PLC a la </a:t>
            </a:r>
            <a:r>
              <a:rPr lang="en-US" sz="1000" dirty="0" err="1" smtClean="0"/>
              <a:t>Wriston</a:t>
            </a:r>
            <a:r>
              <a:rPr lang="en-US" sz="1000" dirty="0" smtClean="0"/>
              <a:t>)</a:t>
            </a:r>
            <a:endParaRPr lang="en-US" sz="1000" i="1" dirty="0" smtClean="0"/>
          </a:p>
          <a:p>
            <a:pPr>
              <a:lnSpc>
                <a:spcPct val="90000"/>
              </a:lnSpc>
            </a:pPr>
            <a:r>
              <a:rPr lang="en-US" sz="1000" dirty="0" smtClean="0"/>
              <a:t>Bottom-Up = resource perspective = “leveraging your core competencies”</a:t>
            </a:r>
          </a:p>
          <a:p>
            <a:pPr lvl="1">
              <a:lnSpc>
                <a:spcPct val="90000"/>
              </a:lnSpc>
            </a:pPr>
            <a:r>
              <a:rPr lang="en-US" sz="1000" dirty="0" smtClean="0"/>
              <a:t>According to Slack &amp; Lewis (2003), this means describing the collection of resources and processes you have</a:t>
            </a:r>
          </a:p>
          <a:p>
            <a:pPr lvl="2">
              <a:lnSpc>
                <a:spcPct val="90000"/>
              </a:lnSpc>
            </a:pPr>
            <a:r>
              <a:rPr lang="en-US" sz="900" dirty="0" smtClean="0"/>
              <a:t>don’t just list all resources: this is like trying to describe an automobile by listing its component parts</a:t>
            </a:r>
          </a:p>
          <a:p>
            <a:pPr lvl="2">
              <a:lnSpc>
                <a:spcPct val="90000"/>
              </a:lnSpc>
            </a:pPr>
            <a:r>
              <a:rPr lang="en-US" sz="900" dirty="0" smtClean="0"/>
              <a:t>Describe how resources &amp; flow units interact: the process = the way things happen</a:t>
            </a:r>
          </a:p>
          <a:p>
            <a:pPr lvl="3">
              <a:lnSpc>
                <a:spcPct val="90000"/>
              </a:lnSpc>
            </a:pPr>
            <a:r>
              <a:rPr lang="en-US" sz="900" dirty="0" smtClean="0"/>
              <a:t>processes are the mechanism that power, steer and control its performance</a:t>
            </a:r>
          </a:p>
          <a:p>
            <a:pPr lvl="2">
              <a:lnSpc>
                <a:spcPct val="90000"/>
              </a:lnSpc>
            </a:pPr>
            <a:r>
              <a:rPr lang="en-US" sz="900" dirty="0" smtClean="0"/>
              <a:t>Yet, even a full technical explanation of an automobile does not convey either the full extent of how it performs on the road or its style, feel, and ‘personality’.</a:t>
            </a:r>
          </a:p>
          <a:p>
            <a:pPr lvl="1">
              <a:lnSpc>
                <a:spcPct val="90000"/>
              </a:lnSpc>
            </a:pPr>
            <a:r>
              <a:rPr lang="en-US" sz="1000" dirty="0" smtClean="0"/>
              <a:t>Must include </a:t>
            </a:r>
            <a:r>
              <a:rPr lang="en-US" sz="1000" dirty="0" smtClean="0">
                <a:solidFill>
                  <a:srgbClr val="FF3300"/>
                </a:solidFill>
              </a:rPr>
              <a:t>intangible resources</a:t>
            </a:r>
            <a:r>
              <a:rPr lang="en-US" sz="1000" dirty="0" smtClean="0"/>
              <a:t> = explains, in part, difference between market value of corporation and its book value (physical assets only)</a:t>
            </a:r>
          </a:p>
          <a:p>
            <a:pPr lvl="1">
              <a:lnSpc>
                <a:spcPct val="90000"/>
              </a:lnSpc>
            </a:pPr>
            <a:r>
              <a:rPr lang="en-US" sz="1000" i="1" dirty="0" smtClean="0">
                <a:solidFill>
                  <a:srgbClr val="FF3300"/>
                </a:solidFill>
              </a:rPr>
              <a:t>Examples of </a:t>
            </a:r>
            <a:r>
              <a:rPr lang="en-US" sz="1000" b="1" i="1" dirty="0" smtClean="0">
                <a:solidFill>
                  <a:srgbClr val="FF3300"/>
                </a:solidFill>
              </a:rPr>
              <a:t>resource-driven </a:t>
            </a:r>
            <a:r>
              <a:rPr lang="en-US" sz="1000" i="1" dirty="0" smtClean="0">
                <a:solidFill>
                  <a:srgbClr val="FF3300"/>
                </a:solidFill>
              </a:rPr>
              <a:t>companies? Or </a:t>
            </a:r>
            <a:r>
              <a:rPr lang="en-US" sz="1000" b="1" i="1" dirty="0" smtClean="0">
                <a:solidFill>
                  <a:srgbClr val="FF3300"/>
                </a:solidFill>
              </a:rPr>
              <a:t>Market drivers?</a:t>
            </a:r>
            <a:endParaRPr lang="en-US" sz="1000" i="1" dirty="0" smtClean="0">
              <a:solidFill>
                <a:srgbClr val="FF3300"/>
              </a:solidFill>
            </a:endParaRPr>
          </a:p>
          <a:p>
            <a:pPr lvl="1">
              <a:lnSpc>
                <a:spcPct val="90000"/>
              </a:lnSpc>
            </a:pPr>
            <a:r>
              <a:rPr lang="en-US" sz="1000" dirty="0" smtClean="0"/>
              <a:t>I say: </a:t>
            </a:r>
          </a:p>
          <a:p>
            <a:pPr lvl="2">
              <a:lnSpc>
                <a:spcPct val="90000"/>
              </a:lnSpc>
            </a:pPr>
            <a:r>
              <a:rPr lang="en-US" sz="900" dirty="0" err="1" smtClean="0"/>
              <a:t>Ferragamo</a:t>
            </a:r>
            <a:r>
              <a:rPr lang="en-US" sz="900" dirty="0" smtClean="0"/>
              <a:t> and haute-couture designers: creativity and arts &amp; style knowledge</a:t>
            </a:r>
          </a:p>
          <a:p>
            <a:pPr lvl="2">
              <a:lnSpc>
                <a:spcPct val="90000"/>
              </a:lnSpc>
            </a:pPr>
            <a:r>
              <a:rPr lang="en-US" sz="900" dirty="0" smtClean="0">
                <a:solidFill>
                  <a:srgbClr val="FF3300"/>
                </a:solidFill>
              </a:rPr>
              <a:t>Intuit</a:t>
            </a:r>
            <a:r>
              <a:rPr lang="en-US" sz="900" dirty="0" smtClean="0"/>
              <a:t>: personal finance mgt software (Quicken) used for TurboTax, now into </a:t>
            </a:r>
            <a:r>
              <a:rPr lang="en-US" sz="900" dirty="0" err="1" smtClean="0"/>
              <a:t>Healthcar</a:t>
            </a:r>
            <a:endParaRPr lang="en-US" sz="900" dirty="0" smtClean="0"/>
          </a:p>
          <a:p>
            <a:pPr lvl="2">
              <a:lnSpc>
                <a:spcPct val="90000"/>
              </a:lnSpc>
            </a:pPr>
            <a:r>
              <a:rPr lang="en-US" sz="900" dirty="0" err="1" smtClean="0"/>
              <a:t>WalMart</a:t>
            </a:r>
            <a:r>
              <a:rPr lang="en-US" sz="900" dirty="0" smtClean="0"/>
              <a:t>: leveraged its SC competencies to go into groceries</a:t>
            </a:r>
          </a:p>
          <a:p>
            <a:pPr lvl="2">
              <a:lnSpc>
                <a:spcPct val="90000"/>
              </a:lnSpc>
            </a:pPr>
            <a:r>
              <a:rPr lang="en-US" sz="900" dirty="0" smtClean="0"/>
              <a:t>Honda: engine technology:</a:t>
            </a:r>
          </a:p>
          <a:p>
            <a:pPr lvl="3">
              <a:lnSpc>
                <a:spcPct val="90000"/>
              </a:lnSpc>
            </a:pPr>
            <a:r>
              <a:rPr lang="en-US" sz="900" dirty="0" smtClean="0"/>
              <a:t>Lawnmowers</a:t>
            </a:r>
          </a:p>
          <a:p>
            <a:pPr lvl="3">
              <a:lnSpc>
                <a:spcPct val="90000"/>
              </a:lnSpc>
            </a:pPr>
            <a:r>
              <a:rPr lang="en-US" sz="900" dirty="0" smtClean="0"/>
              <a:t>Motorcycles</a:t>
            </a:r>
          </a:p>
          <a:p>
            <a:pPr lvl="3">
              <a:lnSpc>
                <a:spcPct val="90000"/>
              </a:lnSpc>
            </a:pPr>
            <a:r>
              <a:rPr lang="en-US" sz="900" dirty="0" smtClean="0"/>
              <a:t>Cars</a:t>
            </a:r>
          </a:p>
          <a:p>
            <a:pPr lvl="1">
              <a:lnSpc>
                <a:spcPct val="90000"/>
              </a:lnSpc>
            </a:pPr>
            <a:r>
              <a:rPr lang="en-US" sz="1000" dirty="0" smtClean="0"/>
              <a:t>Sony: miniaturization of consumer electronics</a:t>
            </a:r>
          </a:p>
          <a:p>
            <a:pPr lvl="1">
              <a:lnSpc>
                <a:spcPct val="90000"/>
              </a:lnSpc>
            </a:pPr>
            <a:r>
              <a:rPr lang="en-US" sz="1000" dirty="0" smtClean="0"/>
              <a:t>Canon: imaging &amp; microprocessor control</a:t>
            </a:r>
          </a:p>
          <a:p>
            <a:pPr>
              <a:lnSpc>
                <a:spcPct val="90000"/>
              </a:lnSpc>
            </a:pPr>
            <a:r>
              <a:rPr lang="en-US" sz="1000" dirty="0" smtClean="0">
                <a:solidFill>
                  <a:srgbClr val="FF3300"/>
                </a:solidFill>
              </a:rPr>
              <a:t>Pro’s and con’s of either view? See next slide.</a:t>
            </a:r>
            <a:endParaRPr lang="en-US" sz="1000" dirty="0" smtClean="0"/>
          </a:p>
          <a:p>
            <a:pPr lvl="1">
              <a:lnSpc>
                <a:spcPct val="90000"/>
              </a:lnSpc>
            </a:pPr>
            <a:r>
              <a:rPr lang="en-US" sz="1000" dirty="0" smtClean="0"/>
              <a:t>We should apply both views! This leads to SOA.</a:t>
            </a:r>
          </a:p>
          <a:p>
            <a:pPr lvl="1">
              <a:lnSpc>
                <a:spcPct val="90000"/>
              </a:lnSpc>
            </a:pPr>
            <a:endParaRPr lang="en-US" sz="1000" dirty="0" smtClean="0"/>
          </a:p>
          <a:p>
            <a:pPr lvl="1">
              <a:lnSpc>
                <a:spcPct val="90000"/>
              </a:lnSpc>
            </a:pPr>
            <a:endParaRPr lang="en-US" sz="100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pPr>
                <a:defRPr/>
              </a:pPr>
              <a:t>3/12/14</a:t>
            </a:fld>
            <a:endParaRPr lang="en-US" smtClean="0"/>
          </a:p>
        </p:txBody>
      </p:sp>
      <p:sp>
        <p:nvSpPr>
          <p:cNvPr id="83972" name="Rectangle 6"/>
          <p:cNvSpPr>
            <a:spLocks noGrp="1" noChangeArrowheads="1"/>
          </p:cNvSpPr>
          <p:nvPr>
            <p:ph type="ftr" sz="quarter" idx="4"/>
          </p:nvPr>
        </p:nvSpPr>
        <p:spPr/>
        <p:txBody>
          <a:bodyPr/>
          <a:lstStyle/>
          <a:p>
            <a:pPr>
              <a:defRPr/>
            </a:pPr>
            <a:r>
              <a:rPr lang="en-US" smtClean="0"/>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pPr>
                <a:defRPr/>
              </a:pPr>
              <a:t>48</a:t>
            </a:fld>
            <a:endParaRPr lang="en-US" smtClean="0"/>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4995" name="Rectangle 3"/>
          <p:cNvSpPr>
            <a:spLocks noGrp="1" noChangeArrowheads="1"/>
          </p:cNvSpPr>
          <p:nvPr>
            <p:ph type="dt" sz="quarter" idx="1"/>
          </p:nvPr>
        </p:nvSpPr>
        <p:spPr/>
        <p:txBody>
          <a:bodyPr/>
          <a:lstStyle/>
          <a:p>
            <a:pPr>
              <a:defRPr/>
            </a:pPr>
            <a:fld id="{AE5BF737-CC57-4DB6-A89E-9BB57B917A93}" type="datetime1">
              <a:rPr lang="en-US" smtClean="0"/>
              <a:pPr>
                <a:defRPr/>
              </a:pPr>
              <a:t>3/12/14</a:t>
            </a:fld>
            <a:endParaRPr lang="en-US" smtClean="0"/>
          </a:p>
        </p:txBody>
      </p:sp>
      <p:sp>
        <p:nvSpPr>
          <p:cNvPr id="84996" name="Rectangle 6"/>
          <p:cNvSpPr>
            <a:spLocks noGrp="1" noChangeArrowheads="1"/>
          </p:cNvSpPr>
          <p:nvPr>
            <p:ph type="ftr" sz="quarter" idx="4"/>
          </p:nvPr>
        </p:nvSpPr>
        <p:spPr/>
        <p:txBody>
          <a:bodyPr/>
          <a:lstStyle/>
          <a:p>
            <a:pPr>
              <a:defRPr/>
            </a:pPr>
            <a:r>
              <a:rPr lang="en-US" smtClean="0"/>
              <a:t>© Van Mieghem</a:t>
            </a:r>
          </a:p>
        </p:txBody>
      </p:sp>
      <p:sp>
        <p:nvSpPr>
          <p:cNvPr id="84997" name="Rectangle 7"/>
          <p:cNvSpPr>
            <a:spLocks noGrp="1" noChangeArrowheads="1"/>
          </p:cNvSpPr>
          <p:nvPr>
            <p:ph type="sldNum" sz="quarter" idx="5"/>
          </p:nvPr>
        </p:nvSpPr>
        <p:spPr/>
        <p:txBody>
          <a:bodyPr/>
          <a:lstStyle/>
          <a:p>
            <a:pPr>
              <a:defRPr/>
            </a:pPr>
            <a:fld id="{12F0EFC8-FED0-4939-AFFE-C63ACEA09FC9}" type="slidenum">
              <a:rPr lang="en-US" smtClean="0"/>
              <a:pPr>
                <a:defRPr/>
              </a:pPr>
              <a:t>49</a:t>
            </a:fld>
            <a:endParaRPr lang="en-US" smtClean="0"/>
          </a:p>
        </p:txBody>
      </p:sp>
      <p:sp>
        <p:nvSpPr>
          <p:cNvPr id="78854" name="Rectangle 4"/>
          <p:cNvSpPr>
            <a:spLocks noGrp="1" noRot="1" noChangeAspect="1" noChangeArrowheads="1" noTextEdit="1"/>
          </p:cNvSpPr>
          <p:nvPr>
            <p:ph type="sldImg"/>
          </p:nvPr>
        </p:nvSpPr>
        <p:spPr>
          <a:ln/>
        </p:spPr>
      </p:sp>
      <p:sp>
        <p:nvSpPr>
          <p:cNvPr id="78855" name="Rectangle 5"/>
          <p:cNvSpPr>
            <a:spLocks noGrp="1" noChangeArrowheads="1"/>
          </p:cNvSpPr>
          <p:nvPr>
            <p:ph type="body" idx="1"/>
          </p:nvPr>
        </p:nvSpPr>
        <p:spPr>
          <a:noFill/>
          <a:ln/>
        </p:spPr>
        <p:txBody>
          <a:bodyPr/>
          <a:lstStyle/>
          <a:p>
            <a:r>
              <a:rPr lang="en-US" smtClean="0"/>
              <a:t>This map is used as a one-page overview/summary of total strategy including OS.</a:t>
            </a:r>
          </a:p>
          <a:p>
            <a:r>
              <a:rPr lang="en-US" smtClean="0"/>
              <a:t>Benefits:</a:t>
            </a:r>
          </a:p>
          <a:p>
            <a:pPr lvl="1"/>
            <a:r>
              <a:rPr lang="en-US" smtClean="0"/>
              <a:t>Integrated, comprehensive view</a:t>
            </a:r>
          </a:p>
          <a:p>
            <a:pPr lvl="1"/>
            <a:r>
              <a:rPr lang="en-US" smtClean="0"/>
              <a:t>Linkages and causal relationships via arrows.  Should lead to alignment.</a:t>
            </a:r>
          </a:p>
          <a:p>
            <a:pPr lvl="1"/>
            <a:r>
              <a:rPr lang="en-US" smtClean="0"/>
              <a:t>Good for teambuilding and understanding how all pieces come together.</a:t>
            </a:r>
          </a:p>
          <a:p>
            <a:pPr lvl="2"/>
            <a:r>
              <a:rPr lang="en-US" smtClean="0"/>
              <a:t>While the value proposition is key to competitive strategy, approximately three quarters of exec teams do not have consensus about this basic information.</a:t>
            </a:r>
          </a:p>
          <a:p>
            <a:pPr lvl="2"/>
            <a:r>
              <a:rPr lang="en-US" smtClean="0"/>
              <a:t>Similarly, L&amp;G is important but generally hard to define.</a:t>
            </a:r>
          </a:p>
          <a:p>
            <a:pPr lvl="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some students may not have seen this, here’s an example of a balanced scorecard.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3/12/14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50</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3/12/14</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51</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3/12/14</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 = EXACTLY what the course is about:</a:t>
            </a:r>
          </a:p>
          <a:p>
            <a:pPr marL="1104900" marR="0" lvl="2" indent="-190500" algn="l" defTabSz="914400" rtl="0" eaLnBrk="0" fontAlgn="base" latinLnBrk="0" hangingPunct="0">
              <a:lnSpc>
                <a:spcPct val="100000"/>
              </a:lnSpc>
              <a:spcBef>
                <a:spcPct val="30000"/>
              </a:spcBef>
              <a:spcAft>
                <a:spcPct val="0"/>
              </a:spcAft>
              <a:buClrTx/>
              <a:buSzPct val="40000"/>
              <a:buFont typeface="Wingdings" pitchFamily="2" charset="2"/>
              <a:buChar char="q"/>
              <a:tabLst/>
              <a:defRPr/>
            </a:pPr>
            <a:r>
              <a:rPr lang="en-US" dirty="0" smtClean="0"/>
              <a:t>The course is about building the infrastructure to make better decisions on operations-related issues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2"/>
            <a:r>
              <a:rPr lang="en-US" dirty="0" smtClean="0"/>
              <a:t>We will talk about integration with marketing and finance.</a:t>
            </a:r>
          </a:p>
          <a:p>
            <a:pPr lvl="1"/>
            <a:r>
              <a:rPr lang="en-US" dirty="0" smtClean="0"/>
              <a:t>Good LT planning (=strategy)</a:t>
            </a:r>
          </a:p>
          <a:p>
            <a:pPr lvl="1"/>
            <a:r>
              <a:rPr lang="en-US" dirty="0" smtClean="0"/>
              <a:t>Decreasing complexity (=focus)</a:t>
            </a:r>
          </a:p>
          <a:p>
            <a:pPr lvl="1"/>
            <a:endParaRPr lang="en-US" dirty="0" smtClean="0"/>
          </a:p>
          <a:p>
            <a:r>
              <a:rPr lang="en-US" dirty="0" smtClean="0"/>
              <a:t>Point = </a:t>
            </a:r>
          </a:p>
          <a:p>
            <a:pPr lvl="1">
              <a:buFont typeface="+mj-lt"/>
              <a:buAutoNum type="arabicPeriod"/>
            </a:pPr>
            <a:r>
              <a:rPr lang="en-US" dirty="0" smtClean="0"/>
              <a:t>these are exactly the levers that we will be studying</a:t>
            </a:r>
          </a:p>
          <a:p>
            <a:pPr lvl="1">
              <a:buFont typeface="+mj-lt"/>
              <a:buAutoNum type="arabicPeriod"/>
            </a:pPr>
            <a:r>
              <a:rPr lang="en-US" dirty="0" smtClean="0"/>
              <a:t>The course is about building the infrastructure to make better decisions on operations-related issues</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3/12/14</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6</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solidFill>
                  <a:prstClr val="black"/>
                </a:solidFill>
              </a:rPr>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solidFill>
                  <a:prstClr val="black"/>
                </a:solidFill>
              </a:rPr>
              <a:pPr>
                <a:defRPr/>
              </a:pPr>
              <a:t>3/12/14</a:t>
            </a:fld>
            <a:endParaRPr lang="en-US" smtClean="0">
              <a:solidFill>
                <a:prstClr val="black"/>
              </a:solidFill>
            </a:endParaRPr>
          </a:p>
        </p:txBody>
      </p:sp>
      <p:sp>
        <p:nvSpPr>
          <p:cNvPr id="64516" name="Rectangle 6"/>
          <p:cNvSpPr>
            <a:spLocks noGrp="1" noChangeArrowheads="1"/>
          </p:cNvSpPr>
          <p:nvPr>
            <p:ph type="ftr" sz="quarter" idx="4"/>
          </p:nvPr>
        </p:nvSpPr>
        <p:spPr/>
        <p:txBody>
          <a:bodyPr/>
          <a:lstStyle/>
          <a:p>
            <a:pPr>
              <a:defRPr/>
            </a:pPr>
            <a:r>
              <a:rPr lang="en-US" smtClean="0">
                <a:solidFill>
                  <a:prstClr val="black"/>
                </a:solidFill>
              </a:rPr>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solidFill>
                  <a:prstClr val="black"/>
                </a:solidFill>
              </a:rPr>
              <a:pPr>
                <a:defRPr/>
              </a:pPr>
              <a:t>7</a:t>
            </a:fld>
            <a:endParaRPr lang="en-US" smtClean="0">
              <a:solidFill>
                <a:prstClr val="black"/>
              </a:solidFill>
            </a:endParaRPr>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
        <p:nvSpPr>
          <p:cNvPr id="147458" name="Freeform 2"/>
          <p:cNvSpPr>
            <a:spLocks noRot="1" noChangeAspect="1" noEditPoints="1" noChangeArrowheads="1" noChangeShapeType="1" noTextEdit="1"/>
          </p:cNvSpPr>
          <p:nvPr/>
        </p:nvSpPr>
        <p:spPr bwMode="auto">
          <a:xfrm>
            <a:off x="4941888" y="5484813"/>
            <a:ext cx="357187" cy="127000"/>
          </a:xfrm>
          <a:custGeom>
            <a:avLst/>
            <a:gdLst>
              <a:gd name="T0" fmla="+- 0 13180 13156"/>
              <a:gd name="T1" fmla="*/ T0 w 952"/>
              <a:gd name="T2" fmla="+- 0 15092 14749"/>
              <a:gd name="T3" fmla="*/ 15092 h 344"/>
              <a:gd name="T4" fmla="+- 0 13156 13156"/>
              <a:gd name="T5" fmla="*/ T4 w 952"/>
              <a:gd name="T6" fmla="+- 0 15066 14749"/>
              <a:gd name="T7" fmla="*/ 15066 h 344"/>
              <a:gd name="T8" fmla="+- 0 13180 13156"/>
              <a:gd name="T9" fmla="*/ T8 w 952"/>
              <a:gd name="T10" fmla="+- 0 15092 14749"/>
              <a:gd name="T11" fmla="*/ 15092 h 344"/>
              <a:gd name="T12" fmla="+- 0 13207 13156"/>
              <a:gd name="T13" fmla="*/ T12 w 952"/>
              <a:gd name="T14" fmla="+- 0 15066 14749"/>
              <a:gd name="T15" fmla="*/ 15066 h 344"/>
              <a:gd name="T16" fmla="+- 0 14107 13156"/>
              <a:gd name="T17" fmla="*/ T16 w 952"/>
              <a:gd name="T18" fmla="+- 0 14749 14749"/>
              <a:gd name="T19" fmla="*/ 14749 h 344"/>
              <a:gd name="T20" fmla="+- 0 14107 13156"/>
              <a:gd name="T21" fmla="*/ T20 w 952"/>
              <a:gd name="T22" fmla="+- 0 14774 14749"/>
              <a:gd name="T23" fmla="*/ 14774 h 344"/>
            </a:gdLst>
            <a:ahLst/>
            <a:cxnLst>
              <a:cxn ang="0">
                <a:pos x="T1" y="T3"/>
              </a:cxn>
              <a:cxn ang="0">
                <a:pos x="T5" y="T7"/>
              </a:cxn>
              <a:cxn ang="0">
                <a:pos x="T9" y="T11"/>
              </a:cxn>
              <a:cxn ang="0">
                <a:pos x="T13" y="T15"/>
              </a:cxn>
              <a:cxn ang="0">
                <a:pos x="T17" y="T19"/>
              </a:cxn>
              <a:cxn ang="0">
                <a:pos x="T21" y="T23"/>
              </a:cxn>
            </a:cxnLst>
            <a:rect l="0" t="0" r="r" b="b"/>
            <a:pathLst>
              <a:path w="952" h="344" extrusionOk="0">
                <a:moveTo>
                  <a:pt x="24" y="343"/>
                </a:moveTo>
                <a:cubicBezTo>
                  <a:pt x="16" y="334"/>
                  <a:pt x="8" y="326"/>
                  <a:pt x="0" y="317"/>
                </a:cubicBezTo>
              </a:path>
              <a:path w="952" h="344" extrusionOk="0">
                <a:moveTo>
                  <a:pt x="24" y="343"/>
                </a:moveTo>
                <a:cubicBezTo>
                  <a:pt x="71" y="335"/>
                  <a:pt x="107" y="336"/>
                  <a:pt x="51" y="317"/>
                </a:cubicBezTo>
              </a:path>
              <a:path w="952" h="344" extrusionOk="0">
                <a:moveTo>
                  <a:pt x="951" y="0"/>
                </a:moveTo>
                <a:cubicBezTo>
                  <a:pt x="951" y="8"/>
                  <a:pt x="951" y="17"/>
                  <a:pt x="951" y="2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59" name="Freeform 3"/>
          <p:cNvSpPr>
            <a:spLocks noRot="1" noChangeAspect="1" noEditPoints="1" noChangeArrowheads="1" noChangeShapeType="1" noTextEdit="1"/>
          </p:cNvSpPr>
          <p:nvPr/>
        </p:nvSpPr>
        <p:spPr bwMode="auto">
          <a:xfrm>
            <a:off x="4802188" y="5422900"/>
            <a:ext cx="1501775" cy="514350"/>
          </a:xfrm>
          <a:custGeom>
            <a:avLst/>
            <a:gdLst>
              <a:gd name="T0" fmla="+- 0 12891 12783"/>
              <a:gd name="T1" fmla="*/ T0 w 3999"/>
              <a:gd name="T2" fmla="+- 0 15278 14589"/>
              <a:gd name="T3" fmla="*/ 15278 h 1379"/>
              <a:gd name="T4" fmla="+- 0 12918 12783"/>
              <a:gd name="T5" fmla="*/ T4 w 3999"/>
              <a:gd name="T6" fmla="+- 0 15886 14589"/>
              <a:gd name="T7" fmla="*/ 15886 h 1379"/>
              <a:gd name="T8" fmla="+- 0 12783 12783"/>
              <a:gd name="T9" fmla="*/ T8 w 3999"/>
              <a:gd name="T10" fmla="+- 0 15834 14589"/>
              <a:gd name="T11" fmla="*/ 15834 h 1379"/>
              <a:gd name="T12" fmla="+- 0 12891 12783"/>
              <a:gd name="T13" fmla="*/ T12 w 3999"/>
              <a:gd name="T14" fmla="+- 0 15913 14589"/>
              <a:gd name="T15" fmla="*/ 15913 h 1379"/>
              <a:gd name="T16" fmla="+- 0 12968 12783"/>
              <a:gd name="T17" fmla="*/ T16 w 3999"/>
              <a:gd name="T18" fmla="+- 0 15860 14589"/>
              <a:gd name="T19" fmla="*/ 15860 h 1379"/>
              <a:gd name="T20" fmla="+- 0 13314 12783"/>
              <a:gd name="T21" fmla="*/ T20 w 3999"/>
              <a:gd name="T22" fmla="+- 0 15040 14589"/>
              <a:gd name="T23" fmla="*/ 15040 h 1379"/>
              <a:gd name="T24" fmla="+- 0 13207 12783"/>
              <a:gd name="T25" fmla="*/ T24 w 3999"/>
              <a:gd name="T26" fmla="+- 0 15012 14589"/>
              <a:gd name="T27" fmla="*/ 15012 h 1379"/>
              <a:gd name="T28" fmla="+- 0 13314 12783"/>
              <a:gd name="T29" fmla="*/ T28 w 3999"/>
              <a:gd name="T30" fmla="+- 0 15172 14589"/>
              <a:gd name="T31" fmla="*/ 15172 h 1379"/>
              <a:gd name="T32" fmla="+- 0 13472 12783"/>
              <a:gd name="T33" fmla="*/ T32 w 3999"/>
              <a:gd name="T34" fmla="+- 0 15092 14589"/>
              <a:gd name="T35" fmla="*/ 15092 h 1379"/>
              <a:gd name="T36" fmla="+- 0 13472 12783"/>
              <a:gd name="T37" fmla="*/ T36 w 3999"/>
              <a:gd name="T38" fmla="+- 0 15040 14589"/>
              <a:gd name="T39" fmla="*/ 15040 h 1379"/>
              <a:gd name="T40" fmla="+- 0 13553 12783"/>
              <a:gd name="T41" fmla="*/ T40 w 3999"/>
              <a:gd name="T42" fmla="+- 0 15012 14589"/>
              <a:gd name="T43" fmla="*/ 15012 h 1379"/>
              <a:gd name="T44" fmla="+- 0 13684 12783"/>
              <a:gd name="T45" fmla="*/ T44 w 3999"/>
              <a:gd name="T46" fmla="+- 0 15040 14589"/>
              <a:gd name="T47" fmla="*/ 15040 h 1379"/>
              <a:gd name="T48" fmla="+- 0 13737 12783"/>
              <a:gd name="T49" fmla="*/ T48 w 3999"/>
              <a:gd name="T50" fmla="+- 0 15145 14589"/>
              <a:gd name="T51" fmla="*/ 15145 h 1379"/>
              <a:gd name="T52" fmla="+- 0 13791 12783"/>
              <a:gd name="T53" fmla="*/ T52 w 3999"/>
              <a:gd name="T54" fmla="+- 0 15331 14589"/>
              <a:gd name="T55" fmla="*/ 15331 h 1379"/>
              <a:gd name="T56" fmla="+- 0 13791 12783"/>
              <a:gd name="T57" fmla="*/ T56 w 3999"/>
              <a:gd name="T58" fmla="+- 0 15012 14589"/>
              <a:gd name="T59" fmla="*/ 15012 h 1379"/>
              <a:gd name="T60" fmla="+- 0 13895 12783"/>
              <a:gd name="T61" fmla="*/ T60 w 3999"/>
              <a:gd name="T62" fmla="+- 0 14960 14589"/>
              <a:gd name="T63" fmla="*/ 14960 h 1379"/>
              <a:gd name="T64" fmla="+- 0 13791 12783"/>
              <a:gd name="T65" fmla="*/ T64 w 3999"/>
              <a:gd name="T66" fmla="+- 0 15092 14589"/>
              <a:gd name="T67" fmla="*/ 15092 h 1379"/>
              <a:gd name="T68" fmla="+- 0 14107 12783"/>
              <a:gd name="T69" fmla="*/ T68 w 3999"/>
              <a:gd name="T70" fmla="+- 0 15066 14589"/>
              <a:gd name="T71" fmla="*/ 15066 h 1379"/>
              <a:gd name="T72" fmla="+- 0 14214 12783"/>
              <a:gd name="T73" fmla="*/ T72 w 3999"/>
              <a:gd name="T74" fmla="+- 0 14800 14589"/>
              <a:gd name="T75" fmla="*/ 14800 h 1379"/>
              <a:gd name="T76" fmla="+- 0 14241 12783"/>
              <a:gd name="T77" fmla="*/ T76 w 3999"/>
              <a:gd name="T78" fmla="+- 0 14960 14589"/>
              <a:gd name="T79" fmla="*/ 14960 h 1379"/>
              <a:gd name="T80" fmla="+- 0 14318 12783"/>
              <a:gd name="T81" fmla="*/ T80 w 3999"/>
              <a:gd name="T82" fmla="+- 0 14854 14589"/>
              <a:gd name="T83" fmla="*/ 14854 h 1379"/>
              <a:gd name="T84" fmla="+- 0 14372 12783"/>
              <a:gd name="T85" fmla="*/ T84 w 3999"/>
              <a:gd name="T86" fmla="+- 0 14907 14589"/>
              <a:gd name="T87" fmla="*/ 14907 h 1379"/>
              <a:gd name="T88" fmla="+- 0 14453 12783"/>
              <a:gd name="T89" fmla="*/ T88 w 3999"/>
              <a:gd name="T90" fmla="+- 0 14960 14589"/>
              <a:gd name="T91" fmla="*/ 14960 h 1379"/>
              <a:gd name="T92" fmla="+- 0 14480 12783"/>
              <a:gd name="T93" fmla="*/ T92 w 3999"/>
              <a:gd name="T94" fmla="+- 0 14986 14589"/>
              <a:gd name="T95" fmla="*/ 14986 h 1379"/>
              <a:gd name="T96" fmla="+- 0 14611 12783"/>
              <a:gd name="T97" fmla="*/ T96 w 3999"/>
              <a:gd name="T98" fmla="+- 0 14881 14589"/>
              <a:gd name="T99" fmla="*/ 14881 h 1379"/>
              <a:gd name="T100" fmla="+- 0 14691 12783"/>
              <a:gd name="T101" fmla="*/ T100 w 3999"/>
              <a:gd name="T102" fmla="+- 0 14642 14589"/>
              <a:gd name="T103" fmla="*/ 14642 h 1379"/>
              <a:gd name="T104" fmla="+- 0 14611 12783"/>
              <a:gd name="T105" fmla="*/ T104 w 3999"/>
              <a:gd name="T106" fmla="+- 0 14881 14589"/>
              <a:gd name="T107" fmla="*/ 14881 h 1379"/>
              <a:gd name="T108" fmla="+- 0 14795 12783"/>
              <a:gd name="T109" fmla="*/ T108 w 3999"/>
              <a:gd name="T110" fmla="+- 0 15012 14589"/>
              <a:gd name="T111" fmla="*/ 15012 h 1379"/>
              <a:gd name="T112" fmla="+- 0 15061 12783"/>
              <a:gd name="T113" fmla="*/ T112 w 3999"/>
              <a:gd name="T114" fmla="+- 0 14854 14589"/>
              <a:gd name="T115" fmla="*/ 14854 h 1379"/>
              <a:gd name="T116" fmla="+- 0 15115 12783"/>
              <a:gd name="T117" fmla="*/ T116 w 3999"/>
              <a:gd name="T118" fmla="+- 0 14881 14589"/>
              <a:gd name="T119" fmla="*/ 14881 h 1379"/>
              <a:gd name="T120" fmla="+- 0 15165 12783"/>
              <a:gd name="T121" fmla="*/ T120 w 3999"/>
              <a:gd name="T122" fmla="+- 0 14986 14589"/>
              <a:gd name="T123" fmla="*/ 14986 h 1379"/>
              <a:gd name="T124" fmla="+- 0 15272 12783"/>
              <a:gd name="T125" fmla="*/ T124 w 3999"/>
              <a:gd name="T126" fmla="+- 0 14881 14589"/>
              <a:gd name="T127" fmla="*/ 14881 h 1379"/>
              <a:gd name="T128" fmla="+- 0 15588 12783"/>
              <a:gd name="T129" fmla="*/ T128 w 3999"/>
              <a:gd name="T130" fmla="+- 0 14881 14589"/>
              <a:gd name="T131" fmla="*/ 14881 h 1379"/>
              <a:gd name="T132" fmla="+- 0 15696 12783"/>
              <a:gd name="T133" fmla="*/ T132 w 3999"/>
              <a:gd name="T134" fmla="+- 0 14642 14589"/>
              <a:gd name="T135" fmla="*/ 14642 h 1379"/>
              <a:gd name="T136" fmla="+- 0 15642 12783"/>
              <a:gd name="T137" fmla="*/ T136 w 3999"/>
              <a:gd name="T138" fmla="+- 0 14669 14589"/>
              <a:gd name="T139" fmla="*/ 14669 h 1379"/>
              <a:gd name="T140" fmla="+- 0 15669 12783"/>
              <a:gd name="T141" fmla="*/ T140 w 3999"/>
              <a:gd name="T142" fmla="+- 0 14960 14589"/>
              <a:gd name="T143" fmla="*/ 14960 h 1379"/>
              <a:gd name="T144" fmla="+- 0 15854 12783"/>
              <a:gd name="T145" fmla="*/ T144 w 3999"/>
              <a:gd name="T146" fmla="+- 0 14933 14589"/>
              <a:gd name="T147" fmla="*/ 14933 h 1379"/>
              <a:gd name="T148" fmla="+- 0 15800 12783"/>
              <a:gd name="T149" fmla="*/ T148 w 3999"/>
              <a:gd name="T150" fmla="+- 0 14881 14589"/>
              <a:gd name="T151" fmla="*/ 14881 h 1379"/>
              <a:gd name="T152" fmla="+- 0 15880 12783"/>
              <a:gd name="T153" fmla="*/ T152 w 3999"/>
              <a:gd name="T154" fmla="+- 0 14907 14589"/>
              <a:gd name="T155" fmla="*/ 14907 h 1379"/>
              <a:gd name="T156" fmla="+- 0 15934 12783"/>
              <a:gd name="T157" fmla="*/ T156 w 3999"/>
              <a:gd name="T158" fmla="+- 0 14933 14589"/>
              <a:gd name="T159" fmla="*/ 14933 h 1379"/>
              <a:gd name="T160" fmla="+- 0 16119 12783"/>
              <a:gd name="T161" fmla="*/ T160 w 3999"/>
              <a:gd name="T162" fmla="+- 0 14854 14589"/>
              <a:gd name="T163" fmla="*/ 14854 h 1379"/>
              <a:gd name="T164" fmla="+- 0 16146 12783"/>
              <a:gd name="T165" fmla="*/ T164 w 3999"/>
              <a:gd name="T166" fmla="+- 0 14616 14589"/>
              <a:gd name="T167" fmla="*/ 14616 h 1379"/>
              <a:gd name="T168" fmla="+- 0 16250 12783"/>
              <a:gd name="T169" fmla="*/ T168 w 3999"/>
              <a:gd name="T170" fmla="+- 0 14800 14589"/>
              <a:gd name="T171" fmla="*/ 14800 h 1379"/>
              <a:gd name="T172" fmla="+- 0 16331 12783"/>
              <a:gd name="T173" fmla="*/ T172 w 3999"/>
              <a:gd name="T174" fmla="+- 0 14854 14589"/>
              <a:gd name="T175" fmla="*/ 14854 h 1379"/>
              <a:gd name="T176" fmla="+- 0 16200 12783"/>
              <a:gd name="T177" fmla="*/ T176 w 3999"/>
              <a:gd name="T178" fmla="+- 0 14907 14589"/>
              <a:gd name="T179" fmla="*/ 14907 h 1379"/>
              <a:gd name="T180" fmla="+- 0 16384 12783"/>
              <a:gd name="T181" fmla="*/ T180 w 3999"/>
              <a:gd name="T182" fmla="+- 0 14828 14589"/>
              <a:gd name="T183" fmla="*/ 14828 h 1379"/>
              <a:gd name="T184" fmla="+- 0 16438 12783"/>
              <a:gd name="T185" fmla="*/ T184 w 3999"/>
              <a:gd name="T186" fmla="+- 0 14933 14589"/>
              <a:gd name="T187" fmla="*/ 14933 h 1379"/>
              <a:gd name="T188" fmla="+- 0 16462 12783"/>
              <a:gd name="T189" fmla="*/ T188 w 3999"/>
              <a:gd name="T190" fmla="+- 0 14800 14589"/>
              <a:gd name="T191" fmla="*/ 14800 h 1379"/>
              <a:gd name="T192" fmla="+- 0 16596 12783"/>
              <a:gd name="T193" fmla="*/ T192 w 3999"/>
              <a:gd name="T194" fmla="+- 0 14854 14589"/>
              <a:gd name="T195" fmla="*/ 14854 h 1379"/>
              <a:gd name="T196" fmla="+- 0 16673 12783"/>
              <a:gd name="T197" fmla="*/ T196 w 3999"/>
              <a:gd name="T198" fmla="+- 0 14749 14589"/>
              <a:gd name="T199" fmla="*/ 14749 h 13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3999" h="1379" extrusionOk="0">
                <a:moveTo>
                  <a:pt x="81" y="663"/>
                </a:moveTo>
                <a:cubicBezTo>
                  <a:pt x="125" y="603"/>
                  <a:pt x="108" y="605"/>
                  <a:pt x="108" y="689"/>
                </a:cubicBezTo>
                <a:cubicBezTo>
                  <a:pt x="108" y="868"/>
                  <a:pt x="80" y="1085"/>
                  <a:pt x="135" y="1245"/>
                </a:cubicBezTo>
                <a:cubicBezTo>
                  <a:pt x="138" y="1255"/>
                  <a:pt x="135" y="1371"/>
                  <a:pt x="135" y="1297"/>
                </a:cubicBezTo>
                <a:cubicBezTo>
                  <a:pt x="135" y="1249"/>
                  <a:pt x="148" y="1231"/>
                  <a:pt x="108" y="1218"/>
                </a:cubicBezTo>
              </a:path>
              <a:path w="3999" h="1379" extrusionOk="0">
                <a:moveTo>
                  <a:pt x="0" y="1245"/>
                </a:moveTo>
                <a:cubicBezTo>
                  <a:pt x="27" y="1245"/>
                  <a:pt x="36" y="1245"/>
                  <a:pt x="54" y="1245"/>
                </a:cubicBezTo>
                <a:cubicBezTo>
                  <a:pt x="66" y="1281"/>
                  <a:pt x="92" y="1277"/>
                  <a:pt x="108" y="1324"/>
                </a:cubicBezTo>
                <a:cubicBezTo>
                  <a:pt x="122" y="1366"/>
                  <a:pt x="117" y="1366"/>
                  <a:pt x="162" y="1378"/>
                </a:cubicBezTo>
                <a:cubicBezTo>
                  <a:pt x="162" y="1324"/>
                  <a:pt x="175" y="1295"/>
                  <a:pt x="185" y="1271"/>
                </a:cubicBezTo>
                <a:cubicBezTo>
                  <a:pt x="207" y="1222"/>
                  <a:pt x="192" y="1212"/>
                  <a:pt x="239" y="1166"/>
                </a:cubicBezTo>
              </a:path>
              <a:path w="3999" h="1379" extrusionOk="0">
                <a:moveTo>
                  <a:pt x="531" y="451"/>
                </a:moveTo>
                <a:cubicBezTo>
                  <a:pt x="531" y="424"/>
                  <a:pt x="531" y="398"/>
                  <a:pt x="531" y="371"/>
                </a:cubicBezTo>
                <a:cubicBezTo>
                  <a:pt x="475" y="371"/>
                  <a:pt x="464" y="382"/>
                  <a:pt x="424" y="423"/>
                </a:cubicBezTo>
                <a:cubicBezTo>
                  <a:pt x="396" y="452"/>
                  <a:pt x="390" y="507"/>
                  <a:pt x="424" y="530"/>
                </a:cubicBezTo>
                <a:cubicBezTo>
                  <a:pt x="443" y="543"/>
                  <a:pt x="508" y="575"/>
                  <a:pt x="531" y="583"/>
                </a:cubicBezTo>
                <a:cubicBezTo>
                  <a:pt x="570" y="596"/>
                  <a:pt x="603" y="540"/>
                  <a:pt x="635" y="530"/>
                </a:cubicBezTo>
                <a:cubicBezTo>
                  <a:pt x="666" y="530"/>
                  <a:pt x="677" y="527"/>
                  <a:pt x="689" y="503"/>
                </a:cubicBezTo>
              </a:path>
              <a:path w="3999" h="1379" extrusionOk="0">
                <a:moveTo>
                  <a:pt x="770" y="423"/>
                </a:moveTo>
                <a:cubicBezTo>
                  <a:pt x="707" y="377"/>
                  <a:pt x="720" y="405"/>
                  <a:pt x="689" y="451"/>
                </a:cubicBezTo>
                <a:cubicBezTo>
                  <a:pt x="662" y="477"/>
                  <a:pt x="653" y="486"/>
                  <a:pt x="689" y="503"/>
                </a:cubicBezTo>
                <a:cubicBezTo>
                  <a:pt x="731" y="493"/>
                  <a:pt x="741" y="391"/>
                  <a:pt x="770" y="423"/>
                </a:cubicBezTo>
                <a:cubicBezTo>
                  <a:pt x="801" y="457"/>
                  <a:pt x="744" y="494"/>
                  <a:pt x="823" y="503"/>
                </a:cubicBezTo>
                <a:cubicBezTo>
                  <a:pt x="870" y="508"/>
                  <a:pt x="896" y="500"/>
                  <a:pt x="901" y="451"/>
                </a:cubicBezTo>
                <a:cubicBezTo>
                  <a:pt x="901" y="424"/>
                  <a:pt x="900" y="414"/>
                  <a:pt x="927" y="423"/>
                </a:cubicBezTo>
                <a:cubicBezTo>
                  <a:pt x="927" y="463"/>
                  <a:pt x="938" y="524"/>
                  <a:pt x="954" y="556"/>
                </a:cubicBezTo>
                <a:cubicBezTo>
                  <a:pt x="974" y="596"/>
                  <a:pt x="1003" y="616"/>
                  <a:pt x="1008" y="663"/>
                </a:cubicBezTo>
                <a:cubicBezTo>
                  <a:pt x="1011" y="688"/>
                  <a:pt x="1008" y="716"/>
                  <a:pt x="1008" y="742"/>
                </a:cubicBezTo>
                <a:cubicBezTo>
                  <a:pt x="977" y="701"/>
                  <a:pt x="981" y="687"/>
                  <a:pt x="981" y="635"/>
                </a:cubicBezTo>
                <a:cubicBezTo>
                  <a:pt x="981" y="563"/>
                  <a:pt x="966" y="485"/>
                  <a:pt x="1008" y="423"/>
                </a:cubicBezTo>
                <a:cubicBezTo>
                  <a:pt x="1026" y="397"/>
                  <a:pt x="1066" y="373"/>
                  <a:pt x="1085" y="371"/>
                </a:cubicBezTo>
                <a:cubicBezTo>
                  <a:pt x="1094" y="371"/>
                  <a:pt x="1103" y="371"/>
                  <a:pt x="1112" y="371"/>
                </a:cubicBezTo>
                <a:cubicBezTo>
                  <a:pt x="1112" y="426"/>
                  <a:pt x="1117" y="427"/>
                  <a:pt x="1085" y="451"/>
                </a:cubicBezTo>
                <a:cubicBezTo>
                  <a:pt x="1049" y="478"/>
                  <a:pt x="1050" y="493"/>
                  <a:pt x="1008" y="503"/>
                </a:cubicBezTo>
              </a:path>
              <a:path w="3999" h="1379" extrusionOk="0">
                <a:moveTo>
                  <a:pt x="1247" y="371"/>
                </a:moveTo>
                <a:cubicBezTo>
                  <a:pt x="1258" y="419"/>
                  <a:pt x="1288" y="441"/>
                  <a:pt x="1324" y="477"/>
                </a:cubicBezTo>
              </a:path>
              <a:path w="3999" h="1379" extrusionOk="0">
                <a:moveTo>
                  <a:pt x="1404" y="80"/>
                </a:moveTo>
                <a:cubicBezTo>
                  <a:pt x="1404" y="140"/>
                  <a:pt x="1415" y="163"/>
                  <a:pt x="1431" y="211"/>
                </a:cubicBezTo>
                <a:cubicBezTo>
                  <a:pt x="1444" y="250"/>
                  <a:pt x="1441" y="307"/>
                  <a:pt x="1458" y="344"/>
                </a:cubicBezTo>
                <a:cubicBezTo>
                  <a:pt x="1483" y="399"/>
                  <a:pt x="1472" y="402"/>
                  <a:pt x="1458" y="371"/>
                </a:cubicBezTo>
                <a:cubicBezTo>
                  <a:pt x="1446" y="345"/>
                  <a:pt x="1455" y="279"/>
                  <a:pt x="1482" y="265"/>
                </a:cubicBezTo>
                <a:cubicBezTo>
                  <a:pt x="1509" y="265"/>
                  <a:pt x="1517" y="265"/>
                  <a:pt x="1535" y="265"/>
                </a:cubicBezTo>
              </a:path>
              <a:path w="3999" h="1379" extrusionOk="0">
                <a:moveTo>
                  <a:pt x="1670" y="292"/>
                </a:moveTo>
                <a:cubicBezTo>
                  <a:pt x="1629" y="292"/>
                  <a:pt x="1595" y="275"/>
                  <a:pt x="1589" y="318"/>
                </a:cubicBezTo>
                <a:cubicBezTo>
                  <a:pt x="1585" y="351"/>
                  <a:pt x="1570" y="365"/>
                  <a:pt x="1562" y="397"/>
                </a:cubicBezTo>
                <a:cubicBezTo>
                  <a:pt x="1590" y="397"/>
                  <a:pt x="1657" y="390"/>
                  <a:pt x="1670" y="371"/>
                </a:cubicBezTo>
                <a:cubicBezTo>
                  <a:pt x="1699" y="328"/>
                  <a:pt x="1708" y="314"/>
                  <a:pt x="1697" y="318"/>
                </a:cubicBezTo>
                <a:cubicBezTo>
                  <a:pt x="1656" y="334"/>
                  <a:pt x="1673" y="357"/>
                  <a:pt x="1697" y="397"/>
                </a:cubicBezTo>
                <a:cubicBezTo>
                  <a:pt x="1705" y="406"/>
                  <a:pt x="1712" y="414"/>
                  <a:pt x="1720" y="423"/>
                </a:cubicBezTo>
                <a:cubicBezTo>
                  <a:pt x="1765" y="380"/>
                  <a:pt x="1798" y="336"/>
                  <a:pt x="1828" y="292"/>
                </a:cubicBezTo>
                <a:cubicBezTo>
                  <a:pt x="1855" y="253"/>
                  <a:pt x="1858" y="199"/>
                  <a:pt x="1881" y="160"/>
                </a:cubicBezTo>
                <a:cubicBezTo>
                  <a:pt x="1908" y="116"/>
                  <a:pt x="1908" y="107"/>
                  <a:pt x="1908" y="53"/>
                </a:cubicBezTo>
                <a:cubicBezTo>
                  <a:pt x="1869" y="66"/>
                  <a:pt x="1873" y="90"/>
                  <a:pt x="1855" y="132"/>
                </a:cubicBezTo>
                <a:cubicBezTo>
                  <a:pt x="1834" y="179"/>
                  <a:pt x="1809" y="237"/>
                  <a:pt x="1828" y="292"/>
                </a:cubicBezTo>
                <a:cubicBezTo>
                  <a:pt x="1851" y="358"/>
                  <a:pt x="1887" y="367"/>
                  <a:pt x="1932" y="397"/>
                </a:cubicBezTo>
                <a:cubicBezTo>
                  <a:pt x="1971" y="423"/>
                  <a:pt x="1965" y="423"/>
                  <a:pt x="2012" y="423"/>
                </a:cubicBezTo>
              </a:path>
              <a:path w="3999" h="1379" extrusionOk="0">
                <a:moveTo>
                  <a:pt x="2332" y="318"/>
                </a:moveTo>
                <a:cubicBezTo>
                  <a:pt x="2320" y="283"/>
                  <a:pt x="2289" y="287"/>
                  <a:pt x="2278" y="265"/>
                </a:cubicBezTo>
                <a:cubicBezTo>
                  <a:pt x="2278" y="256"/>
                  <a:pt x="2278" y="248"/>
                  <a:pt x="2278" y="239"/>
                </a:cubicBezTo>
                <a:cubicBezTo>
                  <a:pt x="2312" y="250"/>
                  <a:pt x="2321" y="258"/>
                  <a:pt x="2332" y="292"/>
                </a:cubicBezTo>
                <a:cubicBezTo>
                  <a:pt x="2303" y="329"/>
                  <a:pt x="2289" y="379"/>
                  <a:pt x="2278" y="423"/>
                </a:cubicBezTo>
                <a:cubicBezTo>
                  <a:pt x="2317" y="423"/>
                  <a:pt x="2353" y="416"/>
                  <a:pt x="2382" y="397"/>
                </a:cubicBezTo>
                <a:cubicBezTo>
                  <a:pt x="2397" y="387"/>
                  <a:pt x="2487" y="322"/>
                  <a:pt x="2489" y="318"/>
                </a:cubicBezTo>
                <a:cubicBezTo>
                  <a:pt x="2489" y="309"/>
                  <a:pt x="2489" y="301"/>
                  <a:pt x="2489" y="292"/>
                </a:cubicBezTo>
              </a:path>
              <a:path w="3999" h="1379" extrusionOk="0">
                <a:moveTo>
                  <a:pt x="2728" y="371"/>
                </a:moveTo>
                <a:cubicBezTo>
                  <a:pt x="2786" y="357"/>
                  <a:pt x="2778" y="332"/>
                  <a:pt x="2805" y="292"/>
                </a:cubicBezTo>
                <a:cubicBezTo>
                  <a:pt x="2829" y="256"/>
                  <a:pt x="2877" y="225"/>
                  <a:pt x="2886" y="185"/>
                </a:cubicBezTo>
                <a:cubicBezTo>
                  <a:pt x="2897" y="134"/>
                  <a:pt x="2913" y="105"/>
                  <a:pt x="2913" y="53"/>
                </a:cubicBezTo>
                <a:cubicBezTo>
                  <a:pt x="2913" y="11"/>
                  <a:pt x="2899" y="40"/>
                  <a:pt x="2886" y="0"/>
                </a:cubicBezTo>
                <a:cubicBezTo>
                  <a:pt x="2878" y="25"/>
                  <a:pt x="2876" y="51"/>
                  <a:pt x="2859" y="80"/>
                </a:cubicBezTo>
                <a:cubicBezTo>
                  <a:pt x="2829" y="133"/>
                  <a:pt x="2832" y="173"/>
                  <a:pt x="2832" y="239"/>
                </a:cubicBezTo>
                <a:cubicBezTo>
                  <a:pt x="2832" y="310"/>
                  <a:pt x="2867" y="315"/>
                  <a:pt x="2886" y="371"/>
                </a:cubicBezTo>
                <a:cubicBezTo>
                  <a:pt x="2894" y="394"/>
                  <a:pt x="2928" y="417"/>
                  <a:pt x="2966" y="397"/>
                </a:cubicBezTo>
                <a:cubicBezTo>
                  <a:pt x="2998" y="380"/>
                  <a:pt x="3044" y="362"/>
                  <a:pt x="3071" y="344"/>
                </a:cubicBezTo>
                <a:cubicBezTo>
                  <a:pt x="3109" y="319"/>
                  <a:pt x="3097" y="279"/>
                  <a:pt x="3097" y="239"/>
                </a:cubicBezTo>
                <a:cubicBezTo>
                  <a:pt x="3034" y="239"/>
                  <a:pt x="3044" y="248"/>
                  <a:pt x="3017" y="292"/>
                </a:cubicBezTo>
                <a:cubicBezTo>
                  <a:pt x="2995" y="316"/>
                  <a:pt x="2987" y="321"/>
                  <a:pt x="2993" y="344"/>
                </a:cubicBezTo>
                <a:cubicBezTo>
                  <a:pt x="3020" y="344"/>
                  <a:pt x="3085" y="336"/>
                  <a:pt x="3097" y="318"/>
                </a:cubicBezTo>
                <a:cubicBezTo>
                  <a:pt x="3115" y="291"/>
                  <a:pt x="3113" y="298"/>
                  <a:pt x="3124" y="265"/>
                </a:cubicBezTo>
                <a:cubicBezTo>
                  <a:pt x="3124" y="299"/>
                  <a:pt x="3133" y="335"/>
                  <a:pt x="3151" y="344"/>
                </a:cubicBezTo>
                <a:cubicBezTo>
                  <a:pt x="3194" y="365"/>
                  <a:pt x="3225" y="328"/>
                  <a:pt x="3255" y="318"/>
                </a:cubicBezTo>
                <a:cubicBezTo>
                  <a:pt x="3265" y="315"/>
                  <a:pt x="3330" y="274"/>
                  <a:pt x="3336" y="265"/>
                </a:cubicBezTo>
                <a:cubicBezTo>
                  <a:pt x="3353" y="240"/>
                  <a:pt x="3352" y="137"/>
                  <a:pt x="3363" y="106"/>
                </a:cubicBezTo>
                <a:cubicBezTo>
                  <a:pt x="3370" y="86"/>
                  <a:pt x="3363" y="48"/>
                  <a:pt x="3363" y="27"/>
                </a:cubicBezTo>
                <a:cubicBezTo>
                  <a:pt x="3363" y="115"/>
                  <a:pt x="3363" y="204"/>
                  <a:pt x="3363" y="292"/>
                </a:cubicBezTo>
                <a:cubicBezTo>
                  <a:pt x="3395" y="260"/>
                  <a:pt x="3423" y="216"/>
                  <a:pt x="3467" y="211"/>
                </a:cubicBezTo>
                <a:cubicBezTo>
                  <a:pt x="3501" y="207"/>
                  <a:pt x="3540" y="223"/>
                  <a:pt x="3548" y="239"/>
                </a:cubicBezTo>
                <a:cubicBezTo>
                  <a:pt x="3548" y="248"/>
                  <a:pt x="3548" y="256"/>
                  <a:pt x="3548" y="265"/>
                </a:cubicBezTo>
                <a:cubicBezTo>
                  <a:pt x="3514" y="290"/>
                  <a:pt x="3474" y="297"/>
                  <a:pt x="3443" y="318"/>
                </a:cubicBezTo>
                <a:cubicBezTo>
                  <a:pt x="3399" y="348"/>
                  <a:pt x="3363" y="335"/>
                  <a:pt x="3417" y="318"/>
                </a:cubicBezTo>
              </a:path>
              <a:path w="3999" h="1379" extrusionOk="0">
                <a:moveTo>
                  <a:pt x="3655" y="211"/>
                </a:moveTo>
                <a:cubicBezTo>
                  <a:pt x="3655" y="185"/>
                  <a:pt x="3622" y="198"/>
                  <a:pt x="3601" y="239"/>
                </a:cubicBezTo>
                <a:cubicBezTo>
                  <a:pt x="3584" y="273"/>
                  <a:pt x="3574" y="265"/>
                  <a:pt x="3574" y="318"/>
                </a:cubicBezTo>
                <a:cubicBezTo>
                  <a:pt x="3574" y="366"/>
                  <a:pt x="3626" y="400"/>
                  <a:pt x="3655" y="344"/>
                </a:cubicBezTo>
                <a:cubicBezTo>
                  <a:pt x="3672" y="312"/>
                  <a:pt x="3679" y="279"/>
                  <a:pt x="3679" y="239"/>
                </a:cubicBezTo>
                <a:cubicBezTo>
                  <a:pt x="3679" y="230"/>
                  <a:pt x="3679" y="220"/>
                  <a:pt x="3679" y="211"/>
                </a:cubicBezTo>
                <a:cubicBezTo>
                  <a:pt x="3744" y="211"/>
                  <a:pt x="3785" y="201"/>
                  <a:pt x="3813" y="239"/>
                </a:cubicBezTo>
                <a:cubicBezTo>
                  <a:pt x="3859" y="299"/>
                  <a:pt x="3826" y="290"/>
                  <a:pt x="3813" y="265"/>
                </a:cubicBezTo>
                <a:cubicBezTo>
                  <a:pt x="3813" y="256"/>
                  <a:pt x="3813" y="248"/>
                  <a:pt x="3813" y="239"/>
                </a:cubicBezTo>
                <a:cubicBezTo>
                  <a:pt x="3839" y="204"/>
                  <a:pt x="3848" y="174"/>
                  <a:pt x="3890" y="160"/>
                </a:cubicBezTo>
                <a:cubicBezTo>
                  <a:pt x="3932" y="146"/>
                  <a:pt x="3961" y="133"/>
                  <a:pt x="3998" y="10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0" name="Freeform 4"/>
          <p:cNvSpPr>
            <a:spLocks noRot="1" noChangeAspect="1" noEditPoints="1" noChangeArrowheads="1" noChangeShapeType="1" noTextEdit="1"/>
          </p:cNvSpPr>
          <p:nvPr/>
        </p:nvSpPr>
        <p:spPr bwMode="auto">
          <a:xfrm>
            <a:off x="219075" y="5897563"/>
            <a:ext cx="6483350" cy="1211262"/>
          </a:xfrm>
          <a:custGeom>
            <a:avLst/>
            <a:gdLst>
              <a:gd name="T0" fmla="+- 0 10245 582"/>
              <a:gd name="T1" fmla="*/ T0 w 17260"/>
              <a:gd name="T2" fmla="+- 0 17026 15862"/>
              <a:gd name="T3" fmla="*/ 17026 h 3257"/>
              <a:gd name="T4" fmla="+- 0 10349 582"/>
              <a:gd name="T5" fmla="*/ T4 w 17260"/>
              <a:gd name="T6" fmla="+- 0 15995 15862"/>
              <a:gd name="T7" fmla="*/ 15995 h 3257"/>
              <a:gd name="T8" fmla="+- 0 14266 582"/>
              <a:gd name="T9" fmla="*/ T8 w 17260"/>
              <a:gd name="T10" fmla="+- 0 15888 15862"/>
              <a:gd name="T11" fmla="*/ 15888 h 3257"/>
              <a:gd name="T12" fmla="+- 0 14454 582"/>
              <a:gd name="T13" fmla="*/ T12 w 17260"/>
              <a:gd name="T14" fmla="+- 0 17795 15862"/>
              <a:gd name="T15" fmla="*/ 17795 h 3257"/>
              <a:gd name="T16" fmla="+- 0 12415 582"/>
              <a:gd name="T17" fmla="*/ T16 w 17260"/>
              <a:gd name="T18" fmla="+- 0 18641 15862"/>
              <a:gd name="T19" fmla="*/ 18641 h 3257"/>
              <a:gd name="T20" fmla="+- 0 10245 582"/>
              <a:gd name="T21" fmla="*/ T20 w 17260"/>
              <a:gd name="T22" fmla="+- 0 18086 15862"/>
              <a:gd name="T23" fmla="*/ 18086 h 3257"/>
              <a:gd name="T24" fmla="+- 0 11276 582"/>
              <a:gd name="T25" fmla="*/ T24 w 17260"/>
              <a:gd name="T26" fmla="+- 0 17292 15862"/>
              <a:gd name="T27" fmla="*/ 17292 h 3257"/>
              <a:gd name="T28" fmla="+- 0 11622 582"/>
              <a:gd name="T29" fmla="*/ T28 w 17260"/>
              <a:gd name="T30" fmla="+- 0 17555 15862"/>
              <a:gd name="T31" fmla="*/ 17555 h 3257"/>
              <a:gd name="T32" fmla="+- 0 11064 582"/>
              <a:gd name="T33" fmla="*/ T32 w 17260"/>
              <a:gd name="T34" fmla="+- 0 17609 15862"/>
              <a:gd name="T35" fmla="*/ 17609 h 3257"/>
              <a:gd name="T36" fmla="+- 0 11699 582"/>
              <a:gd name="T37" fmla="*/ T36 w 17260"/>
              <a:gd name="T38" fmla="+- 0 16682 15862"/>
              <a:gd name="T39" fmla="*/ 16682 h 3257"/>
              <a:gd name="T40" fmla="+- 0 11992 582"/>
              <a:gd name="T41" fmla="*/ T40 w 17260"/>
              <a:gd name="T42" fmla="+- 0 17795 15862"/>
              <a:gd name="T43" fmla="*/ 17795 h 3257"/>
              <a:gd name="T44" fmla="+- 0 13208 582"/>
              <a:gd name="T45" fmla="*/ T44 w 17260"/>
              <a:gd name="T46" fmla="+- 0 17424 15862"/>
              <a:gd name="T47" fmla="*/ 17424 h 3257"/>
              <a:gd name="T48" fmla="+- 0 13473 582"/>
              <a:gd name="T49" fmla="*/ T48 w 17260"/>
              <a:gd name="T50" fmla="+- 0 17000 15862"/>
              <a:gd name="T51" fmla="*/ 17000 h 3257"/>
              <a:gd name="T52" fmla="+- 0 12996 582"/>
              <a:gd name="T53" fmla="*/ T52 w 17260"/>
              <a:gd name="T54" fmla="+- 0 17636 15862"/>
              <a:gd name="T55" fmla="*/ 17636 h 3257"/>
              <a:gd name="T56" fmla="+- 0 13739 582"/>
              <a:gd name="T57" fmla="*/ T56 w 17260"/>
              <a:gd name="T58" fmla="+- 0 16630 15862"/>
              <a:gd name="T59" fmla="*/ 16630 h 3257"/>
              <a:gd name="T60" fmla="+- 0 12969 582"/>
              <a:gd name="T61" fmla="*/ T60 w 17260"/>
              <a:gd name="T62" fmla="+- 0 17848 15862"/>
              <a:gd name="T63" fmla="*/ 17848 h 3257"/>
              <a:gd name="T64" fmla="+- 0 10060 582"/>
              <a:gd name="T65" fmla="*/ T64 w 17260"/>
              <a:gd name="T66" fmla="+- 0 17238 15862"/>
              <a:gd name="T67" fmla="*/ 17238 h 3257"/>
              <a:gd name="T68" fmla="+- 0 8128 582"/>
              <a:gd name="T69" fmla="*/ T68 w 17260"/>
              <a:gd name="T70" fmla="+- 0 16921 15862"/>
              <a:gd name="T71" fmla="*/ 16921 h 3257"/>
              <a:gd name="T72" fmla="+- 0 8471 582"/>
              <a:gd name="T73" fmla="*/ T72 w 17260"/>
              <a:gd name="T74" fmla="+- 0 17000 15862"/>
              <a:gd name="T75" fmla="*/ 17000 h 3257"/>
              <a:gd name="T76" fmla="+- 0 8655 582"/>
              <a:gd name="T77" fmla="*/ T76 w 17260"/>
              <a:gd name="T78" fmla="+- 0 17212 15862"/>
              <a:gd name="T79" fmla="*/ 17212 h 3257"/>
              <a:gd name="T80" fmla="+- 0 8894 582"/>
              <a:gd name="T81" fmla="*/ T80 w 17260"/>
              <a:gd name="T82" fmla="+- 0 17264 15862"/>
              <a:gd name="T83" fmla="*/ 17264 h 3257"/>
              <a:gd name="T84" fmla="+- 0 9106 582"/>
              <a:gd name="T85" fmla="*/ T84 w 17260"/>
              <a:gd name="T86" fmla="+- 0 16656 15862"/>
              <a:gd name="T87" fmla="*/ 16656 h 3257"/>
              <a:gd name="T88" fmla="+- 0 9398 582"/>
              <a:gd name="T89" fmla="*/ T88 w 17260"/>
              <a:gd name="T90" fmla="+- 0 17264 15862"/>
              <a:gd name="T91" fmla="*/ 17264 h 3257"/>
              <a:gd name="T92" fmla="+- 0 15513 582"/>
              <a:gd name="T93" fmla="*/ T92 w 17260"/>
              <a:gd name="T94" fmla="+- 0 17264 15862"/>
              <a:gd name="T95" fmla="*/ 17264 h 3257"/>
              <a:gd name="T96" fmla="+- 0 16174 582"/>
              <a:gd name="T97" fmla="*/ T96 w 17260"/>
              <a:gd name="T98" fmla="+- 0 17026 15862"/>
              <a:gd name="T99" fmla="*/ 17026 h 3257"/>
              <a:gd name="T100" fmla="+- 0 16252 582"/>
              <a:gd name="T101" fmla="*/ T100 w 17260"/>
              <a:gd name="T102" fmla="+- 0 16815 15862"/>
              <a:gd name="T103" fmla="*/ 16815 h 3257"/>
              <a:gd name="T104" fmla="+- 0 16544 582"/>
              <a:gd name="T105" fmla="*/ T104 w 17260"/>
              <a:gd name="T106" fmla="+- 0 17212 15862"/>
              <a:gd name="T107" fmla="*/ 17212 h 3257"/>
              <a:gd name="T108" fmla="+- 0 16994 582"/>
              <a:gd name="T109" fmla="*/ T108 w 17260"/>
              <a:gd name="T110" fmla="+- 0 17159 15862"/>
              <a:gd name="T111" fmla="*/ 17159 h 3257"/>
              <a:gd name="T112" fmla="+- 0 17152 582"/>
              <a:gd name="T113" fmla="*/ T112 w 17260"/>
              <a:gd name="T114" fmla="+- 0 17080 15862"/>
              <a:gd name="T115" fmla="*/ 17080 h 3257"/>
              <a:gd name="T116" fmla="+- 0 17525 582"/>
              <a:gd name="T117" fmla="*/ T116 w 17260"/>
              <a:gd name="T118" fmla="+- 0 17133 15862"/>
              <a:gd name="T119" fmla="*/ 17133 h 3257"/>
              <a:gd name="T120" fmla="+- 0 17787 582"/>
              <a:gd name="T121" fmla="*/ T120 w 17260"/>
              <a:gd name="T122" fmla="+- 0 16761 15862"/>
              <a:gd name="T123" fmla="*/ 16761 h 3257"/>
              <a:gd name="T124" fmla="+- 0 12442 582"/>
              <a:gd name="T125" fmla="*/ T124 w 17260"/>
              <a:gd name="T126" fmla="+- 0 19012 15862"/>
              <a:gd name="T127" fmla="*/ 19012 h 3257"/>
              <a:gd name="T128" fmla="+- 0 636 582"/>
              <a:gd name="T129" fmla="*/ T128 w 17260"/>
              <a:gd name="T130" fmla="+- 0 18694 15862"/>
              <a:gd name="T131" fmla="*/ 18694 h 3257"/>
              <a:gd name="T132" fmla="+- 0 848 582"/>
              <a:gd name="T133" fmla="*/ T132 w 17260"/>
              <a:gd name="T134" fmla="+- 0 18721 15862"/>
              <a:gd name="T135" fmla="*/ 18721 h 3257"/>
              <a:gd name="T136" fmla="+- 0 1590 582"/>
              <a:gd name="T137" fmla="*/ T136 w 17260"/>
              <a:gd name="T138" fmla="+- 0 18561 15862"/>
              <a:gd name="T139" fmla="*/ 18561 h 3257"/>
              <a:gd name="T140" fmla="+- 0 1852 582"/>
              <a:gd name="T141" fmla="*/ T140 w 17260"/>
              <a:gd name="T142" fmla="+- 0 18773 15862"/>
              <a:gd name="T143" fmla="*/ 18773 h 3257"/>
              <a:gd name="T144" fmla="+- 0 2117 582"/>
              <a:gd name="T145" fmla="*/ T144 w 17260"/>
              <a:gd name="T146" fmla="+- 0 18641 15862"/>
              <a:gd name="T147" fmla="*/ 18641 h 3257"/>
              <a:gd name="T148" fmla="+- 0 2252 582"/>
              <a:gd name="T149" fmla="*/ T148 w 17260"/>
              <a:gd name="T150" fmla="+- 0 18801 15862"/>
              <a:gd name="T151" fmla="*/ 18801 h 3257"/>
              <a:gd name="T152" fmla="+- 0 2514 582"/>
              <a:gd name="T153" fmla="*/ T152 w 17260"/>
              <a:gd name="T154" fmla="+- 0 18801 15862"/>
              <a:gd name="T155" fmla="*/ 18801 h 3257"/>
              <a:gd name="T156" fmla="+- 0 3176 582"/>
              <a:gd name="T157" fmla="*/ T156 w 17260"/>
              <a:gd name="T158" fmla="+- 0 18826 15862"/>
              <a:gd name="T159" fmla="*/ 18826 h 3257"/>
              <a:gd name="T160" fmla="+- 0 3441 582"/>
              <a:gd name="T161" fmla="*/ T160 w 17260"/>
              <a:gd name="T162" fmla="+- 0 18747 15862"/>
              <a:gd name="T163" fmla="*/ 18747 h 3257"/>
              <a:gd name="T164" fmla="+- 0 3733 582"/>
              <a:gd name="T165" fmla="*/ T164 w 17260"/>
              <a:gd name="T166" fmla="+- 0 18694 15862"/>
              <a:gd name="T167" fmla="*/ 18694 h 3257"/>
              <a:gd name="T168" fmla="+- 0 3918 582"/>
              <a:gd name="T169" fmla="*/ T168 w 17260"/>
              <a:gd name="T170" fmla="+- 0 18668 15862"/>
              <a:gd name="T171" fmla="*/ 18668 h 3257"/>
              <a:gd name="T172" fmla="+- 0 4342 582"/>
              <a:gd name="T173" fmla="*/ T172 w 17260"/>
              <a:gd name="T174" fmla="+- 0 18668 15862"/>
              <a:gd name="T175" fmla="*/ 18668 h 3257"/>
              <a:gd name="T176" fmla="+- 0 4580 582"/>
              <a:gd name="T177" fmla="*/ T176 w 17260"/>
              <a:gd name="T178" fmla="+- 0 18509 15862"/>
              <a:gd name="T179" fmla="*/ 18509 h 3257"/>
              <a:gd name="T180" fmla="+- 0 4872 582"/>
              <a:gd name="T181" fmla="*/ T180 w 17260"/>
              <a:gd name="T182" fmla="+- 0 18456 15862"/>
              <a:gd name="T183" fmla="*/ 18456 h 3257"/>
              <a:gd name="T184" fmla="+- 0 4872 582"/>
              <a:gd name="T185" fmla="*/ T184 w 17260"/>
              <a:gd name="T186" fmla="+- 0 18747 15862"/>
              <a:gd name="T187" fmla="*/ 18747 h 3257"/>
              <a:gd name="T188" fmla="+- 0 5161 582"/>
              <a:gd name="T189" fmla="*/ T188 w 17260"/>
              <a:gd name="T190" fmla="+- 0 18747 15862"/>
              <a:gd name="T191" fmla="*/ 18747 h 3257"/>
              <a:gd name="T192" fmla="+- 0 5850 582"/>
              <a:gd name="T193" fmla="*/ T192 w 17260"/>
              <a:gd name="T194" fmla="+- 0 18721 15862"/>
              <a:gd name="T195" fmla="*/ 18721 h 3257"/>
              <a:gd name="T196" fmla="+- 0 6593 582"/>
              <a:gd name="T197" fmla="*/ T196 w 17260"/>
              <a:gd name="T198" fmla="+- 0 18482 15862"/>
              <a:gd name="T199" fmla="*/ 18482 h 3257"/>
              <a:gd name="T200" fmla="+- 0 6512 582"/>
              <a:gd name="T201" fmla="*/ T200 w 17260"/>
              <a:gd name="T202" fmla="+- 0 18721 15862"/>
              <a:gd name="T203" fmla="*/ 18721 h 3257"/>
              <a:gd name="T204" fmla="+- 0 6908 582"/>
              <a:gd name="T205" fmla="*/ T204 w 17260"/>
              <a:gd name="T206" fmla="+- 0 18694 15862"/>
              <a:gd name="T207" fmla="*/ 18694 h 3257"/>
              <a:gd name="T208" fmla="+- 0 7228 582"/>
              <a:gd name="T209" fmla="*/ T208 w 17260"/>
              <a:gd name="T210" fmla="+- 0 18456 15862"/>
              <a:gd name="T211" fmla="*/ 18456 h 3257"/>
              <a:gd name="T212" fmla="+- 0 7597 582"/>
              <a:gd name="T213" fmla="*/ T212 w 17260"/>
              <a:gd name="T214" fmla="+- 0 18430 15862"/>
              <a:gd name="T215" fmla="*/ 18430 h 3257"/>
              <a:gd name="T216" fmla="+- 0 7755 582"/>
              <a:gd name="T217" fmla="*/ T216 w 17260"/>
              <a:gd name="T218" fmla="+- 0 18694 15862"/>
              <a:gd name="T219" fmla="*/ 18694 h 3257"/>
              <a:gd name="T220" fmla="+- 0 8074 582"/>
              <a:gd name="T221" fmla="*/ T220 w 17260"/>
              <a:gd name="T222" fmla="+- 0 18561 15862"/>
              <a:gd name="T223" fmla="*/ 18561 h 3257"/>
              <a:gd name="T224" fmla="+- 0 8629 582"/>
              <a:gd name="T225" fmla="*/ T224 w 17260"/>
              <a:gd name="T226" fmla="+- 0 18456 15862"/>
              <a:gd name="T227" fmla="*/ 18456 h 3257"/>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Lst>
            <a:rect l="0" t="0" r="r" b="b"/>
            <a:pathLst>
              <a:path w="17260" h="3257" extrusionOk="0">
                <a:moveTo>
                  <a:pt x="9451" y="317"/>
                </a:moveTo>
                <a:cubicBezTo>
                  <a:pt x="9472" y="283"/>
                  <a:pt x="9470" y="289"/>
                  <a:pt x="9478" y="238"/>
                </a:cubicBezTo>
                <a:cubicBezTo>
                  <a:pt x="9485" y="188"/>
                  <a:pt x="9500" y="263"/>
                  <a:pt x="9505" y="291"/>
                </a:cubicBezTo>
                <a:cubicBezTo>
                  <a:pt x="9514" y="336"/>
                  <a:pt x="9525" y="388"/>
                  <a:pt x="9532" y="424"/>
                </a:cubicBezTo>
                <a:cubicBezTo>
                  <a:pt x="9541" y="467"/>
                  <a:pt x="9550" y="513"/>
                  <a:pt x="9555" y="556"/>
                </a:cubicBezTo>
                <a:cubicBezTo>
                  <a:pt x="9563" y="620"/>
                  <a:pt x="9564" y="706"/>
                  <a:pt x="9582" y="768"/>
                </a:cubicBezTo>
                <a:cubicBezTo>
                  <a:pt x="9603" y="841"/>
                  <a:pt x="9584" y="938"/>
                  <a:pt x="9609" y="1006"/>
                </a:cubicBezTo>
                <a:cubicBezTo>
                  <a:pt x="9625" y="1048"/>
                  <a:pt x="9655" y="1113"/>
                  <a:pt x="9663" y="1164"/>
                </a:cubicBezTo>
                <a:cubicBezTo>
                  <a:pt x="9688" y="1318"/>
                  <a:pt x="9670" y="1490"/>
                  <a:pt x="9689" y="1641"/>
                </a:cubicBezTo>
                <a:cubicBezTo>
                  <a:pt x="9696" y="1695"/>
                  <a:pt x="9710" y="1759"/>
                  <a:pt x="9716" y="1800"/>
                </a:cubicBezTo>
                <a:cubicBezTo>
                  <a:pt x="9724" y="1854"/>
                  <a:pt x="9735" y="1908"/>
                  <a:pt x="9743" y="1959"/>
                </a:cubicBezTo>
                <a:cubicBezTo>
                  <a:pt x="9758" y="2055"/>
                  <a:pt x="9750" y="2163"/>
                  <a:pt x="9767" y="2250"/>
                </a:cubicBezTo>
                <a:cubicBezTo>
                  <a:pt x="9767" y="2259"/>
                  <a:pt x="9767" y="2268"/>
                  <a:pt x="9767" y="2277"/>
                </a:cubicBezTo>
              </a:path>
              <a:path w="17260" h="3257" extrusionOk="0">
                <a:moveTo>
                  <a:pt x="9609" y="158"/>
                </a:moveTo>
                <a:cubicBezTo>
                  <a:pt x="9562" y="129"/>
                  <a:pt x="9608" y="156"/>
                  <a:pt x="9582" y="107"/>
                </a:cubicBezTo>
                <a:cubicBezTo>
                  <a:pt x="9644" y="110"/>
                  <a:pt x="9721" y="130"/>
                  <a:pt x="9767" y="133"/>
                </a:cubicBezTo>
                <a:cubicBezTo>
                  <a:pt x="9865" y="140"/>
                  <a:pt x="9941" y="113"/>
                  <a:pt x="10032" y="107"/>
                </a:cubicBezTo>
                <a:cubicBezTo>
                  <a:pt x="10199" y="95"/>
                  <a:pt x="10374" y="89"/>
                  <a:pt x="10536" y="79"/>
                </a:cubicBezTo>
                <a:cubicBezTo>
                  <a:pt x="10685" y="70"/>
                  <a:pt x="10841" y="61"/>
                  <a:pt x="10986" y="53"/>
                </a:cubicBezTo>
                <a:cubicBezTo>
                  <a:pt x="11230" y="39"/>
                  <a:pt x="11489" y="40"/>
                  <a:pt x="11725" y="26"/>
                </a:cubicBezTo>
                <a:cubicBezTo>
                  <a:pt x="11831" y="20"/>
                  <a:pt x="11943" y="5"/>
                  <a:pt x="12045" y="0"/>
                </a:cubicBezTo>
                <a:cubicBezTo>
                  <a:pt x="12415" y="-19"/>
                  <a:pt x="12793" y="2"/>
                  <a:pt x="13157" y="26"/>
                </a:cubicBezTo>
                <a:cubicBezTo>
                  <a:pt x="13283" y="34"/>
                  <a:pt x="13417" y="8"/>
                  <a:pt x="13526" y="0"/>
                </a:cubicBezTo>
                <a:cubicBezTo>
                  <a:pt x="13587" y="-4"/>
                  <a:pt x="13660" y="-12"/>
                  <a:pt x="13684" y="26"/>
                </a:cubicBezTo>
                <a:cubicBezTo>
                  <a:pt x="13732" y="103"/>
                  <a:pt x="13684" y="74"/>
                  <a:pt x="13684" y="158"/>
                </a:cubicBezTo>
                <a:cubicBezTo>
                  <a:pt x="13684" y="254"/>
                  <a:pt x="13695" y="333"/>
                  <a:pt x="13711" y="424"/>
                </a:cubicBezTo>
                <a:cubicBezTo>
                  <a:pt x="13725" y="504"/>
                  <a:pt x="13722" y="581"/>
                  <a:pt x="13738" y="661"/>
                </a:cubicBezTo>
                <a:cubicBezTo>
                  <a:pt x="13754" y="741"/>
                  <a:pt x="13752" y="817"/>
                  <a:pt x="13765" y="899"/>
                </a:cubicBezTo>
                <a:cubicBezTo>
                  <a:pt x="13778" y="981"/>
                  <a:pt x="13790" y="1051"/>
                  <a:pt x="13792" y="1138"/>
                </a:cubicBezTo>
                <a:cubicBezTo>
                  <a:pt x="13794" y="1212"/>
                  <a:pt x="13815" y="1284"/>
                  <a:pt x="13819" y="1350"/>
                </a:cubicBezTo>
                <a:cubicBezTo>
                  <a:pt x="13827" y="1473"/>
                  <a:pt x="13838" y="1605"/>
                  <a:pt x="13845" y="1721"/>
                </a:cubicBezTo>
                <a:cubicBezTo>
                  <a:pt x="13849" y="1794"/>
                  <a:pt x="13866" y="1867"/>
                  <a:pt x="13872" y="1933"/>
                </a:cubicBezTo>
                <a:cubicBezTo>
                  <a:pt x="13877" y="1993"/>
                  <a:pt x="13895" y="2071"/>
                  <a:pt x="13899" y="2117"/>
                </a:cubicBezTo>
                <a:cubicBezTo>
                  <a:pt x="13905" y="2177"/>
                  <a:pt x="13919" y="2255"/>
                  <a:pt x="13923" y="2303"/>
                </a:cubicBezTo>
                <a:cubicBezTo>
                  <a:pt x="13931" y="2389"/>
                  <a:pt x="13943" y="2495"/>
                  <a:pt x="13950" y="2568"/>
                </a:cubicBezTo>
                <a:cubicBezTo>
                  <a:pt x="13952" y="2594"/>
                  <a:pt x="13946" y="2622"/>
                  <a:pt x="13950" y="2647"/>
                </a:cubicBezTo>
                <a:cubicBezTo>
                  <a:pt x="13607" y="2647"/>
                  <a:pt x="13274" y="2673"/>
                  <a:pt x="12945" y="2699"/>
                </a:cubicBezTo>
                <a:cubicBezTo>
                  <a:pt x="12778" y="2712"/>
                  <a:pt x="12603" y="2716"/>
                  <a:pt x="12441" y="2727"/>
                </a:cubicBezTo>
                <a:cubicBezTo>
                  <a:pt x="12325" y="2735"/>
                  <a:pt x="12211" y="2746"/>
                  <a:pt x="12098" y="2753"/>
                </a:cubicBezTo>
                <a:cubicBezTo>
                  <a:pt x="12006" y="2759"/>
                  <a:pt x="11923" y="2773"/>
                  <a:pt x="11833" y="2779"/>
                </a:cubicBezTo>
                <a:cubicBezTo>
                  <a:pt x="11701" y="2788"/>
                  <a:pt x="11563" y="2798"/>
                  <a:pt x="11436" y="2806"/>
                </a:cubicBezTo>
                <a:cubicBezTo>
                  <a:pt x="11265" y="2817"/>
                  <a:pt x="11094" y="2790"/>
                  <a:pt x="10933" y="2779"/>
                </a:cubicBezTo>
                <a:cubicBezTo>
                  <a:pt x="10685" y="2763"/>
                  <a:pt x="9998" y="2894"/>
                  <a:pt x="9820" y="2806"/>
                </a:cubicBezTo>
                <a:cubicBezTo>
                  <a:pt x="9808" y="2800"/>
                  <a:pt x="9778" y="2750"/>
                  <a:pt x="9767" y="2727"/>
                </a:cubicBezTo>
                <a:cubicBezTo>
                  <a:pt x="9760" y="2712"/>
                  <a:pt x="9754" y="2684"/>
                  <a:pt x="9743" y="2647"/>
                </a:cubicBezTo>
                <a:cubicBezTo>
                  <a:pt x="9733" y="2613"/>
                  <a:pt x="9729" y="2574"/>
                  <a:pt x="9716" y="2541"/>
                </a:cubicBezTo>
                <a:cubicBezTo>
                  <a:pt x="9699" y="2497"/>
                  <a:pt x="9669" y="2457"/>
                  <a:pt x="9663" y="2408"/>
                </a:cubicBezTo>
                <a:cubicBezTo>
                  <a:pt x="9656" y="2348"/>
                  <a:pt x="9666" y="2285"/>
                  <a:pt x="9663" y="2224"/>
                </a:cubicBezTo>
              </a:path>
              <a:path w="17260" h="3257" extrusionOk="0">
                <a:moveTo>
                  <a:pt x="10775" y="1164"/>
                </a:moveTo>
                <a:cubicBezTo>
                  <a:pt x="10708" y="1143"/>
                  <a:pt x="10778" y="1139"/>
                  <a:pt x="10748" y="1192"/>
                </a:cubicBezTo>
                <a:cubicBezTo>
                  <a:pt x="10716" y="1250"/>
                  <a:pt x="10716" y="1312"/>
                  <a:pt x="10694" y="1376"/>
                </a:cubicBezTo>
                <a:cubicBezTo>
                  <a:pt x="10670" y="1449"/>
                  <a:pt x="10644" y="1516"/>
                  <a:pt x="10640" y="1588"/>
                </a:cubicBezTo>
                <a:cubicBezTo>
                  <a:pt x="10636" y="1659"/>
                  <a:pt x="10622" y="1649"/>
                  <a:pt x="10617" y="1693"/>
                </a:cubicBezTo>
                <a:cubicBezTo>
                  <a:pt x="10617" y="1702"/>
                  <a:pt x="10617" y="1712"/>
                  <a:pt x="10617" y="1721"/>
                </a:cubicBezTo>
                <a:cubicBezTo>
                  <a:pt x="10617" y="1679"/>
                  <a:pt x="10625" y="1649"/>
                  <a:pt x="10640" y="1614"/>
                </a:cubicBezTo>
                <a:cubicBezTo>
                  <a:pt x="10667" y="1552"/>
                  <a:pt x="10673" y="1491"/>
                  <a:pt x="10694" y="1430"/>
                </a:cubicBezTo>
                <a:cubicBezTo>
                  <a:pt x="10717" y="1362"/>
                  <a:pt x="10742" y="1312"/>
                  <a:pt x="10748" y="1244"/>
                </a:cubicBezTo>
                <a:cubicBezTo>
                  <a:pt x="10748" y="1239"/>
                  <a:pt x="10774" y="1139"/>
                  <a:pt x="10775" y="1138"/>
                </a:cubicBezTo>
                <a:cubicBezTo>
                  <a:pt x="10804" y="1115"/>
                  <a:pt x="10815" y="1125"/>
                  <a:pt x="10828" y="1085"/>
                </a:cubicBezTo>
                <a:cubicBezTo>
                  <a:pt x="10865" y="1099"/>
                  <a:pt x="10857" y="1110"/>
                  <a:pt x="10879" y="1138"/>
                </a:cubicBezTo>
                <a:cubicBezTo>
                  <a:pt x="10908" y="1175"/>
                  <a:pt x="10920" y="1229"/>
                  <a:pt x="10933" y="1271"/>
                </a:cubicBezTo>
                <a:cubicBezTo>
                  <a:pt x="10948" y="1319"/>
                  <a:pt x="10977" y="1387"/>
                  <a:pt x="10986" y="1430"/>
                </a:cubicBezTo>
                <a:cubicBezTo>
                  <a:pt x="10996" y="1479"/>
                  <a:pt x="11008" y="1540"/>
                  <a:pt x="11013" y="1588"/>
                </a:cubicBezTo>
                <a:cubicBezTo>
                  <a:pt x="11017" y="1631"/>
                  <a:pt x="11040" y="1645"/>
                  <a:pt x="11040" y="1693"/>
                </a:cubicBezTo>
              </a:path>
              <a:path w="17260" h="3257" extrusionOk="0">
                <a:moveTo>
                  <a:pt x="10748" y="1509"/>
                </a:moveTo>
                <a:cubicBezTo>
                  <a:pt x="10808" y="1509"/>
                  <a:pt x="10830" y="1499"/>
                  <a:pt x="10879" y="1483"/>
                </a:cubicBezTo>
                <a:cubicBezTo>
                  <a:pt x="10907" y="1474"/>
                  <a:pt x="10956" y="1483"/>
                  <a:pt x="10986" y="1483"/>
                </a:cubicBezTo>
              </a:path>
              <a:path w="17260" h="3257" extrusionOk="0">
                <a:moveTo>
                  <a:pt x="10405" y="899"/>
                </a:moveTo>
                <a:cubicBezTo>
                  <a:pt x="10396" y="890"/>
                  <a:pt x="10387" y="882"/>
                  <a:pt x="10378" y="873"/>
                </a:cubicBezTo>
                <a:cubicBezTo>
                  <a:pt x="10378" y="929"/>
                  <a:pt x="10398" y="954"/>
                  <a:pt x="10405" y="1006"/>
                </a:cubicBezTo>
                <a:cubicBezTo>
                  <a:pt x="10422" y="1130"/>
                  <a:pt x="10452" y="1251"/>
                  <a:pt x="10455" y="1376"/>
                </a:cubicBezTo>
                <a:cubicBezTo>
                  <a:pt x="10459" y="1504"/>
                  <a:pt x="10477" y="1622"/>
                  <a:pt x="10482" y="1747"/>
                </a:cubicBezTo>
                <a:cubicBezTo>
                  <a:pt x="10486" y="1853"/>
                  <a:pt x="10478" y="1948"/>
                  <a:pt x="10509" y="2038"/>
                </a:cubicBezTo>
                <a:cubicBezTo>
                  <a:pt x="10519" y="2067"/>
                  <a:pt x="10513" y="2132"/>
                  <a:pt x="10536" y="2065"/>
                </a:cubicBezTo>
              </a:path>
              <a:path w="17260" h="3257" extrusionOk="0">
                <a:moveTo>
                  <a:pt x="10324" y="927"/>
                </a:moveTo>
                <a:cubicBezTo>
                  <a:pt x="10351" y="899"/>
                  <a:pt x="10339" y="907"/>
                  <a:pt x="10378" y="899"/>
                </a:cubicBezTo>
                <a:cubicBezTo>
                  <a:pt x="10431" y="888"/>
                  <a:pt x="10481" y="876"/>
                  <a:pt x="10536" y="873"/>
                </a:cubicBezTo>
                <a:cubicBezTo>
                  <a:pt x="10620" y="868"/>
                  <a:pt x="10690" y="832"/>
                  <a:pt x="10775" y="820"/>
                </a:cubicBezTo>
                <a:cubicBezTo>
                  <a:pt x="10844" y="810"/>
                  <a:pt x="10921" y="802"/>
                  <a:pt x="10986" y="794"/>
                </a:cubicBezTo>
                <a:cubicBezTo>
                  <a:pt x="11055" y="785"/>
                  <a:pt x="11088" y="806"/>
                  <a:pt x="11117" y="820"/>
                </a:cubicBezTo>
                <a:cubicBezTo>
                  <a:pt x="11161" y="842"/>
                  <a:pt x="11170" y="853"/>
                  <a:pt x="11198" y="899"/>
                </a:cubicBezTo>
                <a:cubicBezTo>
                  <a:pt x="11218" y="932"/>
                  <a:pt x="11212" y="970"/>
                  <a:pt x="11225" y="1006"/>
                </a:cubicBezTo>
                <a:cubicBezTo>
                  <a:pt x="11241" y="1051"/>
                  <a:pt x="11240" y="1088"/>
                  <a:pt x="11252" y="1138"/>
                </a:cubicBezTo>
                <a:cubicBezTo>
                  <a:pt x="11264" y="1188"/>
                  <a:pt x="11265" y="1248"/>
                  <a:pt x="11279" y="1297"/>
                </a:cubicBezTo>
                <a:cubicBezTo>
                  <a:pt x="11296" y="1357"/>
                  <a:pt x="11318" y="1431"/>
                  <a:pt x="11329" y="1483"/>
                </a:cubicBezTo>
                <a:cubicBezTo>
                  <a:pt x="11341" y="1542"/>
                  <a:pt x="11348" y="1609"/>
                  <a:pt x="11356" y="1667"/>
                </a:cubicBezTo>
                <a:cubicBezTo>
                  <a:pt x="11364" y="1723"/>
                  <a:pt x="11375" y="1772"/>
                  <a:pt x="11383" y="1826"/>
                </a:cubicBezTo>
                <a:cubicBezTo>
                  <a:pt x="11389" y="1868"/>
                  <a:pt x="11403" y="1900"/>
                  <a:pt x="11410" y="1933"/>
                </a:cubicBezTo>
                <a:cubicBezTo>
                  <a:pt x="11415" y="1958"/>
                  <a:pt x="11407" y="1986"/>
                  <a:pt x="11410" y="2012"/>
                </a:cubicBezTo>
                <a:cubicBezTo>
                  <a:pt x="11314" y="2012"/>
                  <a:pt x="11228" y="2002"/>
                  <a:pt x="11144" y="1986"/>
                </a:cubicBezTo>
                <a:cubicBezTo>
                  <a:pt x="11044" y="1967"/>
                  <a:pt x="10944" y="1997"/>
                  <a:pt x="10852" y="2012"/>
                </a:cubicBezTo>
                <a:cubicBezTo>
                  <a:pt x="10786" y="2022"/>
                  <a:pt x="10700" y="2028"/>
                  <a:pt x="10667" y="2038"/>
                </a:cubicBezTo>
                <a:cubicBezTo>
                  <a:pt x="10658" y="2038"/>
                  <a:pt x="10649" y="2038"/>
                  <a:pt x="10640" y="2038"/>
                </a:cubicBezTo>
              </a:path>
              <a:path w="17260" h="3257" extrusionOk="0">
                <a:moveTo>
                  <a:pt x="12549" y="1138"/>
                </a:moveTo>
                <a:cubicBezTo>
                  <a:pt x="12579" y="1178"/>
                  <a:pt x="12591" y="1245"/>
                  <a:pt x="12599" y="1297"/>
                </a:cubicBezTo>
                <a:cubicBezTo>
                  <a:pt x="12612" y="1386"/>
                  <a:pt x="12611" y="1477"/>
                  <a:pt x="12626" y="1562"/>
                </a:cubicBezTo>
                <a:cubicBezTo>
                  <a:pt x="12633" y="1603"/>
                  <a:pt x="12604" y="1669"/>
                  <a:pt x="12653" y="1693"/>
                </a:cubicBezTo>
                <a:cubicBezTo>
                  <a:pt x="12691" y="1711"/>
                  <a:pt x="12699" y="1689"/>
                  <a:pt x="12706" y="1667"/>
                </a:cubicBezTo>
              </a:path>
              <a:path w="17260" h="3257" extrusionOk="0">
                <a:moveTo>
                  <a:pt x="12468" y="1164"/>
                </a:moveTo>
                <a:cubicBezTo>
                  <a:pt x="12468" y="1130"/>
                  <a:pt x="12477" y="1094"/>
                  <a:pt x="12495" y="1085"/>
                </a:cubicBezTo>
                <a:cubicBezTo>
                  <a:pt x="12523" y="1072"/>
                  <a:pt x="12574" y="1074"/>
                  <a:pt x="12599" y="1059"/>
                </a:cubicBezTo>
                <a:cubicBezTo>
                  <a:pt x="12643" y="1033"/>
                  <a:pt x="12652" y="1032"/>
                  <a:pt x="12706" y="1032"/>
                </a:cubicBezTo>
                <a:cubicBezTo>
                  <a:pt x="12767" y="1032"/>
                  <a:pt x="12788" y="1042"/>
                  <a:pt x="12837" y="1059"/>
                </a:cubicBezTo>
                <a:cubicBezTo>
                  <a:pt x="12889" y="1077"/>
                  <a:pt x="12891" y="1081"/>
                  <a:pt x="12891" y="1138"/>
                </a:cubicBezTo>
                <a:cubicBezTo>
                  <a:pt x="12891" y="1176"/>
                  <a:pt x="12861" y="1217"/>
                  <a:pt x="12837" y="1244"/>
                </a:cubicBezTo>
                <a:cubicBezTo>
                  <a:pt x="12818" y="1265"/>
                  <a:pt x="12748" y="1314"/>
                  <a:pt x="12733" y="1323"/>
                </a:cubicBezTo>
                <a:cubicBezTo>
                  <a:pt x="12724" y="1323"/>
                  <a:pt x="12715" y="1323"/>
                  <a:pt x="12706" y="1323"/>
                </a:cubicBezTo>
                <a:cubicBezTo>
                  <a:pt x="12673" y="1312"/>
                  <a:pt x="12664" y="1304"/>
                  <a:pt x="12653" y="1271"/>
                </a:cubicBezTo>
              </a:path>
              <a:path w="17260" h="3257" extrusionOk="0">
                <a:moveTo>
                  <a:pt x="12310" y="820"/>
                </a:moveTo>
                <a:cubicBezTo>
                  <a:pt x="12310" y="914"/>
                  <a:pt x="12327" y="995"/>
                  <a:pt x="12337" y="1085"/>
                </a:cubicBezTo>
                <a:cubicBezTo>
                  <a:pt x="12354" y="1234"/>
                  <a:pt x="12348" y="1389"/>
                  <a:pt x="12364" y="1535"/>
                </a:cubicBezTo>
                <a:cubicBezTo>
                  <a:pt x="12373" y="1621"/>
                  <a:pt x="12409" y="1690"/>
                  <a:pt x="12414" y="1774"/>
                </a:cubicBezTo>
                <a:cubicBezTo>
                  <a:pt x="12417" y="1832"/>
                  <a:pt x="12441" y="1848"/>
                  <a:pt x="12441" y="1905"/>
                </a:cubicBezTo>
                <a:cubicBezTo>
                  <a:pt x="12441" y="1956"/>
                  <a:pt x="12499" y="1925"/>
                  <a:pt x="12441" y="1905"/>
                </a:cubicBezTo>
              </a:path>
              <a:path w="17260" h="3257" extrusionOk="0">
                <a:moveTo>
                  <a:pt x="12310" y="794"/>
                </a:moveTo>
                <a:cubicBezTo>
                  <a:pt x="12317" y="747"/>
                  <a:pt x="12314" y="742"/>
                  <a:pt x="12337" y="715"/>
                </a:cubicBezTo>
                <a:cubicBezTo>
                  <a:pt x="12354" y="695"/>
                  <a:pt x="12376" y="691"/>
                  <a:pt x="12414" y="689"/>
                </a:cubicBezTo>
                <a:cubicBezTo>
                  <a:pt x="12491" y="685"/>
                  <a:pt x="12552" y="665"/>
                  <a:pt x="12626" y="661"/>
                </a:cubicBezTo>
                <a:cubicBezTo>
                  <a:pt x="12751" y="654"/>
                  <a:pt x="13026" y="627"/>
                  <a:pt x="13103" y="689"/>
                </a:cubicBezTo>
                <a:cubicBezTo>
                  <a:pt x="13118" y="701"/>
                  <a:pt x="13150" y="733"/>
                  <a:pt x="13157" y="768"/>
                </a:cubicBezTo>
                <a:cubicBezTo>
                  <a:pt x="13166" y="811"/>
                  <a:pt x="13177" y="865"/>
                  <a:pt x="13184" y="899"/>
                </a:cubicBezTo>
                <a:cubicBezTo>
                  <a:pt x="13191" y="935"/>
                  <a:pt x="13205" y="978"/>
                  <a:pt x="13210" y="1006"/>
                </a:cubicBezTo>
                <a:cubicBezTo>
                  <a:pt x="13221" y="1063"/>
                  <a:pt x="13234" y="1110"/>
                  <a:pt x="13237" y="1164"/>
                </a:cubicBezTo>
                <a:cubicBezTo>
                  <a:pt x="13241" y="1239"/>
                  <a:pt x="13261" y="1299"/>
                  <a:pt x="13261" y="1376"/>
                </a:cubicBezTo>
                <a:cubicBezTo>
                  <a:pt x="13261" y="1465"/>
                  <a:pt x="13277" y="1541"/>
                  <a:pt x="13288" y="1614"/>
                </a:cubicBezTo>
                <a:cubicBezTo>
                  <a:pt x="13303" y="1714"/>
                  <a:pt x="13288" y="1831"/>
                  <a:pt x="13288" y="1933"/>
                </a:cubicBezTo>
                <a:cubicBezTo>
                  <a:pt x="13018" y="1933"/>
                  <a:pt x="12720" y="1910"/>
                  <a:pt x="12468" y="1959"/>
                </a:cubicBezTo>
                <a:cubicBezTo>
                  <a:pt x="12431" y="1966"/>
                  <a:pt x="12394" y="1984"/>
                  <a:pt x="12387" y="1986"/>
                </a:cubicBezTo>
                <a:cubicBezTo>
                  <a:pt x="12379" y="1986"/>
                  <a:pt x="12372" y="1986"/>
                  <a:pt x="12364" y="1986"/>
                </a:cubicBezTo>
              </a:path>
              <a:path w="17260" h="3257" extrusionOk="0">
                <a:moveTo>
                  <a:pt x="8339" y="1456"/>
                </a:moveTo>
                <a:cubicBezTo>
                  <a:pt x="8327" y="1456"/>
                  <a:pt x="8213" y="1456"/>
                  <a:pt x="8285" y="1456"/>
                </a:cubicBezTo>
                <a:cubicBezTo>
                  <a:pt x="8319" y="1456"/>
                  <a:pt x="8332" y="1483"/>
                  <a:pt x="8393" y="1483"/>
                </a:cubicBezTo>
                <a:cubicBezTo>
                  <a:pt x="8599" y="1483"/>
                  <a:pt x="8800" y="1479"/>
                  <a:pt x="9001" y="1456"/>
                </a:cubicBezTo>
                <a:cubicBezTo>
                  <a:pt x="9101" y="1445"/>
                  <a:pt x="9198" y="1445"/>
                  <a:pt x="9293" y="1430"/>
                </a:cubicBezTo>
                <a:cubicBezTo>
                  <a:pt x="9376" y="1417"/>
                  <a:pt x="9470" y="1430"/>
                  <a:pt x="9555" y="1430"/>
                </a:cubicBezTo>
                <a:cubicBezTo>
                  <a:pt x="9540" y="1417"/>
                  <a:pt x="9511" y="1387"/>
                  <a:pt x="9478" y="1376"/>
                </a:cubicBezTo>
                <a:cubicBezTo>
                  <a:pt x="9474" y="1375"/>
                  <a:pt x="9400" y="1354"/>
                  <a:pt x="9397" y="1350"/>
                </a:cubicBezTo>
                <a:cubicBezTo>
                  <a:pt x="9397" y="1341"/>
                  <a:pt x="9397" y="1332"/>
                  <a:pt x="9397" y="1323"/>
                </a:cubicBezTo>
                <a:cubicBezTo>
                  <a:pt x="9407" y="1352"/>
                  <a:pt x="9417" y="1372"/>
                  <a:pt x="9451" y="1376"/>
                </a:cubicBezTo>
                <a:cubicBezTo>
                  <a:pt x="9501" y="1382"/>
                  <a:pt x="9525" y="1369"/>
                  <a:pt x="9532" y="1430"/>
                </a:cubicBezTo>
                <a:cubicBezTo>
                  <a:pt x="9534" y="1452"/>
                  <a:pt x="9500" y="1485"/>
                  <a:pt x="9478" y="1509"/>
                </a:cubicBezTo>
                <a:cubicBezTo>
                  <a:pt x="9439" y="1551"/>
                  <a:pt x="9439" y="1517"/>
                  <a:pt x="9424" y="1562"/>
                </a:cubicBezTo>
              </a:path>
              <a:path w="17260" h="3257" extrusionOk="0">
                <a:moveTo>
                  <a:pt x="7650" y="1032"/>
                </a:moveTo>
                <a:cubicBezTo>
                  <a:pt x="7614" y="1032"/>
                  <a:pt x="7566" y="1018"/>
                  <a:pt x="7546" y="1059"/>
                </a:cubicBezTo>
                <a:cubicBezTo>
                  <a:pt x="7546" y="1085"/>
                  <a:pt x="7546" y="1094"/>
                  <a:pt x="7546" y="1111"/>
                </a:cubicBezTo>
                <a:cubicBezTo>
                  <a:pt x="7600" y="1111"/>
                  <a:pt x="7600" y="1127"/>
                  <a:pt x="7623" y="1138"/>
                </a:cubicBezTo>
                <a:cubicBezTo>
                  <a:pt x="7632" y="1138"/>
                  <a:pt x="7641" y="1138"/>
                  <a:pt x="7650" y="1138"/>
                </a:cubicBezTo>
                <a:cubicBezTo>
                  <a:pt x="7638" y="1172"/>
                  <a:pt x="7607" y="1171"/>
                  <a:pt x="7596" y="1192"/>
                </a:cubicBezTo>
                <a:cubicBezTo>
                  <a:pt x="7596" y="1217"/>
                  <a:pt x="7597" y="1226"/>
                  <a:pt x="7573" y="1218"/>
                </a:cubicBezTo>
              </a:path>
              <a:path w="17260" h="3257" extrusionOk="0">
                <a:moveTo>
                  <a:pt x="7808" y="1085"/>
                </a:moveTo>
                <a:cubicBezTo>
                  <a:pt x="7808" y="1121"/>
                  <a:pt x="7808" y="1156"/>
                  <a:pt x="7808" y="1192"/>
                </a:cubicBezTo>
                <a:cubicBezTo>
                  <a:pt x="7846" y="1182"/>
                  <a:pt x="7885" y="1173"/>
                  <a:pt x="7889" y="1138"/>
                </a:cubicBezTo>
                <a:cubicBezTo>
                  <a:pt x="7889" y="1129"/>
                  <a:pt x="7889" y="1120"/>
                  <a:pt x="7889" y="1111"/>
                </a:cubicBezTo>
                <a:cubicBezTo>
                  <a:pt x="7943" y="1129"/>
                  <a:pt x="7890" y="1164"/>
                  <a:pt x="7969" y="1164"/>
                </a:cubicBezTo>
                <a:cubicBezTo>
                  <a:pt x="8011" y="1164"/>
                  <a:pt x="8002" y="1135"/>
                  <a:pt x="8020" y="1111"/>
                </a:cubicBezTo>
                <a:cubicBezTo>
                  <a:pt x="8044" y="1088"/>
                  <a:pt x="8053" y="1083"/>
                  <a:pt x="8047" y="1059"/>
                </a:cubicBezTo>
                <a:cubicBezTo>
                  <a:pt x="8047" y="1107"/>
                  <a:pt x="8068" y="1122"/>
                  <a:pt x="8073" y="1164"/>
                </a:cubicBezTo>
                <a:cubicBezTo>
                  <a:pt x="8078" y="1212"/>
                  <a:pt x="8097" y="1251"/>
                  <a:pt x="8100" y="1297"/>
                </a:cubicBezTo>
                <a:cubicBezTo>
                  <a:pt x="8105" y="1365"/>
                  <a:pt x="8079" y="1374"/>
                  <a:pt x="8073" y="1430"/>
                </a:cubicBezTo>
                <a:cubicBezTo>
                  <a:pt x="8066" y="1494"/>
                  <a:pt x="8073" y="1373"/>
                  <a:pt x="8073" y="1350"/>
                </a:cubicBezTo>
                <a:cubicBezTo>
                  <a:pt x="8073" y="1252"/>
                  <a:pt x="8072" y="1167"/>
                  <a:pt x="8100" y="1085"/>
                </a:cubicBezTo>
                <a:cubicBezTo>
                  <a:pt x="8110" y="1055"/>
                  <a:pt x="8138" y="1037"/>
                  <a:pt x="8181" y="1032"/>
                </a:cubicBezTo>
                <a:cubicBezTo>
                  <a:pt x="8190" y="1032"/>
                  <a:pt x="8199" y="1032"/>
                  <a:pt x="8208" y="1032"/>
                </a:cubicBezTo>
                <a:cubicBezTo>
                  <a:pt x="8201" y="1060"/>
                  <a:pt x="8166" y="1105"/>
                  <a:pt x="8154" y="1111"/>
                </a:cubicBezTo>
                <a:cubicBezTo>
                  <a:pt x="8145" y="1111"/>
                  <a:pt x="8136" y="1111"/>
                  <a:pt x="8127" y="1111"/>
                </a:cubicBezTo>
              </a:path>
              <a:path w="17260" h="3257" extrusionOk="0">
                <a:moveTo>
                  <a:pt x="8285" y="1006"/>
                </a:moveTo>
                <a:cubicBezTo>
                  <a:pt x="8326" y="1019"/>
                  <a:pt x="8312" y="1037"/>
                  <a:pt x="8312" y="1085"/>
                </a:cubicBezTo>
                <a:cubicBezTo>
                  <a:pt x="8312" y="1191"/>
                  <a:pt x="8312" y="1296"/>
                  <a:pt x="8312" y="1402"/>
                </a:cubicBezTo>
                <a:cubicBezTo>
                  <a:pt x="8281" y="1387"/>
                  <a:pt x="8312" y="1379"/>
                  <a:pt x="8312" y="1323"/>
                </a:cubicBezTo>
                <a:cubicBezTo>
                  <a:pt x="8312" y="1259"/>
                  <a:pt x="8329" y="1216"/>
                  <a:pt x="8339" y="1164"/>
                </a:cubicBezTo>
                <a:cubicBezTo>
                  <a:pt x="8349" y="1117"/>
                  <a:pt x="8345" y="1065"/>
                  <a:pt x="8393" y="1059"/>
                </a:cubicBezTo>
                <a:cubicBezTo>
                  <a:pt x="8424" y="1055"/>
                  <a:pt x="8439" y="1122"/>
                  <a:pt x="8419" y="1138"/>
                </a:cubicBezTo>
                <a:cubicBezTo>
                  <a:pt x="8410" y="1138"/>
                  <a:pt x="8402" y="1138"/>
                  <a:pt x="8393" y="1138"/>
                </a:cubicBezTo>
                <a:cubicBezTo>
                  <a:pt x="8393" y="1100"/>
                  <a:pt x="8400" y="1060"/>
                  <a:pt x="8419" y="1032"/>
                </a:cubicBezTo>
                <a:cubicBezTo>
                  <a:pt x="8439" y="1002"/>
                  <a:pt x="8482" y="961"/>
                  <a:pt x="8497" y="927"/>
                </a:cubicBezTo>
                <a:cubicBezTo>
                  <a:pt x="8510" y="896"/>
                  <a:pt x="8520" y="826"/>
                  <a:pt x="8524" y="794"/>
                </a:cubicBezTo>
                <a:cubicBezTo>
                  <a:pt x="8524" y="764"/>
                  <a:pt x="8521" y="752"/>
                  <a:pt x="8497" y="741"/>
                </a:cubicBezTo>
                <a:cubicBezTo>
                  <a:pt x="8497" y="805"/>
                  <a:pt x="8464" y="1003"/>
                  <a:pt x="8524" y="1032"/>
                </a:cubicBezTo>
                <a:cubicBezTo>
                  <a:pt x="8552" y="1046"/>
                  <a:pt x="8617" y="1034"/>
                  <a:pt x="8631" y="1006"/>
                </a:cubicBezTo>
                <a:cubicBezTo>
                  <a:pt x="8631" y="997"/>
                  <a:pt x="8631" y="989"/>
                  <a:pt x="8631" y="980"/>
                </a:cubicBezTo>
                <a:cubicBezTo>
                  <a:pt x="8672" y="993"/>
                  <a:pt x="8652" y="1006"/>
                  <a:pt x="8708" y="1006"/>
                </a:cubicBezTo>
                <a:cubicBezTo>
                  <a:pt x="8773" y="1006"/>
                  <a:pt x="8760" y="1016"/>
                  <a:pt x="8789" y="1059"/>
                </a:cubicBezTo>
                <a:cubicBezTo>
                  <a:pt x="8814" y="1095"/>
                  <a:pt x="8835" y="1153"/>
                  <a:pt x="8843" y="1192"/>
                </a:cubicBezTo>
                <a:cubicBezTo>
                  <a:pt x="8856" y="1254"/>
                  <a:pt x="8852" y="1357"/>
                  <a:pt x="8816" y="1402"/>
                </a:cubicBezTo>
                <a:cubicBezTo>
                  <a:pt x="8790" y="1434"/>
                  <a:pt x="8761" y="1448"/>
                  <a:pt x="8735" y="1456"/>
                </a:cubicBezTo>
                <a:cubicBezTo>
                  <a:pt x="8704" y="1416"/>
                  <a:pt x="8708" y="1402"/>
                  <a:pt x="8708" y="1350"/>
                </a:cubicBezTo>
                <a:cubicBezTo>
                  <a:pt x="8708" y="1292"/>
                  <a:pt x="8714" y="1245"/>
                  <a:pt x="8735" y="1192"/>
                </a:cubicBezTo>
                <a:cubicBezTo>
                  <a:pt x="8744" y="1174"/>
                  <a:pt x="8753" y="1156"/>
                  <a:pt x="8762" y="1138"/>
                </a:cubicBezTo>
              </a:path>
              <a:path w="17260" h="3257" extrusionOk="0">
                <a:moveTo>
                  <a:pt x="13899" y="1483"/>
                </a:moveTo>
                <a:cubicBezTo>
                  <a:pt x="13840" y="1483"/>
                  <a:pt x="13929" y="1458"/>
                  <a:pt x="13950" y="1456"/>
                </a:cubicBezTo>
                <a:cubicBezTo>
                  <a:pt x="14175" y="1430"/>
                  <a:pt x="14414" y="1448"/>
                  <a:pt x="14638" y="1430"/>
                </a:cubicBezTo>
                <a:cubicBezTo>
                  <a:pt x="14740" y="1422"/>
                  <a:pt x="14836" y="1433"/>
                  <a:pt x="14931" y="1402"/>
                </a:cubicBezTo>
                <a:cubicBezTo>
                  <a:pt x="14974" y="1388"/>
                  <a:pt x="15033" y="1411"/>
                  <a:pt x="15062" y="1376"/>
                </a:cubicBezTo>
                <a:cubicBezTo>
                  <a:pt x="15079" y="1355"/>
                  <a:pt x="15022" y="1333"/>
                  <a:pt x="15008" y="1323"/>
                </a:cubicBezTo>
                <a:cubicBezTo>
                  <a:pt x="15040" y="1331"/>
                  <a:pt x="15056" y="1342"/>
                  <a:pt x="15088" y="1350"/>
                </a:cubicBezTo>
                <a:cubicBezTo>
                  <a:pt x="15076" y="1385"/>
                  <a:pt x="15045" y="1381"/>
                  <a:pt x="15035" y="1402"/>
                </a:cubicBezTo>
                <a:cubicBezTo>
                  <a:pt x="15035" y="1433"/>
                  <a:pt x="15033" y="1445"/>
                  <a:pt x="15008" y="1456"/>
                </a:cubicBezTo>
              </a:path>
              <a:path w="17260" h="3257" extrusionOk="0">
                <a:moveTo>
                  <a:pt x="15646" y="1271"/>
                </a:moveTo>
                <a:cubicBezTo>
                  <a:pt x="15654" y="1256"/>
                  <a:pt x="15684" y="1240"/>
                  <a:pt x="15670" y="1192"/>
                </a:cubicBezTo>
                <a:cubicBezTo>
                  <a:pt x="15664" y="1172"/>
                  <a:pt x="15625" y="1166"/>
                  <a:pt x="15592" y="1164"/>
                </a:cubicBezTo>
                <a:cubicBezTo>
                  <a:pt x="15536" y="1161"/>
                  <a:pt x="15524" y="1180"/>
                  <a:pt x="15485" y="1218"/>
                </a:cubicBezTo>
                <a:cubicBezTo>
                  <a:pt x="15447" y="1255"/>
                  <a:pt x="15422" y="1276"/>
                  <a:pt x="15408" y="1323"/>
                </a:cubicBezTo>
                <a:cubicBezTo>
                  <a:pt x="15408" y="1332"/>
                  <a:pt x="15408" y="1341"/>
                  <a:pt x="15408" y="1350"/>
                </a:cubicBezTo>
                <a:cubicBezTo>
                  <a:pt x="15443" y="1363"/>
                  <a:pt x="15463" y="1391"/>
                  <a:pt x="15512" y="1376"/>
                </a:cubicBezTo>
                <a:cubicBezTo>
                  <a:pt x="15577" y="1356"/>
                  <a:pt x="15571" y="1282"/>
                  <a:pt x="15592" y="1244"/>
                </a:cubicBezTo>
                <a:cubicBezTo>
                  <a:pt x="15620" y="1194"/>
                  <a:pt x="15643" y="1166"/>
                  <a:pt x="15670" y="1111"/>
                </a:cubicBezTo>
                <a:cubicBezTo>
                  <a:pt x="15687" y="1076"/>
                  <a:pt x="15694" y="1049"/>
                  <a:pt x="15697" y="1006"/>
                </a:cubicBezTo>
                <a:cubicBezTo>
                  <a:pt x="15700" y="952"/>
                  <a:pt x="15684" y="976"/>
                  <a:pt x="15670" y="953"/>
                </a:cubicBezTo>
                <a:cubicBezTo>
                  <a:pt x="15670" y="1056"/>
                  <a:pt x="15634" y="1302"/>
                  <a:pt x="15697" y="1350"/>
                </a:cubicBezTo>
                <a:cubicBezTo>
                  <a:pt x="15749" y="1390"/>
                  <a:pt x="15752" y="1377"/>
                  <a:pt x="15804" y="1350"/>
                </a:cubicBezTo>
                <a:cubicBezTo>
                  <a:pt x="15852" y="1325"/>
                  <a:pt x="15852" y="1311"/>
                  <a:pt x="15881" y="1271"/>
                </a:cubicBezTo>
                <a:cubicBezTo>
                  <a:pt x="15904" y="1240"/>
                  <a:pt x="15922" y="1208"/>
                  <a:pt x="15908" y="1164"/>
                </a:cubicBezTo>
                <a:cubicBezTo>
                  <a:pt x="15908" y="1138"/>
                  <a:pt x="15908" y="1129"/>
                  <a:pt x="15881" y="1138"/>
                </a:cubicBezTo>
                <a:cubicBezTo>
                  <a:pt x="15864" y="1170"/>
                  <a:pt x="15860" y="1169"/>
                  <a:pt x="15858" y="1218"/>
                </a:cubicBezTo>
                <a:cubicBezTo>
                  <a:pt x="15855" y="1285"/>
                  <a:pt x="15865" y="1321"/>
                  <a:pt x="15881" y="1376"/>
                </a:cubicBezTo>
                <a:cubicBezTo>
                  <a:pt x="15928" y="1370"/>
                  <a:pt x="15934" y="1372"/>
                  <a:pt x="15962" y="1350"/>
                </a:cubicBezTo>
                <a:cubicBezTo>
                  <a:pt x="16001" y="1319"/>
                  <a:pt x="16020" y="1283"/>
                  <a:pt x="16043" y="1244"/>
                </a:cubicBezTo>
                <a:cubicBezTo>
                  <a:pt x="16055" y="1224"/>
                  <a:pt x="16058" y="1186"/>
                  <a:pt x="16069" y="1164"/>
                </a:cubicBezTo>
                <a:cubicBezTo>
                  <a:pt x="16069" y="1237"/>
                  <a:pt x="16072" y="1288"/>
                  <a:pt x="16093" y="1350"/>
                </a:cubicBezTo>
                <a:cubicBezTo>
                  <a:pt x="16112" y="1331"/>
                  <a:pt x="16125" y="1300"/>
                  <a:pt x="16147" y="1271"/>
                </a:cubicBezTo>
                <a:cubicBezTo>
                  <a:pt x="16160" y="1254"/>
                  <a:pt x="16182" y="1223"/>
                  <a:pt x="16201" y="1192"/>
                </a:cubicBezTo>
                <a:cubicBezTo>
                  <a:pt x="16221" y="1212"/>
                  <a:pt x="16227" y="1259"/>
                  <a:pt x="16281" y="1244"/>
                </a:cubicBezTo>
                <a:cubicBezTo>
                  <a:pt x="16283" y="1243"/>
                  <a:pt x="16300" y="1223"/>
                  <a:pt x="16332" y="1218"/>
                </a:cubicBezTo>
                <a:cubicBezTo>
                  <a:pt x="16358" y="1264"/>
                  <a:pt x="16372" y="1268"/>
                  <a:pt x="16412" y="1297"/>
                </a:cubicBezTo>
                <a:cubicBezTo>
                  <a:pt x="16466" y="1336"/>
                  <a:pt x="16474" y="1319"/>
                  <a:pt x="16520" y="1271"/>
                </a:cubicBezTo>
                <a:cubicBezTo>
                  <a:pt x="16547" y="1243"/>
                  <a:pt x="16588" y="1199"/>
                  <a:pt x="16597" y="1164"/>
                </a:cubicBezTo>
                <a:cubicBezTo>
                  <a:pt x="16603" y="1140"/>
                  <a:pt x="16594" y="1110"/>
                  <a:pt x="16597" y="1085"/>
                </a:cubicBezTo>
                <a:cubicBezTo>
                  <a:pt x="16553" y="1090"/>
                  <a:pt x="16525" y="1070"/>
                  <a:pt x="16493" y="1111"/>
                </a:cubicBezTo>
                <a:cubicBezTo>
                  <a:pt x="16469" y="1142"/>
                  <a:pt x="16450" y="1154"/>
                  <a:pt x="16439" y="1192"/>
                </a:cubicBezTo>
                <a:cubicBezTo>
                  <a:pt x="16424" y="1244"/>
                  <a:pt x="16451" y="1253"/>
                  <a:pt x="16466" y="1271"/>
                </a:cubicBezTo>
                <a:cubicBezTo>
                  <a:pt x="16490" y="1295"/>
                  <a:pt x="16496" y="1303"/>
                  <a:pt x="16520" y="1297"/>
                </a:cubicBezTo>
                <a:cubicBezTo>
                  <a:pt x="16530" y="1283"/>
                  <a:pt x="16563" y="1244"/>
                  <a:pt x="16570" y="1218"/>
                </a:cubicBezTo>
                <a:cubicBezTo>
                  <a:pt x="16577" y="1193"/>
                  <a:pt x="16583" y="1085"/>
                  <a:pt x="16570" y="1164"/>
                </a:cubicBezTo>
                <a:cubicBezTo>
                  <a:pt x="16560" y="1224"/>
                  <a:pt x="16577" y="1246"/>
                  <a:pt x="16597" y="1271"/>
                </a:cubicBezTo>
                <a:cubicBezTo>
                  <a:pt x="16605" y="1281"/>
                  <a:pt x="16640" y="1325"/>
                  <a:pt x="16678" y="1297"/>
                </a:cubicBezTo>
                <a:cubicBezTo>
                  <a:pt x="16711" y="1272"/>
                  <a:pt x="16730" y="1251"/>
                  <a:pt x="16755" y="1218"/>
                </a:cubicBezTo>
                <a:cubicBezTo>
                  <a:pt x="16755" y="1209"/>
                  <a:pt x="16755" y="1201"/>
                  <a:pt x="16755" y="1192"/>
                </a:cubicBezTo>
                <a:cubicBezTo>
                  <a:pt x="16794" y="1229"/>
                  <a:pt x="16767" y="1265"/>
                  <a:pt x="16836" y="1218"/>
                </a:cubicBezTo>
                <a:cubicBezTo>
                  <a:pt x="16862" y="1218"/>
                  <a:pt x="16871" y="1218"/>
                  <a:pt x="16862" y="1192"/>
                </a:cubicBezTo>
                <a:cubicBezTo>
                  <a:pt x="16883" y="1212"/>
                  <a:pt x="16896" y="1257"/>
                  <a:pt x="16943" y="1271"/>
                </a:cubicBezTo>
                <a:cubicBezTo>
                  <a:pt x="16990" y="1285"/>
                  <a:pt x="17041" y="1270"/>
                  <a:pt x="17074" y="1244"/>
                </a:cubicBezTo>
                <a:cubicBezTo>
                  <a:pt x="17102" y="1222"/>
                  <a:pt x="17116" y="1214"/>
                  <a:pt x="17128" y="1164"/>
                </a:cubicBezTo>
                <a:cubicBezTo>
                  <a:pt x="17135" y="1133"/>
                  <a:pt x="17128" y="1091"/>
                  <a:pt x="17128" y="1059"/>
                </a:cubicBezTo>
                <a:cubicBezTo>
                  <a:pt x="17085" y="1083"/>
                  <a:pt x="17060" y="1082"/>
                  <a:pt x="17047" y="1138"/>
                </a:cubicBezTo>
                <a:cubicBezTo>
                  <a:pt x="17041" y="1161"/>
                  <a:pt x="17047" y="1194"/>
                  <a:pt x="17047" y="1218"/>
                </a:cubicBezTo>
                <a:cubicBezTo>
                  <a:pt x="17115" y="1199"/>
                  <a:pt x="17075" y="1216"/>
                  <a:pt x="17128" y="1164"/>
                </a:cubicBezTo>
                <a:cubicBezTo>
                  <a:pt x="17161" y="1131"/>
                  <a:pt x="17159" y="1097"/>
                  <a:pt x="17178" y="1059"/>
                </a:cubicBezTo>
                <a:cubicBezTo>
                  <a:pt x="17209" y="995"/>
                  <a:pt x="17187" y="962"/>
                  <a:pt x="17205" y="899"/>
                </a:cubicBezTo>
                <a:cubicBezTo>
                  <a:pt x="17215" y="864"/>
                  <a:pt x="17252" y="811"/>
                  <a:pt x="17232" y="768"/>
                </a:cubicBezTo>
                <a:cubicBezTo>
                  <a:pt x="17223" y="768"/>
                  <a:pt x="17214" y="768"/>
                  <a:pt x="17205" y="768"/>
                </a:cubicBezTo>
                <a:cubicBezTo>
                  <a:pt x="17205" y="891"/>
                  <a:pt x="17184" y="1025"/>
                  <a:pt x="17232" y="1138"/>
                </a:cubicBezTo>
                <a:cubicBezTo>
                  <a:pt x="17232" y="1168"/>
                  <a:pt x="17235" y="1180"/>
                  <a:pt x="17259" y="1192"/>
                </a:cubicBezTo>
              </a:path>
              <a:path w="17260" h="3257" extrusionOk="0">
                <a:moveTo>
                  <a:pt x="11937" y="3044"/>
                </a:moveTo>
                <a:cubicBezTo>
                  <a:pt x="11937" y="3035"/>
                  <a:pt x="11937" y="3027"/>
                  <a:pt x="11937" y="3018"/>
                </a:cubicBezTo>
                <a:cubicBezTo>
                  <a:pt x="11930" y="3042"/>
                  <a:pt x="11905" y="3071"/>
                  <a:pt x="11887" y="3097"/>
                </a:cubicBezTo>
                <a:cubicBezTo>
                  <a:pt x="11863" y="3121"/>
                  <a:pt x="11854" y="3126"/>
                  <a:pt x="11860" y="3150"/>
                </a:cubicBezTo>
                <a:cubicBezTo>
                  <a:pt x="11835" y="3158"/>
                  <a:pt x="11818" y="3195"/>
                  <a:pt x="11806" y="3230"/>
                </a:cubicBezTo>
                <a:cubicBezTo>
                  <a:pt x="11806" y="3256"/>
                  <a:pt x="11806" y="3265"/>
                  <a:pt x="11806" y="3230"/>
                </a:cubicBezTo>
              </a:path>
              <a:path w="17260" h="3257" extrusionOk="0">
                <a:moveTo>
                  <a:pt x="11779" y="3071"/>
                </a:moveTo>
                <a:cubicBezTo>
                  <a:pt x="11816" y="3107"/>
                  <a:pt x="11840" y="3138"/>
                  <a:pt x="11887" y="3150"/>
                </a:cubicBezTo>
                <a:cubicBezTo>
                  <a:pt x="11899" y="3186"/>
                  <a:pt x="11894" y="3176"/>
                  <a:pt x="11937" y="3176"/>
                </a:cubicBezTo>
                <a:cubicBezTo>
                  <a:pt x="11945" y="3198"/>
                  <a:pt x="11964" y="3250"/>
                  <a:pt x="11964" y="3202"/>
                </a:cubicBezTo>
              </a:path>
              <a:path w="17260" h="3257" extrusionOk="0">
                <a:moveTo>
                  <a:pt x="134" y="2859"/>
                </a:moveTo>
                <a:cubicBezTo>
                  <a:pt x="130" y="2845"/>
                  <a:pt x="80" y="2800"/>
                  <a:pt x="54" y="2832"/>
                </a:cubicBezTo>
                <a:cubicBezTo>
                  <a:pt x="46" y="2843"/>
                  <a:pt x="37" y="2904"/>
                  <a:pt x="27" y="2911"/>
                </a:cubicBezTo>
                <a:cubicBezTo>
                  <a:pt x="0" y="2911"/>
                  <a:pt x="-9" y="2911"/>
                  <a:pt x="0" y="2939"/>
                </a:cubicBezTo>
                <a:cubicBezTo>
                  <a:pt x="10" y="2967"/>
                  <a:pt x="21" y="2986"/>
                  <a:pt x="54" y="2990"/>
                </a:cubicBezTo>
                <a:cubicBezTo>
                  <a:pt x="102" y="2996"/>
                  <a:pt x="118" y="2947"/>
                  <a:pt x="134" y="2939"/>
                </a:cubicBezTo>
                <a:cubicBezTo>
                  <a:pt x="143" y="2934"/>
                  <a:pt x="188" y="2885"/>
                  <a:pt x="158" y="2859"/>
                </a:cubicBezTo>
                <a:cubicBezTo>
                  <a:pt x="155" y="2856"/>
                  <a:pt x="101" y="2806"/>
                  <a:pt x="81" y="2832"/>
                </a:cubicBezTo>
                <a:cubicBezTo>
                  <a:pt x="81" y="2859"/>
                  <a:pt x="81" y="2867"/>
                  <a:pt x="81" y="2885"/>
                </a:cubicBezTo>
              </a:path>
              <a:path w="17260" h="3257" extrusionOk="0">
                <a:moveTo>
                  <a:pt x="266" y="2859"/>
                </a:moveTo>
                <a:cubicBezTo>
                  <a:pt x="297" y="2869"/>
                  <a:pt x="314" y="2896"/>
                  <a:pt x="319" y="2939"/>
                </a:cubicBezTo>
                <a:cubicBezTo>
                  <a:pt x="326" y="3000"/>
                  <a:pt x="309" y="2989"/>
                  <a:pt x="292" y="2939"/>
                </a:cubicBezTo>
                <a:cubicBezTo>
                  <a:pt x="282" y="2908"/>
                  <a:pt x="287" y="2848"/>
                  <a:pt x="319" y="2832"/>
                </a:cubicBezTo>
                <a:cubicBezTo>
                  <a:pt x="335" y="2824"/>
                  <a:pt x="379" y="2832"/>
                  <a:pt x="397" y="2832"/>
                </a:cubicBezTo>
              </a:path>
              <a:path w="17260" h="3257" extrusionOk="0">
                <a:moveTo>
                  <a:pt x="1085" y="2911"/>
                </a:moveTo>
                <a:cubicBezTo>
                  <a:pt x="1085" y="2806"/>
                  <a:pt x="1089" y="2710"/>
                  <a:pt x="1058" y="2620"/>
                </a:cubicBezTo>
                <a:cubicBezTo>
                  <a:pt x="1058" y="2594"/>
                  <a:pt x="1058" y="2585"/>
                  <a:pt x="1032" y="2594"/>
                </a:cubicBezTo>
                <a:cubicBezTo>
                  <a:pt x="1023" y="2634"/>
                  <a:pt x="1008" y="2654"/>
                  <a:pt x="1008" y="2699"/>
                </a:cubicBezTo>
                <a:cubicBezTo>
                  <a:pt x="1008" y="2750"/>
                  <a:pt x="1025" y="2792"/>
                  <a:pt x="1032" y="2832"/>
                </a:cubicBezTo>
                <a:cubicBezTo>
                  <a:pt x="1046" y="2908"/>
                  <a:pt x="1026" y="2907"/>
                  <a:pt x="1085" y="2964"/>
                </a:cubicBezTo>
              </a:path>
              <a:path w="17260" h="3257" extrusionOk="0">
                <a:moveTo>
                  <a:pt x="1297" y="2939"/>
                </a:moveTo>
                <a:cubicBezTo>
                  <a:pt x="1297" y="2864"/>
                  <a:pt x="1287" y="2866"/>
                  <a:pt x="1270" y="2832"/>
                </a:cubicBezTo>
                <a:cubicBezTo>
                  <a:pt x="1270" y="2806"/>
                  <a:pt x="1270" y="2797"/>
                  <a:pt x="1243" y="2806"/>
                </a:cubicBezTo>
                <a:cubicBezTo>
                  <a:pt x="1233" y="2850"/>
                  <a:pt x="1198" y="2867"/>
                  <a:pt x="1193" y="2911"/>
                </a:cubicBezTo>
                <a:cubicBezTo>
                  <a:pt x="1193" y="2920"/>
                  <a:pt x="1193" y="2930"/>
                  <a:pt x="1193" y="2939"/>
                </a:cubicBezTo>
                <a:cubicBezTo>
                  <a:pt x="1249" y="2939"/>
                  <a:pt x="1246" y="2923"/>
                  <a:pt x="1270" y="2911"/>
                </a:cubicBezTo>
                <a:cubicBezTo>
                  <a:pt x="1309" y="2891"/>
                  <a:pt x="1304" y="2792"/>
                  <a:pt x="1324" y="2832"/>
                </a:cubicBezTo>
                <a:cubicBezTo>
                  <a:pt x="1349" y="2881"/>
                  <a:pt x="1312" y="2914"/>
                  <a:pt x="1351" y="2964"/>
                </a:cubicBezTo>
                <a:cubicBezTo>
                  <a:pt x="1392" y="2954"/>
                  <a:pt x="1426" y="2941"/>
                  <a:pt x="1458" y="2911"/>
                </a:cubicBezTo>
                <a:cubicBezTo>
                  <a:pt x="1484" y="2887"/>
                  <a:pt x="1505" y="2839"/>
                  <a:pt x="1509" y="2806"/>
                </a:cubicBezTo>
                <a:cubicBezTo>
                  <a:pt x="1519" y="2717"/>
                  <a:pt x="1506" y="2640"/>
                  <a:pt x="1482" y="2568"/>
                </a:cubicBezTo>
                <a:cubicBezTo>
                  <a:pt x="1482" y="2559"/>
                  <a:pt x="1482" y="2550"/>
                  <a:pt x="1482" y="2541"/>
                </a:cubicBezTo>
                <a:cubicBezTo>
                  <a:pt x="1441" y="2602"/>
                  <a:pt x="1471" y="2589"/>
                  <a:pt x="1482" y="2647"/>
                </a:cubicBezTo>
                <a:cubicBezTo>
                  <a:pt x="1492" y="2700"/>
                  <a:pt x="1526" y="2734"/>
                  <a:pt x="1535" y="2779"/>
                </a:cubicBezTo>
                <a:cubicBezTo>
                  <a:pt x="1538" y="2794"/>
                  <a:pt x="1561" y="2948"/>
                  <a:pt x="1535" y="2859"/>
                </a:cubicBezTo>
                <a:cubicBezTo>
                  <a:pt x="1520" y="2806"/>
                  <a:pt x="1537" y="2771"/>
                  <a:pt x="1562" y="2753"/>
                </a:cubicBezTo>
                <a:cubicBezTo>
                  <a:pt x="1611" y="2718"/>
                  <a:pt x="1568" y="2716"/>
                  <a:pt x="1616" y="2699"/>
                </a:cubicBezTo>
              </a:path>
              <a:path w="17260" h="3257" extrusionOk="0">
                <a:moveTo>
                  <a:pt x="796" y="3044"/>
                </a:moveTo>
                <a:cubicBezTo>
                  <a:pt x="796" y="3017"/>
                  <a:pt x="796" y="3008"/>
                  <a:pt x="796" y="2990"/>
                </a:cubicBezTo>
                <a:cubicBezTo>
                  <a:pt x="785" y="3033"/>
                  <a:pt x="756" y="3057"/>
                  <a:pt x="743" y="3097"/>
                </a:cubicBezTo>
                <a:cubicBezTo>
                  <a:pt x="743" y="3123"/>
                  <a:pt x="743" y="3132"/>
                  <a:pt x="743" y="3150"/>
                </a:cubicBezTo>
              </a:path>
              <a:path w="17260" h="3257" extrusionOk="0">
                <a:moveTo>
                  <a:pt x="1670" y="2939"/>
                </a:moveTo>
                <a:cubicBezTo>
                  <a:pt x="1695" y="2929"/>
                  <a:pt x="1716" y="2916"/>
                  <a:pt x="1720" y="2885"/>
                </a:cubicBezTo>
                <a:cubicBezTo>
                  <a:pt x="1720" y="2859"/>
                  <a:pt x="1720" y="2850"/>
                  <a:pt x="1720" y="2832"/>
                </a:cubicBezTo>
                <a:cubicBezTo>
                  <a:pt x="1669" y="2845"/>
                  <a:pt x="1670" y="2858"/>
                  <a:pt x="1670" y="2911"/>
                </a:cubicBezTo>
                <a:cubicBezTo>
                  <a:pt x="1670" y="2938"/>
                  <a:pt x="1670" y="2946"/>
                  <a:pt x="1670" y="2964"/>
                </a:cubicBezTo>
                <a:cubicBezTo>
                  <a:pt x="1720" y="2964"/>
                  <a:pt x="1733" y="2952"/>
                  <a:pt x="1774" y="2939"/>
                </a:cubicBezTo>
                <a:cubicBezTo>
                  <a:pt x="1783" y="2936"/>
                  <a:pt x="1849" y="2894"/>
                  <a:pt x="1855" y="2885"/>
                </a:cubicBezTo>
                <a:cubicBezTo>
                  <a:pt x="1867" y="2868"/>
                  <a:pt x="1852" y="2801"/>
                  <a:pt x="1882" y="2859"/>
                </a:cubicBezTo>
                <a:cubicBezTo>
                  <a:pt x="1894" y="2883"/>
                  <a:pt x="1918" y="2932"/>
                  <a:pt x="1932" y="2939"/>
                </a:cubicBezTo>
                <a:cubicBezTo>
                  <a:pt x="1941" y="2939"/>
                  <a:pt x="1950" y="2939"/>
                  <a:pt x="1959" y="2939"/>
                </a:cubicBezTo>
                <a:cubicBezTo>
                  <a:pt x="1959" y="2873"/>
                  <a:pt x="1946" y="2808"/>
                  <a:pt x="1986" y="2779"/>
                </a:cubicBezTo>
                <a:cubicBezTo>
                  <a:pt x="2022" y="2753"/>
                  <a:pt x="2050" y="2737"/>
                  <a:pt x="2093" y="2727"/>
                </a:cubicBezTo>
              </a:path>
              <a:path w="17260" h="3257" extrusionOk="0">
                <a:moveTo>
                  <a:pt x="2463" y="2939"/>
                </a:moveTo>
                <a:cubicBezTo>
                  <a:pt x="2476" y="2897"/>
                  <a:pt x="2490" y="2916"/>
                  <a:pt x="2490" y="2859"/>
                </a:cubicBezTo>
                <a:cubicBezTo>
                  <a:pt x="2490" y="2817"/>
                  <a:pt x="2516" y="2788"/>
                  <a:pt x="2543" y="2779"/>
                </a:cubicBezTo>
                <a:cubicBezTo>
                  <a:pt x="2554" y="2830"/>
                  <a:pt x="2609" y="2863"/>
                  <a:pt x="2621" y="2885"/>
                </a:cubicBezTo>
                <a:cubicBezTo>
                  <a:pt x="2639" y="2919"/>
                  <a:pt x="2604" y="2951"/>
                  <a:pt x="2594" y="2964"/>
                </a:cubicBezTo>
                <a:cubicBezTo>
                  <a:pt x="2585" y="2973"/>
                  <a:pt x="2576" y="2981"/>
                  <a:pt x="2567" y="2990"/>
                </a:cubicBezTo>
                <a:cubicBezTo>
                  <a:pt x="2567" y="2936"/>
                  <a:pt x="2582" y="2934"/>
                  <a:pt x="2594" y="2911"/>
                </a:cubicBezTo>
                <a:cubicBezTo>
                  <a:pt x="2613" y="2874"/>
                  <a:pt x="2636" y="2885"/>
                  <a:pt x="2674" y="2859"/>
                </a:cubicBezTo>
                <a:cubicBezTo>
                  <a:pt x="2696" y="2844"/>
                  <a:pt x="2751" y="2814"/>
                  <a:pt x="2755" y="2806"/>
                </a:cubicBezTo>
                <a:cubicBezTo>
                  <a:pt x="2755" y="2779"/>
                  <a:pt x="2755" y="2771"/>
                  <a:pt x="2755" y="2753"/>
                </a:cubicBezTo>
                <a:cubicBezTo>
                  <a:pt x="2701" y="2766"/>
                  <a:pt x="2701" y="2778"/>
                  <a:pt x="2701" y="2832"/>
                </a:cubicBezTo>
                <a:cubicBezTo>
                  <a:pt x="2701" y="2871"/>
                  <a:pt x="2725" y="2907"/>
                  <a:pt x="2755" y="2911"/>
                </a:cubicBezTo>
                <a:cubicBezTo>
                  <a:pt x="2790" y="2916"/>
                  <a:pt x="2834" y="2901"/>
                  <a:pt x="2859" y="2885"/>
                </a:cubicBezTo>
                <a:cubicBezTo>
                  <a:pt x="2895" y="2862"/>
                  <a:pt x="2913" y="2736"/>
                  <a:pt x="2913" y="2779"/>
                </a:cubicBezTo>
                <a:cubicBezTo>
                  <a:pt x="2913" y="2788"/>
                  <a:pt x="2913" y="2797"/>
                  <a:pt x="2913" y="2806"/>
                </a:cubicBezTo>
                <a:cubicBezTo>
                  <a:pt x="2939" y="2840"/>
                  <a:pt x="2959" y="2901"/>
                  <a:pt x="2967" y="2939"/>
                </a:cubicBezTo>
                <a:cubicBezTo>
                  <a:pt x="2980" y="3000"/>
                  <a:pt x="2985" y="3188"/>
                  <a:pt x="2940" y="3202"/>
                </a:cubicBezTo>
                <a:cubicBezTo>
                  <a:pt x="2940" y="3124"/>
                  <a:pt x="2954" y="3055"/>
                  <a:pt x="2967" y="2990"/>
                </a:cubicBezTo>
                <a:cubicBezTo>
                  <a:pt x="2979" y="2933"/>
                  <a:pt x="2975" y="2883"/>
                  <a:pt x="2990" y="2832"/>
                </a:cubicBezTo>
                <a:cubicBezTo>
                  <a:pt x="2995" y="2815"/>
                  <a:pt x="3035" y="2763"/>
                  <a:pt x="3071" y="2779"/>
                </a:cubicBezTo>
                <a:cubicBezTo>
                  <a:pt x="3107" y="2795"/>
                  <a:pt x="3142" y="2805"/>
                  <a:pt x="3151" y="2832"/>
                </a:cubicBezTo>
                <a:cubicBezTo>
                  <a:pt x="3109" y="2843"/>
                  <a:pt x="3083" y="2872"/>
                  <a:pt x="3044" y="2885"/>
                </a:cubicBezTo>
                <a:cubicBezTo>
                  <a:pt x="3017" y="2885"/>
                  <a:pt x="3008" y="2885"/>
                  <a:pt x="2990" y="2885"/>
                </a:cubicBezTo>
              </a:path>
              <a:path w="17260" h="3257" extrusionOk="0">
                <a:moveTo>
                  <a:pt x="3363" y="2806"/>
                </a:moveTo>
                <a:cubicBezTo>
                  <a:pt x="3343" y="2779"/>
                  <a:pt x="3329" y="2728"/>
                  <a:pt x="3283" y="2753"/>
                </a:cubicBezTo>
                <a:cubicBezTo>
                  <a:pt x="3267" y="2762"/>
                  <a:pt x="3198" y="2844"/>
                  <a:pt x="3205" y="2859"/>
                </a:cubicBezTo>
                <a:cubicBezTo>
                  <a:pt x="3230" y="2859"/>
                  <a:pt x="3238" y="2860"/>
                  <a:pt x="3229" y="2885"/>
                </a:cubicBezTo>
                <a:cubicBezTo>
                  <a:pt x="3262" y="2874"/>
                  <a:pt x="3273" y="2863"/>
                  <a:pt x="3309" y="2832"/>
                </a:cubicBezTo>
                <a:cubicBezTo>
                  <a:pt x="3318" y="2823"/>
                  <a:pt x="3327" y="2815"/>
                  <a:pt x="3336" y="2806"/>
                </a:cubicBezTo>
                <a:cubicBezTo>
                  <a:pt x="3336" y="2864"/>
                  <a:pt x="3330" y="2894"/>
                  <a:pt x="3363" y="2939"/>
                </a:cubicBezTo>
                <a:cubicBezTo>
                  <a:pt x="3404" y="2928"/>
                  <a:pt x="3424" y="2893"/>
                  <a:pt x="3440" y="2885"/>
                </a:cubicBezTo>
                <a:cubicBezTo>
                  <a:pt x="3470" y="2870"/>
                  <a:pt x="3471" y="2821"/>
                  <a:pt x="3494" y="2806"/>
                </a:cubicBezTo>
                <a:cubicBezTo>
                  <a:pt x="3551" y="2769"/>
                  <a:pt x="3498" y="2791"/>
                  <a:pt x="3521" y="2832"/>
                </a:cubicBezTo>
                <a:cubicBezTo>
                  <a:pt x="3536" y="2858"/>
                  <a:pt x="3571" y="2903"/>
                  <a:pt x="3575" y="2911"/>
                </a:cubicBezTo>
                <a:cubicBezTo>
                  <a:pt x="3575" y="2939"/>
                  <a:pt x="3575" y="2948"/>
                  <a:pt x="3602" y="2939"/>
                </a:cubicBezTo>
              </a:path>
              <a:path w="17260" h="3257" extrusionOk="0">
                <a:moveTo>
                  <a:pt x="3760" y="2859"/>
                </a:moveTo>
                <a:cubicBezTo>
                  <a:pt x="3760" y="2832"/>
                  <a:pt x="3760" y="2824"/>
                  <a:pt x="3760" y="2806"/>
                </a:cubicBezTo>
                <a:cubicBezTo>
                  <a:pt x="3727" y="2806"/>
                  <a:pt x="3688" y="2814"/>
                  <a:pt x="3679" y="2832"/>
                </a:cubicBezTo>
                <a:cubicBezTo>
                  <a:pt x="3657" y="2876"/>
                  <a:pt x="3659" y="2872"/>
                  <a:pt x="3679" y="2911"/>
                </a:cubicBezTo>
                <a:cubicBezTo>
                  <a:pt x="3714" y="2900"/>
                  <a:pt x="3712" y="2869"/>
                  <a:pt x="3733" y="2859"/>
                </a:cubicBezTo>
                <a:cubicBezTo>
                  <a:pt x="3760" y="2859"/>
                  <a:pt x="3769" y="2859"/>
                  <a:pt x="3760" y="2832"/>
                </a:cubicBezTo>
                <a:cubicBezTo>
                  <a:pt x="3760" y="2875"/>
                  <a:pt x="3742" y="2933"/>
                  <a:pt x="3786" y="2939"/>
                </a:cubicBezTo>
                <a:cubicBezTo>
                  <a:pt x="3851" y="2948"/>
                  <a:pt x="3838" y="2923"/>
                  <a:pt x="3864" y="2885"/>
                </a:cubicBezTo>
                <a:cubicBezTo>
                  <a:pt x="3889" y="2848"/>
                  <a:pt x="3916" y="2810"/>
                  <a:pt x="3944" y="2779"/>
                </a:cubicBezTo>
                <a:cubicBezTo>
                  <a:pt x="3967" y="2754"/>
                  <a:pt x="3991" y="2679"/>
                  <a:pt x="3998" y="2647"/>
                </a:cubicBezTo>
                <a:cubicBezTo>
                  <a:pt x="4010" y="2593"/>
                  <a:pt x="4000" y="2553"/>
                  <a:pt x="3971" y="2515"/>
                </a:cubicBezTo>
                <a:cubicBezTo>
                  <a:pt x="3971" y="2642"/>
                  <a:pt x="3960" y="2775"/>
                  <a:pt x="3998" y="2885"/>
                </a:cubicBezTo>
                <a:cubicBezTo>
                  <a:pt x="4008" y="2915"/>
                  <a:pt x="4053" y="2934"/>
                  <a:pt x="4079" y="2885"/>
                </a:cubicBezTo>
                <a:cubicBezTo>
                  <a:pt x="4092" y="2860"/>
                  <a:pt x="4117" y="2843"/>
                  <a:pt x="4129" y="2806"/>
                </a:cubicBezTo>
                <a:cubicBezTo>
                  <a:pt x="4129" y="2797"/>
                  <a:pt x="4129" y="2788"/>
                  <a:pt x="4129" y="2779"/>
                </a:cubicBezTo>
                <a:cubicBezTo>
                  <a:pt x="4129" y="2838"/>
                  <a:pt x="4121" y="2860"/>
                  <a:pt x="4156" y="2885"/>
                </a:cubicBezTo>
                <a:cubicBezTo>
                  <a:pt x="4180" y="2909"/>
                  <a:pt x="4186" y="2917"/>
                  <a:pt x="4210" y="2911"/>
                </a:cubicBezTo>
              </a:path>
              <a:path w="17260" h="3257" extrusionOk="0">
                <a:moveTo>
                  <a:pt x="4290" y="2594"/>
                </a:moveTo>
                <a:cubicBezTo>
                  <a:pt x="4264" y="2594"/>
                  <a:pt x="4255" y="2594"/>
                  <a:pt x="4264" y="2620"/>
                </a:cubicBezTo>
              </a:path>
              <a:path w="17260" h="3257" extrusionOk="0">
                <a:moveTo>
                  <a:pt x="3813" y="2647"/>
                </a:moveTo>
                <a:cubicBezTo>
                  <a:pt x="3813" y="2656"/>
                  <a:pt x="3813" y="2664"/>
                  <a:pt x="3813" y="2673"/>
                </a:cubicBezTo>
                <a:cubicBezTo>
                  <a:pt x="3841" y="2652"/>
                  <a:pt x="3886" y="2631"/>
                  <a:pt x="3918" y="2620"/>
                </a:cubicBezTo>
                <a:cubicBezTo>
                  <a:pt x="3950" y="2609"/>
                  <a:pt x="4020" y="2620"/>
                  <a:pt x="4052" y="2620"/>
                </a:cubicBezTo>
              </a:path>
              <a:path w="17260" h="3257" extrusionOk="0">
                <a:moveTo>
                  <a:pt x="4368" y="2832"/>
                </a:moveTo>
                <a:cubicBezTo>
                  <a:pt x="4368" y="2823"/>
                  <a:pt x="4368" y="2815"/>
                  <a:pt x="4368" y="2806"/>
                </a:cubicBezTo>
                <a:cubicBezTo>
                  <a:pt x="4323" y="2817"/>
                  <a:pt x="4295" y="2835"/>
                  <a:pt x="4290" y="2885"/>
                </a:cubicBezTo>
                <a:cubicBezTo>
                  <a:pt x="4290" y="2912"/>
                  <a:pt x="4290" y="2921"/>
                  <a:pt x="4290" y="2939"/>
                </a:cubicBezTo>
                <a:cubicBezTo>
                  <a:pt x="4340" y="2939"/>
                  <a:pt x="4357" y="2945"/>
                  <a:pt x="4395" y="2911"/>
                </a:cubicBezTo>
                <a:cubicBezTo>
                  <a:pt x="4431" y="2879"/>
                  <a:pt x="4421" y="2851"/>
                  <a:pt x="4421" y="2806"/>
                </a:cubicBezTo>
                <a:cubicBezTo>
                  <a:pt x="4421" y="2779"/>
                  <a:pt x="4421" y="2770"/>
                  <a:pt x="4395" y="2779"/>
                </a:cubicBezTo>
                <a:cubicBezTo>
                  <a:pt x="4357" y="2792"/>
                  <a:pt x="4368" y="2786"/>
                  <a:pt x="4368" y="2832"/>
                </a:cubicBezTo>
              </a:path>
              <a:path w="17260" h="3257" extrusionOk="0">
                <a:moveTo>
                  <a:pt x="4526" y="2832"/>
                </a:moveTo>
                <a:cubicBezTo>
                  <a:pt x="4526" y="2787"/>
                  <a:pt x="4548" y="2852"/>
                  <a:pt x="4552" y="2859"/>
                </a:cubicBezTo>
                <a:cubicBezTo>
                  <a:pt x="4552" y="2885"/>
                  <a:pt x="4552" y="2894"/>
                  <a:pt x="4579" y="2885"/>
                </a:cubicBezTo>
                <a:cubicBezTo>
                  <a:pt x="4610" y="2855"/>
                  <a:pt x="4623" y="2845"/>
                  <a:pt x="4633" y="2806"/>
                </a:cubicBezTo>
                <a:cubicBezTo>
                  <a:pt x="4647" y="2845"/>
                  <a:pt x="4657" y="2837"/>
                  <a:pt x="4687" y="2859"/>
                </a:cubicBezTo>
                <a:cubicBezTo>
                  <a:pt x="4711" y="2882"/>
                  <a:pt x="4715" y="2890"/>
                  <a:pt x="4737" y="2885"/>
                </a:cubicBezTo>
              </a:path>
              <a:path w="17260" h="3257" extrusionOk="0">
                <a:moveTo>
                  <a:pt x="5110" y="2806"/>
                </a:moveTo>
                <a:cubicBezTo>
                  <a:pt x="5110" y="2832"/>
                  <a:pt x="5110" y="2841"/>
                  <a:pt x="5110" y="2859"/>
                </a:cubicBezTo>
                <a:cubicBezTo>
                  <a:pt x="5167" y="2859"/>
                  <a:pt x="5163" y="2844"/>
                  <a:pt x="5187" y="2832"/>
                </a:cubicBezTo>
                <a:cubicBezTo>
                  <a:pt x="5210" y="2820"/>
                  <a:pt x="5227" y="2803"/>
                  <a:pt x="5241" y="2832"/>
                </a:cubicBezTo>
                <a:cubicBezTo>
                  <a:pt x="5241" y="2859"/>
                  <a:pt x="5241" y="2868"/>
                  <a:pt x="5268" y="2859"/>
                </a:cubicBezTo>
                <a:cubicBezTo>
                  <a:pt x="5293" y="2851"/>
                  <a:pt x="5319" y="2805"/>
                  <a:pt x="5322" y="2779"/>
                </a:cubicBezTo>
                <a:cubicBezTo>
                  <a:pt x="5322" y="2753"/>
                  <a:pt x="5322" y="2744"/>
                  <a:pt x="5322" y="2727"/>
                </a:cubicBezTo>
              </a:path>
              <a:path w="17260" h="3257" extrusionOk="0">
                <a:moveTo>
                  <a:pt x="5507" y="2594"/>
                </a:moveTo>
                <a:cubicBezTo>
                  <a:pt x="5507" y="2682"/>
                  <a:pt x="5501" y="2750"/>
                  <a:pt x="5480" y="2832"/>
                </a:cubicBezTo>
                <a:cubicBezTo>
                  <a:pt x="5470" y="2873"/>
                  <a:pt x="5457" y="2923"/>
                  <a:pt x="5453" y="2964"/>
                </a:cubicBezTo>
                <a:cubicBezTo>
                  <a:pt x="5453" y="2991"/>
                  <a:pt x="5453" y="3000"/>
                  <a:pt x="5453" y="3018"/>
                </a:cubicBezTo>
              </a:path>
              <a:path w="17260" h="3257" extrusionOk="0">
                <a:moveTo>
                  <a:pt x="5984" y="2620"/>
                </a:moveTo>
                <a:cubicBezTo>
                  <a:pt x="5993" y="2620"/>
                  <a:pt x="6002" y="2620"/>
                  <a:pt x="6011" y="2620"/>
                </a:cubicBezTo>
                <a:cubicBezTo>
                  <a:pt x="6001" y="2591"/>
                  <a:pt x="5991" y="2572"/>
                  <a:pt x="5957" y="2568"/>
                </a:cubicBezTo>
                <a:cubicBezTo>
                  <a:pt x="5913" y="2563"/>
                  <a:pt x="5900" y="2577"/>
                  <a:pt x="5876" y="2594"/>
                </a:cubicBezTo>
                <a:cubicBezTo>
                  <a:pt x="5849" y="2620"/>
                  <a:pt x="5841" y="2628"/>
                  <a:pt x="5826" y="2647"/>
                </a:cubicBezTo>
                <a:cubicBezTo>
                  <a:pt x="5837" y="2683"/>
                  <a:pt x="5866" y="2678"/>
                  <a:pt x="5876" y="2699"/>
                </a:cubicBezTo>
                <a:cubicBezTo>
                  <a:pt x="5895" y="2738"/>
                  <a:pt x="5903" y="2727"/>
                  <a:pt x="5957" y="2727"/>
                </a:cubicBezTo>
                <a:cubicBezTo>
                  <a:pt x="5984" y="2727"/>
                  <a:pt x="6010" y="2727"/>
                  <a:pt x="6037" y="2727"/>
                </a:cubicBezTo>
                <a:cubicBezTo>
                  <a:pt x="6037" y="2780"/>
                  <a:pt x="6022" y="2784"/>
                  <a:pt x="6011" y="2806"/>
                </a:cubicBezTo>
                <a:cubicBezTo>
                  <a:pt x="5999" y="2829"/>
                  <a:pt x="5957" y="2856"/>
                  <a:pt x="5930" y="2859"/>
                </a:cubicBezTo>
                <a:cubicBezTo>
                  <a:pt x="5885" y="2865"/>
                  <a:pt x="5887" y="2866"/>
                  <a:pt x="5876" y="2832"/>
                </a:cubicBezTo>
              </a:path>
              <a:path w="17260" h="3257" extrusionOk="0">
                <a:moveTo>
                  <a:pt x="6249" y="2620"/>
                </a:moveTo>
                <a:cubicBezTo>
                  <a:pt x="6249" y="2590"/>
                  <a:pt x="6246" y="2579"/>
                  <a:pt x="6222" y="2568"/>
                </a:cubicBezTo>
                <a:cubicBezTo>
                  <a:pt x="6182" y="2581"/>
                  <a:pt x="6190" y="2590"/>
                  <a:pt x="6168" y="2620"/>
                </a:cubicBezTo>
                <a:cubicBezTo>
                  <a:pt x="6143" y="2654"/>
                  <a:pt x="6120" y="2685"/>
                  <a:pt x="6115" y="2727"/>
                </a:cubicBezTo>
                <a:cubicBezTo>
                  <a:pt x="6110" y="2774"/>
                  <a:pt x="6112" y="2798"/>
                  <a:pt x="6142" y="2832"/>
                </a:cubicBezTo>
                <a:cubicBezTo>
                  <a:pt x="6165" y="2858"/>
                  <a:pt x="6238" y="2879"/>
                  <a:pt x="6273" y="2859"/>
                </a:cubicBezTo>
                <a:cubicBezTo>
                  <a:pt x="6297" y="2835"/>
                  <a:pt x="6302" y="2826"/>
                  <a:pt x="6326" y="2832"/>
                </a:cubicBezTo>
              </a:path>
              <a:path w="17260" h="3257" extrusionOk="0">
                <a:moveTo>
                  <a:pt x="6434" y="2620"/>
                </a:moveTo>
                <a:cubicBezTo>
                  <a:pt x="6434" y="2551"/>
                  <a:pt x="6434" y="2661"/>
                  <a:pt x="6434" y="2673"/>
                </a:cubicBezTo>
                <a:cubicBezTo>
                  <a:pt x="6434" y="2697"/>
                  <a:pt x="6434" y="2842"/>
                  <a:pt x="6434" y="2779"/>
                </a:cubicBezTo>
                <a:cubicBezTo>
                  <a:pt x="6434" y="2735"/>
                  <a:pt x="6434" y="2691"/>
                  <a:pt x="6434" y="2647"/>
                </a:cubicBezTo>
                <a:cubicBezTo>
                  <a:pt x="6449" y="2667"/>
                  <a:pt x="6476" y="2723"/>
                  <a:pt x="6484" y="2727"/>
                </a:cubicBezTo>
                <a:cubicBezTo>
                  <a:pt x="6501" y="2736"/>
                  <a:pt x="6530" y="2772"/>
                  <a:pt x="6565" y="2753"/>
                </a:cubicBezTo>
                <a:cubicBezTo>
                  <a:pt x="6592" y="2738"/>
                  <a:pt x="6616" y="2646"/>
                  <a:pt x="6619" y="2620"/>
                </a:cubicBezTo>
                <a:cubicBezTo>
                  <a:pt x="6621" y="2599"/>
                  <a:pt x="6646" y="2550"/>
                  <a:pt x="6646" y="2594"/>
                </a:cubicBezTo>
                <a:cubicBezTo>
                  <a:pt x="6646" y="2635"/>
                  <a:pt x="6672" y="2652"/>
                  <a:pt x="6672" y="2699"/>
                </a:cubicBezTo>
                <a:cubicBezTo>
                  <a:pt x="6672" y="2760"/>
                  <a:pt x="6685" y="2779"/>
                  <a:pt x="6699" y="2806"/>
                </a:cubicBezTo>
                <a:cubicBezTo>
                  <a:pt x="6699" y="2832"/>
                  <a:pt x="6699" y="2841"/>
                  <a:pt x="6699" y="2806"/>
                </a:cubicBezTo>
              </a:path>
              <a:path w="17260" h="3257" extrusionOk="0">
                <a:moveTo>
                  <a:pt x="6961" y="2699"/>
                </a:moveTo>
                <a:cubicBezTo>
                  <a:pt x="6986" y="2691"/>
                  <a:pt x="7003" y="2655"/>
                  <a:pt x="7015" y="2620"/>
                </a:cubicBezTo>
                <a:cubicBezTo>
                  <a:pt x="7026" y="2587"/>
                  <a:pt x="7032" y="2545"/>
                  <a:pt x="7042" y="2515"/>
                </a:cubicBezTo>
                <a:cubicBezTo>
                  <a:pt x="7056" y="2472"/>
                  <a:pt x="7045" y="2445"/>
                  <a:pt x="7015" y="2436"/>
                </a:cubicBezTo>
                <a:cubicBezTo>
                  <a:pt x="6965" y="2498"/>
                  <a:pt x="7002" y="2494"/>
                  <a:pt x="7015" y="2568"/>
                </a:cubicBezTo>
                <a:cubicBezTo>
                  <a:pt x="7040" y="2708"/>
                  <a:pt x="7015" y="2874"/>
                  <a:pt x="7015" y="3018"/>
                </a:cubicBezTo>
                <a:cubicBezTo>
                  <a:pt x="7015" y="2950"/>
                  <a:pt x="7023" y="2914"/>
                  <a:pt x="7042" y="2859"/>
                </a:cubicBezTo>
                <a:cubicBezTo>
                  <a:pt x="7056" y="2818"/>
                  <a:pt x="7066" y="2829"/>
                  <a:pt x="7096" y="2806"/>
                </a:cubicBezTo>
                <a:cubicBezTo>
                  <a:pt x="7111" y="2795"/>
                  <a:pt x="7199" y="2755"/>
                  <a:pt x="7200" y="2753"/>
                </a:cubicBezTo>
                <a:cubicBezTo>
                  <a:pt x="7200" y="2744"/>
                  <a:pt x="7200" y="2736"/>
                  <a:pt x="7200" y="2727"/>
                </a:cubicBezTo>
                <a:cubicBezTo>
                  <a:pt x="7189" y="2692"/>
                  <a:pt x="7181" y="2684"/>
                  <a:pt x="7146" y="2673"/>
                </a:cubicBezTo>
                <a:cubicBezTo>
                  <a:pt x="7135" y="2711"/>
                  <a:pt x="7123" y="2699"/>
                  <a:pt x="7123" y="2753"/>
                </a:cubicBezTo>
                <a:cubicBezTo>
                  <a:pt x="7123" y="2801"/>
                  <a:pt x="7119" y="2826"/>
                  <a:pt x="7173" y="2832"/>
                </a:cubicBezTo>
                <a:cubicBezTo>
                  <a:pt x="7219" y="2837"/>
                  <a:pt x="7250" y="2792"/>
                  <a:pt x="7254" y="2753"/>
                </a:cubicBezTo>
                <a:cubicBezTo>
                  <a:pt x="7259" y="2712"/>
                  <a:pt x="7267" y="2678"/>
                  <a:pt x="7227" y="2673"/>
                </a:cubicBezTo>
                <a:cubicBezTo>
                  <a:pt x="7218" y="2673"/>
                  <a:pt x="7209" y="2673"/>
                  <a:pt x="7200" y="2673"/>
                </a:cubicBezTo>
              </a:path>
              <a:path w="17260" h="3257" extrusionOk="0">
                <a:moveTo>
                  <a:pt x="7438" y="2673"/>
                </a:moveTo>
                <a:cubicBezTo>
                  <a:pt x="7412" y="2673"/>
                  <a:pt x="7403" y="2673"/>
                  <a:pt x="7385" y="2673"/>
                </a:cubicBezTo>
                <a:cubicBezTo>
                  <a:pt x="7385" y="2717"/>
                  <a:pt x="7385" y="2762"/>
                  <a:pt x="7385" y="2806"/>
                </a:cubicBezTo>
                <a:cubicBezTo>
                  <a:pt x="7421" y="2794"/>
                  <a:pt x="7416" y="2763"/>
                  <a:pt x="7438" y="2753"/>
                </a:cubicBezTo>
                <a:cubicBezTo>
                  <a:pt x="7470" y="2737"/>
                  <a:pt x="7476" y="2667"/>
                  <a:pt x="7492" y="2699"/>
                </a:cubicBezTo>
                <a:cubicBezTo>
                  <a:pt x="7502" y="2719"/>
                  <a:pt x="7493" y="2812"/>
                  <a:pt x="7546" y="2806"/>
                </a:cubicBezTo>
                <a:cubicBezTo>
                  <a:pt x="7562" y="2804"/>
                  <a:pt x="7611" y="2739"/>
                  <a:pt x="7623" y="2727"/>
                </a:cubicBezTo>
                <a:cubicBezTo>
                  <a:pt x="7623" y="2753"/>
                  <a:pt x="7623" y="2762"/>
                  <a:pt x="7623" y="2779"/>
                </a:cubicBezTo>
                <a:cubicBezTo>
                  <a:pt x="7668" y="2779"/>
                  <a:pt x="7688" y="2774"/>
                  <a:pt x="7704" y="2727"/>
                </a:cubicBezTo>
                <a:cubicBezTo>
                  <a:pt x="7704" y="2696"/>
                  <a:pt x="7706" y="2684"/>
                  <a:pt x="7731" y="2673"/>
                </a:cubicBezTo>
                <a:cubicBezTo>
                  <a:pt x="7773" y="2686"/>
                  <a:pt x="7755" y="2731"/>
                  <a:pt x="7785" y="2753"/>
                </a:cubicBezTo>
                <a:cubicBezTo>
                  <a:pt x="7815" y="2775"/>
                  <a:pt x="7797" y="2769"/>
                  <a:pt x="7758" y="2779"/>
                </a:cubicBezTo>
              </a:path>
              <a:path w="17260" h="3257" extrusionOk="0">
                <a:moveTo>
                  <a:pt x="8047" y="2594"/>
                </a:moveTo>
                <a:cubicBezTo>
                  <a:pt x="8047" y="2603"/>
                  <a:pt x="8047" y="2611"/>
                  <a:pt x="8047" y="2620"/>
                </a:cubicBezTo>
              </a:path>
              <a:path w="17260" h="3257" extrusionOk="0">
                <a:moveTo>
                  <a:pt x="8073" y="2727"/>
                </a:moveTo>
                <a:cubicBezTo>
                  <a:pt x="8073" y="2736"/>
                  <a:pt x="8073" y="2744"/>
                  <a:pt x="8073" y="2753"/>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1" name="Freeform 5"/>
          <p:cNvSpPr>
            <a:spLocks noRot="1" noChangeAspect="1" noEditPoints="1" noChangeArrowheads="1" noChangeShapeType="1" noTextEdit="1"/>
          </p:cNvSpPr>
          <p:nvPr/>
        </p:nvSpPr>
        <p:spPr bwMode="auto">
          <a:xfrm>
            <a:off x="4554538" y="7215188"/>
            <a:ext cx="595312" cy="690562"/>
          </a:xfrm>
          <a:custGeom>
            <a:avLst/>
            <a:gdLst>
              <a:gd name="T0" fmla="+- 0 12256 12122"/>
              <a:gd name="T1" fmla="*/ T0 w 1589"/>
              <a:gd name="T2" fmla="+- 0 19407 19407"/>
              <a:gd name="T3" fmla="*/ 19407 h 1855"/>
              <a:gd name="T4" fmla="+- 0 12122 12122"/>
              <a:gd name="T5" fmla="*/ T4 w 1589"/>
              <a:gd name="T6" fmla="+- 0 19566 19407"/>
              <a:gd name="T7" fmla="*/ 19566 h 1855"/>
              <a:gd name="T8" fmla="+- 0 12306 12122"/>
              <a:gd name="T9" fmla="*/ T8 w 1589"/>
              <a:gd name="T10" fmla="+- 0 19645 19407"/>
              <a:gd name="T11" fmla="*/ 19645 h 1855"/>
              <a:gd name="T12" fmla="+- 0 12494 12122"/>
              <a:gd name="T13" fmla="*/ T12 w 1589"/>
              <a:gd name="T14" fmla="+- 0 19540 19407"/>
              <a:gd name="T15" fmla="*/ 19540 h 1855"/>
              <a:gd name="T16" fmla="+- 0 12441 12122"/>
              <a:gd name="T17" fmla="*/ T16 w 1589"/>
              <a:gd name="T18" fmla="+- 0 19461 19407"/>
              <a:gd name="T19" fmla="*/ 19461 h 1855"/>
              <a:gd name="T20" fmla="+- 0 12387 12122"/>
              <a:gd name="T21" fmla="*/ T20 w 1589"/>
              <a:gd name="T22" fmla="+- 0 19645 19407"/>
              <a:gd name="T23" fmla="*/ 19645 h 1855"/>
              <a:gd name="T24" fmla="+- 0 12494 12122"/>
              <a:gd name="T25" fmla="*/ T24 w 1589"/>
              <a:gd name="T26" fmla="+- 0 19514 19407"/>
              <a:gd name="T27" fmla="*/ 19514 h 1855"/>
              <a:gd name="T28" fmla="+- 0 12599 12122"/>
              <a:gd name="T29" fmla="*/ T28 w 1589"/>
              <a:gd name="T30" fmla="+- 0 19487 19407"/>
              <a:gd name="T31" fmla="*/ 19487 h 1855"/>
              <a:gd name="T32" fmla="+- 0 12625 12122"/>
              <a:gd name="T33" fmla="*/ T32 w 1589"/>
              <a:gd name="T34" fmla="+- 0 19593 19407"/>
              <a:gd name="T35" fmla="*/ 19593 h 1855"/>
              <a:gd name="T36" fmla="+- 0 12756 12122"/>
              <a:gd name="T37" fmla="*/ T36 w 1589"/>
              <a:gd name="T38" fmla="+- 0 19540 19407"/>
              <a:gd name="T39" fmla="*/ 19540 h 1855"/>
              <a:gd name="T40" fmla="+- 0 12837 12122"/>
              <a:gd name="T41" fmla="*/ T40 w 1589"/>
              <a:gd name="T42" fmla="+- 0 19593 19407"/>
              <a:gd name="T43" fmla="*/ 19593 h 1855"/>
              <a:gd name="T44" fmla="+- 0 12968 12122"/>
              <a:gd name="T45" fmla="*/ T44 w 1589"/>
              <a:gd name="T46" fmla="+- 0 19566 19407"/>
              <a:gd name="T47" fmla="*/ 19566 h 1855"/>
              <a:gd name="T48" fmla="+- 0 13022 12122"/>
              <a:gd name="T49" fmla="*/ T48 w 1589"/>
              <a:gd name="T50" fmla="+- 0 19831 19407"/>
              <a:gd name="T51" fmla="*/ 19831 h 1855"/>
              <a:gd name="T52" fmla="+- 0 12968 12122"/>
              <a:gd name="T53" fmla="*/ T52 w 1589"/>
              <a:gd name="T54" fmla="+- 0 19540 19407"/>
              <a:gd name="T55" fmla="*/ 19540 h 1855"/>
              <a:gd name="T56" fmla="+- 0 13022 12122"/>
              <a:gd name="T57" fmla="*/ T56 w 1589"/>
              <a:gd name="T58" fmla="+- 0 19461 19407"/>
              <a:gd name="T59" fmla="*/ 19461 h 1855"/>
              <a:gd name="T60" fmla="+- 0 13129 12122"/>
              <a:gd name="T61" fmla="*/ T60 w 1589"/>
              <a:gd name="T62" fmla="+- 0 19514 19407"/>
              <a:gd name="T63" fmla="*/ 19514 h 1855"/>
              <a:gd name="T64" fmla="+- 0 12918 12122"/>
              <a:gd name="T65" fmla="*/ T64 w 1589"/>
              <a:gd name="T66" fmla="+- 0 19593 19407"/>
              <a:gd name="T67" fmla="*/ 19593 h 1855"/>
              <a:gd name="T68" fmla="+- 0 12494 12122"/>
              <a:gd name="T69" fmla="*/ T68 w 1589"/>
              <a:gd name="T70" fmla="+- 0 19990 19407"/>
              <a:gd name="T71" fmla="*/ 19990 h 1855"/>
              <a:gd name="T72" fmla="+- 0 12518 12122"/>
              <a:gd name="T73" fmla="*/ T72 w 1589"/>
              <a:gd name="T74" fmla="+- 0 20308 19407"/>
              <a:gd name="T75" fmla="*/ 20308 h 1855"/>
              <a:gd name="T76" fmla="+- 0 12572 12122"/>
              <a:gd name="T77" fmla="*/ T76 w 1589"/>
              <a:gd name="T78" fmla="+- 0 20043 19407"/>
              <a:gd name="T79" fmla="*/ 20043 h 1855"/>
              <a:gd name="T80" fmla="+- 0 12599 12122"/>
              <a:gd name="T81" fmla="*/ T80 w 1589"/>
              <a:gd name="T82" fmla="+- 0 20360 19407"/>
              <a:gd name="T83" fmla="*/ 20360 h 1855"/>
              <a:gd name="T84" fmla="+- 0 12387 12122"/>
              <a:gd name="T85" fmla="*/ T84 w 1589"/>
              <a:gd name="T86" fmla="+- 0 20308 19407"/>
              <a:gd name="T87" fmla="*/ 20308 h 1855"/>
              <a:gd name="T88" fmla="+- 0 12494 12122"/>
              <a:gd name="T89" fmla="*/ T88 w 1589"/>
              <a:gd name="T90" fmla="+- 0 20388 19407"/>
              <a:gd name="T91" fmla="*/ 20388 h 1855"/>
              <a:gd name="T92" fmla="+- 0 12599 12122"/>
              <a:gd name="T93" fmla="*/ T92 w 1589"/>
              <a:gd name="T94" fmla="+- 0 20467 19407"/>
              <a:gd name="T95" fmla="*/ 20467 h 1855"/>
              <a:gd name="T96" fmla="+- 0 12652 12122"/>
              <a:gd name="T97" fmla="*/ T96 w 1589"/>
              <a:gd name="T98" fmla="+- 0 20414 19407"/>
              <a:gd name="T99" fmla="*/ 20414 h 1855"/>
              <a:gd name="T100" fmla="+- 0 12706 12122"/>
              <a:gd name="T101" fmla="*/ T100 w 1589"/>
              <a:gd name="T102" fmla="+- 0 20334 19407"/>
              <a:gd name="T103" fmla="*/ 20334 h 1855"/>
              <a:gd name="T104" fmla="+- 0 12229 12122"/>
              <a:gd name="T105" fmla="*/ T104 w 1589"/>
              <a:gd name="T106" fmla="+- 0 21022 19407"/>
              <a:gd name="T107" fmla="*/ 21022 h 1855"/>
              <a:gd name="T108" fmla="+- 0 12333 12122"/>
              <a:gd name="T109" fmla="*/ T108 w 1589"/>
              <a:gd name="T110" fmla="+- 0 21154 19407"/>
              <a:gd name="T111" fmla="*/ 21154 h 1855"/>
              <a:gd name="T112" fmla="+- 0 12387 12122"/>
              <a:gd name="T113" fmla="*/ T112 w 1589"/>
              <a:gd name="T114" fmla="+- 0 21208 19407"/>
              <a:gd name="T115" fmla="*/ 21208 h 1855"/>
              <a:gd name="T116" fmla="+- 0 12441 12122"/>
              <a:gd name="T117" fmla="*/ T116 w 1589"/>
              <a:gd name="T118" fmla="+- 0 20943 19407"/>
              <a:gd name="T119" fmla="*/ 20943 h 1855"/>
              <a:gd name="T120" fmla="+- 0 12679 12122"/>
              <a:gd name="T121" fmla="*/ T120 w 1589"/>
              <a:gd name="T122" fmla="+- 0 20970 19407"/>
              <a:gd name="T123" fmla="*/ 20970 h 1855"/>
              <a:gd name="T124" fmla="+- 0 12545 12122"/>
              <a:gd name="T125" fmla="*/ T124 w 1589"/>
              <a:gd name="T126" fmla="+- 0 21128 19407"/>
              <a:gd name="T127" fmla="*/ 21128 h 1855"/>
              <a:gd name="T128" fmla="+- 0 12652 12122"/>
              <a:gd name="T129" fmla="*/ T128 w 1589"/>
              <a:gd name="T130" fmla="+- 0 21182 19407"/>
              <a:gd name="T131" fmla="*/ 21182 h 1855"/>
              <a:gd name="T132" fmla="+- 0 12706 12122"/>
              <a:gd name="T133" fmla="*/ T132 w 1589"/>
              <a:gd name="T134" fmla="+- 0 21022 19407"/>
              <a:gd name="T135" fmla="*/ 21022 h 1855"/>
              <a:gd name="T136" fmla="+- 0 12733 12122"/>
              <a:gd name="T137" fmla="*/ T136 w 1589"/>
              <a:gd name="T138" fmla="+- 0 21208 19407"/>
              <a:gd name="T139" fmla="*/ 21208 h 1855"/>
              <a:gd name="T140" fmla="+- 0 12891 12122"/>
              <a:gd name="T141" fmla="*/ T140 w 1589"/>
              <a:gd name="T142" fmla="+- 0 21075 19407"/>
              <a:gd name="T143" fmla="*/ 21075 h 1855"/>
              <a:gd name="T144" fmla="+- 0 12945 12122"/>
              <a:gd name="T145" fmla="*/ T144 w 1589"/>
              <a:gd name="T146" fmla="+- 0 20758 19407"/>
              <a:gd name="T147" fmla="*/ 20758 h 1855"/>
              <a:gd name="T148" fmla="+- 0 12918 12122"/>
              <a:gd name="T149" fmla="*/ T148 w 1589"/>
              <a:gd name="T150" fmla="+- 0 21182 19407"/>
              <a:gd name="T151" fmla="*/ 21182 h 1855"/>
              <a:gd name="T152" fmla="+- 0 13076 12122"/>
              <a:gd name="T153" fmla="*/ T152 w 1589"/>
              <a:gd name="T154" fmla="+- 0 21075 19407"/>
              <a:gd name="T155" fmla="*/ 21075 h 1855"/>
              <a:gd name="T156" fmla="+- 0 13102 12122"/>
              <a:gd name="T157" fmla="*/ T156 w 1589"/>
              <a:gd name="T158" fmla="+- 0 21022 19407"/>
              <a:gd name="T159" fmla="*/ 21022 h 1855"/>
              <a:gd name="T160" fmla="+- 0 13207 12122"/>
              <a:gd name="T161" fmla="*/ T160 w 1589"/>
              <a:gd name="T162" fmla="+- 0 21022 19407"/>
              <a:gd name="T163" fmla="*/ 21022 h 1855"/>
              <a:gd name="T164" fmla="+- 0 13233 12122"/>
              <a:gd name="T165" fmla="*/ T164 w 1589"/>
              <a:gd name="T166" fmla="+- 0 20970 19407"/>
              <a:gd name="T167" fmla="*/ 20970 h 1855"/>
              <a:gd name="T168" fmla="+- 0 13368 12122"/>
              <a:gd name="T169" fmla="*/ T168 w 1589"/>
              <a:gd name="T170" fmla="+- 0 21103 19407"/>
              <a:gd name="T171" fmla="*/ 21103 h 1855"/>
              <a:gd name="T172" fmla="+- 0 13445 12122"/>
              <a:gd name="T173" fmla="*/ T172 w 1589"/>
              <a:gd name="T174" fmla="+- 0 20891 19407"/>
              <a:gd name="T175" fmla="*/ 20891 h 1855"/>
              <a:gd name="T176" fmla="+- 0 13341 12122"/>
              <a:gd name="T177" fmla="*/ T176 w 1589"/>
              <a:gd name="T178" fmla="+- 0 21103 19407"/>
              <a:gd name="T179" fmla="*/ 21103 h 1855"/>
              <a:gd name="T180" fmla="+- 0 13606 12122"/>
              <a:gd name="T181" fmla="*/ T180 w 1589"/>
              <a:gd name="T182" fmla="+- 0 21182 19407"/>
              <a:gd name="T183" fmla="*/ 21182 h 185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Lst>
            <a:rect l="0" t="0" r="r" b="b"/>
            <a:pathLst>
              <a:path w="1589" h="1855" extrusionOk="0">
                <a:moveTo>
                  <a:pt x="134" y="54"/>
                </a:moveTo>
                <a:cubicBezTo>
                  <a:pt x="134" y="27"/>
                  <a:pt x="134" y="18"/>
                  <a:pt x="134" y="0"/>
                </a:cubicBezTo>
                <a:cubicBezTo>
                  <a:pt x="76" y="0"/>
                  <a:pt x="68" y="13"/>
                  <a:pt x="27" y="54"/>
                </a:cubicBezTo>
                <a:cubicBezTo>
                  <a:pt x="-8" y="89"/>
                  <a:pt x="0" y="111"/>
                  <a:pt x="0" y="159"/>
                </a:cubicBezTo>
                <a:cubicBezTo>
                  <a:pt x="42" y="170"/>
                  <a:pt x="56" y="194"/>
                  <a:pt x="80" y="212"/>
                </a:cubicBezTo>
                <a:cubicBezTo>
                  <a:pt x="104" y="229"/>
                  <a:pt x="149" y="258"/>
                  <a:pt x="184" y="238"/>
                </a:cubicBezTo>
                <a:cubicBezTo>
                  <a:pt x="225" y="215"/>
                  <a:pt x="216" y="212"/>
                  <a:pt x="265" y="212"/>
                </a:cubicBezTo>
              </a:path>
              <a:path w="1589" h="1855" extrusionOk="0">
                <a:moveTo>
                  <a:pt x="372" y="133"/>
                </a:moveTo>
                <a:cubicBezTo>
                  <a:pt x="372" y="100"/>
                  <a:pt x="364" y="63"/>
                  <a:pt x="346" y="54"/>
                </a:cubicBezTo>
                <a:cubicBezTo>
                  <a:pt x="337" y="54"/>
                  <a:pt x="328" y="54"/>
                  <a:pt x="319" y="54"/>
                </a:cubicBezTo>
                <a:cubicBezTo>
                  <a:pt x="278" y="94"/>
                  <a:pt x="265" y="103"/>
                  <a:pt x="265" y="159"/>
                </a:cubicBezTo>
                <a:cubicBezTo>
                  <a:pt x="265" y="185"/>
                  <a:pt x="265" y="212"/>
                  <a:pt x="265" y="238"/>
                </a:cubicBezTo>
                <a:cubicBezTo>
                  <a:pt x="303" y="238"/>
                  <a:pt x="344" y="231"/>
                  <a:pt x="372" y="212"/>
                </a:cubicBezTo>
                <a:cubicBezTo>
                  <a:pt x="405" y="189"/>
                  <a:pt x="397" y="124"/>
                  <a:pt x="372" y="107"/>
                </a:cubicBezTo>
                <a:cubicBezTo>
                  <a:pt x="338" y="84"/>
                  <a:pt x="325" y="115"/>
                  <a:pt x="319" y="133"/>
                </a:cubicBezTo>
              </a:path>
              <a:path w="1589" h="1855" extrusionOk="0">
                <a:moveTo>
                  <a:pt x="477" y="80"/>
                </a:moveTo>
                <a:cubicBezTo>
                  <a:pt x="477" y="11"/>
                  <a:pt x="477" y="121"/>
                  <a:pt x="477" y="133"/>
                </a:cubicBezTo>
                <a:cubicBezTo>
                  <a:pt x="477" y="175"/>
                  <a:pt x="490" y="146"/>
                  <a:pt x="503" y="186"/>
                </a:cubicBezTo>
                <a:cubicBezTo>
                  <a:pt x="550" y="150"/>
                  <a:pt x="548" y="153"/>
                  <a:pt x="584" y="107"/>
                </a:cubicBezTo>
                <a:cubicBezTo>
                  <a:pt x="584" y="162"/>
                  <a:pt x="589" y="164"/>
                  <a:pt x="634" y="133"/>
                </a:cubicBezTo>
                <a:cubicBezTo>
                  <a:pt x="643" y="124"/>
                  <a:pt x="652" y="116"/>
                  <a:pt x="661" y="107"/>
                </a:cubicBezTo>
                <a:cubicBezTo>
                  <a:pt x="661" y="166"/>
                  <a:pt x="669" y="152"/>
                  <a:pt x="715" y="186"/>
                </a:cubicBezTo>
              </a:path>
              <a:path w="1589" h="1855" extrusionOk="0">
                <a:moveTo>
                  <a:pt x="823" y="54"/>
                </a:moveTo>
                <a:cubicBezTo>
                  <a:pt x="823" y="103"/>
                  <a:pt x="834" y="118"/>
                  <a:pt x="846" y="159"/>
                </a:cubicBezTo>
                <a:cubicBezTo>
                  <a:pt x="864" y="221"/>
                  <a:pt x="853" y="288"/>
                  <a:pt x="873" y="345"/>
                </a:cubicBezTo>
                <a:cubicBezTo>
                  <a:pt x="890" y="394"/>
                  <a:pt x="847" y="407"/>
                  <a:pt x="900" y="424"/>
                </a:cubicBezTo>
              </a:path>
              <a:path w="1589" h="1855" extrusionOk="0">
                <a:moveTo>
                  <a:pt x="873" y="292"/>
                </a:moveTo>
                <a:cubicBezTo>
                  <a:pt x="866" y="222"/>
                  <a:pt x="846" y="196"/>
                  <a:pt x="846" y="133"/>
                </a:cubicBezTo>
                <a:cubicBezTo>
                  <a:pt x="846" y="99"/>
                  <a:pt x="855" y="63"/>
                  <a:pt x="873" y="54"/>
                </a:cubicBezTo>
                <a:cubicBezTo>
                  <a:pt x="882" y="54"/>
                  <a:pt x="891" y="54"/>
                  <a:pt x="900" y="54"/>
                </a:cubicBezTo>
                <a:cubicBezTo>
                  <a:pt x="925" y="62"/>
                  <a:pt x="951" y="64"/>
                  <a:pt x="980" y="80"/>
                </a:cubicBezTo>
                <a:cubicBezTo>
                  <a:pt x="989" y="89"/>
                  <a:pt x="998" y="98"/>
                  <a:pt x="1007" y="107"/>
                </a:cubicBezTo>
                <a:cubicBezTo>
                  <a:pt x="976" y="137"/>
                  <a:pt x="938" y="173"/>
                  <a:pt x="900" y="186"/>
                </a:cubicBezTo>
                <a:cubicBezTo>
                  <a:pt x="873" y="195"/>
                  <a:pt x="825" y="186"/>
                  <a:pt x="796" y="186"/>
                </a:cubicBezTo>
              </a:path>
              <a:path w="1589" h="1855" extrusionOk="0">
                <a:moveTo>
                  <a:pt x="372" y="610"/>
                </a:moveTo>
                <a:cubicBezTo>
                  <a:pt x="372" y="601"/>
                  <a:pt x="372" y="592"/>
                  <a:pt x="372" y="583"/>
                </a:cubicBezTo>
                <a:cubicBezTo>
                  <a:pt x="372" y="664"/>
                  <a:pt x="375" y="726"/>
                  <a:pt x="396" y="795"/>
                </a:cubicBezTo>
                <a:cubicBezTo>
                  <a:pt x="405" y="824"/>
                  <a:pt x="396" y="871"/>
                  <a:pt x="396" y="901"/>
                </a:cubicBezTo>
              </a:path>
              <a:path w="1589" h="1855" extrusionOk="0">
                <a:moveTo>
                  <a:pt x="423" y="662"/>
                </a:moveTo>
                <a:cubicBezTo>
                  <a:pt x="432" y="653"/>
                  <a:pt x="441" y="645"/>
                  <a:pt x="450" y="636"/>
                </a:cubicBezTo>
                <a:cubicBezTo>
                  <a:pt x="450" y="704"/>
                  <a:pt x="458" y="739"/>
                  <a:pt x="477" y="795"/>
                </a:cubicBezTo>
                <a:cubicBezTo>
                  <a:pt x="491" y="836"/>
                  <a:pt x="477" y="909"/>
                  <a:pt x="477" y="953"/>
                </a:cubicBezTo>
              </a:path>
              <a:path w="1589" h="1855" extrusionOk="0">
                <a:moveTo>
                  <a:pt x="265" y="927"/>
                </a:moveTo>
                <a:cubicBezTo>
                  <a:pt x="265" y="918"/>
                  <a:pt x="265" y="910"/>
                  <a:pt x="265" y="901"/>
                </a:cubicBezTo>
                <a:cubicBezTo>
                  <a:pt x="271" y="919"/>
                  <a:pt x="314" y="966"/>
                  <a:pt x="346" y="981"/>
                </a:cubicBezTo>
                <a:cubicBezTo>
                  <a:pt x="355" y="981"/>
                  <a:pt x="363" y="981"/>
                  <a:pt x="372" y="981"/>
                </a:cubicBezTo>
                <a:cubicBezTo>
                  <a:pt x="378" y="1000"/>
                  <a:pt x="418" y="1046"/>
                  <a:pt x="450" y="1060"/>
                </a:cubicBezTo>
                <a:cubicBezTo>
                  <a:pt x="459" y="1060"/>
                  <a:pt x="468" y="1060"/>
                  <a:pt x="477" y="1060"/>
                </a:cubicBezTo>
                <a:cubicBezTo>
                  <a:pt x="489" y="1097"/>
                  <a:pt x="485" y="1086"/>
                  <a:pt x="530" y="1086"/>
                </a:cubicBezTo>
                <a:cubicBezTo>
                  <a:pt x="530" y="1060"/>
                  <a:pt x="530" y="1033"/>
                  <a:pt x="530" y="1007"/>
                </a:cubicBezTo>
                <a:cubicBezTo>
                  <a:pt x="568" y="995"/>
                  <a:pt x="557" y="999"/>
                  <a:pt x="557" y="953"/>
                </a:cubicBezTo>
                <a:cubicBezTo>
                  <a:pt x="584" y="953"/>
                  <a:pt x="593" y="953"/>
                  <a:pt x="584" y="927"/>
                </a:cubicBezTo>
              </a:path>
              <a:path w="1589" h="1855" extrusionOk="0">
                <a:moveTo>
                  <a:pt x="80" y="1589"/>
                </a:moveTo>
                <a:cubicBezTo>
                  <a:pt x="80" y="1534"/>
                  <a:pt x="93" y="1608"/>
                  <a:pt x="107" y="1615"/>
                </a:cubicBezTo>
                <a:cubicBezTo>
                  <a:pt x="142" y="1632"/>
                  <a:pt x="134" y="1675"/>
                  <a:pt x="161" y="1696"/>
                </a:cubicBezTo>
                <a:cubicBezTo>
                  <a:pt x="170" y="1703"/>
                  <a:pt x="208" y="1741"/>
                  <a:pt x="211" y="1747"/>
                </a:cubicBezTo>
                <a:cubicBezTo>
                  <a:pt x="226" y="1778"/>
                  <a:pt x="211" y="1814"/>
                  <a:pt x="238" y="1827"/>
                </a:cubicBezTo>
                <a:cubicBezTo>
                  <a:pt x="280" y="1847"/>
                  <a:pt x="265" y="1860"/>
                  <a:pt x="265" y="1801"/>
                </a:cubicBezTo>
                <a:cubicBezTo>
                  <a:pt x="265" y="1710"/>
                  <a:pt x="266" y="1616"/>
                  <a:pt x="292" y="1563"/>
                </a:cubicBezTo>
                <a:cubicBezTo>
                  <a:pt x="292" y="1536"/>
                  <a:pt x="292" y="1527"/>
                  <a:pt x="319" y="1536"/>
                </a:cubicBezTo>
              </a:path>
              <a:path w="1589" h="1855" extrusionOk="0">
                <a:moveTo>
                  <a:pt x="611" y="1642"/>
                </a:moveTo>
                <a:cubicBezTo>
                  <a:pt x="601" y="1603"/>
                  <a:pt x="593" y="1567"/>
                  <a:pt x="557" y="1563"/>
                </a:cubicBezTo>
                <a:cubicBezTo>
                  <a:pt x="494" y="1555"/>
                  <a:pt x="503" y="1577"/>
                  <a:pt x="477" y="1615"/>
                </a:cubicBezTo>
                <a:cubicBezTo>
                  <a:pt x="454" y="1650"/>
                  <a:pt x="428" y="1678"/>
                  <a:pt x="423" y="1721"/>
                </a:cubicBezTo>
                <a:cubicBezTo>
                  <a:pt x="423" y="1730"/>
                  <a:pt x="423" y="1738"/>
                  <a:pt x="423" y="1747"/>
                </a:cubicBezTo>
                <a:cubicBezTo>
                  <a:pt x="446" y="1765"/>
                  <a:pt x="494" y="1796"/>
                  <a:pt x="530" y="1775"/>
                </a:cubicBezTo>
                <a:cubicBezTo>
                  <a:pt x="558" y="1759"/>
                  <a:pt x="581" y="1696"/>
                  <a:pt x="584" y="1668"/>
                </a:cubicBezTo>
                <a:cubicBezTo>
                  <a:pt x="584" y="1642"/>
                  <a:pt x="584" y="1633"/>
                  <a:pt x="584" y="1615"/>
                </a:cubicBezTo>
                <a:cubicBezTo>
                  <a:pt x="584" y="1546"/>
                  <a:pt x="584" y="1656"/>
                  <a:pt x="584" y="1668"/>
                </a:cubicBezTo>
                <a:cubicBezTo>
                  <a:pt x="584" y="1724"/>
                  <a:pt x="576" y="1758"/>
                  <a:pt x="611" y="1801"/>
                </a:cubicBezTo>
                <a:cubicBezTo>
                  <a:pt x="654" y="1853"/>
                  <a:pt x="677" y="1813"/>
                  <a:pt x="715" y="1775"/>
                </a:cubicBezTo>
                <a:cubicBezTo>
                  <a:pt x="748" y="1742"/>
                  <a:pt x="747" y="1701"/>
                  <a:pt x="769" y="1668"/>
                </a:cubicBezTo>
                <a:cubicBezTo>
                  <a:pt x="801" y="1621"/>
                  <a:pt x="818" y="1569"/>
                  <a:pt x="823" y="1510"/>
                </a:cubicBezTo>
                <a:cubicBezTo>
                  <a:pt x="827" y="1458"/>
                  <a:pt x="823" y="1404"/>
                  <a:pt x="823" y="1351"/>
                </a:cubicBezTo>
                <a:cubicBezTo>
                  <a:pt x="792" y="1361"/>
                  <a:pt x="774" y="1386"/>
                  <a:pt x="769" y="1430"/>
                </a:cubicBezTo>
                <a:cubicBezTo>
                  <a:pt x="762" y="1492"/>
                  <a:pt x="736" y="1745"/>
                  <a:pt x="796" y="1775"/>
                </a:cubicBezTo>
                <a:cubicBezTo>
                  <a:pt x="846" y="1800"/>
                  <a:pt x="888" y="1753"/>
                  <a:pt x="900" y="1747"/>
                </a:cubicBezTo>
                <a:cubicBezTo>
                  <a:pt x="962" y="1715"/>
                  <a:pt x="926" y="1720"/>
                  <a:pt x="954" y="1668"/>
                </a:cubicBezTo>
                <a:cubicBezTo>
                  <a:pt x="978" y="1625"/>
                  <a:pt x="980" y="1616"/>
                  <a:pt x="980" y="1563"/>
                </a:cubicBezTo>
                <a:cubicBezTo>
                  <a:pt x="980" y="1491"/>
                  <a:pt x="980" y="1603"/>
                  <a:pt x="980" y="1615"/>
                </a:cubicBezTo>
                <a:cubicBezTo>
                  <a:pt x="980" y="1633"/>
                  <a:pt x="1011" y="1680"/>
                  <a:pt x="1034" y="1668"/>
                </a:cubicBezTo>
                <a:cubicBezTo>
                  <a:pt x="1069" y="1650"/>
                  <a:pt x="1063" y="1645"/>
                  <a:pt x="1085" y="1615"/>
                </a:cubicBezTo>
                <a:cubicBezTo>
                  <a:pt x="1094" y="1606"/>
                  <a:pt x="1102" y="1598"/>
                  <a:pt x="1111" y="1589"/>
                </a:cubicBezTo>
                <a:cubicBezTo>
                  <a:pt x="1111" y="1580"/>
                  <a:pt x="1111" y="1572"/>
                  <a:pt x="1111" y="1563"/>
                </a:cubicBezTo>
                <a:cubicBezTo>
                  <a:pt x="1111" y="1617"/>
                  <a:pt x="1101" y="1655"/>
                  <a:pt x="1138" y="1696"/>
                </a:cubicBezTo>
                <a:cubicBezTo>
                  <a:pt x="1179" y="1741"/>
                  <a:pt x="1205" y="1721"/>
                  <a:pt x="1246" y="1696"/>
                </a:cubicBezTo>
                <a:cubicBezTo>
                  <a:pt x="1278" y="1677"/>
                  <a:pt x="1308" y="1658"/>
                  <a:pt x="1323" y="1615"/>
                </a:cubicBezTo>
                <a:cubicBezTo>
                  <a:pt x="1335" y="1581"/>
                  <a:pt x="1323" y="1521"/>
                  <a:pt x="1323" y="1484"/>
                </a:cubicBezTo>
                <a:cubicBezTo>
                  <a:pt x="1278" y="1495"/>
                  <a:pt x="1251" y="1513"/>
                  <a:pt x="1246" y="1563"/>
                </a:cubicBezTo>
                <a:cubicBezTo>
                  <a:pt x="1242" y="1604"/>
                  <a:pt x="1193" y="1646"/>
                  <a:pt x="1219" y="1696"/>
                </a:cubicBezTo>
                <a:cubicBezTo>
                  <a:pt x="1239" y="1735"/>
                  <a:pt x="1285" y="1787"/>
                  <a:pt x="1323" y="1801"/>
                </a:cubicBezTo>
                <a:cubicBezTo>
                  <a:pt x="1377" y="1820"/>
                  <a:pt x="1442" y="1798"/>
                  <a:pt x="1484" y="1775"/>
                </a:cubicBezTo>
                <a:cubicBezTo>
                  <a:pt x="1535" y="1747"/>
                  <a:pt x="1553" y="1737"/>
                  <a:pt x="1588" y="1721"/>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2" name="Freeform 6"/>
          <p:cNvSpPr>
            <a:spLocks noRot="1" noChangeAspect="1" noEditPoints="1" noChangeArrowheads="1" noChangeShapeType="1" noTextEdit="1"/>
          </p:cNvSpPr>
          <p:nvPr/>
        </p:nvSpPr>
        <p:spPr bwMode="auto">
          <a:xfrm>
            <a:off x="508000" y="7235825"/>
            <a:ext cx="1382713" cy="463550"/>
          </a:xfrm>
          <a:custGeom>
            <a:avLst/>
            <a:gdLst>
              <a:gd name="T0" fmla="+- 0 1907 1352"/>
              <a:gd name="T1" fmla="*/ T0 w 3680"/>
              <a:gd name="T2" fmla="+- 0 19964 19461"/>
              <a:gd name="T3" fmla="*/ 19964 h 1245"/>
              <a:gd name="T4" fmla="+- 0 1933 1352"/>
              <a:gd name="T5" fmla="*/ T4 w 3680"/>
              <a:gd name="T6" fmla="+- 0 20388 19461"/>
              <a:gd name="T7" fmla="*/ 20388 h 1245"/>
              <a:gd name="T8" fmla="+- 0 1802 1352"/>
              <a:gd name="T9" fmla="*/ T8 w 3680"/>
              <a:gd name="T10" fmla="+- 0 19990 19461"/>
              <a:gd name="T11" fmla="*/ 19990 h 1245"/>
              <a:gd name="T12" fmla="+- 0 1880 1352"/>
              <a:gd name="T13" fmla="*/ T12 w 3680"/>
              <a:gd name="T14" fmla="+- 0 19805 19461"/>
              <a:gd name="T15" fmla="*/ 19805 h 1245"/>
              <a:gd name="T16" fmla="+- 0 2145 1352"/>
              <a:gd name="T17" fmla="*/ T16 w 3680"/>
              <a:gd name="T18" fmla="+- 0 19910 19461"/>
              <a:gd name="T19" fmla="*/ 19910 h 1245"/>
              <a:gd name="T20" fmla="+- 0 1960 1352"/>
              <a:gd name="T21" fmla="*/ T20 w 3680"/>
              <a:gd name="T22" fmla="+- 0 20043 19461"/>
              <a:gd name="T23" fmla="*/ 20043 h 1245"/>
              <a:gd name="T24" fmla="+- 0 1352 1352"/>
              <a:gd name="T25" fmla="*/ T24 w 3680"/>
              <a:gd name="T26" fmla="+- 0 19699 19461"/>
              <a:gd name="T27" fmla="*/ 19699 h 1245"/>
              <a:gd name="T28" fmla="+- 0 1403 1352"/>
              <a:gd name="T29" fmla="*/ T28 w 3680"/>
              <a:gd name="T30" fmla="+- 0 19726 19461"/>
              <a:gd name="T31" fmla="*/ 19726 h 1245"/>
              <a:gd name="T32" fmla="+- 0 1510 1352"/>
              <a:gd name="T33" fmla="*/ T32 w 3680"/>
              <a:gd name="T34" fmla="+- 0 20308 19461"/>
              <a:gd name="T35" fmla="*/ 20308 h 1245"/>
              <a:gd name="T36" fmla="+- 0 1591 1352"/>
              <a:gd name="T37" fmla="*/ T36 w 3680"/>
              <a:gd name="T38" fmla="+- 0 20572 19461"/>
              <a:gd name="T39" fmla="*/ 20572 h 1245"/>
              <a:gd name="T40" fmla="+- 0 1483 1352"/>
              <a:gd name="T41" fmla="*/ T40 w 3680"/>
              <a:gd name="T42" fmla="+- 0 19566 19461"/>
              <a:gd name="T43" fmla="*/ 19566 h 1245"/>
              <a:gd name="T44" fmla="+- 0 1826 1352"/>
              <a:gd name="T45" fmla="*/ T44 w 3680"/>
              <a:gd name="T46" fmla="+- 0 19487 19461"/>
              <a:gd name="T47" fmla="*/ 19487 h 1245"/>
              <a:gd name="T48" fmla="+- 0 2515 1352"/>
              <a:gd name="T49" fmla="*/ T48 w 3680"/>
              <a:gd name="T50" fmla="+- 0 19487 19461"/>
              <a:gd name="T51" fmla="*/ 19487 h 1245"/>
              <a:gd name="T52" fmla="+- 0 2699 1352"/>
              <a:gd name="T53" fmla="*/ T52 w 3680"/>
              <a:gd name="T54" fmla="+- 0 19593 19461"/>
              <a:gd name="T55" fmla="*/ 19593 h 1245"/>
              <a:gd name="T56" fmla="+- 0 2753 1352"/>
              <a:gd name="T57" fmla="*/ T56 w 3680"/>
              <a:gd name="T58" fmla="+- 0 20360 19461"/>
              <a:gd name="T59" fmla="*/ 20360 h 1245"/>
              <a:gd name="T60" fmla="+- 0 2753 1352"/>
              <a:gd name="T61" fmla="*/ T60 w 3680"/>
              <a:gd name="T62" fmla="+- 0 20651 19461"/>
              <a:gd name="T63" fmla="*/ 20651 h 1245"/>
              <a:gd name="T64" fmla="+- 0 2515 1352"/>
              <a:gd name="T65" fmla="*/ T64 w 3680"/>
              <a:gd name="T66" fmla="+- 0 20679 19461"/>
              <a:gd name="T67" fmla="*/ 20679 h 1245"/>
              <a:gd name="T68" fmla="+- 0 2041 1352"/>
              <a:gd name="T69" fmla="*/ T68 w 3680"/>
              <a:gd name="T70" fmla="+- 0 20625 19461"/>
              <a:gd name="T71" fmla="*/ 20625 h 1245"/>
              <a:gd name="T72" fmla="+- 0 1564 1352"/>
              <a:gd name="T73" fmla="*/ T72 w 3680"/>
              <a:gd name="T74" fmla="+- 0 20679 19461"/>
              <a:gd name="T75" fmla="*/ 20679 h 1245"/>
              <a:gd name="T76" fmla="+- 0 3072 1352"/>
              <a:gd name="T77" fmla="*/ T76 w 3680"/>
              <a:gd name="T78" fmla="+- 0 20122 19461"/>
              <a:gd name="T79" fmla="*/ 20122 h 1245"/>
              <a:gd name="T80" fmla="+- 0 3099 1352"/>
              <a:gd name="T81" fmla="*/ T80 w 3680"/>
              <a:gd name="T82" fmla="+- 0 20255 19461"/>
              <a:gd name="T83" fmla="*/ 20255 h 1245"/>
              <a:gd name="T84" fmla="+- 0 3203 1352"/>
              <a:gd name="T85" fmla="*/ T84 w 3680"/>
              <a:gd name="T86" fmla="+- 0 20255 19461"/>
              <a:gd name="T87" fmla="*/ 20255 h 1245"/>
              <a:gd name="T88" fmla="+- 0 3892 1352"/>
              <a:gd name="T89" fmla="*/ T88 w 3680"/>
              <a:gd name="T90" fmla="+- 0 19857 19461"/>
              <a:gd name="T91" fmla="*/ 19857 h 1245"/>
              <a:gd name="T92" fmla="+- 0 3946 1352"/>
              <a:gd name="T93" fmla="*/ T92 w 3680"/>
              <a:gd name="T94" fmla="+- 0 19910 19461"/>
              <a:gd name="T95" fmla="*/ 19910 h 1245"/>
              <a:gd name="T96" fmla="+- 0 3946 1352"/>
              <a:gd name="T97" fmla="*/ T96 w 3680"/>
              <a:gd name="T98" fmla="+- 0 19831 19461"/>
              <a:gd name="T99" fmla="*/ 19831 h 1245"/>
              <a:gd name="T100" fmla="+- 0 4050 1352"/>
              <a:gd name="T101" fmla="*/ T100 w 3680"/>
              <a:gd name="T102" fmla="+- 0 19831 19461"/>
              <a:gd name="T103" fmla="*/ 19831 h 1245"/>
              <a:gd name="T104" fmla="+- 0 4103 1352"/>
              <a:gd name="T105" fmla="*/ T104 w 3680"/>
              <a:gd name="T106" fmla="+- 0 19805 19461"/>
              <a:gd name="T107" fmla="*/ 19805 h 1245"/>
              <a:gd name="T108" fmla="+- 0 4184 1352"/>
              <a:gd name="T109" fmla="*/ T108 w 3680"/>
              <a:gd name="T110" fmla="+- 0 19964 19461"/>
              <a:gd name="T111" fmla="*/ 19964 h 1245"/>
              <a:gd name="T112" fmla="+- 0 4315 1352"/>
              <a:gd name="T113" fmla="*/ T112 w 3680"/>
              <a:gd name="T114" fmla="+- 0 19778 19461"/>
              <a:gd name="T115" fmla="*/ 19778 h 1245"/>
              <a:gd name="T116" fmla="+- 0 4234 1352"/>
              <a:gd name="T117" fmla="*/ T116 w 3680"/>
              <a:gd name="T118" fmla="+- 0 19936 19461"/>
              <a:gd name="T119" fmla="*/ 19936 h 1245"/>
              <a:gd name="T120" fmla="+- 0 4315 1352"/>
              <a:gd name="T121" fmla="*/ T120 w 3680"/>
              <a:gd name="T122" fmla="+- 0 19831 19461"/>
              <a:gd name="T123" fmla="*/ 19831 h 1245"/>
              <a:gd name="T124" fmla="+- 0 4315 1352"/>
              <a:gd name="T125" fmla="*/ T124 w 3680"/>
              <a:gd name="T126" fmla="+- 0 19936 19461"/>
              <a:gd name="T127" fmla="*/ 19936 h 1245"/>
              <a:gd name="T128" fmla="+- 0 4473 1352"/>
              <a:gd name="T129" fmla="*/ T128 w 3680"/>
              <a:gd name="T130" fmla="+- 0 19805 19461"/>
              <a:gd name="T131" fmla="*/ 19805 h 1245"/>
              <a:gd name="T132" fmla="+- 0 4473 1352"/>
              <a:gd name="T133" fmla="*/ T132 w 3680"/>
              <a:gd name="T134" fmla="+- 0 19619 19461"/>
              <a:gd name="T135" fmla="*/ 19619 h 1245"/>
              <a:gd name="T136" fmla="+- 0 4527 1352"/>
              <a:gd name="T137" fmla="*/ T136 w 3680"/>
              <a:gd name="T138" fmla="+- 0 19857 19461"/>
              <a:gd name="T139" fmla="*/ 19857 h 1245"/>
              <a:gd name="T140" fmla="+- 0 4527 1352"/>
              <a:gd name="T141" fmla="*/ T140 w 3680"/>
              <a:gd name="T142" fmla="+- 0 19831 19461"/>
              <a:gd name="T143" fmla="*/ 19831 h 1245"/>
              <a:gd name="T144" fmla="+- 0 4527 1352"/>
              <a:gd name="T145" fmla="*/ T144 w 3680"/>
              <a:gd name="T146" fmla="+- 0 19857 19461"/>
              <a:gd name="T147" fmla="*/ 19857 h 1245"/>
              <a:gd name="T148" fmla="+- 0 4711 1352"/>
              <a:gd name="T149" fmla="*/ T148 w 3680"/>
              <a:gd name="T150" fmla="+- 0 19936 19461"/>
              <a:gd name="T151" fmla="*/ 19936 h 1245"/>
              <a:gd name="T152" fmla="+- 0 4819 1352"/>
              <a:gd name="T153" fmla="*/ T152 w 3680"/>
              <a:gd name="T154" fmla="+- 0 19805 19461"/>
              <a:gd name="T155" fmla="*/ 19805 h 1245"/>
              <a:gd name="T156" fmla="+- 0 4738 1352"/>
              <a:gd name="T157" fmla="*/ T156 w 3680"/>
              <a:gd name="T158" fmla="+- 0 19805 19461"/>
              <a:gd name="T159" fmla="*/ 19805 h 1245"/>
              <a:gd name="T160" fmla="+- 0 5004 1352"/>
              <a:gd name="T161" fmla="*/ T160 w 3680"/>
              <a:gd name="T162" fmla="+- 0 19910 19461"/>
              <a:gd name="T163" fmla="*/ 19910 h 124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Lst>
            <a:rect l="0" t="0" r="r" b="b"/>
            <a:pathLst>
              <a:path w="3680" h="1245" extrusionOk="0">
                <a:moveTo>
                  <a:pt x="528" y="396"/>
                </a:moveTo>
                <a:cubicBezTo>
                  <a:pt x="539" y="438"/>
                  <a:pt x="555" y="454"/>
                  <a:pt x="555" y="503"/>
                </a:cubicBezTo>
                <a:cubicBezTo>
                  <a:pt x="555" y="548"/>
                  <a:pt x="581" y="581"/>
                  <a:pt x="581" y="635"/>
                </a:cubicBezTo>
                <a:cubicBezTo>
                  <a:pt x="581" y="732"/>
                  <a:pt x="581" y="830"/>
                  <a:pt x="581" y="927"/>
                </a:cubicBezTo>
                <a:cubicBezTo>
                  <a:pt x="608" y="927"/>
                  <a:pt x="617" y="927"/>
                  <a:pt x="608" y="899"/>
                </a:cubicBezTo>
              </a:path>
              <a:path w="3680" h="1245" extrusionOk="0">
                <a:moveTo>
                  <a:pt x="450" y="529"/>
                </a:moveTo>
                <a:cubicBezTo>
                  <a:pt x="432" y="505"/>
                  <a:pt x="405" y="459"/>
                  <a:pt x="424" y="423"/>
                </a:cubicBezTo>
                <a:cubicBezTo>
                  <a:pt x="444" y="386"/>
                  <a:pt x="490" y="348"/>
                  <a:pt x="528" y="344"/>
                </a:cubicBezTo>
                <a:cubicBezTo>
                  <a:pt x="601" y="336"/>
                  <a:pt x="655" y="351"/>
                  <a:pt x="712" y="370"/>
                </a:cubicBezTo>
                <a:cubicBezTo>
                  <a:pt x="755" y="384"/>
                  <a:pt x="787" y="397"/>
                  <a:pt x="793" y="449"/>
                </a:cubicBezTo>
                <a:cubicBezTo>
                  <a:pt x="796" y="471"/>
                  <a:pt x="761" y="504"/>
                  <a:pt x="739" y="529"/>
                </a:cubicBezTo>
                <a:cubicBezTo>
                  <a:pt x="712" y="559"/>
                  <a:pt x="647" y="578"/>
                  <a:pt x="608" y="582"/>
                </a:cubicBezTo>
                <a:cubicBezTo>
                  <a:pt x="568" y="586"/>
                  <a:pt x="574" y="638"/>
                  <a:pt x="555" y="582"/>
                </a:cubicBezTo>
              </a:path>
              <a:path w="3680" h="1245" extrusionOk="0">
                <a:moveTo>
                  <a:pt x="0" y="238"/>
                </a:moveTo>
                <a:cubicBezTo>
                  <a:pt x="0" y="202"/>
                  <a:pt x="11" y="126"/>
                  <a:pt x="27" y="158"/>
                </a:cubicBezTo>
                <a:cubicBezTo>
                  <a:pt x="33" y="169"/>
                  <a:pt x="49" y="256"/>
                  <a:pt x="51" y="265"/>
                </a:cubicBezTo>
                <a:cubicBezTo>
                  <a:pt x="68" y="350"/>
                  <a:pt x="94" y="441"/>
                  <a:pt x="104" y="529"/>
                </a:cubicBezTo>
                <a:cubicBezTo>
                  <a:pt x="116" y="638"/>
                  <a:pt x="143" y="740"/>
                  <a:pt x="158" y="847"/>
                </a:cubicBezTo>
                <a:cubicBezTo>
                  <a:pt x="168" y="916"/>
                  <a:pt x="194" y="974"/>
                  <a:pt x="212" y="1032"/>
                </a:cubicBezTo>
                <a:cubicBezTo>
                  <a:pt x="227" y="1079"/>
                  <a:pt x="226" y="1075"/>
                  <a:pt x="239" y="1111"/>
                </a:cubicBezTo>
              </a:path>
              <a:path w="3680" h="1245" extrusionOk="0">
                <a:moveTo>
                  <a:pt x="104" y="212"/>
                </a:moveTo>
                <a:cubicBezTo>
                  <a:pt x="104" y="136"/>
                  <a:pt x="105" y="140"/>
                  <a:pt x="131" y="105"/>
                </a:cubicBezTo>
                <a:cubicBezTo>
                  <a:pt x="148" y="82"/>
                  <a:pt x="188" y="61"/>
                  <a:pt x="239" y="53"/>
                </a:cubicBezTo>
                <a:cubicBezTo>
                  <a:pt x="316" y="40"/>
                  <a:pt x="396" y="29"/>
                  <a:pt x="474" y="26"/>
                </a:cubicBezTo>
                <a:cubicBezTo>
                  <a:pt x="602" y="21"/>
                  <a:pt x="725" y="15"/>
                  <a:pt x="847" y="0"/>
                </a:cubicBezTo>
                <a:cubicBezTo>
                  <a:pt x="957" y="-14"/>
                  <a:pt x="1062" y="13"/>
                  <a:pt x="1163" y="26"/>
                </a:cubicBezTo>
                <a:cubicBezTo>
                  <a:pt x="1235" y="35"/>
                  <a:pt x="1266" y="19"/>
                  <a:pt x="1324" y="53"/>
                </a:cubicBezTo>
                <a:cubicBezTo>
                  <a:pt x="1357" y="72"/>
                  <a:pt x="1344" y="84"/>
                  <a:pt x="1347" y="132"/>
                </a:cubicBezTo>
                <a:cubicBezTo>
                  <a:pt x="1351" y="211"/>
                  <a:pt x="1361" y="271"/>
                  <a:pt x="1374" y="344"/>
                </a:cubicBezTo>
                <a:cubicBezTo>
                  <a:pt x="1404" y="521"/>
                  <a:pt x="1379" y="725"/>
                  <a:pt x="1401" y="899"/>
                </a:cubicBezTo>
                <a:cubicBezTo>
                  <a:pt x="1410" y="972"/>
                  <a:pt x="1418" y="1050"/>
                  <a:pt x="1428" y="1111"/>
                </a:cubicBezTo>
                <a:cubicBezTo>
                  <a:pt x="1436" y="1158"/>
                  <a:pt x="1402" y="1183"/>
                  <a:pt x="1401" y="1190"/>
                </a:cubicBezTo>
                <a:cubicBezTo>
                  <a:pt x="1389" y="1251"/>
                  <a:pt x="1412" y="1235"/>
                  <a:pt x="1347" y="1244"/>
                </a:cubicBezTo>
                <a:cubicBezTo>
                  <a:pt x="1275" y="1253"/>
                  <a:pt x="1219" y="1227"/>
                  <a:pt x="1163" y="1218"/>
                </a:cubicBezTo>
                <a:cubicBezTo>
                  <a:pt x="1119" y="1211"/>
                  <a:pt x="1098" y="1197"/>
                  <a:pt x="1058" y="1190"/>
                </a:cubicBezTo>
                <a:cubicBezTo>
                  <a:pt x="941" y="1169"/>
                  <a:pt x="794" y="1180"/>
                  <a:pt x="689" y="1164"/>
                </a:cubicBezTo>
                <a:cubicBezTo>
                  <a:pt x="572" y="1146"/>
                  <a:pt x="444" y="1174"/>
                  <a:pt x="343" y="1190"/>
                </a:cubicBezTo>
                <a:cubicBezTo>
                  <a:pt x="295" y="1198"/>
                  <a:pt x="250" y="1210"/>
                  <a:pt x="212" y="1218"/>
                </a:cubicBezTo>
                <a:cubicBezTo>
                  <a:pt x="186" y="1223"/>
                  <a:pt x="157" y="1215"/>
                  <a:pt x="131" y="1218"/>
                </a:cubicBezTo>
              </a:path>
              <a:path w="3680" h="1245" extrusionOk="0">
                <a:moveTo>
                  <a:pt x="1720" y="661"/>
                </a:moveTo>
                <a:cubicBezTo>
                  <a:pt x="1775" y="661"/>
                  <a:pt x="1863" y="679"/>
                  <a:pt x="1878" y="635"/>
                </a:cubicBezTo>
              </a:path>
              <a:path w="3680" h="1245" extrusionOk="0">
                <a:moveTo>
                  <a:pt x="1747" y="794"/>
                </a:moveTo>
                <a:cubicBezTo>
                  <a:pt x="1747" y="803"/>
                  <a:pt x="1747" y="811"/>
                  <a:pt x="1747" y="820"/>
                </a:cubicBezTo>
                <a:cubicBezTo>
                  <a:pt x="1794" y="820"/>
                  <a:pt x="1808" y="799"/>
                  <a:pt x="1851" y="794"/>
                </a:cubicBezTo>
                <a:cubicBezTo>
                  <a:pt x="1860" y="794"/>
                  <a:pt x="1869" y="794"/>
                  <a:pt x="1878" y="794"/>
                </a:cubicBezTo>
              </a:path>
              <a:path w="3680" h="1245" extrusionOk="0">
                <a:moveTo>
                  <a:pt x="2540" y="396"/>
                </a:moveTo>
                <a:cubicBezTo>
                  <a:pt x="2540" y="370"/>
                  <a:pt x="2540" y="361"/>
                  <a:pt x="2540" y="344"/>
                </a:cubicBezTo>
                <a:cubicBezTo>
                  <a:pt x="2565" y="376"/>
                  <a:pt x="2589" y="408"/>
                  <a:pt x="2594" y="449"/>
                </a:cubicBezTo>
                <a:cubicBezTo>
                  <a:pt x="2601" y="507"/>
                  <a:pt x="2594" y="510"/>
                  <a:pt x="2594" y="449"/>
                </a:cubicBezTo>
                <a:cubicBezTo>
                  <a:pt x="2594" y="380"/>
                  <a:pt x="2573" y="411"/>
                  <a:pt x="2594" y="370"/>
                </a:cubicBezTo>
                <a:cubicBezTo>
                  <a:pt x="2619" y="322"/>
                  <a:pt x="2572" y="317"/>
                  <a:pt x="2647" y="317"/>
                </a:cubicBezTo>
                <a:cubicBezTo>
                  <a:pt x="2673" y="317"/>
                  <a:pt x="2695" y="346"/>
                  <a:pt x="2698" y="370"/>
                </a:cubicBezTo>
                <a:cubicBezTo>
                  <a:pt x="2701" y="395"/>
                  <a:pt x="2698" y="424"/>
                  <a:pt x="2698" y="449"/>
                </a:cubicBezTo>
                <a:cubicBezTo>
                  <a:pt x="2700" y="440"/>
                  <a:pt x="2733" y="338"/>
                  <a:pt x="2751" y="344"/>
                </a:cubicBezTo>
                <a:cubicBezTo>
                  <a:pt x="2768" y="350"/>
                  <a:pt x="2778" y="392"/>
                  <a:pt x="2778" y="423"/>
                </a:cubicBezTo>
                <a:cubicBezTo>
                  <a:pt x="2778" y="477"/>
                  <a:pt x="2820" y="465"/>
                  <a:pt x="2832" y="503"/>
                </a:cubicBezTo>
              </a:path>
              <a:path w="3680" h="1245" extrusionOk="0">
                <a:moveTo>
                  <a:pt x="2963" y="370"/>
                </a:moveTo>
                <a:cubicBezTo>
                  <a:pt x="2963" y="344"/>
                  <a:pt x="2963" y="335"/>
                  <a:pt x="2963" y="317"/>
                </a:cubicBezTo>
                <a:cubicBezTo>
                  <a:pt x="2936" y="324"/>
                  <a:pt x="2888" y="358"/>
                  <a:pt x="2882" y="370"/>
                </a:cubicBezTo>
                <a:cubicBezTo>
                  <a:pt x="2871" y="391"/>
                  <a:pt x="2882" y="450"/>
                  <a:pt x="2882" y="475"/>
                </a:cubicBezTo>
                <a:cubicBezTo>
                  <a:pt x="2917" y="464"/>
                  <a:pt x="2915" y="433"/>
                  <a:pt x="2936" y="423"/>
                </a:cubicBezTo>
                <a:cubicBezTo>
                  <a:pt x="2971" y="406"/>
                  <a:pt x="2963" y="419"/>
                  <a:pt x="2963" y="370"/>
                </a:cubicBezTo>
                <a:cubicBezTo>
                  <a:pt x="2963" y="300"/>
                  <a:pt x="2963" y="411"/>
                  <a:pt x="2963" y="423"/>
                </a:cubicBezTo>
                <a:cubicBezTo>
                  <a:pt x="2963" y="449"/>
                  <a:pt x="2963" y="458"/>
                  <a:pt x="2963" y="475"/>
                </a:cubicBezTo>
                <a:cubicBezTo>
                  <a:pt x="2991" y="475"/>
                  <a:pt x="3058" y="468"/>
                  <a:pt x="3071" y="449"/>
                </a:cubicBezTo>
                <a:cubicBezTo>
                  <a:pt x="3079" y="438"/>
                  <a:pt x="3118" y="357"/>
                  <a:pt x="3121" y="344"/>
                </a:cubicBezTo>
                <a:cubicBezTo>
                  <a:pt x="3135" y="281"/>
                  <a:pt x="3136" y="67"/>
                  <a:pt x="3094" y="53"/>
                </a:cubicBezTo>
                <a:cubicBezTo>
                  <a:pt x="3100" y="78"/>
                  <a:pt x="3108" y="136"/>
                  <a:pt x="3121" y="158"/>
                </a:cubicBezTo>
                <a:cubicBezTo>
                  <a:pt x="3151" y="210"/>
                  <a:pt x="3148" y="223"/>
                  <a:pt x="3148" y="291"/>
                </a:cubicBezTo>
                <a:cubicBezTo>
                  <a:pt x="3148" y="333"/>
                  <a:pt x="3175" y="348"/>
                  <a:pt x="3175" y="396"/>
                </a:cubicBezTo>
                <a:cubicBezTo>
                  <a:pt x="3175" y="405"/>
                  <a:pt x="3175" y="414"/>
                  <a:pt x="3175" y="423"/>
                </a:cubicBezTo>
                <a:cubicBezTo>
                  <a:pt x="3175" y="497"/>
                  <a:pt x="3171" y="377"/>
                  <a:pt x="3175" y="370"/>
                </a:cubicBezTo>
                <a:cubicBezTo>
                  <a:pt x="3196" y="334"/>
                  <a:pt x="3199" y="327"/>
                  <a:pt x="3228" y="317"/>
                </a:cubicBezTo>
                <a:cubicBezTo>
                  <a:pt x="3228" y="371"/>
                  <a:pt x="3228" y="383"/>
                  <a:pt x="3175" y="396"/>
                </a:cubicBezTo>
                <a:cubicBezTo>
                  <a:pt x="3189" y="439"/>
                  <a:pt x="3216" y="424"/>
                  <a:pt x="3255" y="449"/>
                </a:cubicBezTo>
                <a:cubicBezTo>
                  <a:pt x="3279" y="465"/>
                  <a:pt x="3323" y="495"/>
                  <a:pt x="3359" y="475"/>
                </a:cubicBezTo>
                <a:cubicBezTo>
                  <a:pt x="3380" y="464"/>
                  <a:pt x="3437" y="429"/>
                  <a:pt x="3440" y="423"/>
                </a:cubicBezTo>
                <a:cubicBezTo>
                  <a:pt x="3457" y="388"/>
                  <a:pt x="3467" y="397"/>
                  <a:pt x="3467" y="344"/>
                </a:cubicBezTo>
                <a:cubicBezTo>
                  <a:pt x="3467" y="335"/>
                  <a:pt x="3467" y="326"/>
                  <a:pt x="3467" y="317"/>
                </a:cubicBezTo>
                <a:cubicBezTo>
                  <a:pt x="3433" y="317"/>
                  <a:pt x="3396" y="326"/>
                  <a:pt x="3386" y="344"/>
                </a:cubicBezTo>
                <a:cubicBezTo>
                  <a:pt x="3370" y="374"/>
                  <a:pt x="3382" y="460"/>
                  <a:pt x="3413" y="475"/>
                </a:cubicBezTo>
                <a:cubicBezTo>
                  <a:pt x="3478" y="506"/>
                  <a:pt x="3599" y="466"/>
                  <a:pt x="3652" y="449"/>
                </a:cubicBezTo>
                <a:cubicBezTo>
                  <a:pt x="3661" y="449"/>
                  <a:pt x="3670" y="449"/>
                  <a:pt x="3679" y="44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3" name="Freeform 7"/>
          <p:cNvSpPr>
            <a:spLocks noRot="1" noChangeAspect="1" noEditPoints="1" noChangeArrowheads="1" noChangeShapeType="1" noTextEdit="1"/>
          </p:cNvSpPr>
          <p:nvPr/>
        </p:nvSpPr>
        <p:spPr bwMode="auto">
          <a:xfrm>
            <a:off x="2208213" y="7304088"/>
            <a:ext cx="665162" cy="157162"/>
          </a:xfrm>
          <a:custGeom>
            <a:avLst/>
            <a:gdLst>
              <a:gd name="T0" fmla="+- 0 6593 5877"/>
              <a:gd name="T1" fmla="*/ T0 w 1775"/>
              <a:gd name="T2" fmla="+- 0 19726 19645"/>
              <a:gd name="T3" fmla="*/ 19726 h 425"/>
              <a:gd name="T4" fmla="+- 0 6619 5877"/>
              <a:gd name="T5" fmla="*/ T4 w 1775"/>
              <a:gd name="T6" fmla="+- 0 19831 19645"/>
              <a:gd name="T7" fmla="*/ 19831 h 425"/>
              <a:gd name="T8" fmla="+- 0 6643 5877"/>
              <a:gd name="T9" fmla="*/ T8 w 1775"/>
              <a:gd name="T10" fmla="+- 0 19831 19645"/>
              <a:gd name="T11" fmla="*/ 19831 h 425"/>
              <a:gd name="T12" fmla="+- 0 6670 5877"/>
              <a:gd name="T13" fmla="*/ T12 w 1775"/>
              <a:gd name="T14" fmla="+- 0 19726 19645"/>
              <a:gd name="T15" fmla="*/ 19726 h 425"/>
              <a:gd name="T16" fmla="+- 0 6724 5877"/>
              <a:gd name="T17" fmla="*/ T16 w 1775"/>
              <a:gd name="T18" fmla="+- 0 19699 19645"/>
              <a:gd name="T19" fmla="*/ 19699 h 425"/>
              <a:gd name="T20" fmla="+- 0 6750 5877"/>
              <a:gd name="T21" fmla="*/ T20 w 1775"/>
              <a:gd name="T22" fmla="+- 0 19778 19645"/>
              <a:gd name="T23" fmla="*/ 19778 h 425"/>
              <a:gd name="T24" fmla="+- 0 6750 5877"/>
              <a:gd name="T25" fmla="*/ T24 w 1775"/>
              <a:gd name="T26" fmla="+- 0 19805 19645"/>
              <a:gd name="T27" fmla="*/ 19805 h 425"/>
              <a:gd name="T28" fmla="+- 0 6831 5877"/>
              <a:gd name="T29" fmla="*/ T28 w 1775"/>
              <a:gd name="T30" fmla="+- 0 19752 19645"/>
              <a:gd name="T31" fmla="*/ 19752 h 425"/>
              <a:gd name="T32" fmla="+- 0 6855 5877"/>
              <a:gd name="T33" fmla="*/ T32 w 1775"/>
              <a:gd name="T34" fmla="+- 0 19699 19645"/>
              <a:gd name="T35" fmla="*/ 19699 h 425"/>
              <a:gd name="T36" fmla="+- 0 6881 5877"/>
              <a:gd name="T37" fmla="*/ T36 w 1775"/>
              <a:gd name="T38" fmla="+- 0 19805 19645"/>
              <a:gd name="T39" fmla="*/ 19805 h 425"/>
              <a:gd name="T40" fmla="+- 0 6908 5877"/>
              <a:gd name="T41" fmla="*/ T40 w 1775"/>
              <a:gd name="T42" fmla="+- 0 19857 19645"/>
              <a:gd name="T43" fmla="*/ 19857 h 425"/>
              <a:gd name="T44" fmla="+- 0 7043 5877"/>
              <a:gd name="T45" fmla="*/ T44 w 1775"/>
              <a:gd name="T46" fmla="+- 0 19726 19645"/>
              <a:gd name="T47" fmla="*/ 19726 h 425"/>
              <a:gd name="T48" fmla="+- 0 7043 5877"/>
              <a:gd name="T49" fmla="*/ T48 w 1775"/>
              <a:gd name="T50" fmla="+- 0 19673 19645"/>
              <a:gd name="T51" fmla="*/ 19673 h 425"/>
              <a:gd name="T52" fmla="+- 0 6989 5877"/>
              <a:gd name="T53" fmla="*/ T52 w 1775"/>
              <a:gd name="T54" fmla="+- 0 19726 19645"/>
              <a:gd name="T55" fmla="*/ 19726 h 425"/>
              <a:gd name="T56" fmla="+- 0 6962 5877"/>
              <a:gd name="T57" fmla="*/ T56 w 1775"/>
              <a:gd name="T58" fmla="+- 0 19805 19645"/>
              <a:gd name="T59" fmla="*/ 19805 h 425"/>
              <a:gd name="T60" fmla="+- 0 7043 5877"/>
              <a:gd name="T61" fmla="*/ T60 w 1775"/>
              <a:gd name="T62" fmla="+- 0 19857 19645"/>
              <a:gd name="T63" fmla="*/ 19857 h 425"/>
              <a:gd name="T64" fmla="+- 0 7120 5877"/>
              <a:gd name="T65" fmla="*/ T64 w 1775"/>
              <a:gd name="T66" fmla="+- 0 19805 19645"/>
              <a:gd name="T67" fmla="*/ 19805 h 425"/>
              <a:gd name="T68" fmla="+- 0 7147 5877"/>
              <a:gd name="T69" fmla="*/ T68 w 1775"/>
              <a:gd name="T70" fmla="+- 0 19726 19645"/>
              <a:gd name="T71" fmla="*/ 19726 h 425"/>
              <a:gd name="T72" fmla="+- 0 7066 5877"/>
              <a:gd name="T73" fmla="*/ T72 w 1775"/>
              <a:gd name="T74" fmla="+- 0 19699 19645"/>
              <a:gd name="T75" fmla="*/ 19699 h 425"/>
              <a:gd name="T76" fmla="+- 0 7043 5877"/>
              <a:gd name="T77" fmla="*/ T76 w 1775"/>
              <a:gd name="T78" fmla="+- 0 19726 19645"/>
              <a:gd name="T79" fmla="*/ 19726 h 425"/>
              <a:gd name="T80" fmla="+- 0 7227 5877"/>
              <a:gd name="T81" fmla="*/ T80 w 1775"/>
              <a:gd name="T82" fmla="+- 0 19699 19645"/>
              <a:gd name="T83" fmla="*/ 19699 h 425"/>
              <a:gd name="T84" fmla="+- 0 7305 5877"/>
              <a:gd name="T85" fmla="*/ T84 w 1775"/>
              <a:gd name="T86" fmla="+- 0 19805 19645"/>
              <a:gd name="T87" fmla="*/ 19805 h 425"/>
              <a:gd name="T88" fmla="+- 0 7358 5877"/>
              <a:gd name="T89" fmla="*/ T88 w 1775"/>
              <a:gd name="T90" fmla="+- 0 19831 19645"/>
              <a:gd name="T91" fmla="*/ 19831 h 425"/>
              <a:gd name="T92" fmla="+- 0 7358 5877"/>
              <a:gd name="T93" fmla="*/ T92 w 1775"/>
              <a:gd name="T94" fmla="+- 0 19726 19645"/>
              <a:gd name="T95" fmla="*/ 19726 h 425"/>
              <a:gd name="T96" fmla="+- 0 7439 5877"/>
              <a:gd name="T97" fmla="*/ T96 w 1775"/>
              <a:gd name="T98" fmla="+- 0 19752 19645"/>
              <a:gd name="T99" fmla="*/ 19752 h 425"/>
              <a:gd name="T100" fmla="+- 0 7516 5877"/>
              <a:gd name="T101" fmla="*/ T100 w 1775"/>
              <a:gd name="T102" fmla="+- 0 19726 19645"/>
              <a:gd name="T103" fmla="*/ 19726 h 425"/>
              <a:gd name="T104" fmla="+- 0 7516 5877"/>
              <a:gd name="T105" fmla="*/ T104 w 1775"/>
              <a:gd name="T106" fmla="+- 0 19645 19645"/>
              <a:gd name="T107" fmla="*/ 19645 h 425"/>
              <a:gd name="T108" fmla="+- 0 7466 5877"/>
              <a:gd name="T109" fmla="*/ T108 w 1775"/>
              <a:gd name="T110" fmla="+- 0 19726 19645"/>
              <a:gd name="T111" fmla="*/ 19726 h 425"/>
              <a:gd name="T112" fmla="+- 0 7466 5877"/>
              <a:gd name="T113" fmla="*/ T112 w 1775"/>
              <a:gd name="T114" fmla="+- 0 19831 19645"/>
              <a:gd name="T115" fmla="*/ 19831 h 425"/>
              <a:gd name="T116" fmla="+- 0 7543 5877"/>
              <a:gd name="T117" fmla="*/ T116 w 1775"/>
              <a:gd name="T118" fmla="+- 0 19910 19645"/>
              <a:gd name="T119" fmla="*/ 19910 h 425"/>
              <a:gd name="T120" fmla="+- 0 7651 5877"/>
              <a:gd name="T121" fmla="*/ T120 w 1775"/>
              <a:gd name="T122" fmla="+- 0 19910 19645"/>
              <a:gd name="T123" fmla="*/ 19910 h 425"/>
              <a:gd name="T124" fmla="+- 0 5958 5877"/>
              <a:gd name="T125" fmla="*/ T124 w 1775"/>
              <a:gd name="T126" fmla="+- 0 19857 19645"/>
              <a:gd name="T127" fmla="*/ 19857 h 425"/>
              <a:gd name="T128" fmla="+- 0 5958 5877"/>
              <a:gd name="T129" fmla="*/ T128 w 1775"/>
              <a:gd name="T130" fmla="+- 0 19831 19645"/>
              <a:gd name="T131" fmla="*/ 19831 h 425"/>
              <a:gd name="T132" fmla="+- 0 5981 5877"/>
              <a:gd name="T133" fmla="*/ T132 w 1775"/>
              <a:gd name="T134" fmla="+- 0 20069 19645"/>
              <a:gd name="T135" fmla="*/ 20069 h 425"/>
              <a:gd name="T136" fmla="+- 0 5877 5877"/>
              <a:gd name="T137" fmla="*/ T136 w 1775"/>
              <a:gd name="T138" fmla="+- 0 19964 19645"/>
              <a:gd name="T139" fmla="*/ 19964 h 425"/>
              <a:gd name="T140" fmla="+- 0 5981 5877"/>
              <a:gd name="T141" fmla="*/ T140 w 1775"/>
              <a:gd name="T142" fmla="+- 0 19936 19645"/>
              <a:gd name="T143" fmla="*/ 19936 h 425"/>
              <a:gd name="T144" fmla="+- 0 6089 5877"/>
              <a:gd name="T145" fmla="*/ T144 w 1775"/>
              <a:gd name="T146" fmla="+- 0 19910 19645"/>
              <a:gd name="T147" fmla="*/ 19910 h 42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Lst>
            <a:rect l="0" t="0" r="r" b="b"/>
            <a:pathLst>
              <a:path w="1775" h="425" extrusionOk="0">
                <a:moveTo>
                  <a:pt x="716" y="81"/>
                </a:moveTo>
                <a:cubicBezTo>
                  <a:pt x="716" y="129"/>
                  <a:pt x="737" y="144"/>
                  <a:pt x="742" y="186"/>
                </a:cubicBezTo>
                <a:cubicBezTo>
                  <a:pt x="748" y="238"/>
                  <a:pt x="746" y="250"/>
                  <a:pt x="766" y="186"/>
                </a:cubicBezTo>
                <a:cubicBezTo>
                  <a:pt x="777" y="149"/>
                  <a:pt x="772" y="112"/>
                  <a:pt x="793" y="81"/>
                </a:cubicBezTo>
                <a:cubicBezTo>
                  <a:pt x="817" y="57"/>
                  <a:pt x="823" y="48"/>
                  <a:pt x="847" y="54"/>
                </a:cubicBezTo>
                <a:cubicBezTo>
                  <a:pt x="847" y="113"/>
                  <a:pt x="868" y="90"/>
                  <a:pt x="873" y="133"/>
                </a:cubicBezTo>
                <a:cubicBezTo>
                  <a:pt x="873" y="142"/>
                  <a:pt x="873" y="151"/>
                  <a:pt x="873" y="160"/>
                </a:cubicBezTo>
                <a:cubicBezTo>
                  <a:pt x="900" y="153"/>
                  <a:pt x="948" y="119"/>
                  <a:pt x="954" y="107"/>
                </a:cubicBezTo>
                <a:cubicBezTo>
                  <a:pt x="954" y="78"/>
                  <a:pt x="956" y="66"/>
                  <a:pt x="978" y="54"/>
                </a:cubicBezTo>
                <a:cubicBezTo>
                  <a:pt x="1008" y="95"/>
                  <a:pt x="1004" y="109"/>
                  <a:pt x="1004" y="160"/>
                </a:cubicBezTo>
                <a:cubicBezTo>
                  <a:pt x="1004" y="202"/>
                  <a:pt x="1018" y="174"/>
                  <a:pt x="1031" y="212"/>
                </a:cubicBezTo>
              </a:path>
              <a:path w="1775" h="425" extrusionOk="0">
                <a:moveTo>
                  <a:pt x="1166" y="81"/>
                </a:moveTo>
                <a:cubicBezTo>
                  <a:pt x="1166" y="54"/>
                  <a:pt x="1166" y="46"/>
                  <a:pt x="1166" y="28"/>
                </a:cubicBezTo>
                <a:cubicBezTo>
                  <a:pt x="1130" y="40"/>
                  <a:pt x="1134" y="70"/>
                  <a:pt x="1112" y="81"/>
                </a:cubicBezTo>
                <a:cubicBezTo>
                  <a:pt x="1075" y="100"/>
                  <a:pt x="1085" y="108"/>
                  <a:pt x="1085" y="160"/>
                </a:cubicBezTo>
                <a:cubicBezTo>
                  <a:pt x="1085" y="216"/>
                  <a:pt x="1122" y="212"/>
                  <a:pt x="1166" y="212"/>
                </a:cubicBezTo>
                <a:cubicBezTo>
                  <a:pt x="1211" y="212"/>
                  <a:pt x="1228" y="167"/>
                  <a:pt x="1243" y="160"/>
                </a:cubicBezTo>
                <a:cubicBezTo>
                  <a:pt x="1251" y="156"/>
                  <a:pt x="1304" y="107"/>
                  <a:pt x="1270" y="81"/>
                </a:cubicBezTo>
                <a:cubicBezTo>
                  <a:pt x="1244" y="61"/>
                  <a:pt x="1236" y="54"/>
                  <a:pt x="1189" y="54"/>
                </a:cubicBezTo>
                <a:cubicBezTo>
                  <a:pt x="1165" y="54"/>
                  <a:pt x="1157" y="55"/>
                  <a:pt x="1166" y="81"/>
                </a:cubicBezTo>
              </a:path>
              <a:path w="1775" h="425" extrusionOk="0">
                <a:moveTo>
                  <a:pt x="1350" y="54"/>
                </a:moveTo>
                <a:cubicBezTo>
                  <a:pt x="1373" y="84"/>
                  <a:pt x="1389" y="142"/>
                  <a:pt x="1428" y="160"/>
                </a:cubicBezTo>
                <a:cubicBezTo>
                  <a:pt x="1465" y="177"/>
                  <a:pt x="1442" y="173"/>
                  <a:pt x="1481" y="186"/>
                </a:cubicBezTo>
                <a:cubicBezTo>
                  <a:pt x="1481" y="162"/>
                  <a:pt x="1481" y="18"/>
                  <a:pt x="1481" y="81"/>
                </a:cubicBezTo>
                <a:cubicBezTo>
                  <a:pt x="1481" y="125"/>
                  <a:pt x="1525" y="107"/>
                  <a:pt x="1562" y="107"/>
                </a:cubicBezTo>
                <a:cubicBezTo>
                  <a:pt x="1596" y="107"/>
                  <a:pt x="1631" y="100"/>
                  <a:pt x="1639" y="81"/>
                </a:cubicBezTo>
                <a:cubicBezTo>
                  <a:pt x="1647" y="63"/>
                  <a:pt x="1639" y="19"/>
                  <a:pt x="1639" y="0"/>
                </a:cubicBezTo>
                <a:cubicBezTo>
                  <a:pt x="1588" y="15"/>
                  <a:pt x="1589" y="30"/>
                  <a:pt x="1589" y="81"/>
                </a:cubicBezTo>
                <a:cubicBezTo>
                  <a:pt x="1589" y="150"/>
                  <a:pt x="1566" y="119"/>
                  <a:pt x="1589" y="186"/>
                </a:cubicBezTo>
                <a:cubicBezTo>
                  <a:pt x="1600" y="218"/>
                  <a:pt x="1626" y="257"/>
                  <a:pt x="1666" y="265"/>
                </a:cubicBezTo>
                <a:cubicBezTo>
                  <a:pt x="1720" y="265"/>
                  <a:pt x="1738" y="265"/>
                  <a:pt x="1774" y="265"/>
                </a:cubicBezTo>
              </a:path>
              <a:path w="1775" h="425" extrusionOk="0">
                <a:moveTo>
                  <a:pt x="81" y="212"/>
                </a:moveTo>
                <a:cubicBezTo>
                  <a:pt x="81" y="203"/>
                  <a:pt x="81" y="195"/>
                  <a:pt x="81" y="186"/>
                </a:cubicBezTo>
                <a:cubicBezTo>
                  <a:pt x="81" y="245"/>
                  <a:pt x="59" y="407"/>
                  <a:pt x="104" y="424"/>
                </a:cubicBezTo>
              </a:path>
              <a:path w="1775" h="425" extrusionOk="0">
                <a:moveTo>
                  <a:pt x="0" y="319"/>
                </a:moveTo>
                <a:cubicBezTo>
                  <a:pt x="43" y="286"/>
                  <a:pt x="65" y="313"/>
                  <a:pt x="104" y="291"/>
                </a:cubicBezTo>
                <a:cubicBezTo>
                  <a:pt x="148" y="266"/>
                  <a:pt x="158" y="265"/>
                  <a:pt x="212" y="26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4" name="Freeform 8"/>
          <p:cNvSpPr>
            <a:spLocks noRot="1" noChangeAspect="1" noEditPoints="1" noChangeArrowheads="1" noChangeShapeType="1" noTextEdit="1"/>
          </p:cNvSpPr>
          <p:nvPr/>
        </p:nvSpPr>
        <p:spPr bwMode="auto">
          <a:xfrm>
            <a:off x="1939925" y="7540625"/>
            <a:ext cx="1054100" cy="69850"/>
          </a:xfrm>
          <a:custGeom>
            <a:avLst/>
            <a:gdLst>
              <a:gd name="T0" fmla="+- 0 5188 5162"/>
              <a:gd name="T1" fmla="*/ T0 w 2805"/>
              <a:gd name="T2" fmla="+- 0 20467 20281"/>
              <a:gd name="T3" fmla="*/ 20467 h 187"/>
              <a:gd name="T4" fmla="+- 0 5162 5162"/>
              <a:gd name="T5" fmla="*/ T4 w 2805"/>
              <a:gd name="T6" fmla="+- 0 20439 20281"/>
              <a:gd name="T7" fmla="*/ 20439 h 187"/>
              <a:gd name="T8" fmla="+- 0 7940 5162"/>
              <a:gd name="T9" fmla="*/ T8 w 2805"/>
              <a:gd name="T10" fmla="+- 0 20281 20281"/>
              <a:gd name="T11" fmla="*/ 20281 h 187"/>
              <a:gd name="T12" fmla="+- 0 7966 5162"/>
              <a:gd name="T13" fmla="*/ T12 w 2805"/>
              <a:gd name="T14" fmla="+- 0 20308 20281"/>
              <a:gd name="T15" fmla="*/ 20308 h 187"/>
            </a:gdLst>
            <a:ahLst/>
            <a:cxnLst>
              <a:cxn ang="0">
                <a:pos x="T1" y="T3"/>
              </a:cxn>
              <a:cxn ang="0">
                <a:pos x="T5" y="T7"/>
              </a:cxn>
              <a:cxn ang="0">
                <a:pos x="T9" y="T11"/>
              </a:cxn>
              <a:cxn ang="0">
                <a:pos x="T13" y="T15"/>
              </a:cxn>
            </a:cxnLst>
            <a:rect l="0" t="0" r="r" b="b"/>
            <a:pathLst>
              <a:path w="2805" h="187" extrusionOk="0">
                <a:moveTo>
                  <a:pt x="26" y="186"/>
                </a:moveTo>
                <a:cubicBezTo>
                  <a:pt x="-1" y="186"/>
                  <a:pt x="-9" y="185"/>
                  <a:pt x="0" y="158"/>
                </a:cubicBezTo>
              </a:path>
              <a:path w="2805" h="187" extrusionOk="0">
                <a:moveTo>
                  <a:pt x="2778" y="0"/>
                </a:moveTo>
                <a:cubicBezTo>
                  <a:pt x="2804" y="0"/>
                  <a:pt x="2813" y="0"/>
                  <a:pt x="2804" y="2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5" name="Freeform 9"/>
          <p:cNvSpPr>
            <a:spLocks noRot="1" noChangeAspect="1" noEditPoints="1" noChangeArrowheads="1" noChangeShapeType="1" noTextEdit="1"/>
          </p:cNvSpPr>
          <p:nvPr/>
        </p:nvSpPr>
        <p:spPr bwMode="auto">
          <a:xfrm>
            <a:off x="1371600" y="7519988"/>
            <a:ext cx="757238" cy="287337"/>
          </a:xfrm>
          <a:custGeom>
            <a:avLst/>
            <a:gdLst>
              <a:gd name="T0" fmla="+- 0 3734 3653"/>
              <a:gd name="T1" fmla="*/ T0 w 2013"/>
              <a:gd name="T2" fmla="+- 0 20546 20228"/>
              <a:gd name="T3" fmla="*/ 20546 h 769"/>
              <a:gd name="T4" fmla="+- 0 3811 3653"/>
              <a:gd name="T5" fmla="*/ T4 w 2013"/>
              <a:gd name="T6" fmla="+- 0 20758 20228"/>
              <a:gd name="T7" fmla="*/ 20758 h 769"/>
              <a:gd name="T8" fmla="+- 0 3734 3653"/>
              <a:gd name="T9" fmla="*/ T8 w 2013"/>
              <a:gd name="T10" fmla="+- 0 20625 20228"/>
              <a:gd name="T11" fmla="*/ 20625 h 769"/>
              <a:gd name="T12" fmla="+- 0 3919 3653"/>
              <a:gd name="T13" fmla="*/ T12 w 2013"/>
              <a:gd name="T14" fmla="+- 0 20572 20228"/>
              <a:gd name="T15" fmla="*/ 20572 h 769"/>
              <a:gd name="T16" fmla="+- 0 3811 3653"/>
              <a:gd name="T17" fmla="*/ T16 w 2013"/>
              <a:gd name="T18" fmla="+- 0 20705 20228"/>
              <a:gd name="T19" fmla="*/ 20705 h 769"/>
              <a:gd name="T20" fmla="+- 0 3999 3653"/>
              <a:gd name="T21" fmla="*/ T20 w 2013"/>
              <a:gd name="T22" fmla="+- 0 20625 20228"/>
              <a:gd name="T23" fmla="*/ 20625 h 769"/>
              <a:gd name="T24" fmla="+- 0 3999 3653"/>
              <a:gd name="T25" fmla="*/ T24 w 2013"/>
              <a:gd name="T26" fmla="+- 0 20599 20228"/>
              <a:gd name="T27" fmla="*/ 20599 h 769"/>
              <a:gd name="T28" fmla="+- 0 4077 3653"/>
              <a:gd name="T29" fmla="*/ T28 w 2013"/>
              <a:gd name="T30" fmla="+- 0 20493 20228"/>
              <a:gd name="T31" fmla="*/ 20493 h 769"/>
              <a:gd name="T32" fmla="+- 0 4130 3653"/>
              <a:gd name="T33" fmla="*/ T32 w 2013"/>
              <a:gd name="T34" fmla="+- 0 20546 20228"/>
              <a:gd name="T35" fmla="*/ 20546 h 769"/>
              <a:gd name="T36" fmla="+- 0 4211 3653"/>
              <a:gd name="T37" fmla="*/ T36 w 2013"/>
              <a:gd name="T38" fmla="+- 0 20651 20228"/>
              <a:gd name="T39" fmla="*/ 20651 h 769"/>
              <a:gd name="T40" fmla="+- 0 4157 3653"/>
              <a:gd name="T41" fmla="*/ T40 w 2013"/>
              <a:gd name="T42" fmla="+- 0 20546 20228"/>
              <a:gd name="T43" fmla="*/ 20546 h 769"/>
              <a:gd name="T44" fmla="+- 0 4369 3653"/>
              <a:gd name="T45" fmla="*/ T44 w 2013"/>
              <a:gd name="T46" fmla="+- 0 20519 20228"/>
              <a:gd name="T47" fmla="*/ 20519 h 769"/>
              <a:gd name="T48" fmla="+- 0 4315 3653"/>
              <a:gd name="T49" fmla="*/ T48 w 2013"/>
              <a:gd name="T50" fmla="+- 0 20679 20228"/>
              <a:gd name="T51" fmla="*/ 20679 h 769"/>
              <a:gd name="T52" fmla="+- 0 4423 3653"/>
              <a:gd name="T53" fmla="*/ T52 w 2013"/>
              <a:gd name="T54" fmla="+- 0 20546 20228"/>
              <a:gd name="T55" fmla="*/ 20546 h 769"/>
              <a:gd name="T56" fmla="+- 0 4423 3653"/>
              <a:gd name="T57" fmla="*/ T56 w 2013"/>
              <a:gd name="T58" fmla="+- 0 20334 20228"/>
              <a:gd name="T59" fmla="*/ 20334 h 769"/>
              <a:gd name="T60" fmla="+- 0 4473 3653"/>
              <a:gd name="T61" fmla="*/ T60 w 2013"/>
              <a:gd name="T62" fmla="+- 0 20599 20228"/>
              <a:gd name="T63" fmla="*/ 20599 h 769"/>
              <a:gd name="T64" fmla="+- 0 4554 3653"/>
              <a:gd name="T65" fmla="*/ T64 w 2013"/>
              <a:gd name="T66" fmla="+- 0 20599 20228"/>
              <a:gd name="T67" fmla="*/ 20599 h 769"/>
              <a:gd name="T68" fmla="+- 0 4685 3653"/>
              <a:gd name="T69" fmla="*/ T68 w 2013"/>
              <a:gd name="T70" fmla="+- 0 20546 20228"/>
              <a:gd name="T71" fmla="*/ 20546 h 769"/>
              <a:gd name="T72" fmla="+- 0 4873 3653"/>
              <a:gd name="T73" fmla="*/ T72 w 2013"/>
              <a:gd name="T74" fmla="+- 0 20519 20228"/>
              <a:gd name="T75" fmla="*/ 20519 h 769"/>
              <a:gd name="T76" fmla="+- 0 4819 3653"/>
              <a:gd name="T77" fmla="*/ T76 w 2013"/>
              <a:gd name="T78" fmla="+- 0 20625 20228"/>
              <a:gd name="T79" fmla="*/ 20625 h 769"/>
              <a:gd name="T80" fmla="+- 0 4977 3653"/>
              <a:gd name="T81" fmla="*/ T80 w 2013"/>
              <a:gd name="T82" fmla="+- 0 20546 20228"/>
              <a:gd name="T83" fmla="*/ 20546 h 769"/>
              <a:gd name="T84" fmla="+- 0 5004 3653"/>
              <a:gd name="T85" fmla="*/ T84 w 2013"/>
              <a:gd name="T86" fmla="+- 0 20255 20228"/>
              <a:gd name="T87" fmla="*/ 20255 h 769"/>
              <a:gd name="T88" fmla="+- 0 5004 3653"/>
              <a:gd name="T89" fmla="*/ T88 w 2013"/>
              <a:gd name="T90" fmla="+- 0 20519 20228"/>
              <a:gd name="T91" fmla="*/ 20519 h 769"/>
              <a:gd name="T92" fmla="+- 0 5057 3653"/>
              <a:gd name="T93" fmla="*/ T92 w 2013"/>
              <a:gd name="T94" fmla="+- 0 20519 20228"/>
              <a:gd name="T95" fmla="*/ 20519 h 769"/>
              <a:gd name="T96" fmla="+- 0 5108 3653"/>
              <a:gd name="T97" fmla="*/ T96 w 2013"/>
              <a:gd name="T98" fmla="+- 0 20439 20228"/>
              <a:gd name="T99" fmla="*/ 20439 h 769"/>
              <a:gd name="T100" fmla="+- 0 5135 3653"/>
              <a:gd name="T101" fmla="*/ T100 w 2013"/>
              <a:gd name="T102" fmla="+- 0 20599 20228"/>
              <a:gd name="T103" fmla="*/ 20599 h 769"/>
              <a:gd name="T104" fmla="+- 0 4896 3653"/>
              <a:gd name="T105" fmla="*/ T104 w 2013"/>
              <a:gd name="T106" fmla="+- 0 20334 20228"/>
              <a:gd name="T107" fmla="*/ 20334 h 769"/>
              <a:gd name="T108" fmla="+- 0 5004 3653"/>
              <a:gd name="T109" fmla="*/ T108 w 2013"/>
              <a:gd name="T110" fmla="+- 0 20334 20228"/>
              <a:gd name="T111" fmla="*/ 20334 h 769"/>
              <a:gd name="T112" fmla="+- 0 5242 3653"/>
              <a:gd name="T113" fmla="*/ T112 w 2013"/>
              <a:gd name="T114" fmla="+- 0 20493 20228"/>
              <a:gd name="T115" fmla="*/ 20493 h 769"/>
              <a:gd name="T116" fmla="+- 0 5188 3653"/>
              <a:gd name="T117" fmla="*/ T116 w 2013"/>
              <a:gd name="T118" fmla="+- 0 20572 20228"/>
              <a:gd name="T119" fmla="*/ 20572 h 769"/>
              <a:gd name="T120" fmla="+- 0 5269 3653"/>
              <a:gd name="T121" fmla="*/ T120 w 2013"/>
              <a:gd name="T122" fmla="+- 0 20572 20228"/>
              <a:gd name="T123" fmla="*/ 20572 h 769"/>
              <a:gd name="T124" fmla="+- 0 5373 3653"/>
              <a:gd name="T125" fmla="*/ T124 w 2013"/>
              <a:gd name="T126" fmla="+- 0 20467 20228"/>
              <a:gd name="T127" fmla="*/ 20467 h 769"/>
              <a:gd name="T128" fmla="+- 0 5427 3653"/>
              <a:gd name="T129" fmla="*/ T128 w 2013"/>
              <a:gd name="T130" fmla="+- 0 20519 20228"/>
              <a:gd name="T131" fmla="*/ 20519 h 769"/>
              <a:gd name="T132" fmla="+- 0 5558 3653"/>
              <a:gd name="T133" fmla="*/ T132 w 2013"/>
              <a:gd name="T134" fmla="+- 0 20546 20228"/>
              <a:gd name="T135" fmla="*/ 20546 h 769"/>
              <a:gd name="T136" fmla="+- 0 3653 3653"/>
              <a:gd name="T137" fmla="*/ T136 w 2013"/>
              <a:gd name="T138" fmla="+- 0 20414 20228"/>
              <a:gd name="T139" fmla="*/ 20414 h 769"/>
              <a:gd name="T140" fmla="+- 0 3892 3653"/>
              <a:gd name="T141" fmla="*/ T140 w 2013"/>
              <a:gd name="T142" fmla="+- 0 20996 20228"/>
              <a:gd name="T143" fmla="*/ 20996 h 769"/>
              <a:gd name="T144" fmla="+- 0 5639 3653"/>
              <a:gd name="T145" fmla="*/ T144 w 2013"/>
              <a:gd name="T146" fmla="+- 0 20281 20228"/>
              <a:gd name="T147" fmla="*/ 20281 h 769"/>
              <a:gd name="T148" fmla="+- 0 5639 3653"/>
              <a:gd name="T149" fmla="*/ T148 w 2013"/>
              <a:gd name="T150" fmla="+- 0 20572 20228"/>
              <a:gd name="T151" fmla="*/ 20572 h 769"/>
              <a:gd name="T152" fmla="+- 0 5508 3653"/>
              <a:gd name="T153" fmla="*/ T152 w 2013"/>
              <a:gd name="T154" fmla="+- 0 20837 20228"/>
              <a:gd name="T155" fmla="*/ 20837 h 76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Lst>
            <a:rect l="0" t="0" r="r" b="b"/>
            <a:pathLst>
              <a:path w="2013" h="769" extrusionOk="0">
                <a:moveTo>
                  <a:pt x="108" y="371"/>
                </a:moveTo>
                <a:cubicBezTo>
                  <a:pt x="84" y="347"/>
                  <a:pt x="75" y="342"/>
                  <a:pt x="81" y="318"/>
                </a:cubicBezTo>
                <a:cubicBezTo>
                  <a:pt x="93" y="352"/>
                  <a:pt x="92" y="353"/>
                  <a:pt x="108" y="397"/>
                </a:cubicBezTo>
                <a:cubicBezTo>
                  <a:pt x="122" y="435"/>
                  <a:pt x="151" y="494"/>
                  <a:pt x="158" y="530"/>
                </a:cubicBezTo>
                <a:cubicBezTo>
                  <a:pt x="171" y="600"/>
                  <a:pt x="144" y="582"/>
                  <a:pt x="185" y="635"/>
                </a:cubicBezTo>
              </a:path>
              <a:path w="2013" h="769" extrusionOk="0">
                <a:moveTo>
                  <a:pt x="81" y="397"/>
                </a:moveTo>
                <a:cubicBezTo>
                  <a:pt x="81" y="371"/>
                  <a:pt x="81" y="362"/>
                  <a:pt x="81" y="344"/>
                </a:cubicBezTo>
                <a:cubicBezTo>
                  <a:pt x="143" y="344"/>
                  <a:pt x="204" y="344"/>
                  <a:pt x="266" y="344"/>
                </a:cubicBezTo>
                <a:cubicBezTo>
                  <a:pt x="253" y="394"/>
                  <a:pt x="240" y="402"/>
                  <a:pt x="212" y="423"/>
                </a:cubicBezTo>
                <a:cubicBezTo>
                  <a:pt x="185" y="451"/>
                  <a:pt x="177" y="460"/>
                  <a:pt x="158" y="477"/>
                </a:cubicBezTo>
              </a:path>
              <a:path w="2013" h="769" extrusionOk="0">
                <a:moveTo>
                  <a:pt x="293" y="318"/>
                </a:moveTo>
                <a:cubicBezTo>
                  <a:pt x="305" y="354"/>
                  <a:pt x="330" y="351"/>
                  <a:pt x="346" y="397"/>
                </a:cubicBezTo>
                <a:cubicBezTo>
                  <a:pt x="360" y="438"/>
                  <a:pt x="343" y="437"/>
                  <a:pt x="370" y="477"/>
                </a:cubicBezTo>
                <a:cubicBezTo>
                  <a:pt x="370" y="426"/>
                  <a:pt x="358" y="412"/>
                  <a:pt x="346" y="371"/>
                </a:cubicBezTo>
                <a:cubicBezTo>
                  <a:pt x="335" y="334"/>
                  <a:pt x="337" y="269"/>
                  <a:pt x="370" y="265"/>
                </a:cubicBezTo>
                <a:cubicBezTo>
                  <a:pt x="397" y="265"/>
                  <a:pt x="406" y="265"/>
                  <a:pt x="424" y="265"/>
                </a:cubicBezTo>
              </a:path>
              <a:path w="2013" h="769" extrusionOk="0">
                <a:moveTo>
                  <a:pt x="531" y="318"/>
                </a:moveTo>
                <a:cubicBezTo>
                  <a:pt x="504" y="318"/>
                  <a:pt x="495" y="318"/>
                  <a:pt x="477" y="318"/>
                </a:cubicBezTo>
                <a:cubicBezTo>
                  <a:pt x="477" y="362"/>
                  <a:pt x="477" y="407"/>
                  <a:pt x="477" y="451"/>
                </a:cubicBezTo>
                <a:cubicBezTo>
                  <a:pt x="536" y="451"/>
                  <a:pt x="532" y="438"/>
                  <a:pt x="558" y="423"/>
                </a:cubicBezTo>
                <a:cubicBezTo>
                  <a:pt x="586" y="407"/>
                  <a:pt x="597" y="387"/>
                  <a:pt x="608" y="344"/>
                </a:cubicBezTo>
                <a:cubicBezTo>
                  <a:pt x="567" y="334"/>
                  <a:pt x="552" y="318"/>
                  <a:pt x="504" y="318"/>
                </a:cubicBezTo>
              </a:path>
              <a:path w="2013" h="769" extrusionOk="0">
                <a:moveTo>
                  <a:pt x="743" y="344"/>
                </a:moveTo>
                <a:cubicBezTo>
                  <a:pt x="743" y="314"/>
                  <a:pt x="740" y="302"/>
                  <a:pt x="716" y="291"/>
                </a:cubicBezTo>
                <a:cubicBezTo>
                  <a:pt x="704" y="328"/>
                  <a:pt x="678" y="323"/>
                  <a:pt x="662" y="371"/>
                </a:cubicBezTo>
                <a:cubicBezTo>
                  <a:pt x="655" y="391"/>
                  <a:pt x="662" y="430"/>
                  <a:pt x="662" y="451"/>
                </a:cubicBezTo>
                <a:cubicBezTo>
                  <a:pt x="720" y="451"/>
                  <a:pt x="719" y="435"/>
                  <a:pt x="743" y="423"/>
                </a:cubicBezTo>
                <a:cubicBezTo>
                  <a:pt x="798" y="395"/>
                  <a:pt x="746" y="384"/>
                  <a:pt x="770" y="318"/>
                </a:cubicBezTo>
                <a:cubicBezTo>
                  <a:pt x="785" y="275"/>
                  <a:pt x="793" y="262"/>
                  <a:pt x="793" y="211"/>
                </a:cubicBezTo>
                <a:cubicBezTo>
                  <a:pt x="793" y="173"/>
                  <a:pt x="796" y="79"/>
                  <a:pt x="770" y="106"/>
                </a:cubicBezTo>
                <a:cubicBezTo>
                  <a:pt x="737" y="141"/>
                  <a:pt x="788" y="211"/>
                  <a:pt x="793" y="239"/>
                </a:cubicBezTo>
                <a:cubicBezTo>
                  <a:pt x="799" y="273"/>
                  <a:pt x="790" y="351"/>
                  <a:pt x="820" y="371"/>
                </a:cubicBezTo>
                <a:cubicBezTo>
                  <a:pt x="848" y="390"/>
                  <a:pt x="889" y="395"/>
                  <a:pt x="901" y="371"/>
                </a:cubicBezTo>
                <a:cubicBezTo>
                  <a:pt x="938" y="297"/>
                  <a:pt x="861" y="338"/>
                  <a:pt x="901" y="371"/>
                </a:cubicBezTo>
                <a:cubicBezTo>
                  <a:pt x="924" y="390"/>
                  <a:pt x="996" y="367"/>
                  <a:pt x="1008" y="344"/>
                </a:cubicBezTo>
                <a:cubicBezTo>
                  <a:pt x="1008" y="319"/>
                  <a:pt x="1007" y="310"/>
                  <a:pt x="1032" y="318"/>
                </a:cubicBezTo>
                <a:cubicBezTo>
                  <a:pt x="1032" y="364"/>
                  <a:pt x="1031" y="360"/>
                  <a:pt x="1058" y="397"/>
                </a:cubicBezTo>
              </a:path>
              <a:path w="2013" h="769" extrusionOk="0">
                <a:moveTo>
                  <a:pt x="1220" y="291"/>
                </a:moveTo>
                <a:cubicBezTo>
                  <a:pt x="1185" y="274"/>
                  <a:pt x="1145" y="269"/>
                  <a:pt x="1139" y="318"/>
                </a:cubicBezTo>
                <a:cubicBezTo>
                  <a:pt x="1132" y="374"/>
                  <a:pt x="1155" y="376"/>
                  <a:pt x="1166" y="397"/>
                </a:cubicBezTo>
                <a:cubicBezTo>
                  <a:pt x="1193" y="449"/>
                  <a:pt x="1197" y="413"/>
                  <a:pt x="1243" y="397"/>
                </a:cubicBezTo>
                <a:cubicBezTo>
                  <a:pt x="1258" y="392"/>
                  <a:pt x="1315" y="348"/>
                  <a:pt x="1324" y="318"/>
                </a:cubicBezTo>
                <a:cubicBezTo>
                  <a:pt x="1340" y="263"/>
                  <a:pt x="1363" y="218"/>
                  <a:pt x="1378" y="160"/>
                </a:cubicBezTo>
                <a:cubicBezTo>
                  <a:pt x="1393" y="100"/>
                  <a:pt x="1362" y="49"/>
                  <a:pt x="1351" y="27"/>
                </a:cubicBezTo>
                <a:cubicBezTo>
                  <a:pt x="1337" y="-1"/>
                  <a:pt x="1327" y="33"/>
                  <a:pt x="1324" y="80"/>
                </a:cubicBezTo>
                <a:cubicBezTo>
                  <a:pt x="1318" y="161"/>
                  <a:pt x="1332" y="217"/>
                  <a:pt x="1351" y="291"/>
                </a:cubicBezTo>
                <a:cubicBezTo>
                  <a:pt x="1364" y="343"/>
                  <a:pt x="1342" y="351"/>
                  <a:pt x="1378" y="397"/>
                </a:cubicBezTo>
                <a:cubicBezTo>
                  <a:pt x="1378" y="344"/>
                  <a:pt x="1390" y="334"/>
                  <a:pt x="1404" y="291"/>
                </a:cubicBezTo>
                <a:cubicBezTo>
                  <a:pt x="1406" y="286"/>
                  <a:pt x="1425" y="216"/>
                  <a:pt x="1431" y="211"/>
                </a:cubicBezTo>
                <a:cubicBezTo>
                  <a:pt x="1439" y="211"/>
                  <a:pt x="1447" y="211"/>
                  <a:pt x="1455" y="211"/>
                </a:cubicBezTo>
                <a:cubicBezTo>
                  <a:pt x="1443" y="252"/>
                  <a:pt x="1431" y="236"/>
                  <a:pt x="1431" y="291"/>
                </a:cubicBezTo>
                <a:cubicBezTo>
                  <a:pt x="1431" y="319"/>
                  <a:pt x="1473" y="367"/>
                  <a:pt x="1482" y="371"/>
                </a:cubicBezTo>
                <a:cubicBezTo>
                  <a:pt x="1491" y="371"/>
                  <a:pt x="1500" y="371"/>
                  <a:pt x="1509" y="371"/>
                </a:cubicBezTo>
              </a:path>
              <a:path w="2013" h="769" extrusionOk="0">
                <a:moveTo>
                  <a:pt x="1243" y="106"/>
                </a:moveTo>
                <a:cubicBezTo>
                  <a:pt x="1243" y="115"/>
                  <a:pt x="1243" y="123"/>
                  <a:pt x="1243" y="132"/>
                </a:cubicBezTo>
                <a:cubicBezTo>
                  <a:pt x="1284" y="102"/>
                  <a:pt x="1299" y="106"/>
                  <a:pt x="1351" y="106"/>
                </a:cubicBezTo>
                <a:cubicBezTo>
                  <a:pt x="1378" y="106"/>
                  <a:pt x="1386" y="106"/>
                  <a:pt x="1404" y="106"/>
                </a:cubicBezTo>
              </a:path>
              <a:path w="2013" h="769" extrusionOk="0">
                <a:moveTo>
                  <a:pt x="1589" y="265"/>
                </a:moveTo>
                <a:cubicBezTo>
                  <a:pt x="1562" y="265"/>
                  <a:pt x="1553" y="265"/>
                  <a:pt x="1562" y="239"/>
                </a:cubicBezTo>
                <a:cubicBezTo>
                  <a:pt x="1551" y="280"/>
                  <a:pt x="1535" y="296"/>
                  <a:pt x="1535" y="344"/>
                </a:cubicBezTo>
                <a:cubicBezTo>
                  <a:pt x="1535" y="371"/>
                  <a:pt x="1535" y="379"/>
                  <a:pt x="1535" y="397"/>
                </a:cubicBezTo>
                <a:cubicBezTo>
                  <a:pt x="1604" y="397"/>
                  <a:pt x="1582" y="367"/>
                  <a:pt x="1616" y="344"/>
                </a:cubicBezTo>
                <a:cubicBezTo>
                  <a:pt x="1655" y="318"/>
                  <a:pt x="1646" y="305"/>
                  <a:pt x="1589" y="291"/>
                </a:cubicBezTo>
              </a:path>
              <a:path w="2013" h="769" extrusionOk="0">
                <a:moveTo>
                  <a:pt x="1720" y="239"/>
                </a:moveTo>
                <a:cubicBezTo>
                  <a:pt x="1720" y="274"/>
                  <a:pt x="1720" y="309"/>
                  <a:pt x="1720" y="344"/>
                </a:cubicBezTo>
                <a:cubicBezTo>
                  <a:pt x="1754" y="333"/>
                  <a:pt x="1763" y="325"/>
                  <a:pt x="1774" y="291"/>
                </a:cubicBezTo>
                <a:cubicBezTo>
                  <a:pt x="1821" y="276"/>
                  <a:pt x="1797" y="251"/>
                  <a:pt x="1828" y="291"/>
                </a:cubicBezTo>
                <a:cubicBezTo>
                  <a:pt x="1854" y="326"/>
                  <a:pt x="1867" y="318"/>
                  <a:pt x="1905" y="318"/>
                </a:cubicBezTo>
              </a:path>
              <a:path w="2013" h="769" extrusionOk="0">
                <a:moveTo>
                  <a:pt x="81" y="132"/>
                </a:moveTo>
                <a:cubicBezTo>
                  <a:pt x="39" y="132"/>
                  <a:pt x="10" y="139"/>
                  <a:pt x="0" y="186"/>
                </a:cubicBezTo>
                <a:cubicBezTo>
                  <a:pt x="-18" y="270"/>
                  <a:pt x="-39" y="640"/>
                  <a:pt x="27" y="689"/>
                </a:cubicBezTo>
                <a:cubicBezTo>
                  <a:pt x="100" y="743"/>
                  <a:pt x="149" y="760"/>
                  <a:pt x="239" y="768"/>
                </a:cubicBezTo>
              </a:path>
              <a:path w="2013" h="769" extrusionOk="0">
                <a:moveTo>
                  <a:pt x="1986" y="106"/>
                </a:moveTo>
                <a:cubicBezTo>
                  <a:pt x="1986" y="80"/>
                  <a:pt x="1986" y="71"/>
                  <a:pt x="1986" y="53"/>
                </a:cubicBezTo>
                <a:cubicBezTo>
                  <a:pt x="2002" y="103"/>
                  <a:pt x="2012" y="79"/>
                  <a:pt x="2012" y="160"/>
                </a:cubicBezTo>
                <a:cubicBezTo>
                  <a:pt x="2012" y="231"/>
                  <a:pt x="2015" y="279"/>
                  <a:pt x="1986" y="344"/>
                </a:cubicBezTo>
                <a:cubicBezTo>
                  <a:pt x="1948" y="429"/>
                  <a:pt x="1886" y="500"/>
                  <a:pt x="1855" y="583"/>
                </a:cubicBezTo>
                <a:cubicBezTo>
                  <a:pt x="1855" y="592"/>
                  <a:pt x="1855" y="600"/>
                  <a:pt x="1855" y="609"/>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6" name="Freeform 10"/>
          <p:cNvSpPr>
            <a:spLocks noRot="1" noChangeAspect="1" noEditPoints="1" noChangeArrowheads="1" noChangeShapeType="1" noTextEdit="1"/>
          </p:cNvSpPr>
          <p:nvPr/>
        </p:nvSpPr>
        <p:spPr bwMode="auto">
          <a:xfrm>
            <a:off x="2466975" y="7481888"/>
            <a:ext cx="765175" cy="325437"/>
          </a:xfrm>
          <a:custGeom>
            <a:avLst/>
            <a:gdLst>
              <a:gd name="T0" fmla="+- 0 6881 6566"/>
              <a:gd name="T1" fmla="*/ T0 w 2036"/>
              <a:gd name="T2" fmla="+- 0 20439 20122"/>
              <a:gd name="T3" fmla="*/ 20439 h 875"/>
              <a:gd name="T4" fmla="+- 0 6804 6566"/>
              <a:gd name="T5" fmla="*/ T4 w 2036"/>
              <a:gd name="T6" fmla="+- 0 20360 20122"/>
              <a:gd name="T7" fmla="*/ 20360 h 875"/>
              <a:gd name="T8" fmla="+- 0 6935 6566"/>
              <a:gd name="T9" fmla="*/ T8 w 2036"/>
              <a:gd name="T10" fmla="+- 0 20599 20122"/>
              <a:gd name="T11" fmla="*/ 20599 h 875"/>
              <a:gd name="T12" fmla="+- 0 7043 6566"/>
              <a:gd name="T13" fmla="*/ T12 w 2036"/>
              <a:gd name="T14" fmla="+- 0 20467 20122"/>
              <a:gd name="T15" fmla="*/ 20467 h 875"/>
              <a:gd name="T16" fmla="+- 0 7016 6566"/>
              <a:gd name="T17" fmla="*/ T16 w 2036"/>
              <a:gd name="T18" fmla="+- 0 20572 20122"/>
              <a:gd name="T19" fmla="*/ 20572 h 875"/>
              <a:gd name="T20" fmla="+- 0 7066 6566"/>
              <a:gd name="T21" fmla="*/ T20 w 2036"/>
              <a:gd name="T22" fmla="+- 0 20467 20122"/>
              <a:gd name="T23" fmla="*/ 20467 h 875"/>
              <a:gd name="T24" fmla="+- 0 7201 6566"/>
              <a:gd name="T25" fmla="*/ T24 w 2036"/>
              <a:gd name="T26" fmla="+- 0 20414 20122"/>
              <a:gd name="T27" fmla="*/ 20414 h 875"/>
              <a:gd name="T28" fmla="+- 0 7254 6566"/>
              <a:gd name="T29" fmla="*/ T28 w 2036"/>
              <a:gd name="T30" fmla="+- 0 20519 20122"/>
              <a:gd name="T31" fmla="*/ 20519 h 875"/>
              <a:gd name="T32" fmla="+- 0 7332 6566"/>
              <a:gd name="T33" fmla="*/ T32 w 2036"/>
              <a:gd name="T34" fmla="+- 0 20705 20122"/>
              <a:gd name="T35" fmla="*/ 20705 h 875"/>
              <a:gd name="T36" fmla="+- 0 7227 6566"/>
              <a:gd name="T37" fmla="*/ T36 w 2036"/>
              <a:gd name="T38" fmla="+- 0 20784 20122"/>
              <a:gd name="T39" fmla="*/ 20784 h 875"/>
              <a:gd name="T40" fmla="+- 0 7332 6566"/>
              <a:gd name="T41" fmla="*/ T40 w 2036"/>
              <a:gd name="T42" fmla="+- 0 20546 20122"/>
              <a:gd name="T43" fmla="*/ 20546 h 875"/>
              <a:gd name="T44" fmla="+- 0 7412 6566"/>
              <a:gd name="T45" fmla="*/ T44 w 2036"/>
              <a:gd name="T46" fmla="+- 0 20467 20122"/>
              <a:gd name="T47" fmla="*/ 20467 h 875"/>
              <a:gd name="T48" fmla="+- 0 7493 6566"/>
              <a:gd name="T49" fmla="*/ T48 w 2036"/>
              <a:gd name="T50" fmla="+- 0 20546 20122"/>
              <a:gd name="T51" fmla="*/ 20546 h 875"/>
              <a:gd name="T52" fmla="+- 0 7597 6566"/>
              <a:gd name="T53" fmla="*/ T52 w 2036"/>
              <a:gd name="T54" fmla="+- 0 20414 20122"/>
              <a:gd name="T55" fmla="*/ 20414 h 875"/>
              <a:gd name="T56" fmla="+- 0 7624 6566"/>
              <a:gd name="T57" fmla="*/ T56 w 2036"/>
              <a:gd name="T58" fmla="+- 0 20519 20122"/>
              <a:gd name="T59" fmla="*/ 20519 h 875"/>
              <a:gd name="T60" fmla="+- 0 7466 6566"/>
              <a:gd name="T61" fmla="*/ T60 w 2036"/>
              <a:gd name="T62" fmla="+- 0 20202 20122"/>
              <a:gd name="T63" fmla="*/ 20202 h 875"/>
              <a:gd name="T64" fmla="+- 0 7704 6566"/>
              <a:gd name="T65" fmla="*/ T64 w 2036"/>
              <a:gd name="T66" fmla="+- 0 20255 20122"/>
              <a:gd name="T67" fmla="*/ 20255 h 875"/>
              <a:gd name="T68" fmla="+- 0 7782 6566"/>
              <a:gd name="T69" fmla="*/ T68 w 2036"/>
              <a:gd name="T70" fmla="+- 0 20467 20122"/>
              <a:gd name="T71" fmla="*/ 20467 h 875"/>
              <a:gd name="T72" fmla="+- 0 7835 6566"/>
              <a:gd name="T73" fmla="*/ T72 w 2036"/>
              <a:gd name="T74" fmla="+- 0 20414 20122"/>
              <a:gd name="T75" fmla="*/ 20414 h 875"/>
              <a:gd name="T76" fmla="+- 0 7916 6566"/>
              <a:gd name="T77" fmla="*/ T76 w 2036"/>
              <a:gd name="T78" fmla="+- 0 20439 20122"/>
              <a:gd name="T79" fmla="*/ 20439 h 875"/>
              <a:gd name="T80" fmla="+- 0 7966 6566"/>
              <a:gd name="T81" fmla="*/ T80 w 2036"/>
              <a:gd name="T82" fmla="+- 0 20493 20122"/>
              <a:gd name="T83" fmla="*/ 20493 h 875"/>
              <a:gd name="T84" fmla="+- 0 8128 6566"/>
              <a:gd name="T85" fmla="*/ T84 w 2036"/>
              <a:gd name="T86" fmla="+- 0 20414 20122"/>
              <a:gd name="T87" fmla="*/ 20414 h 875"/>
              <a:gd name="T88" fmla="+- 0 8128 6566"/>
              <a:gd name="T89" fmla="*/ T88 w 2036"/>
              <a:gd name="T90" fmla="+- 0 20546 20122"/>
              <a:gd name="T91" fmla="*/ 20546 h 875"/>
              <a:gd name="T92" fmla="+- 0 8259 6566"/>
              <a:gd name="T93" fmla="*/ T92 w 2036"/>
              <a:gd name="T94" fmla="+- 0 20414 20122"/>
              <a:gd name="T95" fmla="*/ 20414 h 875"/>
              <a:gd name="T96" fmla="+- 0 8286 6566"/>
              <a:gd name="T97" fmla="*/ T96 w 2036"/>
              <a:gd name="T98" fmla="+- 0 20519 20122"/>
              <a:gd name="T99" fmla="*/ 20519 h 875"/>
              <a:gd name="T100" fmla="+- 0 7755 6566"/>
              <a:gd name="T101" fmla="*/ T100 w 2036"/>
              <a:gd name="T102" fmla="+- 0 20360 20122"/>
              <a:gd name="T103" fmla="*/ 20360 h 875"/>
              <a:gd name="T104" fmla="+- 0 7916 6566"/>
              <a:gd name="T105" fmla="*/ T104 w 2036"/>
              <a:gd name="T106" fmla="+- 0 20308 20122"/>
              <a:gd name="T107" fmla="*/ 20308 h 875"/>
              <a:gd name="T108" fmla="+- 0 6643 6566"/>
              <a:gd name="T109" fmla="*/ T108 w 2036"/>
              <a:gd name="T110" fmla="+- 0 20202 20122"/>
              <a:gd name="T111" fmla="*/ 20202 h 875"/>
              <a:gd name="T112" fmla="+- 0 6566 6566"/>
              <a:gd name="T113" fmla="*/ T112 w 2036"/>
              <a:gd name="T114" fmla="+- 0 20439 20122"/>
              <a:gd name="T115" fmla="*/ 20439 h 875"/>
              <a:gd name="T116" fmla="+- 0 6724 6566"/>
              <a:gd name="T117" fmla="*/ T116 w 2036"/>
              <a:gd name="T118" fmla="+- 0 20970 20122"/>
              <a:gd name="T119" fmla="*/ 20970 h 875"/>
              <a:gd name="T120" fmla="+- 0 8497 6566"/>
              <a:gd name="T121" fmla="*/ T120 w 2036"/>
              <a:gd name="T122" fmla="+- 0 20148 20122"/>
              <a:gd name="T123" fmla="*/ 20148 h 875"/>
              <a:gd name="T124" fmla="+- 0 8578 6566"/>
              <a:gd name="T125" fmla="*/ T124 w 2036"/>
              <a:gd name="T126" fmla="+- 0 20202 20122"/>
              <a:gd name="T127" fmla="*/ 20202 h 875"/>
              <a:gd name="T128" fmla="+- 0 8497 6566"/>
              <a:gd name="T129" fmla="*/ T128 w 2036"/>
              <a:gd name="T130" fmla="+- 0 20679 20122"/>
              <a:gd name="T131" fmla="*/ 20679 h 87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Lst>
            <a:rect l="0" t="0" r="r" b="b"/>
            <a:pathLst>
              <a:path w="2036" h="875" extrusionOk="0">
                <a:moveTo>
                  <a:pt x="289" y="424"/>
                </a:moveTo>
                <a:cubicBezTo>
                  <a:pt x="299" y="382"/>
                  <a:pt x="315" y="365"/>
                  <a:pt x="315" y="317"/>
                </a:cubicBezTo>
                <a:cubicBezTo>
                  <a:pt x="315" y="255"/>
                  <a:pt x="324" y="208"/>
                  <a:pt x="289" y="159"/>
                </a:cubicBezTo>
                <a:cubicBezTo>
                  <a:pt x="262" y="169"/>
                  <a:pt x="242" y="198"/>
                  <a:pt x="238" y="238"/>
                </a:cubicBezTo>
                <a:cubicBezTo>
                  <a:pt x="231" y="300"/>
                  <a:pt x="226" y="378"/>
                  <a:pt x="265" y="424"/>
                </a:cubicBezTo>
                <a:cubicBezTo>
                  <a:pt x="302" y="467"/>
                  <a:pt x="314" y="477"/>
                  <a:pt x="369" y="477"/>
                </a:cubicBezTo>
                <a:cubicBezTo>
                  <a:pt x="412" y="477"/>
                  <a:pt x="456" y="471"/>
                  <a:pt x="477" y="424"/>
                </a:cubicBezTo>
                <a:cubicBezTo>
                  <a:pt x="485" y="407"/>
                  <a:pt x="477" y="364"/>
                  <a:pt x="477" y="345"/>
                </a:cubicBezTo>
                <a:cubicBezTo>
                  <a:pt x="428" y="345"/>
                  <a:pt x="402" y="342"/>
                  <a:pt x="396" y="397"/>
                </a:cubicBezTo>
                <a:cubicBezTo>
                  <a:pt x="393" y="426"/>
                  <a:pt x="426" y="447"/>
                  <a:pt x="450" y="450"/>
                </a:cubicBezTo>
                <a:cubicBezTo>
                  <a:pt x="481" y="454"/>
                  <a:pt x="520" y="438"/>
                  <a:pt x="527" y="424"/>
                </a:cubicBezTo>
                <a:cubicBezTo>
                  <a:pt x="547" y="385"/>
                  <a:pt x="525" y="353"/>
                  <a:pt x="500" y="345"/>
                </a:cubicBezTo>
              </a:path>
              <a:path w="2036" h="875" extrusionOk="0">
                <a:moveTo>
                  <a:pt x="661" y="371"/>
                </a:moveTo>
                <a:cubicBezTo>
                  <a:pt x="682" y="330"/>
                  <a:pt x="680" y="306"/>
                  <a:pt x="635" y="292"/>
                </a:cubicBezTo>
                <a:cubicBezTo>
                  <a:pt x="635" y="349"/>
                  <a:pt x="622" y="332"/>
                  <a:pt x="608" y="371"/>
                </a:cubicBezTo>
                <a:cubicBezTo>
                  <a:pt x="622" y="410"/>
                  <a:pt x="641" y="397"/>
                  <a:pt x="688" y="397"/>
                </a:cubicBezTo>
                <a:cubicBezTo>
                  <a:pt x="743" y="397"/>
                  <a:pt x="739" y="433"/>
                  <a:pt x="739" y="477"/>
                </a:cubicBezTo>
                <a:cubicBezTo>
                  <a:pt x="739" y="513"/>
                  <a:pt x="789" y="542"/>
                  <a:pt x="766" y="583"/>
                </a:cubicBezTo>
                <a:cubicBezTo>
                  <a:pt x="756" y="601"/>
                  <a:pt x="720" y="660"/>
                  <a:pt x="715" y="662"/>
                </a:cubicBezTo>
                <a:cubicBezTo>
                  <a:pt x="688" y="662"/>
                  <a:pt x="679" y="662"/>
                  <a:pt x="661" y="662"/>
                </a:cubicBezTo>
                <a:cubicBezTo>
                  <a:pt x="668" y="636"/>
                  <a:pt x="675" y="580"/>
                  <a:pt x="688" y="557"/>
                </a:cubicBezTo>
                <a:cubicBezTo>
                  <a:pt x="717" y="505"/>
                  <a:pt x="720" y="471"/>
                  <a:pt x="766" y="424"/>
                </a:cubicBezTo>
                <a:cubicBezTo>
                  <a:pt x="790" y="400"/>
                  <a:pt x="804" y="352"/>
                  <a:pt x="819" y="345"/>
                </a:cubicBezTo>
                <a:cubicBezTo>
                  <a:pt x="828" y="345"/>
                  <a:pt x="837" y="345"/>
                  <a:pt x="846" y="345"/>
                </a:cubicBezTo>
                <a:cubicBezTo>
                  <a:pt x="858" y="380"/>
                  <a:pt x="889" y="376"/>
                  <a:pt x="900" y="397"/>
                </a:cubicBezTo>
                <a:cubicBezTo>
                  <a:pt x="900" y="424"/>
                  <a:pt x="900" y="433"/>
                  <a:pt x="927" y="424"/>
                </a:cubicBezTo>
                <a:cubicBezTo>
                  <a:pt x="962" y="386"/>
                  <a:pt x="972" y="352"/>
                  <a:pt x="1004" y="317"/>
                </a:cubicBezTo>
                <a:cubicBezTo>
                  <a:pt x="1013" y="309"/>
                  <a:pt x="1022" y="300"/>
                  <a:pt x="1031" y="292"/>
                </a:cubicBezTo>
                <a:cubicBezTo>
                  <a:pt x="1061" y="301"/>
                  <a:pt x="1081" y="310"/>
                  <a:pt x="1085" y="345"/>
                </a:cubicBezTo>
                <a:cubicBezTo>
                  <a:pt x="1091" y="389"/>
                  <a:pt x="1091" y="386"/>
                  <a:pt x="1058" y="397"/>
                </a:cubicBezTo>
              </a:path>
              <a:path w="2036" h="875" extrusionOk="0">
                <a:moveTo>
                  <a:pt x="846" y="106"/>
                </a:moveTo>
                <a:cubicBezTo>
                  <a:pt x="846" y="65"/>
                  <a:pt x="865" y="80"/>
                  <a:pt x="900" y="80"/>
                </a:cubicBezTo>
              </a:path>
              <a:path w="2036" h="875" extrusionOk="0">
                <a:moveTo>
                  <a:pt x="1138" y="159"/>
                </a:moveTo>
                <a:cubicBezTo>
                  <a:pt x="1138" y="150"/>
                  <a:pt x="1138" y="142"/>
                  <a:pt x="1138" y="133"/>
                </a:cubicBezTo>
                <a:cubicBezTo>
                  <a:pt x="1176" y="147"/>
                  <a:pt x="1165" y="178"/>
                  <a:pt x="1189" y="212"/>
                </a:cubicBezTo>
                <a:cubicBezTo>
                  <a:pt x="1220" y="257"/>
                  <a:pt x="1216" y="289"/>
                  <a:pt x="1216" y="345"/>
                </a:cubicBezTo>
                <a:cubicBezTo>
                  <a:pt x="1216" y="375"/>
                  <a:pt x="1219" y="386"/>
                  <a:pt x="1243" y="397"/>
                </a:cubicBezTo>
                <a:cubicBezTo>
                  <a:pt x="1243" y="361"/>
                  <a:pt x="1229" y="311"/>
                  <a:pt x="1269" y="292"/>
                </a:cubicBezTo>
                <a:cubicBezTo>
                  <a:pt x="1296" y="292"/>
                  <a:pt x="1305" y="292"/>
                  <a:pt x="1323" y="292"/>
                </a:cubicBezTo>
              </a:path>
              <a:path w="2036" h="875" extrusionOk="0">
                <a:moveTo>
                  <a:pt x="1350" y="317"/>
                </a:moveTo>
                <a:cubicBezTo>
                  <a:pt x="1358" y="317"/>
                  <a:pt x="1366" y="317"/>
                  <a:pt x="1374" y="317"/>
                </a:cubicBezTo>
                <a:cubicBezTo>
                  <a:pt x="1374" y="362"/>
                  <a:pt x="1363" y="359"/>
                  <a:pt x="1400" y="371"/>
                </a:cubicBezTo>
                <a:cubicBezTo>
                  <a:pt x="1400" y="397"/>
                  <a:pt x="1400" y="406"/>
                  <a:pt x="1427" y="397"/>
                </a:cubicBezTo>
              </a:path>
              <a:path w="2036" h="875" extrusionOk="0">
                <a:moveTo>
                  <a:pt x="1562" y="292"/>
                </a:moveTo>
                <a:cubicBezTo>
                  <a:pt x="1532" y="301"/>
                  <a:pt x="1512" y="310"/>
                  <a:pt x="1508" y="345"/>
                </a:cubicBezTo>
                <a:cubicBezTo>
                  <a:pt x="1501" y="401"/>
                  <a:pt x="1521" y="393"/>
                  <a:pt x="1562" y="424"/>
                </a:cubicBezTo>
                <a:cubicBezTo>
                  <a:pt x="1578" y="419"/>
                  <a:pt x="1625" y="399"/>
                  <a:pt x="1639" y="371"/>
                </a:cubicBezTo>
                <a:cubicBezTo>
                  <a:pt x="1648" y="353"/>
                  <a:pt x="1661" y="307"/>
                  <a:pt x="1693" y="292"/>
                </a:cubicBezTo>
                <a:cubicBezTo>
                  <a:pt x="1720" y="292"/>
                  <a:pt x="1728" y="292"/>
                  <a:pt x="1746" y="292"/>
                </a:cubicBezTo>
                <a:cubicBezTo>
                  <a:pt x="1746" y="343"/>
                  <a:pt x="1750" y="357"/>
                  <a:pt x="1720" y="397"/>
                </a:cubicBezTo>
              </a:path>
              <a:path w="2036" h="875" extrusionOk="0">
                <a:moveTo>
                  <a:pt x="1162" y="238"/>
                </a:moveTo>
                <a:cubicBezTo>
                  <a:pt x="1171" y="238"/>
                  <a:pt x="1180" y="238"/>
                  <a:pt x="1189" y="238"/>
                </a:cubicBezTo>
                <a:cubicBezTo>
                  <a:pt x="1203" y="199"/>
                  <a:pt x="1222" y="212"/>
                  <a:pt x="1269" y="212"/>
                </a:cubicBezTo>
                <a:cubicBezTo>
                  <a:pt x="1315" y="212"/>
                  <a:pt x="1312" y="213"/>
                  <a:pt x="1350" y="186"/>
                </a:cubicBezTo>
              </a:path>
              <a:path w="2036" h="875" extrusionOk="0">
                <a:moveTo>
                  <a:pt x="131" y="133"/>
                </a:moveTo>
                <a:cubicBezTo>
                  <a:pt x="93" y="104"/>
                  <a:pt x="89" y="115"/>
                  <a:pt x="77" y="80"/>
                </a:cubicBezTo>
                <a:cubicBezTo>
                  <a:pt x="70" y="104"/>
                  <a:pt x="69" y="130"/>
                  <a:pt x="53" y="159"/>
                </a:cubicBezTo>
                <a:cubicBezTo>
                  <a:pt x="33" y="196"/>
                  <a:pt x="6" y="271"/>
                  <a:pt x="0" y="317"/>
                </a:cubicBezTo>
                <a:cubicBezTo>
                  <a:pt x="-16" y="435"/>
                  <a:pt x="13" y="553"/>
                  <a:pt x="27" y="662"/>
                </a:cubicBezTo>
                <a:cubicBezTo>
                  <a:pt x="40" y="767"/>
                  <a:pt x="63" y="798"/>
                  <a:pt x="158" y="848"/>
                </a:cubicBezTo>
                <a:cubicBezTo>
                  <a:pt x="176" y="857"/>
                  <a:pt x="193" y="865"/>
                  <a:pt x="211" y="874"/>
                </a:cubicBezTo>
              </a:path>
              <a:path w="2036" h="875" extrusionOk="0">
                <a:moveTo>
                  <a:pt x="1931" y="26"/>
                </a:moveTo>
                <a:cubicBezTo>
                  <a:pt x="1931" y="17"/>
                  <a:pt x="1931" y="9"/>
                  <a:pt x="1931" y="0"/>
                </a:cubicBezTo>
                <a:cubicBezTo>
                  <a:pt x="1951" y="6"/>
                  <a:pt x="1997" y="47"/>
                  <a:pt x="2012" y="80"/>
                </a:cubicBezTo>
                <a:cubicBezTo>
                  <a:pt x="2038" y="136"/>
                  <a:pt x="2035" y="204"/>
                  <a:pt x="2035" y="266"/>
                </a:cubicBezTo>
                <a:cubicBezTo>
                  <a:pt x="2035" y="385"/>
                  <a:pt x="1977" y="455"/>
                  <a:pt x="1931" y="557"/>
                </a:cubicBezTo>
                <a:cubicBezTo>
                  <a:pt x="1922" y="583"/>
                  <a:pt x="1913" y="610"/>
                  <a:pt x="1904"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7" name="Freeform 11"/>
          <p:cNvSpPr>
            <a:spLocks noRot="1" noChangeAspect="1" noEditPoints="1" noChangeArrowheads="1" noChangeShapeType="1" noTextEdit="1"/>
          </p:cNvSpPr>
          <p:nvPr/>
        </p:nvSpPr>
        <p:spPr bwMode="auto">
          <a:xfrm>
            <a:off x="1751013" y="7943850"/>
            <a:ext cx="1063625" cy="315913"/>
          </a:xfrm>
          <a:custGeom>
            <a:avLst/>
            <a:gdLst>
              <a:gd name="T0" fmla="+- 0 5108 4661"/>
              <a:gd name="T1" fmla="*/ T0 w 2833"/>
              <a:gd name="T2" fmla="+- 0 21843 21366"/>
              <a:gd name="T3" fmla="*/ 21843 h 849"/>
              <a:gd name="T4" fmla="+- 0 4923 4661"/>
              <a:gd name="T5" fmla="*/ T4 w 2833"/>
              <a:gd name="T6" fmla="+- 0 21737 21366"/>
              <a:gd name="T7" fmla="*/ 21737 h 849"/>
              <a:gd name="T8" fmla="+- 0 4819 4661"/>
              <a:gd name="T9" fmla="*/ T8 w 2833"/>
              <a:gd name="T10" fmla="+- 0 21578 21366"/>
              <a:gd name="T11" fmla="*/ 21578 h 849"/>
              <a:gd name="T12" fmla="+- 0 4711 4661"/>
              <a:gd name="T13" fmla="*/ T12 w 2833"/>
              <a:gd name="T14" fmla="+- 0 21394 21366"/>
              <a:gd name="T15" fmla="*/ 21394 h 849"/>
              <a:gd name="T16" fmla="+- 0 4661 4661"/>
              <a:gd name="T17" fmla="*/ T16 w 2833"/>
              <a:gd name="T18" fmla="+- 0 21525 21366"/>
              <a:gd name="T19" fmla="*/ 21525 h 849"/>
              <a:gd name="T20" fmla="+- 0 4685 4661"/>
              <a:gd name="T21" fmla="*/ T20 w 2833"/>
              <a:gd name="T22" fmla="+- 0 21366 21366"/>
              <a:gd name="T23" fmla="*/ 21366 h 849"/>
              <a:gd name="T24" fmla="+- 0 4819 4661"/>
              <a:gd name="T25" fmla="*/ T24 w 2833"/>
              <a:gd name="T26" fmla="+- 0 21446 21366"/>
              <a:gd name="T27" fmla="*/ 21446 h 849"/>
              <a:gd name="T28" fmla="+- 0 4711 4661"/>
              <a:gd name="T29" fmla="*/ T28 w 2833"/>
              <a:gd name="T30" fmla="+- 0 21525 21366"/>
              <a:gd name="T31" fmla="*/ 21525 h 849"/>
              <a:gd name="T32" fmla="+- 0 5481 4661"/>
              <a:gd name="T33" fmla="*/ T32 w 2833"/>
              <a:gd name="T34" fmla="+- 0 21897 21366"/>
              <a:gd name="T35" fmla="*/ 21897 h 849"/>
              <a:gd name="T36" fmla="+- 0 5454 4661"/>
              <a:gd name="T37" fmla="*/ T36 w 2833"/>
              <a:gd name="T38" fmla="+- 0 22055 21366"/>
              <a:gd name="T39" fmla="*/ 22055 h 849"/>
              <a:gd name="T40" fmla="+- 0 5585 4661"/>
              <a:gd name="T41" fmla="*/ T40 w 2833"/>
              <a:gd name="T42" fmla="+- 0 21923 21366"/>
              <a:gd name="T43" fmla="*/ 21923 h 849"/>
              <a:gd name="T44" fmla="+- 0 5692 4661"/>
              <a:gd name="T45" fmla="*/ T44 w 2833"/>
              <a:gd name="T46" fmla="+- 0 21869 21366"/>
              <a:gd name="T47" fmla="*/ 21869 h 849"/>
              <a:gd name="T48" fmla="+- 0 5746 4661"/>
              <a:gd name="T49" fmla="*/ T48 w 2833"/>
              <a:gd name="T50" fmla="+- 0 22002 21366"/>
              <a:gd name="T51" fmla="*/ 22002 h 849"/>
              <a:gd name="T52" fmla="+- 0 5823 4661"/>
              <a:gd name="T53" fmla="*/ T52 w 2833"/>
              <a:gd name="T54" fmla="+- 0 21923 21366"/>
              <a:gd name="T55" fmla="*/ 21923 h 849"/>
              <a:gd name="T56" fmla="+- 0 5931 4661"/>
              <a:gd name="T57" fmla="*/ T56 w 2833"/>
              <a:gd name="T58" fmla="+- 0 21949 21366"/>
              <a:gd name="T59" fmla="*/ 21949 h 849"/>
              <a:gd name="T60" fmla="+- 0 6035 4661"/>
              <a:gd name="T61" fmla="*/ T60 w 2833"/>
              <a:gd name="T62" fmla="+- 0 21976 21366"/>
              <a:gd name="T63" fmla="*/ 21976 h 849"/>
              <a:gd name="T64" fmla="+- 0 6089 4661"/>
              <a:gd name="T65" fmla="*/ T64 w 2833"/>
              <a:gd name="T66" fmla="+- 0 21843 21366"/>
              <a:gd name="T67" fmla="*/ 21843 h 849"/>
              <a:gd name="T68" fmla="+- 0 6458 4661"/>
              <a:gd name="T69" fmla="*/ T68 w 2833"/>
              <a:gd name="T70" fmla="+- 0 22028 21366"/>
              <a:gd name="T71" fmla="*/ 22028 h 849"/>
              <a:gd name="T72" fmla="+- 0 6566 4661"/>
              <a:gd name="T73" fmla="*/ T72 w 2833"/>
              <a:gd name="T74" fmla="+- 0 21869 21366"/>
              <a:gd name="T75" fmla="*/ 21869 h 849"/>
              <a:gd name="T76" fmla="+- 0 6539 4661"/>
              <a:gd name="T77" fmla="*/ T76 w 2833"/>
              <a:gd name="T78" fmla="+- 0 21816 21366"/>
              <a:gd name="T79" fmla="*/ 21816 h 849"/>
              <a:gd name="T80" fmla="+- 0 6593 4661"/>
              <a:gd name="T81" fmla="*/ T80 w 2833"/>
              <a:gd name="T82" fmla="+- 0 22135 21366"/>
              <a:gd name="T83" fmla="*/ 22135 h 849"/>
              <a:gd name="T84" fmla="+- 0 6593 4661"/>
              <a:gd name="T85" fmla="*/ T84 w 2833"/>
              <a:gd name="T86" fmla="+- 0 22002 21366"/>
              <a:gd name="T87" fmla="*/ 22002 h 849"/>
              <a:gd name="T88" fmla="+- 0 6777 4661"/>
              <a:gd name="T89" fmla="*/ T88 w 2833"/>
              <a:gd name="T90" fmla="+- 0 21923 21366"/>
              <a:gd name="T91" fmla="*/ 21923 h 849"/>
              <a:gd name="T92" fmla="+- 0 6724 4661"/>
              <a:gd name="T93" fmla="*/ T92 w 2833"/>
              <a:gd name="T94" fmla="+- 0 22002 21366"/>
              <a:gd name="T95" fmla="*/ 22002 h 849"/>
              <a:gd name="T96" fmla="+- 0 6855 4661"/>
              <a:gd name="T97" fmla="*/ T96 w 2833"/>
              <a:gd name="T98" fmla="+- 0 21923 21366"/>
              <a:gd name="T99" fmla="*/ 21923 h 849"/>
              <a:gd name="T100" fmla="+- 0 7043 4661"/>
              <a:gd name="T101" fmla="*/ T100 w 2833"/>
              <a:gd name="T102" fmla="+- 0 21869 21366"/>
              <a:gd name="T103" fmla="*/ 21869 h 849"/>
              <a:gd name="T104" fmla="+- 0 7043 4661"/>
              <a:gd name="T105" fmla="*/ T104 w 2833"/>
              <a:gd name="T106" fmla="+- 0 22028 21366"/>
              <a:gd name="T107" fmla="*/ 22028 h 849"/>
              <a:gd name="T108" fmla="+- 0 7174 4661"/>
              <a:gd name="T109" fmla="*/ T108 w 2833"/>
              <a:gd name="T110" fmla="+- 0 21897 21366"/>
              <a:gd name="T111" fmla="*/ 21897 h 849"/>
              <a:gd name="T112" fmla="+- 0 7147 4661"/>
              <a:gd name="T113" fmla="*/ T112 w 2833"/>
              <a:gd name="T114" fmla="+- 0 22002 21366"/>
              <a:gd name="T115" fmla="*/ 22002 h 849"/>
              <a:gd name="T116" fmla="+- 0 7254 4661"/>
              <a:gd name="T117" fmla="*/ T116 w 2833"/>
              <a:gd name="T118" fmla="+- 0 21949 21366"/>
              <a:gd name="T119" fmla="*/ 21949 h 849"/>
              <a:gd name="T120" fmla="+- 0 7358 4661"/>
              <a:gd name="T121" fmla="*/ T120 w 2833"/>
              <a:gd name="T122" fmla="+- 0 21976 21366"/>
              <a:gd name="T123" fmla="*/ 21976 h 849"/>
              <a:gd name="T124" fmla="+- 0 7466 4661"/>
              <a:gd name="T125" fmla="*/ T124 w 2833"/>
              <a:gd name="T126" fmla="+- 0 21949 21366"/>
              <a:gd name="T127" fmla="*/ 21949 h 84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2833" h="849" extrusionOk="0">
                <a:moveTo>
                  <a:pt x="581" y="503"/>
                </a:moveTo>
                <a:cubicBezTo>
                  <a:pt x="516" y="503"/>
                  <a:pt x="479" y="494"/>
                  <a:pt x="447" y="477"/>
                </a:cubicBezTo>
                <a:cubicBezTo>
                  <a:pt x="420" y="463"/>
                  <a:pt x="373" y="437"/>
                  <a:pt x="343" y="424"/>
                </a:cubicBezTo>
                <a:cubicBezTo>
                  <a:pt x="333" y="420"/>
                  <a:pt x="269" y="381"/>
                  <a:pt x="262" y="371"/>
                </a:cubicBezTo>
                <a:cubicBezTo>
                  <a:pt x="248" y="350"/>
                  <a:pt x="223" y="329"/>
                  <a:pt x="212" y="292"/>
                </a:cubicBezTo>
                <a:cubicBezTo>
                  <a:pt x="203" y="262"/>
                  <a:pt x="188" y="245"/>
                  <a:pt x="158" y="212"/>
                </a:cubicBezTo>
                <a:cubicBezTo>
                  <a:pt x="140" y="192"/>
                  <a:pt x="118" y="116"/>
                  <a:pt x="104" y="107"/>
                </a:cubicBezTo>
                <a:cubicBezTo>
                  <a:pt x="67" y="83"/>
                  <a:pt x="70" y="-11"/>
                  <a:pt x="50" y="28"/>
                </a:cubicBezTo>
                <a:cubicBezTo>
                  <a:pt x="43" y="42"/>
                  <a:pt x="32" y="126"/>
                  <a:pt x="24" y="133"/>
                </a:cubicBezTo>
                <a:cubicBezTo>
                  <a:pt x="3" y="151"/>
                  <a:pt x="0" y="200"/>
                  <a:pt x="0" y="159"/>
                </a:cubicBezTo>
                <a:cubicBezTo>
                  <a:pt x="0" y="119"/>
                  <a:pt x="24" y="100"/>
                  <a:pt x="24" y="54"/>
                </a:cubicBezTo>
                <a:cubicBezTo>
                  <a:pt x="24" y="27"/>
                  <a:pt x="24" y="18"/>
                  <a:pt x="24" y="0"/>
                </a:cubicBezTo>
                <a:cubicBezTo>
                  <a:pt x="59" y="28"/>
                  <a:pt x="97" y="32"/>
                  <a:pt x="131" y="54"/>
                </a:cubicBezTo>
                <a:cubicBezTo>
                  <a:pt x="140" y="63"/>
                  <a:pt x="149" y="71"/>
                  <a:pt x="158" y="80"/>
                </a:cubicBezTo>
                <a:cubicBezTo>
                  <a:pt x="139" y="94"/>
                  <a:pt x="56" y="100"/>
                  <a:pt x="50" y="107"/>
                </a:cubicBezTo>
                <a:cubicBezTo>
                  <a:pt x="50" y="133"/>
                  <a:pt x="50" y="142"/>
                  <a:pt x="50" y="159"/>
                </a:cubicBezTo>
              </a:path>
              <a:path w="2833" h="849" extrusionOk="0">
                <a:moveTo>
                  <a:pt x="897" y="610"/>
                </a:moveTo>
                <a:cubicBezTo>
                  <a:pt x="893" y="592"/>
                  <a:pt x="846" y="518"/>
                  <a:pt x="820" y="531"/>
                </a:cubicBezTo>
                <a:cubicBezTo>
                  <a:pt x="798" y="542"/>
                  <a:pt x="809" y="597"/>
                  <a:pt x="793" y="610"/>
                </a:cubicBezTo>
                <a:cubicBezTo>
                  <a:pt x="777" y="623"/>
                  <a:pt x="731" y="658"/>
                  <a:pt x="793" y="689"/>
                </a:cubicBezTo>
                <a:cubicBezTo>
                  <a:pt x="830" y="707"/>
                  <a:pt x="874" y="683"/>
                  <a:pt x="897" y="662"/>
                </a:cubicBezTo>
                <a:cubicBezTo>
                  <a:pt x="910" y="650"/>
                  <a:pt x="950" y="577"/>
                  <a:pt x="924" y="557"/>
                </a:cubicBezTo>
                <a:cubicBezTo>
                  <a:pt x="897" y="536"/>
                  <a:pt x="862" y="572"/>
                  <a:pt x="847" y="583"/>
                </a:cubicBezTo>
              </a:path>
              <a:path w="2833" h="849" extrusionOk="0">
                <a:moveTo>
                  <a:pt x="1031" y="503"/>
                </a:moveTo>
                <a:cubicBezTo>
                  <a:pt x="1031" y="564"/>
                  <a:pt x="1052" y="539"/>
                  <a:pt x="1058" y="583"/>
                </a:cubicBezTo>
                <a:cubicBezTo>
                  <a:pt x="1058" y="613"/>
                  <a:pt x="1061" y="625"/>
                  <a:pt x="1085" y="636"/>
                </a:cubicBezTo>
                <a:cubicBezTo>
                  <a:pt x="1123" y="622"/>
                  <a:pt x="1113" y="611"/>
                  <a:pt x="1135" y="583"/>
                </a:cubicBezTo>
                <a:cubicBezTo>
                  <a:pt x="1144" y="574"/>
                  <a:pt x="1153" y="566"/>
                  <a:pt x="1162" y="557"/>
                </a:cubicBezTo>
                <a:cubicBezTo>
                  <a:pt x="1162" y="599"/>
                  <a:pt x="1145" y="631"/>
                  <a:pt x="1189" y="636"/>
                </a:cubicBezTo>
                <a:cubicBezTo>
                  <a:pt x="1237" y="642"/>
                  <a:pt x="1255" y="602"/>
                  <a:pt x="1270" y="583"/>
                </a:cubicBezTo>
                <a:cubicBezTo>
                  <a:pt x="1297" y="548"/>
                  <a:pt x="1290" y="542"/>
                  <a:pt x="1320" y="531"/>
                </a:cubicBezTo>
                <a:cubicBezTo>
                  <a:pt x="1351" y="541"/>
                  <a:pt x="1369" y="566"/>
                  <a:pt x="1374" y="610"/>
                </a:cubicBezTo>
                <a:cubicBezTo>
                  <a:pt x="1382" y="677"/>
                  <a:pt x="1374" y="571"/>
                  <a:pt x="1374" y="557"/>
                </a:cubicBezTo>
                <a:cubicBezTo>
                  <a:pt x="1374" y="507"/>
                  <a:pt x="1419" y="494"/>
                  <a:pt x="1428" y="477"/>
                </a:cubicBezTo>
                <a:cubicBezTo>
                  <a:pt x="1446" y="442"/>
                  <a:pt x="1431" y="450"/>
                  <a:pt x="1481" y="450"/>
                </a:cubicBezTo>
              </a:path>
              <a:path w="2833" h="849" extrusionOk="0">
                <a:moveTo>
                  <a:pt x="1797" y="662"/>
                </a:moveTo>
                <a:cubicBezTo>
                  <a:pt x="1826" y="653"/>
                  <a:pt x="1847" y="643"/>
                  <a:pt x="1851" y="610"/>
                </a:cubicBezTo>
                <a:cubicBezTo>
                  <a:pt x="1857" y="563"/>
                  <a:pt x="1891" y="545"/>
                  <a:pt x="1905" y="503"/>
                </a:cubicBezTo>
                <a:cubicBezTo>
                  <a:pt x="1921" y="454"/>
                  <a:pt x="1890" y="433"/>
                  <a:pt x="1878" y="398"/>
                </a:cubicBezTo>
                <a:cubicBezTo>
                  <a:pt x="1859" y="341"/>
                  <a:pt x="1878" y="426"/>
                  <a:pt x="1878" y="450"/>
                </a:cubicBezTo>
                <a:cubicBezTo>
                  <a:pt x="1878" y="511"/>
                  <a:pt x="1901" y="553"/>
                  <a:pt x="1905" y="610"/>
                </a:cubicBezTo>
                <a:cubicBezTo>
                  <a:pt x="1908" y="650"/>
                  <a:pt x="1913" y="734"/>
                  <a:pt x="1932" y="769"/>
                </a:cubicBezTo>
                <a:cubicBezTo>
                  <a:pt x="1946" y="795"/>
                  <a:pt x="1958" y="870"/>
                  <a:pt x="1958" y="822"/>
                </a:cubicBezTo>
                <a:cubicBezTo>
                  <a:pt x="1958" y="747"/>
                  <a:pt x="1953" y="698"/>
                  <a:pt x="1932" y="636"/>
                </a:cubicBezTo>
                <a:cubicBezTo>
                  <a:pt x="1932" y="610"/>
                  <a:pt x="1932" y="601"/>
                  <a:pt x="1932" y="583"/>
                </a:cubicBezTo>
                <a:cubicBezTo>
                  <a:pt x="1990" y="583"/>
                  <a:pt x="2100" y="603"/>
                  <a:pt x="2116" y="557"/>
                </a:cubicBezTo>
                <a:cubicBezTo>
                  <a:pt x="2099" y="507"/>
                  <a:pt x="2082" y="533"/>
                  <a:pt x="2063" y="557"/>
                </a:cubicBezTo>
                <a:cubicBezTo>
                  <a:pt x="2025" y="606"/>
                  <a:pt x="2028" y="610"/>
                  <a:pt x="2063" y="636"/>
                </a:cubicBezTo>
                <a:cubicBezTo>
                  <a:pt x="2092" y="658"/>
                  <a:pt x="2145" y="672"/>
                  <a:pt x="2170" y="636"/>
                </a:cubicBezTo>
                <a:cubicBezTo>
                  <a:pt x="2180" y="622"/>
                  <a:pt x="2210" y="589"/>
                  <a:pt x="2194" y="557"/>
                </a:cubicBezTo>
                <a:cubicBezTo>
                  <a:pt x="2169" y="508"/>
                  <a:pt x="2126" y="527"/>
                  <a:pt x="2116" y="557"/>
                </a:cubicBezTo>
              </a:path>
              <a:path w="2833" h="849" extrusionOk="0">
                <a:moveTo>
                  <a:pt x="2382" y="503"/>
                </a:moveTo>
                <a:cubicBezTo>
                  <a:pt x="2329" y="517"/>
                  <a:pt x="2328" y="529"/>
                  <a:pt x="2328" y="583"/>
                </a:cubicBezTo>
                <a:cubicBezTo>
                  <a:pt x="2328" y="611"/>
                  <a:pt x="2340" y="672"/>
                  <a:pt x="2382" y="662"/>
                </a:cubicBezTo>
                <a:cubicBezTo>
                  <a:pt x="2407" y="656"/>
                  <a:pt x="2453" y="613"/>
                  <a:pt x="2459" y="610"/>
                </a:cubicBezTo>
                <a:cubicBezTo>
                  <a:pt x="2499" y="591"/>
                  <a:pt x="2493" y="492"/>
                  <a:pt x="2513" y="531"/>
                </a:cubicBezTo>
                <a:cubicBezTo>
                  <a:pt x="2521" y="547"/>
                  <a:pt x="2486" y="571"/>
                  <a:pt x="2486" y="610"/>
                </a:cubicBezTo>
                <a:cubicBezTo>
                  <a:pt x="2486" y="619"/>
                  <a:pt x="2486" y="627"/>
                  <a:pt x="2486" y="636"/>
                </a:cubicBezTo>
                <a:cubicBezTo>
                  <a:pt x="2513" y="636"/>
                  <a:pt x="2581" y="629"/>
                  <a:pt x="2593" y="610"/>
                </a:cubicBezTo>
                <a:cubicBezTo>
                  <a:pt x="2593" y="601"/>
                  <a:pt x="2593" y="592"/>
                  <a:pt x="2593" y="583"/>
                </a:cubicBezTo>
                <a:cubicBezTo>
                  <a:pt x="2602" y="619"/>
                  <a:pt x="2611" y="658"/>
                  <a:pt x="2644" y="662"/>
                </a:cubicBezTo>
                <a:cubicBezTo>
                  <a:pt x="2687" y="667"/>
                  <a:pt x="2676" y="620"/>
                  <a:pt x="2697" y="610"/>
                </a:cubicBezTo>
                <a:cubicBezTo>
                  <a:pt x="2732" y="593"/>
                  <a:pt x="2724" y="606"/>
                  <a:pt x="2724" y="557"/>
                </a:cubicBezTo>
                <a:cubicBezTo>
                  <a:pt x="2784" y="557"/>
                  <a:pt x="2761" y="578"/>
                  <a:pt x="2805" y="583"/>
                </a:cubicBezTo>
                <a:cubicBezTo>
                  <a:pt x="2854" y="589"/>
                  <a:pt x="2838" y="625"/>
                  <a:pt x="2805" y="636"/>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8" name="Freeform 12"/>
          <p:cNvSpPr>
            <a:spLocks noRot="1" noChangeAspect="1" noEditPoints="1" noChangeArrowheads="1" noChangeShapeType="1" noTextEdit="1"/>
          </p:cNvSpPr>
          <p:nvPr/>
        </p:nvSpPr>
        <p:spPr bwMode="auto">
          <a:xfrm>
            <a:off x="3171825" y="8021638"/>
            <a:ext cx="708025" cy="188912"/>
          </a:xfrm>
          <a:custGeom>
            <a:avLst/>
            <a:gdLst>
              <a:gd name="T0" fmla="+- 0 9502 8443"/>
              <a:gd name="T1" fmla="*/ T0 w 1883"/>
              <a:gd name="T2" fmla="+- 0 21897 21578"/>
              <a:gd name="T3" fmla="*/ 21897 h 504"/>
              <a:gd name="T4" fmla="+- 0 9344 8443"/>
              <a:gd name="T5" fmla="*/ T4 w 1883"/>
              <a:gd name="T6" fmla="+- 0 21869 21578"/>
              <a:gd name="T7" fmla="*/ 21869 h 504"/>
              <a:gd name="T8" fmla="+- 0 9159 8443"/>
              <a:gd name="T9" fmla="*/ T8 w 1883"/>
              <a:gd name="T10" fmla="+- 0 21843 21578"/>
              <a:gd name="T11" fmla="*/ 21843 h 504"/>
              <a:gd name="T12" fmla="+- 0 8974 8443"/>
              <a:gd name="T13" fmla="*/ T12 w 1883"/>
              <a:gd name="T14" fmla="+- 0 21816 21578"/>
              <a:gd name="T15" fmla="*/ 21816 h 504"/>
              <a:gd name="T16" fmla="+- 0 8867 8443"/>
              <a:gd name="T17" fmla="*/ T16 w 1883"/>
              <a:gd name="T18" fmla="+- 0 21790 21578"/>
              <a:gd name="T19" fmla="*/ 21790 h 504"/>
              <a:gd name="T20" fmla="+- 0 8763 8443"/>
              <a:gd name="T21" fmla="*/ T20 w 1883"/>
              <a:gd name="T22" fmla="+- 0 21764 21578"/>
              <a:gd name="T23" fmla="*/ 21764 h 504"/>
              <a:gd name="T24" fmla="+- 0 8682 8443"/>
              <a:gd name="T25" fmla="*/ T24 w 1883"/>
              <a:gd name="T26" fmla="+- 0 21737 21578"/>
              <a:gd name="T27" fmla="*/ 21737 h 504"/>
              <a:gd name="T28" fmla="+- 0 8578 8443"/>
              <a:gd name="T29" fmla="*/ T28 w 1883"/>
              <a:gd name="T30" fmla="+- 0 21685 21578"/>
              <a:gd name="T31" fmla="*/ 21685 h 504"/>
              <a:gd name="T32" fmla="+- 0 8524 8443"/>
              <a:gd name="T33" fmla="*/ T32 w 1883"/>
              <a:gd name="T34" fmla="+- 0 21632 21578"/>
              <a:gd name="T35" fmla="*/ 21632 h 504"/>
              <a:gd name="T36" fmla="+- 0 8470 8443"/>
              <a:gd name="T37" fmla="*/ T36 w 1883"/>
              <a:gd name="T38" fmla="+- 0 21578 21578"/>
              <a:gd name="T39" fmla="*/ 21578 h 504"/>
              <a:gd name="T40" fmla="+- 0 8497 8443"/>
              <a:gd name="T41" fmla="*/ T40 w 1883"/>
              <a:gd name="T42" fmla="+- 0 21737 21578"/>
              <a:gd name="T43" fmla="*/ 21737 h 504"/>
              <a:gd name="T44" fmla="+- 0 8497 8443"/>
              <a:gd name="T45" fmla="*/ T44 w 1883"/>
              <a:gd name="T46" fmla="+- 0 21737 21578"/>
              <a:gd name="T47" fmla="*/ 21737 h 504"/>
              <a:gd name="T48" fmla="+- 0 8470 8443"/>
              <a:gd name="T49" fmla="*/ T48 w 1883"/>
              <a:gd name="T50" fmla="+- 0 21658 21578"/>
              <a:gd name="T51" fmla="*/ 21658 h 504"/>
              <a:gd name="T52" fmla="+- 0 8443 8443"/>
              <a:gd name="T53" fmla="*/ T52 w 1883"/>
              <a:gd name="T54" fmla="+- 0 21578 21578"/>
              <a:gd name="T55" fmla="*/ 21578 h 504"/>
              <a:gd name="T56" fmla="+- 0 8551 8443"/>
              <a:gd name="T57" fmla="*/ T56 w 1883"/>
              <a:gd name="T58" fmla="+- 0 21632 21578"/>
              <a:gd name="T59" fmla="*/ 21632 h 504"/>
              <a:gd name="T60" fmla="+- 0 8551 8443"/>
              <a:gd name="T61" fmla="*/ T60 w 1883"/>
              <a:gd name="T62" fmla="+- 0 21685 21578"/>
              <a:gd name="T63" fmla="*/ 21685 h 504"/>
              <a:gd name="T64" fmla="+- 0 8524 8443"/>
              <a:gd name="T65" fmla="*/ T64 w 1883"/>
              <a:gd name="T66" fmla="+- 0 21737 21578"/>
              <a:gd name="T67" fmla="*/ 21737 h 504"/>
              <a:gd name="T68" fmla="+- 0 9794 8443"/>
              <a:gd name="T69" fmla="*/ T68 w 1883"/>
              <a:gd name="T70" fmla="+- 0 21816 21578"/>
              <a:gd name="T71" fmla="*/ 21816 h 504"/>
              <a:gd name="T72" fmla="+- 0 9713 8443"/>
              <a:gd name="T73" fmla="*/ T72 w 1883"/>
              <a:gd name="T74" fmla="+- 0 21764 21578"/>
              <a:gd name="T75" fmla="*/ 21764 h 504"/>
              <a:gd name="T76" fmla="+- 0 9663 8443"/>
              <a:gd name="T77" fmla="*/ T76 w 1883"/>
              <a:gd name="T78" fmla="+- 0 21843 21578"/>
              <a:gd name="T79" fmla="*/ 21843 h 504"/>
              <a:gd name="T80" fmla="+- 0 9636 8443"/>
              <a:gd name="T81" fmla="*/ T80 w 1883"/>
              <a:gd name="T82" fmla="+- 0 21949 21578"/>
              <a:gd name="T83" fmla="*/ 21949 h 504"/>
              <a:gd name="T84" fmla="+- 0 9686 8443"/>
              <a:gd name="T85" fmla="*/ T84 w 1883"/>
              <a:gd name="T86" fmla="+- 0 22028 21578"/>
              <a:gd name="T87" fmla="*/ 22028 h 504"/>
              <a:gd name="T88" fmla="+- 0 9848 8443"/>
              <a:gd name="T89" fmla="*/ T88 w 1883"/>
              <a:gd name="T90" fmla="+- 0 22002 21578"/>
              <a:gd name="T91" fmla="*/ 22002 h 504"/>
              <a:gd name="T92" fmla="+- 0 10086 8443"/>
              <a:gd name="T93" fmla="*/ T92 w 1883"/>
              <a:gd name="T94" fmla="+- 0 21843 21578"/>
              <a:gd name="T95" fmla="*/ 21843 h 504"/>
              <a:gd name="T96" fmla="+- 0 10059 8443"/>
              <a:gd name="T97" fmla="*/ T96 w 1883"/>
              <a:gd name="T98" fmla="+- 0 21816 21578"/>
              <a:gd name="T99" fmla="*/ 21816 h 504"/>
              <a:gd name="T100" fmla="+- 0 9979 8443"/>
              <a:gd name="T101" fmla="*/ T100 w 1883"/>
              <a:gd name="T102" fmla="+- 0 21843 21578"/>
              <a:gd name="T103" fmla="*/ 21843 h 504"/>
              <a:gd name="T104" fmla="+- 0 9979 8443"/>
              <a:gd name="T105" fmla="*/ T104 w 1883"/>
              <a:gd name="T106" fmla="+- 0 21897 21578"/>
              <a:gd name="T107" fmla="*/ 21897 h 504"/>
              <a:gd name="T108" fmla="+- 0 9952 8443"/>
              <a:gd name="T109" fmla="*/ T108 w 1883"/>
              <a:gd name="T110" fmla="+- 0 21897 21578"/>
              <a:gd name="T111" fmla="*/ 21897 h 504"/>
              <a:gd name="T112" fmla="+- 0 9555 8443"/>
              <a:gd name="T113" fmla="*/ T112 w 1883"/>
              <a:gd name="T114" fmla="+- 0 21685 21578"/>
              <a:gd name="T115" fmla="*/ 21685 h 504"/>
              <a:gd name="T116" fmla="+- 0 9502 8443"/>
              <a:gd name="T117" fmla="*/ T116 w 1883"/>
              <a:gd name="T118" fmla="+- 0 21658 21578"/>
              <a:gd name="T119" fmla="*/ 21658 h 504"/>
              <a:gd name="T120" fmla="+- 0 9451 8443"/>
              <a:gd name="T121" fmla="*/ T120 w 1883"/>
              <a:gd name="T122" fmla="+- 0 21711 21578"/>
              <a:gd name="T123" fmla="*/ 21711 h 504"/>
              <a:gd name="T124" fmla="+- 0 9475 8443"/>
              <a:gd name="T125" fmla="*/ T124 w 1883"/>
              <a:gd name="T126" fmla="+- 0 21816 21578"/>
              <a:gd name="T127" fmla="*/ 21816 h 504"/>
              <a:gd name="T128" fmla="+- 0 9528 8443"/>
              <a:gd name="T129" fmla="*/ T128 w 1883"/>
              <a:gd name="T130" fmla="+- 0 21869 21578"/>
              <a:gd name="T131" fmla="*/ 21869 h 504"/>
              <a:gd name="T132" fmla="+- 0 9502 8443"/>
              <a:gd name="T133" fmla="*/ T132 w 1883"/>
              <a:gd name="T134" fmla="+- 0 21949 21578"/>
              <a:gd name="T135" fmla="*/ 21949 h 504"/>
              <a:gd name="T136" fmla="+- 0 9424 8443"/>
              <a:gd name="T137" fmla="*/ T136 w 1883"/>
              <a:gd name="T138" fmla="+- 0 21976 21578"/>
              <a:gd name="T139" fmla="*/ 21976 h 504"/>
              <a:gd name="T140" fmla="+- 0 9397 8443"/>
              <a:gd name="T141" fmla="*/ T140 w 1883"/>
              <a:gd name="T142" fmla="+- 0 21949 21578"/>
              <a:gd name="T143" fmla="*/ 21949 h 504"/>
              <a:gd name="T144" fmla="+- 0 9979 8443"/>
              <a:gd name="T145" fmla="*/ T144 w 1883"/>
              <a:gd name="T146" fmla="+- 0 21869 21578"/>
              <a:gd name="T147" fmla="*/ 21869 h 504"/>
              <a:gd name="T148" fmla="+- 0 10005 8443"/>
              <a:gd name="T149" fmla="*/ T148 w 1883"/>
              <a:gd name="T150" fmla="+- 0 21843 21578"/>
              <a:gd name="T151" fmla="*/ 21843 h 504"/>
              <a:gd name="T152" fmla="+- 0 9979 8443"/>
              <a:gd name="T153" fmla="*/ T152 w 1883"/>
              <a:gd name="T154" fmla="+- 0 22002 21578"/>
              <a:gd name="T155" fmla="*/ 22002 h 504"/>
              <a:gd name="T156" fmla="+- 0 9979 8443"/>
              <a:gd name="T157" fmla="*/ T156 w 1883"/>
              <a:gd name="T158" fmla="+- 0 22055 21578"/>
              <a:gd name="T159" fmla="*/ 22055 h 504"/>
              <a:gd name="T160" fmla="+- 0 10005 8443"/>
              <a:gd name="T161" fmla="*/ T160 w 1883"/>
              <a:gd name="T162" fmla="+- 0 21949 21578"/>
              <a:gd name="T163" fmla="*/ 21949 h 504"/>
              <a:gd name="T164" fmla="+- 0 10059 8443"/>
              <a:gd name="T165" fmla="*/ T164 w 1883"/>
              <a:gd name="T166" fmla="+- 0 21869 21578"/>
              <a:gd name="T167" fmla="*/ 21869 h 504"/>
              <a:gd name="T168" fmla="+- 0 10086 8443"/>
              <a:gd name="T169" fmla="*/ T168 w 1883"/>
              <a:gd name="T170" fmla="+- 0 21843 21578"/>
              <a:gd name="T171" fmla="*/ 21843 h 504"/>
              <a:gd name="T172" fmla="+- 0 10136 8443"/>
              <a:gd name="T173" fmla="*/ T172 w 1883"/>
              <a:gd name="T174" fmla="+- 0 21949 21578"/>
              <a:gd name="T175" fmla="*/ 21949 h 504"/>
              <a:gd name="T176" fmla="+- 0 10163 8443"/>
              <a:gd name="T177" fmla="*/ T176 w 1883"/>
              <a:gd name="T178" fmla="+- 0 21949 21578"/>
              <a:gd name="T179" fmla="*/ 21949 h 504"/>
              <a:gd name="T180" fmla="+- 0 10217 8443"/>
              <a:gd name="T181" fmla="*/ T180 w 1883"/>
              <a:gd name="T182" fmla="+- 0 21897 21578"/>
              <a:gd name="T183" fmla="*/ 21897 h 504"/>
              <a:gd name="T184" fmla="+- 0 10271 8443"/>
              <a:gd name="T185" fmla="*/ T184 w 1883"/>
              <a:gd name="T186" fmla="+- 0 21843 21578"/>
              <a:gd name="T187" fmla="*/ 21843 h 504"/>
              <a:gd name="T188" fmla="+- 0 10298 8443"/>
              <a:gd name="T189" fmla="*/ T188 w 1883"/>
              <a:gd name="T190" fmla="+- 0 21843 21578"/>
              <a:gd name="T191" fmla="*/ 21843 h 504"/>
              <a:gd name="T192" fmla="+- 0 10325 8443"/>
              <a:gd name="T193" fmla="*/ T192 w 1883"/>
              <a:gd name="T194" fmla="+- 0 21976 21578"/>
              <a:gd name="T195" fmla="*/ 21976 h 504"/>
              <a:gd name="T196" fmla="+- 0 10325 8443"/>
              <a:gd name="T197" fmla="*/ T196 w 1883"/>
              <a:gd name="T198" fmla="+- 0 22055 21578"/>
              <a:gd name="T199" fmla="*/ 22055 h 50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Lst>
            <a:rect l="0" t="0" r="r" b="b"/>
            <a:pathLst>
              <a:path w="1883" h="504" extrusionOk="0">
                <a:moveTo>
                  <a:pt x="1059" y="319"/>
                </a:moveTo>
                <a:cubicBezTo>
                  <a:pt x="991" y="319"/>
                  <a:pt x="957" y="310"/>
                  <a:pt x="901" y="291"/>
                </a:cubicBezTo>
                <a:cubicBezTo>
                  <a:pt x="845" y="272"/>
                  <a:pt x="770" y="282"/>
                  <a:pt x="716" y="265"/>
                </a:cubicBezTo>
                <a:cubicBezTo>
                  <a:pt x="657" y="246"/>
                  <a:pt x="587" y="257"/>
                  <a:pt x="531" y="238"/>
                </a:cubicBezTo>
                <a:cubicBezTo>
                  <a:pt x="492" y="225"/>
                  <a:pt x="470" y="212"/>
                  <a:pt x="424" y="212"/>
                </a:cubicBezTo>
                <a:cubicBezTo>
                  <a:pt x="375" y="212"/>
                  <a:pt x="363" y="191"/>
                  <a:pt x="320" y="186"/>
                </a:cubicBezTo>
                <a:cubicBezTo>
                  <a:pt x="271" y="181"/>
                  <a:pt x="269" y="181"/>
                  <a:pt x="239" y="159"/>
                </a:cubicBezTo>
                <a:cubicBezTo>
                  <a:pt x="222" y="146"/>
                  <a:pt x="141" y="117"/>
                  <a:pt x="135" y="107"/>
                </a:cubicBezTo>
                <a:cubicBezTo>
                  <a:pt x="122" y="85"/>
                  <a:pt x="88" y="68"/>
                  <a:pt x="81" y="54"/>
                </a:cubicBezTo>
                <a:cubicBezTo>
                  <a:pt x="60" y="13"/>
                  <a:pt x="42" y="47"/>
                  <a:pt x="27" y="0"/>
                </a:cubicBezTo>
                <a:cubicBezTo>
                  <a:pt x="27" y="68"/>
                  <a:pt x="35" y="104"/>
                  <a:pt x="54" y="159"/>
                </a:cubicBezTo>
                <a:cubicBezTo>
                  <a:pt x="69" y="204"/>
                  <a:pt x="54" y="227"/>
                  <a:pt x="54" y="159"/>
                </a:cubicBezTo>
                <a:cubicBezTo>
                  <a:pt x="54" y="117"/>
                  <a:pt x="27" y="139"/>
                  <a:pt x="27" y="80"/>
                </a:cubicBezTo>
                <a:cubicBezTo>
                  <a:pt x="27" y="46"/>
                  <a:pt x="8" y="32"/>
                  <a:pt x="0" y="0"/>
                </a:cubicBezTo>
                <a:cubicBezTo>
                  <a:pt x="33" y="26"/>
                  <a:pt x="65" y="49"/>
                  <a:pt x="108" y="54"/>
                </a:cubicBezTo>
                <a:cubicBezTo>
                  <a:pt x="114" y="55"/>
                  <a:pt x="140" y="82"/>
                  <a:pt x="108" y="107"/>
                </a:cubicBezTo>
                <a:cubicBezTo>
                  <a:pt x="79" y="130"/>
                  <a:pt x="81" y="105"/>
                  <a:pt x="81" y="159"/>
                </a:cubicBezTo>
              </a:path>
              <a:path w="1883" h="504" extrusionOk="0">
                <a:moveTo>
                  <a:pt x="1351" y="238"/>
                </a:moveTo>
                <a:cubicBezTo>
                  <a:pt x="1341" y="209"/>
                  <a:pt x="1297" y="195"/>
                  <a:pt x="1270" y="186"/>
                </a:cubicBezTo>
                <a:cubicBezTo>
                  <a:pt x="1243" y="220"/>
                  <a:pt x="1224" y="232"/>
                  <a:pt x="1220" y="265"/>
                </a:cubicBezTo>
                <a:cubicBezTo>
                  <a:pt x="1215" y="308"/>
                  <a:pt x="1193" y="323"/>
                  <a:pt x="1193" y="371"/>
                </a:cubicBezTo>
                <a:cubicBezTo>
                  <a:pt x="1193" y="415"/>
                  <a:pt x="1198" y="435"/>
                  <a:pt x="1243" y="450"/>
                </a:cubicBezTo>
                <a:cubicBezTo>
                  <a:pt x="1293" y="467"/>
                  <a:pt x="1368" y="450"/>
                  <a:pt x="1405" y="424"/>
                </a:cubicBezTo>
              </a:path>
              <a:path w="1883" h="504" extrusionOk="0">
                <a:moveTo>
                  <a:pt x="1643" y="265"/>
                </a:moveTo>
                <a:cubicBezTo>
                  <a:pt x="1631" y="230"/>
                  <a:pt x="1619" y="239"/>
                  <a:pt x="1616" y="238"/>
                </a:cubicBezTo>
                <a:cubicBezTo>
                  <a:pt x="1564" y="217"/>
                  <a:pt x="1571" y="261"/>
                  <a:pt x="1536" y="265"/>
                </a:cubicBezTo>
                <a:cubicBezTo>
                  <a:pt x="1447" y="276"/>
                  <a:pt x="1572" y="291"/>
                  <a:pt x="1536" y="319"/>
                </a:cubicBezTo>
                <a:cubicBezTo>
                  <a:pt x="1527" y="319"/>
                  <a:pt x="1518" y="319"/>
                  <a:pt x="1509" y="319"/>
                </a:cubicBezTo>
              </a:path>
              <a:path w="1883" h="504" extrusionOk="0">
                <a:moveTo>
                  <a:pt x="1112" y="107"/>
                </a:moveTo>
                <a:cubicBezTo>
                  <a:pt x="1069" y="93"/>
                  <a:pt x="1101" y="94"/>
                  <a:pt x="1059" y="80"/>
                </a:cubicBezTo>
                <a:cubicBezTo>
                  <a:pt x="1043" y="129"/>
                  <a:pt x="1014" y="81"/>
                  <a:pt x="1008" y="133"/>
                </a:cubicBezTo>
                <a:cubicBezTo>
                  <a:pt x="1005" y="158"/>
                  <a:pt x="1016" y="228"/>
                  <a:pt x="1032" y="238"/>
                </a:cubicBezTo>
                <a:cubicBezTo>
                  <a:pt x="1077" y="267"/>
                  <a:pt x="1085" y="213"/>
                  <a:pt x="1085" y="291"/>
                </a:cubicBezTo>
                <a:cubicBezTo>
                  <a:pt x="1085" y="324"/>
                  <a:pt x="1077" y="362"/>
                  <a:pt x="1059" y="371"/>
                </a:cubicBezTo>
                <a:cubicBezTo>
                  <a:pt x="1023" y="388"/>
                  <a:pt x="1034" y="398"/>
                  <a:pt x="981" y="398"/>
                </a:cubicBezTo>
                <a:cubicBezTo>
                  <a:pt x="954" y="398"/>
                  <a:pt x="945" y="398"/>
                  <a:pt x="954" y="371"/>
                </a:cubicBezTo>
              </a:path>
              <a:path w="1883" h="504" extrusionOk="0">
                <a:moveTo>
                  <a:pt x="1536" y="291"/>
                </a:moveTo>
                <a:cubicBezTo>
                  <a:pt x="1545" y="282"/>
                  <a:pt x="1553" y="274"/>
                  <a:pt x="1562" y="265"/>
                </a:cubicBezTo>
                <a:cubicBezTo>
                  <a:pt x="1562" y="332"/>
                  <a:pt x="1554" y="369"/>
                  <a:pt x="1536" y="424"/>
                </a:cubicBezTo>
                <a:cubicBezTo>
                  <a:pt x="1533" y="434"/>
                  <a:pt x="1536" y="548"/>
                  <a:pt x="1536" y="477"/>
                </a:cubicBezTo>
                <a:cubicBezTo>
                  <a:pt x="1536" y="460"/>
                  <a:pt x="1553" y="387"/>
                  <a:pt x="1562" y="371"/>
                </a:cubicBezTo>
                <a:cubicBezTo>
                  <a:pt x="1584" y="332"/>
                  <a:pt x="1597" y="315"/>
                  <a:pt x="1616" y="291"/>
                </a:cubicBezTo>
                <a:cubicBezTo>
                  <a:pt x="1625" y="282"/>
                  <a:pt x="1634" y="274"/>
                  <a:pt x="1643" y="265"/>
                </a:cubicBezTo>
                <a:cubicBezTo>
                  <a:pt x="1647" y="282"/>
                  <a:pt x="1683" y="364"/>
                  <a:pt x="1693" y="371"/>
                </a:cubicBezTo>
                <a:cubicBezTo>
                  <a:pt x="1702" y="371"/>
                  <a:pt x="1711" y="371"/>
                  <a:pt x="1720" y="371"/>
                </a:cubicBezTo>
                <a:cubicBezTo>
                  <a:pt x="1755" y="360"/>
                  <a:pt x="1753" y="329"/>
                  <a:pt x="1774" y="319"/>
                </a:cubicBezTo>
                <a:cubicBezTo>
                  <a:pt x="1801" y="306"/>
                  <a:pt x="1811" y="273"/>
                  <a:pt x="1828" y="265"/>
                </a:cubicBezTo>
                <a:cubicBezTo>
                  <a:pt x="1837" y="265"/>
                  <a:pt x="1846" y="265"/>
                  <a:pt x="1855" y="265"/>
                </a:cubicBezTo>
                <a:cubicBezTo>
                  <a:pt x="1855" y="332"/>
                  <a:pt x="1865" y="366"/>
                  <a:pt x="1882" y="398"/>
                </a:cubicBezTo>
                <a:cubicBezTo>
                  <a:pt x="1888" y="409"/>
                  <a:pt x="1882" y="548"/>
                  <a:pt x="1882" y="477"/>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469" name="Freeform 13"/>
          <p:cNvSpPr>
            <a:spLocks noRot="1" noChangeAspect="1" noEditPoints="1" noChangeArrowheads="1" noChangeShapeType="1" noTextEdit="1"/>
          </p:cNvSpPr>
          <p:nvPr/>
        </p:nvSpPr>
        <p:spPr bwMode="auto">
          <a:xfrm>
            <a:off x="1303338" y="7146925"/>
            <a:ext cx="1987550" cy="817563"/>
          </a:xfrm>
          <a:custGeom>
            <a:avLst/>
            <a:gdLst>
              <a:gd name="T0" fmla="+- 0 3495 3469"/>
              <a:gd name="T1" fmla="*/ T0 w 5295"/>
              <a:gd name="T2" fmla="+- 0 19354 19223"/>
              <a:gd name="T3" fmla="*/ 19354 h 2198"/>
              <a:gd name="T4" fmla="+- 0 3495 3469"/>
              <a:gd name="T5" fmla="*/ T4 w 5295"/>
              <a:gd name="T6" fmla="+- 0 19433 19223"/>
              <a:gd name="T7" fmla="*/ 19433 h 2198"/>
              <a:gd name="T8" fmla="+- 0 3522 3469"/>
              <a:gd name="T9" fmla="*/ T8 w 5295"/>
              <a:gd name="T10" fmla="+- 0 20572 19223"/>
              <a:gd name="T11" fmla="*/ 20572 h 2198"/>
              <a:gd name="T12" fmla="+- 0 3495 3469"/>
              <a:gd name="T13" fmla="*/ T12 w 5295"/>
              <a:gd name="T14" fmla="+- 0 21313 19223"/>
              <a:gd name="T15" fmla="*/ 21313 h 2198"/>
              <a:gd name="T16" fmla="+- 0 3495 3469"/>
              <a:gd name="T17" fmla="*/ T16 w 5295"/>
              <a:gd name="T18" fmla="+- 0 21366 19223"/>
              <a:gd name="T19" fmla="*/ 21366 h 2198"/>
              <a:gd name="T20" fmla="+- 0 3573 3469"/>
              <a:gd name="T21" fmla="*/ T20 w 5295"/>
              <a:gd name="T22" fmla="+- 0 21340 19223"/>
              <a:gd name="T23" fmla="*/ 21340 h 2198"/>
              <a:gd name="T24" fmla="+- 0 3707 3469"/>
              <a:gd name="T25" fmla="*/ T24 w 5295"/>
              <a:gd name="T26" fmla="+- 0 21287 19223"/>
              <a:gd name="T27" fmla="*/ 21287 h 2198"/>
              <a:gd name="T28" fmla="+- 0 4130 3469"/>
              <a:gd name="T29" fmla="*/ T28 w 5295"/>
              <a:gd name="T30" fmla="+- 0 21261 19223"/>
              <a:gd name="T31" fmla="*/ 21261 h 2198"/>
              <a:gd name="T32" fmla="+- 0 4792 3469"/>
              <a:gd name="T33" fmla="*/ T32 w 5295"/>
              <a:gd name="T34" fmla="+- 0 21234 19223"/>
              <a:gd name="T35" fmla="*/ 21234 h 2198"/>
              <a:gd name="T36" fmla="+- 0 5084 3469"/>
              <a:gd name="T37" fmla="*/ T36 w 5295"/>
              <a:gd name="T38" fmla="+- 0 21261 19223"/>
              <a:gd name="T39" fmla="*/ 21261 h 2198"/>
              <a:gd name="T40" fmla="+- 0 5665 3469"/>
              <a:gd name="T41" fmla="*/ T40 w 5295"/>
              <a:gd name="T42" fmla="+- 0 21234 19223"/>
              <a:gd name="T43" fmla="*/ 21234 h 2198"/>
              <a:gd name="T44" fmla="+- 0 5719 3469"/>
              <a:gd name="T45" fmla="*/ T44 w 5295"/>
              <a:gd name="T46" fmla="+- 0 21154 19223"/>
              <a:gd name="T47" fmla="*/ 21154 h 2198"/>
              <a:gd name="T48" fmla="+- 0 5746 3469"/>
              <a:gd name="T49" fmla="*/ T48 w 5295"/>
              <a:gd name="T50" fmla="+- 0 21049 19223"/>
              <a:gd name="T51" fmla="*/ 21049 h 2198"/>
              <a:gd name="T52" fmla="+- 0 5770 3469"/>
              <a:gd name="T53" fmla="*/ T52 w 5295"/>
              <a:gd name="T54" fmla="+- 0 20917 19223"/>
              <a:gd name="T55" fmla="*/ 20917 h 2198"/>
              <a:gd name="T56" fmla="+- 0 5796 3469"/>
              <a:gd name="T57" fmla="*/ T56 w 5295"/>
              <a:gd name="T58" fmla="+- 0 20493 19223"/>
              <a:gd name="T59" fmla="*/ 20493 h 2198"/>
              <a:gd name="T60" fmla="+- 0 5770 3469"/>
              <a:gd name="T61" fmla="*/ T60 w 5295"/>
              <a:gd name="T62" fmla="+- 0 20043 19223"/>
              <a:gd name="T63" fmla="*/ 20043 h 2198"/>
              <a:gd name="T64" fmla="+- 0 5746 3469"/>
              <a:gd name="T65" fmla="*/ T64 w 5295"/>
              <a:gd name="T66" fmla="+- 0 19831 19223"/>
              <a:gd name="T67" fmla="*/ 19831 h 2198"/>
              <a:gd name="T68" fmla="+- 0 5719 3469"/>
              <a:gd name="T69" fmla="*/ T68 w 5295"/>
              <a:gd name="T70" fmla="+- 0 19566 19223"/>
              <a:gd name="T71" fmla="*/ 19566 h 2198"/>
              <a:gd name="T72" fmla="+- 0 5719 3469"/>
              <a:gd name="T73" fmla="*/ T72 w 5295"/>
              <a:gd name="T74" fmla="+- 0 19328 19223"/>
              <a:gd name="T75" fmla="*/ 19328 h 2198"/>
              <a:gd name="T76" fmla="+- 0 5558 3469"/>
              <a:gd name="T77" fmla="*/ T76 w 5295"/>
              <a:gd name="T78" fmla="+- 0 19302 19223"/>
              <a:gd name="T79" fmla="*/ 19302 h 2198"/>
              <a:gd name="T80" fmla="+- 0 5481 3469"/>
              <a:gd name="T81" fmla="*/ T80 w 5295"/>
              <a:gd name="T82" fmla="+- 0 19275 19223"/>
              <a:gd name="T83" fmla="*/ 19275 h 2198"/>
              <a:gd name="T84" fmla="+- 0 5346 3469"/>
              <a:gd name="T85" fmla="*/ T84 w 5295"/>
              <a:gd name="T86" fmla="+- 0 19249 19223"/>
              <a:gd name="T87" fmla="*/ 19249 h 2198"/>
              <a:gd name="T88" fmla="+- 0 5084 3469"/>
              <a:gd name="T89" fmla="*/ T88 w 5295"/>
              <a:gd name="T90" fmla="+- 0 19223 19223"/>
              <a:gd name="T91" fmla="*/ 19223 h 2198"/>
              <a:gd name="T92" fmla="+- 0 3946 3469"/>
              <a:gd name="T93" fmla="*/ T92 w 5295"/>
              <a:gd name="T94" fmla="+- 0 19249 19223"/>
              <a:gd name="T95" fmla="*/ 19249 h 2198"/>
              <a:gd name="T96" fmla="+- 0 3761 3469"/>
              <a:gd name="T97" fmla="*/ T96 w 5295"/>
              <a:gd name="T98" fmla="+- 0 19275 19223"/>
              <a:gd name="T99" fmla="*/ 19275 h 2198"/>
              <a:gd name="T100" fmla="+- 0 3522 3469"/>
              <a:gd name="T101" fmla="*/ T100 w 5295"/>
              <a:gd name="T102" fmla="+- 0 19302 19223"/>
              <a:gd name="T103" fmla="*/ 19302 h 2198"/>
              <a:gd name="T104" fmla="+- 0 3495 3469"/>
              <a:gd name="T105" fmla="*/ T104 w 5295"/>
              <a:gd name="T106" fmla="+- 0 19302 19223"/>
              <a:gd name="T107" fmla="*/ 19302 h 2198"/>
              <a:gd name="T108" fmla="+- 0 6169 3469"/>
              <a:gd name="T109" fmla="*/ T108 w 5295"/>
              <a:gd name="T110" fmla="+- 0 19302 19223"/>
              <a:gd name="T111" fmla="*/ 19302 h 2198"/>
              <a:gd name="T112" fmla="+- 0 6169 3469"/>
              <a:gd name="T113" fmla="*/ T112 w 5295"/>
              <a:gd name="T114" fmla="+- 0 19381 19223"/>
              <a:gd name="T115" fmla="*/ 19381 h 2198"/>
              <a:gd name="T116" fmla="+- 0 6193 3469"/>
              <a:gd name="T117" fmla="*/ T116 w 5295"/>
              <a:gd name="T118" fmla="+- 0 20572 19223"/>
              <a:gd name="T119" fmla="*/ 20572 h 2198"/>
              <a:gd name="T120" fmla="+- 0 6220 3469"/>
              <a:gd name="T121" fmla="*/ T120 w 5295"/>
              <a:gd name="T122" fmla="+- 0 20891 19223"/>
              <a:gd name="T123" fmla="*/ 20891 h 2198"/>
              <a:gd name="T124" fmla="+- 0 6247 3469"/>
              <a:gd name="T125" fmla="*/ T124 w 5295"/>
              <a:gd name="T126" fmla="+- 0 21366 19223"/>
              <a:gd name="T127" fmla="*/ 21366 h 2198"/>
              <a:gd name="T128" fmla="+- 0 6327 3469"/>
              <a:gd name="T129" fmla="*/ T128 w 5295"/>
              <a:gd name="T130" fmla="+- 0 21394 19223"/>
              <a:gd name="T131" fmla="*/ 21394 h 2198"/>
              <a:gd name="T132" fmla="+- 0 6431 3469"/>
              <a:gd name="T133" fmla="*/ T132 w 5295"/>
              <a:gd name="T134" fmla="+- 0 21420 19223"/>
              <a:gd name="T135" fmla="*/ 21420 h 2198"/>
              <a:gd name="T136" fmla="+- 0 7570 3469"/>
              <a:gd name="T137" fmla="*/ T136 w 5295"/>
              <a:gd name="T138" fmla="+- 0 21394 19223"/>
              <a:gd name="T139" fmla="*/ 21394 h 2198"/>
              <a:gd name="T140" fmla="+- 0 7835 3469"/>
              <a:gd name="T141" fmla="*/ T140 w 5295"/>
              <a:gd name="T142" fmla="+- 0 21366 19223"/>
              <a:gd name="T143" fmla="*/ 21366 h 2198"/>
              <a:gd name="T144" fmla="+- 0 8101 3469"/>
              <a:gd name="T145" fmla="*/ T144 w 5295"/>
              <a:gd name="T146" fmla="+- 0 21340 19223"/>
              <a:gd name="T147" fmla="*/ 21340 h 2198"/>
              <a:gd name="T148" fmla="+- 0 8312 3469"/>
              <a:gd name="T149" fmla="*/ T148 w 5295"/>
              <a:gd name="T150" fmla="+- 0 21313 19223"/>
              <a:gd name="T151" fmla="*/ 21313 h 2198"/>
              <a:gd name="T152" fmla="+- 0 8443 3469"/>
              <a:gd name="T153" fmla="*/ T152 w 5295"/>
              <a:gd name="T154" fmla="+- 0 21287 19223"/>
              <a:gd name="T155" fmla="*/ 21287 h 2198"/>
              <a:gd name="T156" fmla="+- 0 8601 3469"/>
              <a:gd name="T157" fmla="*/ T156 w 5295"/>
              <a:gd name="T158" fmla="+- 0 21261 19223"/>
              <a:gd name="T159" fmla="*/ 21261 h 2198"/>
              <a:gd name="T160" fmla="+- 0 8682 3469"/>
              <a:gd name="T161" fmla="*/ T160 w 5295"/>
              <a:gd name="T162" fmla="+- 0 21234 19223"/>
              <a:gd name="T163" fmla="*/ 21234 h 2198"/>
              <a:gd name="T164" fmla="+- 0 8709 3469"/>
              <a:gd name="T165" fmla="*/ T164 w 5295"/>
              <a:gd name="T166" fmla="+- 0 21128 19223"/>
              <a:gd name="T167" fmla="*/ 21128 h 2198"/>
              <a:gd name="T168" fmla="+- 0 8736 3469"/>
              <a:gd name="T169" fmla="*/ T168 w 5295"/>
              <a:gd name="T170" fmla="+- 0 21049 19223"/>
              <a:gd name="T171" fmla="*/ 21049 h 2198"/>
              <a:gd name="T172" fmla="+- 0 8763 3469"/>
              <a:gd name="T173" fmla="*/ T172 w 5295"/>
              <a:gd name="T174" fmla="+- 0 20917 19223"/>
              <a:gd name="T175" fmla="*/ 20917 h 2198"/>
              <a:gd name="T176" fmla="+- 0 8736 3469"/>
              <a:gd name="T177" fmla="*/ T176 w 5295"/>
              <a:gd name="T178" fmla="+- 0 20069 19223"/>
              <a:gd name="T179" fmla="*/ 20069 h 2198"/>
              <a:gd name="T180" fmla="+- 0 8709 3469"/>
              <a:gd name="T181" fmla="*/ T180 w 5295"/>
              <a:gd name="T182" fmla="+- 0 19778 19223"/>
              <a:gd name="T183" fmla="*/ 19778 h 2198"/>
              <a:gd name="T184" fmla="+- 0 8655 3469"/>
              <a:gd name="T185" fmla="*/ T184 w 5295"/>
              <a:gd name="T186" fmla="+- 0 19566 19223"/>
              <a:gd name="T187" fmla="*/ 19566 h 2198"/>
              <a:gd name="T188" fmla="+- 0 8628 3469"/>
              <a:gd name="T189" fmla="*/ T188 w 5295"/>
              <a:gd name="T190" fmla="+- 0 19407 19223"/>
              <a:gd name="T191" fmla="*/ 19407 h 2198"/>
              <a:gd name="T192" fmla="+- 0 8628 3469"/>
              <a:gd name="T193" fmla="*/ T192 w 5295"/>
              <a:gd name="T194" fmla="+- 0 19302 19223"/>
              <a:gd name="T195" fmla="*/ 19302 h 2198"/>
              <a:gd name="T196" fmla="+- 0 8551 3469"/>
              <a:gd name="T197" fmla="*/ T196 w 5295"/>
              <a:gd name="T198" fmla="+- 0 19354 19223"/>
              <a:gd name="T199" fmla="*/ 19354 h 2198"/>
              <a:gd name="T200" fmla="+- 0 8443 3469"/>
              <a:gd name="T201" fmla="*/ T200 w 5295"/>
              <a:gd name="T202" fmla="+- 0 19328 19223"/>
              <a:gd name="T203" fmla="*/ 19328 h 2198"/>
              <a:gd name="T204" fmla="+- 0 8312 3469"/>
              <a:gd name="T205" fmla="*/ T204 w 5295"/>
              <a:gd name="T206" fmla="+- 0 19302 19223"/>
              <a:gd name="T207" fmla="*/ 19302 h 2198"/>
              <a:gd name="T208" fmla="+- 0 7916 3469"/>
              <a:gd name="T209" fmla="*/ T208 w 5295"/>
              <a:gd name="T210" fmla="+- 0 19328 19223"/>
              <a:gd name="T211" fmla="*/ 19328 h 2198"/>
              <a:gd name="T212" fmla="+- 0 7704 3469"/>
              <a:gd name="T213" fmla="*/ T212 w 5295"/>
              <a:gd name="T214" fmla="+- 0 19354 19223"/>
              <a:gd name="T215" fmla="*/ 19354 h 2198"/>
              <a:gd name="T216" fmla="+- 0 7493 3469"/>
              <a:gd name="T217" fmla="*/ T216 w 5295"/>
              <a:gd name="T218" fmla="+- 0 19381 19223"/>
              <a:gd name="T219" fmla="*/ 19381 h 2198"/>
              <a:gd name="T220" fmla="+- 0 6619 3469"/>
              <a:gd name="T221" fmla="*/ T220 w 5295"/>
              <a:gd name="T222" fmla="+- 0 19354 19223"/>
              <a:gd name="T223" fmla="*/ 19354 h 2198"/>
              <a:gd name="T224" fmla="+- 0 6193 3469"/>
              <a:gd name="T225" fmla="*/ T224 w 5295"/>
              <a:gd name="T226" fmla="+- 0 19381 19223"/>
              <a:gd name="T227" fmla="*/ 19381 h 2198"/>
              <a:gd name="T228" fmla="+- 0 6089 3469"/>
              <a:gd name="T229" fmla="*/ T228 w 5295"/>
              <a:gd name="T230" fmla="+- 0 19354 19223"/>
              <a:gd name="T231" fmla="*/ 19354 h 2198"/>
              <a:gd name="T232" fmla="+- 0 6062 3469"/>
              <a:gd name="T233" fmla="*/ T232 w 5295"/>
              <a:gd name="T234" fmla="+- 0 19328 19223"/>
              <a:gd name="T235" fmla="*/ 19328 h 2198"/>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 ang="0">
                <a:pos x="T205" y="T207"/>
              </a:cxn>
              <a:cxn ang="0">
                <a:pos x="T209" y="T211"/>
              </a:cxn>
              <a:cxn ang="0">
                <a:pos x="T213" y="T215"/>
              </a:cxn>
              <a:cxn ang="0">
                <a:pos x="T217" y="T219"/>
              </a:cxn>
              <a:cxn ang="0">
                <a:pos x="T221" y="T223"/>
              </a:cxn>
              <a:cxn ang="0">
                <a:pos x="T225" y="T227"/>
              </a:cxn>
              <a:cxn ang="0">
                <a:pos x="T229" y="T231"/>
              </a:cxn>
              <a:cxn ang="0">
                <a:pos x="T233" y="T235"/>
              </a:cxn>
            </a:cxnLst>
            <a:rect l="0" t="0" r="r" b="b"/>
            <a:pathLst>
              <a:path w="5295" h="2198" extrusionOk="0">
                <a:moveTo>
                  <a:pt x="26" y="131"/>
                </a:moveTo>
                <a:cubicBezTo>
                  <a:pt x="26" y="170"/>
                  <a:pt x="23" y="172"/>
                  <a:pt x="26" y="210"/>
                </a:cubicBezTo>
                <a:cubicBezTo>
                  <a:pt x="57" y="589"/>
                  <a:pt x="10" y="974"/>
                  <a:pt x="53" y="1349"/>
                </a:cubicBezTo>
                <a:cubicBezTo>
                  <a:pt x="80" y="1586"/>
                  <a:pt x="57" y="1870"/>
                  <a:pt x="26" y="2090"/>
                </a:cubicBezTo>
                <a:cubicBezTo>
                  <a:pt x="26" y="2117"/>
                  <a:pt x="26" y="2125"/>
                  <a:pt x="26" y="2143"/>
                </a:cubicBezTo>
                <a:cubicBezTo>
                  <a:pt x="61" y="2128"/>
                  <a:pt x="60" y="2133"/>
                  <a:pt x="104" y="2117"/>
                </a:cubicBezTo>
                <a:cubicBezTo>
                  <a:pt x="149" y="2101"/>
                  <a:pt x="188" y="2070"/>
                  <a:pt x="238" y="2064"/>
                </a:cubicBezTo>
                <a:cubicBezTo>
                  <a:pt x="374" y="2047"/>
                  <a:pt x="530" y="2049"/>
                  <a:pt x="661" y="2038"/>
                </a:cubicBezTo>
                <a:cubicBezTo>
                  <a:pt x="879" y="2019"/>
                  <a:pt x="1112" y="2027"/>
                  <a:pt x="1323" y="2011"/>
                </a:cubicBezTo>
                <a:cubicBezTo>
                  <a:pt x="1428" y="2003"/>
                  <a:pt x="1520" y="2029"/>
                  <a:pt x="1615" y="2038"/>
                </a:cubicBezTo>
                <a:cubicBezTo>
                  <a:pt x="1751" y="2051"/>
                  <a:pt x="2114" y="2081"/>
                  <a:pt x="2196" y="2011"/>
                </a:cubicBezTo>
                <a:cubicBezTo>
                  <a:pt x="2223" y="1988"/>
                  <a:pt x="2236" y="1967"/>
                  <a:pt x="2250" y="1931"/>
                </a:cubicBezTo>
                <a:cubicBezTo>
                  <a:pt x="2265" y="1892"/>
                  <a:pt x="2271" y="1871"/>
                  <a:pt x="2277" y="1826"/>
                </a:cubicBezTo>
                <a:cubicBezTo>
                  <a:pt x="2283" y="1784"/>
                  <a:pt x="2298" y="1725"/>
                  <a:pt x="2301" y="1694"/>
                </a:cubicBezTo>
                <a:cubicBezTo>
                  <a:pt x="2315" y="1556"/>
                  <a:pt x="2318" y="1402"/>
                  <a:pt x="2327" y="1270"/>
                </a:cubicBezTo>
                <a:cubicBezTo>
                  <a:pt x="2338" y="1117"/>
                  <a:pt x="2313" y="964"/>
                  <a:pt x="2301" y="820"/>
                </a:cubicBezTo>
                <a:cubicBezTo>
                  <a:pt x="2295" y="748"/>
                  <a:pt x="2284" y="676"/>
                  <a:pt x="2277" y="608"/>
                </a:cubicBezTo>
                <a:cubicBezTo>
                  <a:pt x="2268" y="520"/>
                  <a:pt x="2258" y="417"/>
                  <a:pt x="2250" y="343"/>
                </a:cubicBezTo>
                <a:cubicBezTo>
                  <a:pt x="2241" y="266"/>
                  <a:pt x="2250" y="183"/>
                  <a:pt x="2250" y="105"/>
                </a:cubicBezTo>
                <a:cubicBezTo>
                  <a:pt x="2183" y="100"/>
                  <a:pt x="2146" y="100"/>
                  <a:pt x="2089" y="79"/>
                </a:cubicBezTo>
                <a:cubicBezTo>
                  <a:pt x="2051" y="65"/>
                  <a:pt x="2066" y="61"/>
                  <a:pt x="2012" y="52"/>
                </a:cubicBezTo>
                <a:cubicBezTo>
                  <a:pt x="1963" y="44"/>
                  <a:pt x="1921" y="30"/>
                  <a:pt x="1877" y="26"/>
                </a:cubicBezTo>
                <a:cubicBezTo>
                  <a:pt x="1791" y="18"/>
                  <a:pt x="1695" y="7"/>
                  <a:pt x="1615" y="0"/>
                </a:cubicBezTo>
                <a:cubicBezTo>
                  <a:pt x="1246" y="-31"/>
                  <a:pt x="837" y="-13"/>
                  <a:pt x="477" y="26"/>
                </a:cubicBezTo>
                <a:cubicBezTo>
                  <a:pt x="417" y="33"/>
                  <a:pt x="340" y="47"/>
                  <a:pt x="292" y="52"/>
                </a:cubicBezTo>
                <a:cubicBezTo>
                  <a:pt x="209" y="61"/>
                  <a:pt x="124" y="66"/>
                  <a:pt x="53" y="79"/>
                </a:cubicBezTo>
                <a:cubicBezTo>
                  <a:pt x="27" y="84"/>
                  <a:pt x="52" y="75"/>
                  <a:pt x="26" y="79"/>
                </a:cubicBezTo>
              </a:path>
              <a:path w="5295" h="2198" extrusionOk="0">
                <a:moveTo>
                  <a:pt x="2700" y="79"/>
                </a:moveTo>
                <a:cubicBezTo>
                  <a:pt x="2700" y="123"/>
                  <a:pt x="2700" y="114"/>
                  <a:pt x="2700" y="158"/>
                </a:cubicBezTo>
                <a:cubicBezTo>
                  <a:pt x="2700" y="555"/>
                  <a:pt x="2688" y="956"/>
                  <a:pt x="2724" y="1349"/>
                </a:cubicBezTo>
                <a:cubicBezTo>
                  <a:pt x="2734" y="1456"/>
                  <a:pt x="2748" y="1562"/>
                  <a:pt x="2751" y="1668"/>
                </a:cubicBezTo>
                <a:cubicBezTo>
                  <a:pt x="2755" y="1788"/>
                  <a:pt x="2710" y="2069"/>
                  <a:pt x="2778" y="2143"/>
                </a:cubicBezTo>
                <a:cubicBezTo>
                  <a:pt x="2811" y="2179"/>
                  <a:pt x="2799" y="2155"/>
                  <a:pt x="2858" y="2171"/>
                </a:cubicBezTo>
                <a:cubicBezTo>
                  <a:pt x="2892" y="2180"/>
                  <a:pt x="2931" y="2194"/>
                  <a:pt x="2962" y="2197"/>
                </a:cubicBezTo>
                <a:cubicBezTo>
                  <a:pt x="3335" y="2231"/>
                  <a:pt x="3737" y="2195"/>
                  <a:pt x="4101" y="2171"/>
                </a:cubicBezTo>
                <a:cubicBezTo>
                  <a:pt x="4191" y="2165"/>
                  <a:pt x="4284" y="2151"/>
                  <a:pt x="4366" y="2143"/>
                </a:cubicBezTo>
                <a:cubicBezTo>
                  <a:pt x="4464" y="2134"/>
                  <a:pt x="4535" y="2141"/>
                  <a:pt x="4632" y="2117"/>
                </a:cubicBezTo>
                <a:cubicBezTo>
                  <a:pt x="4703" y="2100"/>
                  <a:pt x="4770" y="2102"/>
                  <a:pt x="4843" y="2090"/>
                </a:cubicBezTo>
                <a:cubicBezTo>
                  <a:pt x="4888" y="2083"/>
                  <a:pt x="4930" y="2069"/>
                  <a:pt x="4974" y="2064"/>
                </a:cubicBezTo>
                <a:cubicBezTo>
                  <a:pt x="5023" y="2059"/>
                  <a:pt x="5121" y="2039"/>
                  <a:pt x="5132" y="2038"/>
                </a:cubicBezTo>
                <a:cubicBezTo>
                  <a:pt x="5189" y="2031"/>
                  <a:pt x="5187" y="2049"/>
                  <a:pt x="5213" y="2011"/>
                </a:cubicBezTo>
                <a:cubicBezTo>
                  <a:pt x="5234" y="1980"/>
                  <a:pt x="5226" y="1938"/>
                  <a:pt x="5240" y="1905"/>
                </a:cubicBezTo>
                <a:cubicBezTo>
                  <a:pt x="5256" y="1869"/>
                  <a:pt x="5253" y="1876"/>
                  <a:pt x="5267" y="1826"/>
                </a:cubicBezTo>
                <a:cubicBezTo>
                  <a:pt x="5280" y="1778"/>
                  <a:pt x="5292" y="1751"/>
                  <a:pt x="5294" y="1694"/>
                </a:cubicBezTo>
                <a:cubicBezTo>
                  <a:pt x="5303" y="1411"/>
                  <a:pt x="5298" y="1122"/>
                  <a:pt x="5267" y="846"/>
                </a:cubicBezTo>
                <a:cubicBezTo>
                  <a:pt x="5256" y="752"/>
                  <a:pt x="5257" y="649"/>
                  <a:pt x="5240" y="555"/>
                </a:cubicBezTo>
                <a:cubicBezTo>
                  <a:pt x="5227" y="485"/>
                  <a:pt x="5194" y="414"/>
                  <a:pt x="5186" y="343"/>
                </a:cubicBezTo>
                <a:cubicBezTo>
                  <a:pt x="5180" y="292"/>
                  <a:pt x="5163" y="221"/>
                  <a:pt x="5159" y="184"/>
                </a:cubicBezTo>
                <a:cubicBezTo>
                  <a:pt x="5155" y="149"/>
                  <a:pt x="5162" y="114"/>
                  <a:pt x="5159" y="79"/>
                </a:cubicBezTo>
                <a:cubicBezTo>
                  <a:pt x="5142" y="89"/>
                  <a:pt x="5130" y="133"/>
                  <a:pt x="5082" y="131"/>
                </a:cubicBezTo>
                <a:cubicBezTo>
                  <a:pt x="5057" y="130"/>
                  <a:pt x="5014" y="105"/>
                  <a:pt x="4974" y="105"/>
                </a:cubicBezTo>
                <a:cubicBezTo>
                  <a:pt x="4924" y="105"/>
                  <a:pt x="4879" y="82"/>
                  <a:pt x="4843" y="79"/>
                </a:cubicBezTo>
                <a:cubicBezTo>
                  <a:pt x="4708" y="67"/>
                  <a:pt x="4573" y="95"/>
                  <a:pt x="4447" y="105"/>
                </a:cubicBezTo>
                <a:cubicBezTo>
                  <a:pt x="4372" y="111"/>
                  <a:pt x="4308" y="125"/>
                  <a:pt x="4235" y="131"/>
                </a:cubicBezTo>
                <a:cubicBezTo>
                  <a:pt x="4165" y="137"/>
                  <a:pt x="4087" y="153"/>
                  <a:pt x="4024" y="158"/>
                </a:cubicBezTo>
                <a:cubicBezTo>
                  <a:pt x="3738" y="182"/>
                  <a:pt x="3426" y="162"/>
                  <a:pt x="3150" y="131"/>
                </a:cubicBezTo>
                <a:cubicBezTo>
                  <a:pt x="3012" y="115"/>
                  <a:pt x="2840" y="167"/>
                  <a:pt x="2724" y="158"/>
                </a:cubicBezTo>
                <a:cubicBezTo>
                  <a:pt x="2680" y="155"/>
                  <a:pt x="2657" y="146"/>
                  <a:pt x="2620" y="131"/>
                </a:cubicBezTo>
                <a:cubicBezTo>
                  <a:pt x="2620" y="105"/>
                  <a:pt x="2620" y="96"/>
                  <a:pt x="2593" y="105"/>
                </a:cubicBezTo>
              </a:path>
            </a:pathLst>
          </a:custGeom>
          <a:noFill/>
          <a:ln w="1905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3/12/14</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3/12/14</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9</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3/12/14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3/12/14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3/12/14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3/12/14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3/12/14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3/12/14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3/12/14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3/12/14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3/12/14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3/12/14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3/12/14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theme" Target="../theme/theme5.xml"/><Relationship Id="rId1" Type="http://schemas.openxmlformats.org/officeDocument/2006/relationships/slideLayout" Target="../slideLayouts/slideLayout48.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3/12/14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 id="2147484074"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 id="2147484087"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FFFFFF"/>
                </a:solidFill>
                <a:latin typeface="Arial" charset="0"/>
              </a:rPr>
              <a:t>Slide </a:t>
            </a:r>
            <a:fld id="{1F9BBF32-5465-418D-A795-32376668CDA1}" type="slidenum">
              <a:rPr lang="en-US" sz="800">
                <a:solidFill>
                  <a:srgbClr val="FFFFFF"/>
                </a:solidFill>
                <a:latin typeface="Arial" charset="0"/>
              </a:rPr>
              <a:pPr eaLnBrk="0" hangingPunct="0">
                <a:defRPr/>
              </a:pPr>
              <a:t>‹#›</a:t>
            </a:fld>
            <a:endParaRPr lang="en-US" sz="800">
              <a:solidFill>
                <a:srgbClr val="FFFFFF"/>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FFFFFF"/>
                </a:solidFill>
                <a:latin typeface="Arial" charset="0"/>
              </a:rPr>
              <a:t>Operations </a:t>
            </a:r>
            <a:r>
              <a:rPr lang="en-US" sz="800" dirty="0">
                <a:solidFill>
                  <a:srgbClr val="FFFFFF"/>
                </a:solidFill>
                <a:latin typeface="Arial"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FFFFFF"/>
                </a:solidFill>
                <a:latin typeface="Arial" charset="0"/>
                <a:cs typeface="Arial" charset="0"/>
              </a:rPr>
              <a:t>© Van Mieghem</a:t>
            </a: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Lst>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bg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bg1"/>
          </a:solidFill>
          <a:latin typeface="+mn-lt"/>
        </a:defRPr>
      </a:lvl3pPr>
      <a:lvl4pPr marL="1600200" indent="-228600" algn="l" rtl="0" eaLnBrk="0" fontAlgn="base" hangingPunct="0">
        <a:spcBef>
          <a:spcPct val="20000"/>
        </a:spcBef>
        <a:spcAft>
          <a:spcPct val="0"/>
        </a:spcAft>
        <a:buChar char="•"/>
        <a:defRPr sz="1400">
          <a:solidFill>
            <a:schemeClr val="bg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bg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F9BBF32-5465-418D-A795-32376668CDA1}"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 id="2147484113"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5CVideo%5CUnderpants%20gnomes.flv" TargetMode="External"/><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ww.renttherunway.com/" TargetMode="External"/><Relationship Id="rId4" Type="http://schemas.openxmlformats.org/officeDocument/2006/relationships/image" Target="../media/image5.png"/><Relationship Id="rId1" Type="http://schemas.openxmlformats.org/officeDocument/2006/relationships/slideLayout" Target="../slideLayouts/slideLayout2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1" Type="http://schemas.openxmlformats.org/officeDocument/2006/relationships/slideLayout" Target="../slideLayouts/slideLayout2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1" Type="http://schemas.openxmlformats.org/officeDocument/2006/relationships/diagramColors" Target="../diagrams/colors4.xml"/><Relationship Id="rId12" Type="http://schemas.microsoft.com/office/2007/relationships/diagramDrawing" Target="../diagrams/drawing4.xml"/><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diagramData" Target="../diagrams/data4.xml"/><Relationship Id="rId9" Type="http://schemas.openxmlformats.org/officeDocument/2006/relationships/diagramLayout" Target="../diagrams/layout4.xml"/><Relationship Id="rId10"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1" Type="http://schemas.openxmlformats.org/officeDocument/2006/relationships/diagramColors" Target="../diagrams/colors6.xml"/><Relationship Id="rId12" Type="http://schemas.microsoft.com/office/2007/relationships/diagramDrawing" Target="../diagrams/drawing6.xml"/><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diagramData" Target="../diagrams/data6.xml"/><Relationship Id="rId9" Type="http://schemas.openxmlformats.org/officeDocument/2006/relationships/diagramLayout" Target="../diagrams/layout6.xml"/><Relationship Id="rId10"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1" Type="http://schemas.openxmlformats.org/officeDocument/2006/relationships/diagramColors" Target="../diagrams/colors8.xml"/><Relationship Id="rId12" Type="http://schemas.microsoft.com/office/2007/relationships/diagramDrawing" Target="../diagrams/drawing8.xml"/><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8" Type="http://schemas.openxmlformats.org/officeDocument/2006/relationships/diagramData" Target="../diagrams/data8.xml"/><Relationship Id="rId9" Type="http://schemas.openxmlformats.org/officeDocument/2006/relationships/diagramLayout" Target="../diagrams/layout8.xml"/><Relationship Id="rId10"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hyperlink" Target="http://www.michelin.com/corporate/EN/group/michelin-worldwide/locations" TargetMode="External"/><Relationship Id="rId1" Type="http://schemas.openxmlformats.org/officeDocument/2006/relationships/slideLayout" Target="../slideLayouts/slideLayout1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hyperlink" Target="http://www.2000watches.com/watches/Html/Images/swiss%20army/25249.jpg" TargetMode="External"/><Relationship Id="rId7" Type="http://schemas.openxmlformats.org/officeDocument/2006/relationships/image" Target="../media/image11.jpeg"/><Relationship Id="rId1" Type="http://schemas.openxmlformats.org/officeDocument/2006/relationships/slideLayout" Target="../slideLayouts/slideLayout3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30.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png"/><Relationship Id="rId7" Type="http://schemas.openxmlformats.org/officeDocument/2006/relationships/image" Target="../media/image18.jpeg"/><Relationship Id="rId1" Type="http://schemas.openxmlformats.org/officeDocument/2006/relationships/slideLayout" Target="../slideLayouts/slideLayout3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53.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9.xml"/><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9" Type="http://schemas.openxmlformats.org/officeDocument/2006/relationships/diagramLayout" Target="../diagrams/layout10.xml"/><Relationship Id="rId20" Type="http://schemas.openxmlformats.org/officeDocument/2006/relationships/diagramQuickStyle" Target="../diagrams/quickStyle12.xml"/><Relationship Id="rId21" Type="http://schemas.openxmlformats.org/officeDocument/2006/relationships/diagramColors" Target="../diagrams/colors12.xml"/><Relationship Id="rId22" Type="http://schemas.microsoft.com/office/2007/relationships/diagramDrawing" Target="../diagrams/drawing12.xml"/><Relationship Id="rId10" Type="http://schemas.openxmlformats.org/officeDocument/2006/relationships/diagramQuickStyle" Target="../diagrams/quickStyle10.xml"/><Relationship Id="rId11" Type="http://schemas.openxmlformats.org/officeDocument/2006/relationships/diagramColors" Target="../diagrams/colors10.xml"/><Relationship Id="rId12" Type="http://schemas.microsoft.com/office/2007/relationships/diagramDrawing" Target="../diagrams/drawing10.xml"/><Relationship Id="rId13" Type="http://schemas.openxmlformats.org/officeDocument/2006/relationships/diagramData" Target="../diagrams/data11.xml"/><Relationship Id="rId14" Type="http://schemas.openxmlformats.org/officeDocument/2006/relationships/diagramLayout" Target="../diagrams/layout11.xml"/><Relationship Id="rId15" Type="http://schemas.openxmlformats.org/officeDocument/2006/relationships/diagramQuickStyle" Target="../diagrams/quickStyle11.xml"/><Relationship Id="rId16" Type="http://schemas.openxmlformats.org/officeDocument/2006/relationships/diagramColors" Target="../diagrams/colors11.xml"/><Relationship Id="rId17" Type="http://schemas.microsoft.com/office/2007/relationships/diagramDrawing" Target="../diagrams/drawing11.xml"/><Relationship Id="rId18" Type="http://schemas.openxmlformats.org/officeDocument/2006/relationships/diagramData" Target="../diagrams/data12.xml"/><Relationship Id="rId19" Type="http://schemas.openxmlformats.org/officeDocument/2006/relationships/diagramLayout" Target="../diagrams/layout12.xml"/><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s>
</file>

<file path=ppt/slides/_rels/slide31.xml.rels><?xml version="1.0" encoding="UTF-8" standalone="yes"?>
<Relationships xmlns="http://schemas.openxmlformats.org/package/2006/relationships"><Relationship Id="rId11" Type="http://schemas.openxmlformats.org/officeDocument/2006/relationships/diagramColors" Target="../diagrams/colors14.xml"/><Relationship Id="rId12" Type="http://schemas.microsoft.com/office/2007/relationships/diagramDrawing" Target="../diagrams/drawing14.xml"/><Relationship Id="rId13" Type="http://schemas.openxmlformats.org/officeDocument/2006/relationships/diagramData" Target="../diagrams/data15.xml"/><Relationship Id="rId14" Type="http://schemas.openxmlformats.org/officeDocument/2006/relationships/diagramLayout" Target="../diagrams/layout15.xml"/><Relationship Id="rId15" Type="http://schemas.openxmlformats.org/officeDocument/2006/relationships/diagramQuickStyle" Target="../diagrams/quickStyle15.xml"/><Relationship Id="rId16" Type="http://schemas.openxmlformats.org/officeDocument/2006/relationships/diagramColors" Target="../diagrams/colors15.xml"/><Relationship Id="rId17" Type="http://schemas.microsoft.com/office/2007/relationships/diagramDrawing" Target="../diagrams/drawing15.xml"/><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diagramData" Target="../diagrams/data13.xml"/><Relationship Id="rId4" Type="http://schemas.openxmlformats.org/officeDocument/2006/relationships/diagramLayout" Target="../diagrams/layout13.xml"/><Relationship Id="rId5" Type="http://schemas.openxmlformats.org/officeDocument/2006/relationships/diagramQuickStyle" Target="../diagrams/quickStyle13.xml"/><Relationship Id="rId6" Type="http://schemas.openxmlformats.org/officeDocument/2006/relationships/diagramColors" Target="../diagrams/colors13.xml"/><Relationship Id="rId7" Type="http://schemas.microsoft.com/office/2007/relationships/diagramDrawing" Target="../diagrams/drawing13.xml"/><Relationship Id="rId8" Type="http://schemas.openxmlformats.org/officeDocument/2006/relationships/diagramData" Target="../diagrams/data14.xml"/><Relationship Id="rId9" Type="http://schemas.openxmlformats.org/officeDocument/2006/relationships/diagramLayout" Target="../diagrams/layout14.xml"/><Relationship Id="rId10" Type="http://schemas.openxmlformats.org/officeDocument/2006/relationships/diagramQuickStyle" Target="../diagrams/quickStyle14.xml"/></Relationships>
</file>

<file path=ppt/slides/_rels/slide32.xml.rels><?xml version="1.0" encoding="UTF-8" standalone="yes"?>
<Relationships xmlns="http://schemas.openxmlformats.org/package/2006/relationships"><Relationship Id="rId11" Type="http://schemas.openxmlformats.org/officeDocument/2006/relationships/diagramColors" Target="../diagrams/colors17.xml"/><Relationship Id="rId12" Type="http://schemas.microsoft.com/office/2007/relationships/diagramDrawing" Target="../diagrams/drawing17.xml"/><Relationship Id="rId13" Type="http://schemas.openxmlformats.org/officeDocument/2006/relationships/diagramData" Target="../diagrams/data18.xml"/><Relationship Id="rId14" Type="http://schemas.openxmlformats.org/officeDocument/2006/relationships/diagramLayout" Target="../diagrams/layout18.xml"/><Relationship Id="rId15" Type="http://schemas.openxmlformats.org/officeDocument/2006/relationships/diagramQuickStyle" Target="../diagrams/quickStyle18.xml"/><Relationship Id="rId16" Type="http://schemas.openxmlformats.org/officeDocument/2006/relationships/diagramColors" Target="../diagrams/colors18.xml"/><Relationship Id="rId17" Type="http://schemas.microsoft.com/office/2007/relationships/diagramDrawing" Target="../diagrams/drawing18.xml"/><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diagramData" Target="../diagrams/data16.xml"/><Relationship Id="rId4" Type="http://schemas.openxmlformats.org/officeDocument/2006/relationships/diagramLayout" Target="../diagrams/layout16.xml"/><Relationship Id="rId5" Type="http://schemas.openxmlformats.org/officeDocument/2006/relationships/diagramQuickStyle" Target="../diagrams/quickStyle16.xml"/><Relationship Id="rId6" Type="http://schemas.openxmlformats.org/officeDocument/2006/relationships/diagramColors" Target="../diagrams/colors16.xml"/><Relationship Id="rId7" Type="http://schemas.microsoft.com/office/2007/relationships/diagramDrawing" Target="../diagrams/drawing16.xml"/><Relationship Id="rId8" Type="http://schemas.openxmlformats.org/officeDocument/2006/relationships/diagramData" Target="../diagrams/data17.xml"/><Relationship Id="rId9" Type="http://schemas.openxmlformats.org/officeDocument/2006/relationships/diagramLayout" Target="../diagrams/layout17.xml"/><Relationship Id="rId10" Type="http://schemas.openxmlformats.org/officeDocument/2006/relationships/diagramQuickStyle" Target="../diagrams/quickStyle17.xml"/></Relationships>
</file>

<file path=ppt/slides/_rels/slide33.xml.rels><?xml version="1.0" encoding="UTF-8" standalone="yes"?>
<Relationships xmlns="http://schemas.openxmlformats.org/package/2006/relationships"><Relationship Id="rId3" Type="http://schemas.openxmlformats.org/officeDocument/2006/relationships/hyperlink" Target="http://www.myspace.com/video/vid/33401290" TargetMode="External"/><Relationship Id="rId4" Type="http://schemas.openxmlformats.org/officeDocument/2006/relationships/image" Target="../media/image19.jpeg"/><Relationship Id="rId1" Type="http://schemas.openxmlformats.org/officeDocument/2006/relationships/slideLayout" Target="../slideLayouts/slideLayout25.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1" Type="http://schemas.openxmlformats.org/officeDocument/2006/relationships/slideLayout" Target="../slideLayouts/slideLayout30.xml"/><Relationship Id="rId2" Type="http://schemas.openxmlformats.org/officeDocument/2006/relationships/notesSlide" Target="../notesSlides/notesSlide37.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9.xml"/><Relationship Id="rId4" Type="http://schemas.openxmlformats.org/officeDocument/2006/relationships/diagramLayout" Target="../diagrams/layout19.xml"/><Relationship Id="rId5" Type="http://schemas.openxmlformats.org/officeDocument/2006/relationships/diagramQuickStyle" Target="../diagrams/quickStyle19.xml"/><Relationship Id="rId6" Type="http://schemas.openxmlformats.org/officeDocument/2006/relationships/diagramColors" Target="../diagrams/colors19.xml"/><Relationship Id="rId7" Type="http://schemas.microsoft.com/office/2007/relationships/diagramDrawing" Target="../diagrams/drawing19.xml"/><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0.xml"/><Relationship Id="rId3" Type="http://schemas.openxmlformats.org/officeDocument/2006/relationships/image" Target="../media/image2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4" Type="http://schemas.openxmlformats.org/officeDocument/2006/relationships/oleObject" Target="../embeddings/Microsoft_Word_97_-_2004_Document1.doc"/><Relationship Id="rId5" Type="http://schemas.openxmlformats.org/officeDocument/2006/relationships/image" Target="../media/image25.emf"/><Relationship Id="rId1" Type="http://schemas.openxmlformats.org/officeDocument/2006/relationships/vmlDrawing" Target="../drawings/vmlDrawing1.vml"/><Relationship Id="rId2"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6.xml"/><Relationship Id="rId3" Type="http://schemas.openxmlformats.org/officeDocument/2006/relationships/image" Target="../media/image26.emf"/></Relationships>
</file>

<file path=ppt/slides/_rels/slide51.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37.xml"/><Relationship Id="rId3"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37.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r>
              <a:rPr lang="en-US" sz="1400" cap="small" dirty="0" smtClean="0">
                <a:solidFill>
                  <a:schemeClr val="bg1"/>
                </a:solidFill>
              </a:rPr>
              <a:t>2014</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26629" name="Rectangle 7"/>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What is operations management? (Redux?)</a:t>
            </a:r>
            <a:endParaRPr lang="en-US" smtClean="0"/>
          </a:p>
        </p:txBody>
      </p:sp>
      <p:sp>
        <p:nvSpPr>
          <p:cNvPr id="19464" name="Rectangle 8"/>
          <p:cNvSpPr>
            <a:spLocks noGrp="1" noChangeArrowheads="1"/>
          </p:cNvSpPr>
          <p:nvPr>
            <p:ph idx="1"/>
          </p:nvPr>
        </p:nvSpPr>
        <p:spPr>
          <a:xfrm>
            <a:off x="4356847" y="1667716"/>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	The Underpants Gnomes have a three-phase business plan:</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Collect underpants</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 ?</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sp>
        <p:nvSpPr>
          <p:cNvPr id="22534" name="Rectangle 6"/>
          <p:cNvSpPr>
            <a:spLocks noGrp="1" noChangeArrowheads="1"/>
          </p:cNvSpPr>
          <p:nvPr>
            <p:ph idx="1"/>
          </p:nvPr>
        </p:nvSpPr>
        <p:spPr>
          <a:xfrm>
            <a:off x="455613" y="1114425"/>
            <a:ext cx="8228012" cy="5451475"/>
          </a:xfrm>
        </p:spPr>
        <p:txBody>
          <a:bodyPr lIns="88896" tIns="50798" rIns="88896" bIns="50798"/>
          <a:lstStyle/>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Started with 160 styles.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multiple sizes.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Sending two dresses with each request.</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Styles don’t stay in fashion forever.</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Need to pay for shipping, inspection, dry cleaning…</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Demand will spike on weekends.</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Suppose a dress with a $1,000 list price is bought for $500.</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two for one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Get $100 per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Ten rentals pays for dresses but not shipping etc.</a:t>
            </a:r>
            <a:endParaRPr lang="en-US" smtClean="0"/>
          </a:p>
        </p:txBody>
      </p:sp>
      <p:grpSp>
        <p:nvGrpSpPr>
          <p:cNvPr id="2" name="Group 7"/>
          <p:cNvGrpSpPr>
            <a:grpSpLocks/>
          </p:cNvGrpSpPr>
          <p:nvPr/>
        </p:nvGrpSpPr>
        <p:grpSpPr bwMode="auto">
          <a:xfrm>
            <a:off x="3849688" y="1979613"/>
            <a:ext cx="4837112" cy="2849562"/>
            <a:chOff x="30" y="0"/>
            <a:chExt cx="542" cy="320"/>
          </a:xfrm>
        </p:grpSpPr>
        <p:sp>
          <p:nvSpPr>
            <p:cNvPr id="28680" name="Rectangle 8"/>
            <p:cNvSpPr>
              <a:spLocks/>
            </p:cNvSpPr>
            <p:nvPr/>
          </p:nvSpPr>
          <p:spPr bwMode="auto">
            <a:xfrm>
              <a:off x="30" y="81"/>
              <a:ext cx="137" cy="152"/>
            </a:xfrm>
            <a:prstGeom prst="rect">
              <a:avLst/>
            </a:prstGeom>
            <a:noFill/>
            <a:ln w="12700">
              <a:noFill/>
              <a:miter lim="0"/>
              <a:headEnd/>
              <a:tailEnd/>
            </a:ln>
          </p:spPr>
          <p:txBody>
            <a:bodyPr lIns="126435" tIns="72248" rIns="126435" bIns="72248"/>
            <a:lstStyle/>
            <a:p>
              <a:pPr defTabSz="912813">
                <a:spcBef>
                  <a:spcPts val="700"/>
                </a:spcBef>
              </a:pPr>
              <a:r>
                <a:rPr lang="en-US" sz="8800">
                  <a:solidFill>
                    <a:srgbClr val="FFB829"/>
                  </a:solidFill>
                  <a:latin typeface="Times New Roman" pitchFamily="18" charset="0"/>
                  <a:cs typeface="Times New Roman" pitchFamily="18" charset="0"/>
                  <a:sym typeface="Times New Roman" pitchFamily="18" charset="0"/>
                </a:rPr>
                <a:t>=</a:t>
              </a:r>
              <a:endParaRPr lang="en-US"/>
            </a:p>
          </p:txBody>
        </p:sp>
        <p:pic>
          <p:nvPicPr>
            <p:cNvPr id="28681" name="Picture 9" descr="image.png"/>
            <p:cNvPicPr>
              <a:picLocks noChangeAspect="1"/>
            </p:cNvPicPr>
            <p:nvPr/>
          </p:nvPicPr>
          <p:blipFill>
            <a:blip r:embed="rId3" cstate="print"/>
            <a:srcRect/>
            <a:stretch>
              <a:fillRect/>
            </a:stretch>
          </p:blipFill>
          <p:spPr bwMode="auto">
            <a:xfrm>
              <a:off x="145" y="0"/>
              <a:ext cx="427" cy="320"/>
            </a:xfrm>
            <a:prstGeom prst="rect">
              <a:avLst/>
            </a:prstGeom>
            <a:noFill/>
            <a:ln w="12700">
              <a:noFill/>
              <a:miter lim="0"/>
              <a:headEnd/>
              <a:tailEnd/>
            </a:ln>
          </p:spPr>
        </p:pic>
      </p:grpSp>
      <p:pic>
        <p:nvPicPr>
          <p:cNvPr id="22539" name="Picture 11" descr="image.png"/>
          <p:cNvPicPr>
            <a:picLocks noChangeAspect="1"/>
          </p:cNvPicPr>
          <p:nvPr/>
        </p:nvPicPr>
        <p:blipFill>
          <a:blip r:embed="rId4" cstate="print"/>
          <a:srcRect/>
          <a:stretch>
            <a:fillRect/>
          </a:stretch>
        </p:blipFill>
        <p:spPr bwMode="auto">
          <a:xfrm>
            <a:off x="300038" y="1625600"/>
            <a:ext cx="3517900" cy="3670300"/>
          </a:xfrm>
          <a:prstGeom prst="rect">
            <a:avLst/>
          </a:prstGeom>
          <a:noFill/>
          <a:ln w="12700">
            <a:noFill/>
            <a:miter lim="0"/>
            <a:headEnd/>
            <a:tailEnd/>
          </a:ln>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5186176" presetClass="entr" presetSubtype="55269840" fill="hold" nodeType="click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dirty="0" smtClean="0"/>
              <a:t>Operations management</a:t>
            </a:r>
            <a:r>
              <a:rPr lang="en-US" dirty="0" smtClean="0"/>
              <a:t> is</a:t>
            </a:r>
          </a:p>
          <a:p>
            <a:pPr lvl="1" eaLnBrk="1" hangingPunct="1"/>
            <a:r>
              <a:rPr lang="en-US" dirty="0" smtClean="0"/>
              <a:t>more about controlling, managing, and improving operational (daily) repetitive economic activities</a:t>
            </a:r>
          </a:p>
          <a:p>
            <a:pPr lvl="1" eaLnBrk="1" hangingPunct="1"/>
            <a:r>
              <a:rPr lang="en-US" dirty="0" smtClean="0"/>
              <a:t>often concerned with a individual process and given set of resources and products</a:t>
            </a:r>
          </a:p>
          <a:p>
            <a:pPr lvl="1" eaLnBrk="1" hangingPunct="1"/>
            <a:endParaRPr lang="en-US" dirty="0" smtClean="0"/>
          </a:p>
          <a:p>
            <a:pPr eaLnBrk="1" hangingPunct="1"/>
            <a:r>
              <a:rPr lang="en-US" sz="2400" b="1" dirty="0" smtClean="0"/>
              <a:t>Operations strategy</a:t>
            </a:r>
            <a:r>
              <a:rPr lang="en-US" dirty="0" smtClean="0"/>
              <a:t> is </a:t>
            </a:r>
          </a:p>
          <a:p>
            <a:pPr lvl="1" eaLnBrk="1" hangingPunct="1"/>
            <a:r>
              <a:rPr lang="en-US" dirty="0" smtClean="0"/>
              <a:t>about choosing the asset bundle &amp; processes and building future capabilities</a:t>
            </a:r>
          </a:p>
          <a:p>
            <a:pPr lvl="1" eaLnBrk="1" hangingPunct="1"/>
            <a:r>
              <a:rPr lang="en-US" dirty="0" smtClean="0"/>
              <a:t>less about one process, more about the collectivity</a:t>
            </a:r>
          </a:p>
          <a:p>
            <a:pPr lvl="1" eaLnBrk="1" hangingPunct="1"/>
            <a:r>
              <a:rPr lang="en-US" dirty="0" smtClean="0"/>
              <a:t>must specify all resources and processes in the value chain and plan for the future</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15" name="TextBox 14"/>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16" name="TextBox 15"/>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17" name="TextBox 16"/>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404347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542040861"/>
              </p:ext>
            </p:extLst>
          </p:nvPr>
        </p:nvGraphicFramePr>
        <p:xfrm>
          <a:off x="1549400" y="2717800"/>
          <a:ext cx="6159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33" name="TextBox 32"/>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262613646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98935562"/>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rPr>
              <a:t>P</a:t>
            </a:r>
            <a:r>
              <a:rPr lang="en-US" dirty="0" smtClean="0">
                <a:solidFill>
                  <a:srgbClr val="FFFFFF"/>
                </a:solidFill>
              </a:rPr>
              <a:t>rocesses</a:t>
            </a:r>
            <a:endParaRPr lang="en-US" dirty="0">
              <a:solidFill>
                <a:srgbClr val="FFFFFF"/>
              </a:solidFill>
            </a:endParaRPr>
          </a:p>
        </p:txBody>
      </p:sp>
    </p:spTree>
    <p:extLst>
      <p:ext uri="{BB962C8B-B14F-4D97-AF65-F5344CB8AC3E}">
        <p14:creationId xmlns:p14="http://schemas.microsoft.com/office/powerpoint/2010/main" val="158916669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26" name="Diagram 25"/>
          <p:cNvGraphicFramePr/>
          <p:nvPr>
            <p:extLst>
              <p:ext uri="{D42A27DB-BD31-4B8C-83A1-F6EECF244321}">
                <p14:modId xmlns:p14="http://schemas.microsoft.com/office/powerpoint/2010/main" val="4093356311"/>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Double Bracket 13"/>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21" name="Rectangle 20"/>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5" name="Rectangle 24"/>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7" name="Rectangle 26"/>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8" name="Rectangle 27"/>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29" name="TextBox 28"/>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0" name="TextBox 29"/>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sp>
        <p:nvSpPr>
          <p:cNvPr id="31" name="TextBox 30"/>
          <p:cNvSpPr txBox="1"/>
          <p:nvPr/>
        </p:nvSpPr>
        <p:spPr>
          <a:xfrm>
            <a:off x="5266267" y="3005667"/>
            <a:ext cx="1121120" cy="461665"/>
          </a:xfrm>
          <a:prstGeom prst="rect">
            <a:avLst/>
          </a:prstGeom>
          <a:noFill/>
        </p:spPr>
        <p:txBody>
          <a:bodyPr wrap="none" rtlCol="0">
            <a:spAutoFit/>
          </a:bodyPr>
          <a:lstStyle/>
          <a:p>
            <a:r>
              <a:rPr lang="en-US" dirty="0">
                <a:solidFill>
                  <a:srgbClr val="FFFFFF"/>
                </a:solidFill>
              </a:rPr>
              <a:t>A</a:t>
            </a:r>
            <a:r>
              <a:rPr lang="en-US" dirty="0" smtClean="0">
                <a:solidFill>
                  <a:srgbClr val="FFFFFF"/>
                </a:solidFill>
              </a:rPr>
              <a:t>ssets</a:t>
            </a:r>
            <a:endParaRPr lang="en-US" dirty="0">
              <a:solidFill>
                <a:srgbClr val="FFFFFF"/>
              </a:solidFill>
            </a:endParaRPr>
          </a:p>
        </p:txBody>
      </p:sp>
    </p:spTree>
    <p:extLst>
      <p:ext uri="{BB962C8B-B14F-4D97-AF65-F5344CB8AC3E}">
        <p14:creationId xmlns:p14="http://schemas.microsoft.com/office/powerpoint/2010/main" val="109801748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r>
              <a:rPr lang="en-US" dirty="0" smtClean="0">
                <a:solidFill>
                  <a:schemeClr val="bg1"/>
                </a:solidFill>
              </a:rPr>
              <a:t>Michelin’s Global Operations</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(1</a:t>
            </a:r>
            <a:r>
              <a:rPr lang="en-US" sz="3600" dirty="0">
                <a:solidFill>
                  <a:schemeClr val="bg1"/>
                </a:solidFill>
                <a:latin typeface="Garamond" pitchFamily="18" charset="0"/>
              </a:rPr>
              <a:t>)</a:t>
            </a:r>
          </a:p>
          <a:p>
            <a:pPr algn="ctr" eaLnBrk="0" hangingPunct="0">
              <a:spcBef>
                <a:spcPct val="50000"/>
              </a:spcBef>
            </a:pPr>
            <a:r>
              <a:rPr lang="en-US" sz="3600" dirty="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Course introduction and expectations</a:t>
            </a:r>
          </a:p>
          <a:p>
            <a:pPr lvl="2"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Explain the Concept of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Introduce the VCAP Framework for Operations Strategy</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Example of the Framework</a:t>
            </a:r>
          </a:p>
          <a:p>
            <a:pPr lvl="2" eaLnBrk="1" hangingPunct="1">
              <a:buClr>
                <a:srgbClr val="FF3300"/>
              </a:buClr>
            </a:pPr>
            <a:r>
              <a:rPr lang="en-US" b="1" dirty="0" smtClean="0">
                <a:solidFill>
                  <a:schemeClr val="bg1"/>
                </a:solidFill>
              </a:rPr>
              <a:t>Mini-case 1: </a:t>
            </a:r>
            <a:r>
              <a:rPr lang="en-US" i="1" dirty="0" smtClean="0">
                <a:solidFill>
                  <a:schemeClr val="bg1"/>
                </a:solidFill>
              </a:rPr>
              <a:t>Swiss Watch Industry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Operating System </a:t>
            </a:r>
            <a:r>
              <a:rPr lang="en-US" sz="1200" b="1" dirty="0">
                <a:latin typeface="Optima"/>
                <a:ea typeface="ＭＳ 明朝"/>
                <a:cs typeface="Optima"/>
              </a:rPr>
              <a:t>aligned </a:t>
            </a:r>
            <a:r>
              <a:rPr lang="en-US" sz="1200" dirty="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Optima"/>
              </a:rPr>
              <a:t>Is the current OS maximizing shareholders’ </a:t>
            </a:r>
            <a:r>
              <a:rPr lang="en-US" sz="1200" b="1" dirty="0">
                <a:latin typeface="Optima"/>
                <a:ea typeface="ＭＳ 明朝"/>
                <a:cs typeface="Optima"/>
              </a:rPr>
              <a:t>value</a:t>
            </a:r>
            <a:r>
              <a:rPr lang="en-US" sz="1200" dirty="0">
                <a:latin typeface="Optima"/>
                <a:ea typeface="ＭＳ 明朝"/>
                <a:cs typeface="Optima"/>
              </a:rPr>
              <a:t>?</a:t>
            </a:r>
          </a:p>
        </p:txBody>
      </p:sp>
      <p:cxnSp>
        <p:nvCxnSpPr>
          <p:cNvPr id="8" name="Straight Arrow Connector 7"/>
          <p:cNvCxnSpPr>
            <a:stCxn id="6" idx="2"/>
            <a:endCxn id="7" idx="0"/>
          </p:cNvCxnSpPr>
          <p:nvPr/>
        </p:nvCxnSpPr>
        <p:spPr>
          <a:xfrm>
            <a:off x="4267200" y="2311400"/>
            <a:ext cx="0" cy="444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a:stCxn id="7" idx="2"/>
            <a:endCxn id="9" idx="0"/>
          </p:cNvCxnSpPr>
          <p:nvPr/>
        </p:nvCxnSpPr>
        <p:spPr>
          <a:xfrm>
            <a:off x="42672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5" name="Text Box 8"/>
          <p:cNvSpPr txBox="1"/>
          <p:nvPr/>
        </p:nvSpPr>
        <p:spPr>
          <a:xfrm>
            <a:off x="3352800" y="48260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dirty="0">
                <a:latin typeface="Optima"/>
                <a:ea typeface="ＭＳ 明朝"/>
                <a:cs typeface="Times New Roman"/>
              </a:rPr>
              <a:t>For each key activity: Make or Buy?</a:t>
            </a:r>
          </a:p>
        </p:txBody>
      </p:sp>
      <p:cxnSp>
        <p:nvCxnSpPr>
          <p:cNvPr id="46" name="Straight Arrow Connector 45"/>
          <p:cNvCxnSpPr>
            <a:stCxn id="9" idx="2"/>
            <a:endCxn id="45" idx="0"/>
          </p:cNvCxnSpPr>
          <p:nvPr/>
        </p:nvCxnSpPr>
        <p:spPr>
          <a:xfrm>
            <a:off x="4267200" y="4470400"/>
            <a:ext cx="0" cy="355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1752600" y="49276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381000" y="4749800"/>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Times New Roman"/>
              </a:rPr>
              <a:t>Risk</a:t>
            </a:r>
            <a:r>
              <a:rPr lang="en-US" sz="1200" dirty="0">
                <a:latin typeface="Optima"/>
                <a:ea typeface="ＭＳ 明朝"/>
                <a:cs typeface="Times New Roman"/>
              </a:rPr>
              <a:t> Assessment</a:t>
            </a:r>
          </a:p>
          <a:p>
            <a:pPr>
              <a:spcBef>
                <a:spcPts val="0"/>
              </a:spcBef>
              <a:spcAft>
                <a:spcPts val="0"/>
              </a:spcAft>
              <a:defRPr/>
            </a:pPr>
            <a:r>
              <a:rPr lang="en-US" sz="1200" dirty="0">
                <a:latin typeface="Optima"/>
                <a:ea typeface="ＭＳ 明朝"/>
                <a:cs typeface="Times New Roman"/>
              </a:rPr>
              <a:t>Cost, sales and technology forecast</a:t>
            </a:r>
          </a:p>
          <a:p>
            <a:pPr>
              <a:spcBef>
                <a:spcPts val="0"/>
              </a:spcBef>
              <a:spcAft>
                <a:spcPts val="0"/>
              </a:spcAft>
              <a:defRPr/>
            </a:pPr>
            <a:r>
              <a:rPr lang="en-US" sz="1200" dirty="0">
                <a:latin typeface="Optima"/>
                <a:ea typeface="ＭＳ 明朝"/>
                <a:cs typeface="Times New Roman"/>
              </a:rPr>
              <a:t>Supplier base info</a:t>
            </a:r>
          </a:p>
          <a:p>
            <a:pPr>
              <a:spcBef>
                <a:spcPts val="0"/>
              </a:spcBef>
              <a:spcAft>
                <a:spcPts val="0"/>
              </a:spcAft>
              <a:defRPr/>
            </a:pPr>
            <a:r>
              <a:rPr lang="en-US" sz="1200" dirty="0">
                <a:latin typeface="Optima"/>
                <a:ea typeface="ＭＳ 明朝"/>
                <a:cs typeface="Times New Roman"/>
              </a:rPr>
              <a:t>Logistical costs</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a:p>
            <a:pPr>
              <a:spcBef>
                <a:spcPts val="0"/>
              </a:spcBef>
              <a:spcAft>
                <a:spcPts val="0"/>
              </a:spcAft>
              <a:defRPr/>
            </a:pPr>
            <a:r>
              <a:rPr lang="en-US" sz="1200" dirty="0">
                <a:latin typeface="Optima"/>
                <a:ea typeface="ＭＳ 明朝"/>
                <a:cs typeface="Times New Roman"/>
              </a:rPr>
              <a:t> </a:t>
            </a:r>
          </a:p>
        </p:txBody>
      </p:sp>
      <p:cxnSp>
        <p:nvCxnSpPr>
          <p:cNvPr id="50" name="Elbow Connector 49"/>
          <p:cNvCxnSpPr/>
          <p:nvPr/>
        </p:nvCxnSpPr>
        <p:spPr>
          <a:xfrm rot="10800000" flipV="1">
            <a:off x="2095500" y="5359400"/>
            <a:ext cx="1257300" cy="444500"/>
          </a:xfrm>
          <a:prstGeom prst="bentConnector3">
            <a:avLst>
              <a:gd name="adj1" fmla="val 9983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p:nvPr/>
        </p:nvCxnSpPr>
        <p:spPr>
          <a:xfrm>
            <a:off x="5181600" y="5372100"/>
            <a:ext cx="1307123" cy="454269"/>
          </a:xfrm>
          <a:prstGeom prst="bentConnector3">
            <a:avLst>
              <a:gd name="adj1" fmla="val 10016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667000" y="5359400"/>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ea typeface="ＭＳ 明朝"/>
                <a:cs typeface="Times New Roman"/>
              </a:rPr>
              <a:t>Invest</a:t>
            </a:r>
            <a:endParaRPr lang="en-US" sz="1200" dirty="0">
              <a:ea typeface="ＭＳ 明朝"/>
              <a:cs typeface="Times New Roman"/>
            </a:endParaRPr>
          </a:p>
        </p:txBody>
      </p:sp>
      <p:sp>
        <p:nvSpPr>
          <p:cNvPr id="53" name="Text Box 15"/>
          <p:cNvSpPr txBox="1"/>
          <p:nvPr/>
        </p:nvSpPr>
        <p:spPr>
          <a:xfrm>
            <a:off x="5181600" y="5359400"/>
            <a:ext cx="685800"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ea typeface="ＭＳ 明朝"/>
                <a:cs typeface="Times New Roman"/>
              </a:rPr>
              <a:t>Source</a:t>
            </a:r>
            <a:endParaRPr lang="en-US" sz="1200" dirty="0">
              <a:ea typeface="ＭＳ 明朝"/>
              <a:cs typeface="Times New Roman"/>
            </a:endParaRPr>
          </a:p>
        </p:txBody>
      </p:sp>
    </p:spTree>
    <p:extLst>
      <p:ext uri="{BB962C8B-B14F-4D97-AF65-F5344CB8AC3E}">
        <p14:creationId xmlns:p14="http://schemas.microsoft.com/office/powerpoint/2010/main" val="501797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P spid="45" grpId="0" animBg="1"/>
      <p:bldP spid="48"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69862"/>
            <a:ext cx="8229600" cy="1143000"/>
          </a:xfrm>
        </p:spPr>
        <p:txBody>
          <a:bodyPr/>
          <a:lstStyle/>
          <a:p>
            <a:pPr eaLnBrk="1" hangingPunct="1"/>
            <a:r>
              <a:rPr lang="en-US" dirty="0">
                <a:latin typeface="Optima" charset="0"/>
                <a:ea typeface="ＭＳ Ｐゴシック" charset="0"/>
                <a:cs typeface="Optima" charset="0"/>
              </a:rPr>
              <a:t>Roadmap</a:t>
            </a:r>
            <a:r>
              <a:rPr lang="en-US" dirty="0">
                <a:latin typeface="Times New Roman" charset="0"/>
                <a:ea typeface="ＭＳ Ｐゴシック" charset="0"/>
                <a:cs typeface="ＭＳ Ｐゴシック" charset="0"/>
              </a:rPr>
              <a:t>	</a:t>
            </a:r>
          </a:p>
        </p:txBody>
      </p:sp>
      <p:sp>
        <p:nvSpPr>
          <p:cNvPr id="45" name="Text Box 8"/>
          <p:cNvSpPr txBox="1"/>
          <p:nvPr/>
        </p:nvSpPr>
        <p:spPr>
          <a:xfrm>
            <a:off x="3629342" y="1312863"/>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For each key activity: Make or Buy?</a:t>
            </a:r>
          </a:p>
        </p:txBody>
      </p:sp>
      <p:cxnSp>
        <p:nvCxnSpPr>
          <p:cNvPr id="46" name="Straight Arrow Connector 45"/>
          <p:cNvCxnSpPr/>
          <p:nvPr/>
        </p:nvCxnSpPr>
        <p:spPr>
          <a:xfrm>
            <a:off x="4419600" y="969963"/>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a:off x="2019300" y="1414463"/>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48" name="Text Box 39"/>
          <p:cNvSpPr txBox="1"/>
          <p:nvPr/>
        </p:nvSpPr>
        <p:spPr>
          <a:xfrm>
            <a:off x="647700" y="1236663"/>
            <a:ext cx="2438400" cy="8001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a:latin typeface="Optima"/>
                <a:ea typeface="ＭＳ 明朝"/>
                <a:cs typeface="Optima"/>
              </a:rPr>
              <a:t>Risk</a:t>
            </a:r>
            <a:r>
              <a:rPr lang="en-US" sz="1200" dirty="0">
                <a:latin typeface="Optima"/>
                <a:ea typeface="ＭＳ 明朝"/>
                <a:cs typeface="Optima"/>
              </a:rPr>
              <a:t> Assessment</a:t>
            </a:r>
          </a:p>
          <a:p>
            <a:pPr>
              <a:spcBef>
                <a:spcPts val="0"/>
              </a:spcBef>
              <a:spcAft>
                <a:spcPts val="0"/>
              </a:spcAft>
              <a:defRPr/>
            </a:pPr>
            <a:r>
              <a:rPr lang="en-US" sz="1200" dirty="0">
                <a:latin typeface="Optima"/>
                <a:ea typeface="ＭＳ 明朝"/>
                <a:cs typeface="Optima"/>
              </a:rPr>
              <a:t>Cost, sales and technology forecast</a:t>
            </a:r>
          </a:p>
          <a:p>
            <a:pPr>
              <a:spcBef>
                <a:spcPts val="0"/>
              </a:spcBef>
              <a:spcAft>
                <a:spcPts val="0"/>
              </a:spcAft>
              <a:defRPr/>
            </a:pPr>
            <a:r>
              <a:rPr lang="en-US" sz="1200" dirty="0">
                <a:latin typeface="Optima"/>
                <a:ea typeface="ＭＳ 明朝"/>
                <a:cs typeface="Optima"/>
              </a:rPr>
              <a:t>Supplier base info</a:t>
            </a:r>
          </a:p>
          <a:p>
            <a:pPr>
              <a:spcBef>
                <a:spcPts val="0"/>
              </a:spcBef>
              <a:spcAft>
                <a:spcPts val="0"/>
              </a:spcAft>
              <a:defRPr/>
            </a:pPr>
            <a:r>
              <a:rPr lang="en-US" sz="1200" dirty="0">
                <a:latin typeface="Optima"/>
                <a:ea typeface="ＭＳ 明朝"/>
                <a:cs typeface="Optima"/>
              </a:rPr>
              <a:t>Logistical costs</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
        <p:nvSpPr>
          <p:cNvPr id="49" name="Line Callout 2 (Border and Accent Bar) 48"/>
          <p:cNvSpPr/>
          <p:nvPr/>
        </p:nvSpPr>
        <p:spPr>
          <a:xfrm>
            <a:off x="6019800" y="457200"/>
            <a:ext cx="1828800" cy="1028700"/>
          </a:xfrm>
          <a:prstGeom prst="accentBorderCallout2">
            <a:avLst>
              <a:gd name="adj1" fmla="val 18750"/>
              <a:gd name="adj2" fmla="val -8333"/>
              <a:gd name="adj3" fmla="val 18750"/>
              <a:gd name="adj4" fmla="val -16667"/>
              <a:gd name="adj5" fmla="val 81388"/>
              <a:gd name="adj6" fmla="val -37076"/>
            </a:avLst>
          </a:prstGeom>
        </p:spPr>
        <p:style>
          <a:lnRef idx="2">
            <a:schemeClr val="dk1"/>
          </a:lnRef>
          <a:fillRef idx="1">
            <a:schemeClr val="lt1"/>
          </a:fillRef>
          <a:effectRef idx="0">
            <a:schemeClr val="dk1"/>
          </a:effectRef>
          <a:fontRef idx="minor">
            <a:schemeClr val="dk1"/>
          </a:fontRef>
        </p:style>
        <p:txBody>
          <a:bodyPr anchor="ctr"/>
          <a:lstStyle/>
          <a:p>
            <a:pPr>
              <a:spcBef>
                <a:spcPts val="0"/>
              </a:spcBef>
              <a:spcAft>
                <a:spcPts val="0"/>
              </a:spcAft>
              <a:defRPr/>
            </a:pPr>
            <a:endParaRPr lang="en-US" sz="1200" dirty="0">
              <a:latin typeface="Optima"/>
              <a:ea typeface="ＭＳ 明朝"/>
              <a:cs typeface="Optima"/>
            </a:endParaRPr>
          </a:p>
          <a:p>
            <a:pPr>
              <a:spcBef>
                <a:spcPts val="0"/>
              </a:spcBef>
              <a:spcAft>
                <a:spcPts val="0"/>
              </a:spcAft>
              <a:defRPr/>
            </a:pPr>
            <a:r>
              <a:rPr lang="en-US" sz="1200" dirty="0">
                <a:latin typeface="Optima"/>
                <a:ea typeface="ＭＳ 明朝"/>
                <a:cs typeface="Optima"/>
              </a:rPr>
              <a:t>Strategic Sourcing Framework</a:t>
            </a:r>
          </a:p>
          <a:p>
            <a:pPr>
              <a:spcBef>
                <a:spcPts val="0"/>
              </a:spcBef>
              <a:spcAft>
                <a:spcPts val="0"/>
              </a:spcAft>
              <a:defRPr/>
            </a:pPr>
            <a:r>
              <a:rPr lang="en-US" sz="1200" dirty="0">
                <a:latin typeface="Optima"/>
                <a:ea typeface="ＭＳ 明朝"/>
                <a:cs typeface="Optima"/>
              </a:rPr>
              <a:t>Feasible? Aligned? Necessary? Management capability?</a:t>
            </a:r>
          </a:p>
          <a:p>
            <a:pPr algn="ctr">
              <a:spcBef>
                <a:spcPts val="0"/>
              </a:spcBef>
              <a:spcAft>
                <a:spcPts val="0"/>
              </a:spcAft>
              <a:defRPr/>
            </a:pPr>
            <a:r>
              <a:rPr lang="en-US" sz="1200" dirty="0">
                <a:latin typeface="Optima"/>
                <a:ea typeface="ＭＳ 明朝"/>
                <a:cs typeface="Optima"/>
              </a:rPr>
              <a:t> </a:t>
            </a:r>
          </a:p>
        </p:txBody>
      </p:sp>
      <p:cxnSp>
        <p:nvCxnSpPr>
          <p:cNvPr id="50" name="Elbow Connector 49"/>
          <p:cNvCxnSpPr>
            <a:endCxn id="27" idx="0"/>
          </p:cNvCxnSpPr>
          <p:nvPr/>
        </p:nvCxnSpPr>
        <p:spPr>
          <a:xfrm rot="10800000" flipV="1">
            <a:off x="2368038" y="1846262"/>
            <a:ext cx="1251463" cy="2111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Elbow Connector 50"/>
          <p:cNvCxnSpPr>
            <a:endCxn id="26" idx="0"/>
          </p:cNvCxnSpPr>
          <p:nvPr/>
        </p:nvCxnSpPr>
        <p:spPr>
          <a:xfrm>
            <a:off x="5448300" y="1858963"/>
            <a:ext cx="1269025" cy="19843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Text Box 14"/>
          <p:cNvSpPr txBox="1"/>
          <p:nvPr/>
        </p:nvSpPr>
        <p:spPr>
          <a:xfrm>
            <a:off x="2933700" y="1591392"/>
            <a:ext cx="661988"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b="1" dirty="0" smtClean="0">
                <a:latin typeface="Optima"/>
                <a:ea typeface="ＭＳ 明朝"/>
                <a:cs typeface="Optima"/>
              </a:rPr>
              <a:t>Invest</a:t>
            </a:r>
            <a:endParaRPr lang="en-US" sz="1200" dirty="0">
              <a:latin typeface="Optima"/>
              <a:ea typeface="ＭＳ 明朝"/>
              <a:cs typeface="Optima"/>
            </a:endParaRPr>
          </a:p>
        </p:txBody>
      </p:sp>
      <p:sp>
        <p:nvSpPr>
          <p:cNvPr id="53" name="Text Box 15"/>
          <p:cNvSpPr txBox="1"/>
          <p:nvPr/>
        </p:nvSpPr>
        <p:spPr>
          <a:xfrm>
            <a:off x="5448300" y="1629492"/>
            <a:ext cx="776654" cy="342900"/>
          </a:xfrm>
          <a:prstGeom prst="rect">
            <a:avLst/>
          </a:prstGeom>
          <a:noFill/>
          <a:ln>
            <a:no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a:lstStyle/>
          <a:p>
            <a:pPr>
              <a:spcBef>
                <a:spcPts val="0"/>
              </a:spcBef>
              <a:spcAft>
                <a:spcPts val="0"/>
              </a:spcAft>
              <a:defRPr/>
            </a:pPr>
            <a:r>
              <a:rPr lang="en-US" sz="1200" b="1" dirty="0" smtClean="0">
                <a:latin typeface="Optima"/>
                <a:ea typeface="ＭＳ 明朝"/>
                <a:cs typeface="Optima"/>
              </a:rPr>
              <a:t>Source</a:t>
            </a:r>
            <a:endParaRPr lang="en-US" sz="1200" dirty="0">
              <a:latin typeface="Optima"/>
              <a:ea typeface="ＭＳ 明朝"/>
              <a:cs typeface="Optima"/>
            </a:endParaRPr>
          </a:p>
        </p:txBody>
      </p:sp>
      <p:sp>
        <p:nvSpPr>
          <p:cNvPr id="26" name="Text Box 10"/>
          <p:cNvSpPr txBox="1"/>
          <p:nvPr/>
        </p:nvSpPr>
        <p:spPr>
          <a:xfrm>
            <a:off x="5802925"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Long term relationship or market buy?</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Dual of single sourcing?</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Onshore or offshore?</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Which supplier?</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How do you manage the relationship?</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a:p>
            <a:pPr>
              <a:spcBef>
                <a:spcPts val="0"/>
              </a:spcBef>
              <a:spcAft>
                <a:spcPts val="0"/>
              </a:spcAft>
              <a:defRPr/>
            </a:pPr>
            <a:r>
              <a:rPr lang="en-US" sz="1200">
                <a:latin typeface="Optima"/>
                <a:ea typeface="ＭＳ 明朝"/>
                <a:cs typeface="Optima"/>
              </a:rPr>
              <a:t> </a:t>
            </a:r>
          </a:p>
        </p:txBody>
      </p:sp>
      <p:sp>
        <p:nvSpPr>
          <p:cNvPr id="27" name="Text Box 11"/>
          <p:cNvSpPr txBox="1"/>
          <p:nvPr/>
        </p:nvSpPr>
        <p:spPr>
          <a:xfrm>
            <a:off x="1453637" y="2057400"/>
            <a:ext cx="1828800" cy="20574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dirty="0">
                <a:latin typeface="Optima"/>
                <a:ea typeface="ＭＳ 明朝"/>
                <a:cs typeface="Optima"/>
              </a:rPr>
              <a:t>Size?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Timing? (Lagging or Leading)</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Flexible or dedicated?</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Onshore or offshore?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Technology?</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8" name="Elbow Connector 27"/>
          <p:cNvCxnSpPr>
            <a:stCxn id="27" idx="2"/>
            <a:endCxn id="30" idx="1"/>
          </p:cNvCxnSpPr>
          <p:nvPr/>
        </p:nvCxnSpPr>
        <p:spPr>
          <a:xfrm rot="16200000" flipH="1">
            <a:off x="2827239" y="3655597"/>
            <a:ext cx="342900" cy="126130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stCxn id="26" idx="2"/>
            <a:endCxn id="30" idx="3"/>
          </p:cNvCxnSpPr>
          <p:nvPr/>
        </p:nvCxnSpPr>
        <p:spPr>
          <a:xfrm rot="5400000">
            <a:off x="5916284" y="3656659"/>
            <a:ext cx="342900" cy="125918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 Box 18"/>
          <p:cNvSpPr txBox="1"/>
          <p:nvPr/>
        </p:nvSpPr>
        <p:spPr>
          <a:xfrm>
            <a:off x="3629342" y="4114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system too </a:t>
            </a:r>
            <a:r>
              <a:rPr lang="en-US" sz="1200" b="1">
                <a:latin typeface="Optima"/>
                <a:ea typeface="ＭＳ 明朝"/>
                <a:cs typeface="Optima"/>
              </a:rPr>
              <a:t>complex</a:t>
            </a:r>
            <a:r>
              <a:rPr lang="en-US" sz="1200">
                <a:latin typeface="Optima"/>
                <a:ea typeface="ＭＳ 明朝"/>
                <a:cs typeface="Optima"/>
              </a:rPr>
              <a:t>?</a:t>
            </a:r>
          </a:p>
        </p:txBody>
      </p:sp>
      <p:sp>
        <p:nvSpPr>
          <p:cNvPr id="42" name="Text Box 19"/>
          <p:cNvSpPr txBox="1"/>
          <p:nvPr/>
        </p:nvSpPr>
        <p:spPr>
          <a:xfrm>
            <a:off x="3629342" y="51054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Is the OS improving fast enough?</a:t>
            </a:r>
          </a:p>
        </p:txBody>
      </p:sp>
      <p:cxnSp>
        <p:nvCxnSpPr>
          <p:cNvPr id="43" name="Straight Arrow Connector 42"/>
          <p:cNvCxnSpPr>
            <a:stCxn id="30" idx="2"/>
            <a:endCxn id="42" idx="0"/>
          </p:cNvCxnSpPr>
          <p:nvPr/>
        </p:nvCxnSpPr>
        <p:spPr>
          <a:xfrm>
            <a:off x="4543742" y="4800600"/>
            <a:ext cx="0" cy="304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5" name="Text Box 20"/>
          <p:cNvSpPr txBox="1"/>
          <p:nvPr/>
        </p:nvSpPr>
        <p:spPr>
          <a:xfrm>
            <a:off x="3629342" y="6019800"/>
            <a:ext cx="1828800" cy="685800"/>
          </a:xfrm>
          <a:prstGeom prst="rect">
            <a:avLst/>
          </a:prstGeom>
          <a:ln/>
          <a:extLst>
            <a:ext uri="{C572A759-6A51-4108-AA02-DFA0A04FC94B}">
              <ma14:wrappingTextBoxFlag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nchor="ctr"/>
          <a:lstStyle/>
          <a:p>
            <a:pPr algn="ctr">
              <a:spcBef>
                <a:spcPts val="0"/>
              </a:spcBef>
              <a:spcAft>
                <a:spcPts val="0"/>
              </a:spcAft>
              <a:defRPr/>
            </a:pPr>
            <a:r>
              <a:rPr lang="en-US" sz="1200">
                <a:latin typeface="Optima"/>
                <a:ea typeface="ＭＳ 明朝"/>
                <a:cs typeface="Optima"/>
              </a:rPr>
              <a:t>Are there any new trends, competitors or risks?</a:t>
            </a:r>
          </a:p>
        </p:txBody>
      </p:sp>
      <p:cxnSp>
        <p:nvCxnSpPr>
          <p:cNvPr id="56" name="Straight Arrow Connector 55"/>
          <p:cNvCxnSpPr>
            <a:stCxn id="42" idx="2"/>
            <a:endCxn id="55" idx="0"/>
          </p:cNvCxnSpPr>
          <p:nvPr/>
        </p:nvCxnSpPr>
        <p:spPr>
          <a:xfrm>
            <a:off x="4543742" y="5791200"/>
            <a:ext cx="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55" idx="3"/>
          </p:cNvCxnSpPr>
          <p:nvPr/>
        </p:nvCxnSpPr>
        <p:spPr>
          <a:xfrm flipV="1">
            <a:off x="5458142" y="-1600200"/>
            <a:ext cx="2695258" cy="7962900"/>
          </a:xfrm>
          <a:prstGeom prst="bentConnector2">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95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0" grpId="0" animBg="1"/>
      <p:bldP spid="42" grpId="0" animBg="1"/>
      <p:bldP spid="5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5"/>
            <a:ext cx="3924300" cy="5451475"/>
          </a:xfrm>
        </p:spPr>
        <p:txBody>
          <a:bodyPr/>
          <a:lstStyle/>
          <a:p>
            <a:pPr eaLnBrk="1" hangingPunct="1"/>
            <a:r>
              <a:rPr lang="en-US" sz="1800" smtClean="0">
                <a:solidFill>
                  <a:schemeClr val="bg1"/>
                </a:solidFill>
              </a:rPr>
              <a:t>New culture</a:t>
            </a:r>
          </a:p>
          <a:p>
            <a:pPr eaLnBrk="1" hangingPunct="1"/>
            <a:r>
              <a:rPr lang="en-US" sz="1800" smtClean="0">
                <a:solidFill>
                  <a:schemeClr val="bg1"/>
                </a:solidFill>
              </a:rPr>
              <a:t>Major push towards establishing an </a:t>
            </a:r>
            <a:r>
              <a:rPr lang="en-US" sz="1800" i="1" smtClean="0">
                <a:solidFill>
                  <a:schemeClr val="bg1"/>
                </a:solidFill>
              </a:rPr>
              <a:t>innovation </a:t>
            </a:r>
            <a:r>
              <a:rPr lang="en-US" sz="1800" smtClean="0">
                <a:solidFill>
                  <a:schemeClr val="bg1"/>
                </a:solidFill>
              </a:rPr>
              <a:t>capability</a:t>
            </a:r>
          </a:p>
          <a:p>
            <a:pPr lvl="1" eaLnBrk="1" hangingPunct="1"/>
            <a:r>
              <a:rPr lang="en-US" sz="1600" smtClean="0">
                <a:solidFill>
                  <a:schemeClr val="bg1"/>
                </a:solidFill>
              </a:rPr>
              <a:t>Swatch became a product design house</a:t>
            </a:r>
          </a:p>
          <a:p>
            <a:pPr lvl="1" eaLnBrk="1" hangingPunct="1"/>
            <a:r>
              <a:rPr lang="en-US" sz="1600" smtClean="0">
                <a:solidFill>
                  <a:schemeClr val="bg1"/>
                </a:solidFill>
              </a:rPr>
              <a:t>Enabled revenue growth through new markets:</a:t>
            </a:r>
          </a:p>
          <a:p>
            <a:pPr lvl="2" eaLnBrk="1" hangingPunct="1"/>
            <a:endParaRPr lang="en-US" sz="1400" smtClean="0">
              <a:solidFill>
                <a:schemeClr val="bg1"/>
              </a:solidFill>
            </a:endParaRPr>
          </a:p>
          <a:p>
            <a:pPr lvl="1" eaLnBrk="1" hangingPunct="1"/>
            <a:r>
              <a:rPr lang="en-US" sz="1600" smtClean="0">
                <a:solidFill>
                  <a:schemeClr val="bg1"/>
                </a:solidFill>
              </a:rPr>
              <a:t>Used operational integration for new production processes: </a:t>
            </a:r>
            <a:r>
              <a:rPr lang="en-US" sz="1600" b="1" smtClean="0">
                <a:solidFill>
                  <a:schemeClr val="bg1"/>
                </a:solidFill>
              </a:rPr>
              <a:t>smart™ville</a:t>
            </a:r>
            <a:endParaRPr lang="en-US" sz="160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288630"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868613"/>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Assessment of current </a:t>
            </a:r>
            <a:r>
              <a:rPr lang="en-US" dirty="0" err="1" smtClean="0"/>
              <a:t>OpsStrat</a:t>
            </a:r>
            <a:endParaRPr lang="en-US" dirty="0"/>
          </a:p>
        </p:txBody>
      </p:sp>
      <p:sp>
        <p:nvSpPr>
          <p:cNvPr id="4" name="Line 4"/>
          <p:cNvSpPr>
            <a:spLocks noChangeShapeType="1"/>
          </p:cNvSpPr>
          <p:nvPr/>
        </p:nvSpPr>
        <p:spPr bwMode="auto">
          <a:xfrm>
            <a:off x="4668584" y="4736355"/>
            <a:ext cx="3862467"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5" name="Line 5"/>
          <p:cNvSpPr>
            <a:spLocks noChangeShapeType="1"/>
          </p:cNvSpPr>
          <p:nvPr/>
        </p:nvSpPr>
        <p:spPr bwMode="auto">
          <a:xfrm flipV="1">
            <a:off x="4679547" y="180972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6" name="Arc 6"/>
          <p:cNvSpPr>
            <a:spLocks/>
          </p:cNvSpPr>
          <p:nvPr/>
        </p:nvSpPr>
        <p:spPr bwMode="auto">
          <a:xfrm>
            <a:off x="4680256" y="2190528"/>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7" name="Rectangle 7"/>
          <p:cNvSpPr>
            <a:spLocks noChangeArrowheads="1"/>
          </p:cNvSpPr>
          <p:nvPr/>
        </p:nvSpPr>
        <p:spPr bwMode="auto">
          <a:xfrm>
            <a:off x="6908191" y="4815730"/>
            <a:ext cx="1586011" cy="369974"/>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a:solidFill>
                  <a:srgbClr val="FFFFFF"/>
                </a:solidFill>
                <a:latin typeface="Times New Roman" pitchFamily="18" charset="0"/>
              </a:rPr>
              <a:t>Cost efficiency</a:t>
            </a:r>
          </a:p>
        </p:txBody>
      </p:sp>
      <p:sp>
        <p:nvSpPr>
          <p:cNvPr id="8" name="Rectangle 8"/>
          <p:cNvSpPr>
            <a:spLocks noChangeArrowheads="1"/>
          </p:cNvSpPr>
          <p:nvPr/>
        </p:nvSpPr>
        <p:spPr bwMode="auto">
          <a:xfrm>
            <a:off x="3943096" y="1418480"/>
            <a:ext cx="878446" cy="369974"/>
          </a:xfrm>
          <a:prstGeom prst="rect">
            <a:avLst/>
          </a:prstGeom>
          <a:noFill/>
          <a:ln w="9525">
            <a:noFill/>
            <a:miter lim="800000"/>
            <a:headEnd/>
            <a:tailEnd/>
          </a:ln>
        </p:spPr>
        <p:txBody>
          <a:bodyPr wrap="none" lIns="92075" tIns="46038" rIns="92075" bIns="46038">
            <a:spAutoFit/>
          </a:bodyPr>
          <a:lstStyle/>
          <a:p>
            <a:pPr defTabSz="762000" eaLnBrk="0" hangingPunct="0"/>
            <a:r>
              <a:rPr lang="en-US" sz="1800" dirty="0">
                <a:solidFill>
                  <a:srgbClr val="FFFFFF"/>
                </a:solidFill>
                <a:latin typeface="Times New Roman" pitchFamily="18" charset="0"/>
              </a:rPr>
              <a:t>Quality</a:t>
            </a:r>
          </a:p>
        </p:txBody>
      </p:sp>
      <p:sp>
        <p:nvSpPr>
          <p:cNvPr id="10" name="Rectangle 10"/>
          <p:cNvSpPr>
            <a:spLocks noChangeArrowheads="1"/>
          </p:cNvSpPr>
          <p:nvPr/>
        </p:nvSpPr>
        <p:spPr bwMode="auto">
          <a:xfrm>
            <a:off x="6339608" y="3323480"/>
            <a:ext cx="1244600" cy="733425"/>
          </a:xfrm>
          <a:prstGeom prst="rect">
            <a:avLst/>
          </a:prstGeom>
          <a:noFill/>
          <a:ln w="9525">
            <a:noFill/>
            <a:miter lim="800000"/>
            <a:headEnd/>
            <a:tailEnd/>
          </a:ln>
        </p:spPr>
        <p:txBody>
          <a:bodyPr wrap="none" lIns="92075" tIns="46038" rIns="92075" bIns="46038">
            <a:spAutoFit/>
          </a:bodyPr>
          <a:lstStyle/>
          <a:p>
            <a:pPr algn="r" defTabSz="762000" eaLnBrk="0" hangingPunct="0"/>
            <a:r>
              <a:rPr lang="en-US" sz="2100" i="1" dirty="0">
                <a:solidFill>
                  <a:srgbClr val="3333CC"/>
                </a:solidFill>
                <a:latin typeface="Times New Roman" pitchFamily="18" charset="0"/>
              </a:rPr>
              <a:t>Japanese </a:t>
            </a:r>
          </a:p>
          <a:p>
            <a:pPr algn="r" defTabSz="762000" eaLnBrk="0" hangingPunct="0"/>
            <a:r>
              <a:rPr lang="en-US" sz="2100" i="1" dirty="0">
                <a:solidFill>
                  <a:srgbClr val="3333CC"/>
                </a:solidFill>
                <a:latin typeface="Times New Roman" pitchFamily="18" charset="0"/>
              </a:rPr>
              <a:t>Firms</a:t>
            </a:r>
          </a:p>
        </p:txBody>
      </p:sp>
      <p:sp>
        <p:nvSpPr>
          <p:cNvPr id="11" name="Oval 11"/>
          <p:cNvSpPr>
            <a:spLocks noChangeArrowheads="1"/>
          </p:cNvSpPr>
          <p:nvPr/>
        </p:nvSpPr>
        <p:spPr bwMode="auto">
          <a:xfrm>
            <a:off x="7006152" y="3130048"/>
            <a:ext cx="152400" cy="152400"/>
          </a:xfrm>
          <a:prstGeom prst="ellipse">
            <a:avLst/>
          </a:prstGeom>
          <a:solidFill>
            <a:schemeClr val="accent2"/>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12" name="Oval 21"/>
          <p:cNvSpPr>
            <a:spLocks noChangeArrowheads="1"/>
          </p:cNvSpPr>
          <p:nvPr/>
        </p:nvSpPr>
        <p:spPr bwMode="auto">
          <a:xfrm>
            <a:off x="5270246" y="2364630"/>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dirty="0">
              <a:solidFill>
                <a:srgbClr val="FF0000"/>
              </a:solidFill>
            </a:endParaRPr>
          </a:p>
        </p:txBody>
      </p:sp>
      <p:sp>
        <p:nvSpPr>
          <p:cNvPr id="13" name="Rectangle 10"/>
          <p:cNvSpPr>
            <a:spLocks noChangeArrowheads="1"/>
          </p:cNvSpPr>
          <p:nvPr/>
        </p:nvSpPr>
        <p:spPr bwMode="auto">
          <a:xfrm>
            <a:off x="4753663" y="2506217"/>
            <a:ext cx="851195" cy="739306"/>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smtClean="0">
                <a:solidFill>
                  <a:srgbClr val="FF0000"/>
                </a:solidFill>
                <a:latin typeface="Times New Roman" pitchFamily="18" charset="0"/>
              </a:rPr>
              <a:t>Swiss </a:t>
            </a:r>
            <a:endParaRPr lang="en-US" sz="2100" i="1" dirty="0">
              <a:solidFill>
                <a:srgbClr val="FF0000"/>
              </a:solidFill>
              <a:latin typeface="Times New Roman" pitchFamily="18" charset="0"/>
            </a:endParaRPr>
          </a:p>
          <a:p>
            <a:pPr defTabSz="762000" eaLnBrk="0" hangingPunct="0"/>
            <a:r>
              <a:rPr lang="en-US" sz="2100" i="1" dirty="0">
                <a:solidFill>
                  <a:srgbClr val="FF0000"/>
                </a:solidFill>
                <a:latin typeface="Times New Roman" pitchFamily="18" charset="0"/>
              </a:rPr>
              <a:t>Firms</a:t>
            </a:r>
          </a:p>
        </p:txBody>
      </p:sp>
      <p:sp>
        <p:nvSpPr>
          <p:cNvPr id="14" name="Rectangle 7"/>
          <p:cNvSpPr>
            <a:spLocks noChangeArrowheads="1"/>
          </p:cNvSpPr>
          <p:nvPr/>
        </p:nvSpPr>
        <p:spPr bwMode="auto">
          <a:xfrm>
            <a:off x="6509285" y="2087608"/>
            <a:ext cx="1047403" cy="64697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800" dirty="0" smtClean="0">
                <a:solidFill>
                  <a:srgbClr val="FFFFFF"/>
                </a:solidFill>
                <a:latin typeface="Times New Roman" pitchFamily="18" charset="0"/>
              </a:rPr>
              <a:t>Efficient </a:t>
            </a:r>
          </a:p>
          <a:p>
            <a:pPr algn="ctr" defTabSz="762000" eaLnBrk="0" hangingPunct="0"/>
            <a:r>
              <a:rPr lang="en-US" sz="1800" dirty="0" smtClean="0">
                <a:solidFill>
                  <a:srgbClr val="FFFFFF"/>
                </a:solidFill>
                <a:latin typeface="Times New Roman" pitchFamily="18" charset="0"/>
              </a:rPr>
              <a:t>Frontier</a:t>
            </a:r>
            <a:endParaRPr lang="en-US" sz="1800" dirty="0">
              <a:solidFill>
                <a:srgbClr val="FFFFFF"/>
              </a:solidFill>
              <a:latin typeface="Times New Roman" pitchFamily="18" charset="0"/>
            </a:endParaRPr>
          </a:p>
        </p:txBody>
      </p:sp>
      <p:cxnSp>
        <p:nvCxnSpPr>
          <p:cNvPr id="16" name="Straight Arrow Connector 15"/>
          <p:cNvCxnSpPr>
            <a:stCxn id="12" idx="1"/>
          </p:cNvCxnSpPr>
          <p:nvPr/>
        </p:nvCxnSpPr>
        <p:spPr bwMode="auto">
          <a:xfrm flipH="1" flipV="1">
            <a:off x="5179925" y="2230734"/>
            <a:ext cx="112639" cy="15621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18" name="Straight Arrow Connector 17"/>
          <p:cNvCxnSpPr>
            <a:stCxn id="11" idx="0"/>
          </p:cNvCxnSpPr>
          <p:nvPr/>
        </p:nvCxnSpPr>
        <p:spPr bwMode="auto">
          <a:xfrm flipH="1" flipV="1">
            <a:off x="7003702" y="2929096"/>
            <a:ext cx="78650" cy="200952"/>
          </a:xfrm>
          <a:prstGeom prst="straightConnector1">
            <a:avLst/>
          </a:prstGeom>
          <a:solidFill>
            <a:schemeClr val="accent1"/>
          </a:solidFill>
          <a:ln w="9525" cap="flat" cmpd="sng" algn="ctr">
            <a:solidFill>
              <a:schemeClr val="accent2"/>
            </a:solidFill>
            <a:prstDash val="solid"/>
            <a:round/>
            <a:headEnd type="none" w="med" len="med"/>
            <a:tailEnd type="arrow"/>
          </a:ln>
          <a:effectLst/>
        </p:spPr>
      </p:cxnSp>
      <p:sp>
        <p:nvSpPr>
          <p:cNvPr id="24" name="Rectangle 10"/>
          <p:cNvSpPr>
            <a:spLocks noChangeAspect="1" noChangeArrowheads="1"/>
          </p:cNvSpPr>
          <p:nvPr/>
        </p:nvSpPr>
        <p:spPr bwMode="auto">
          <a:xfrm>
            <a:off x="206959" y="3935456"/>
            <a:ext cx="3656946" cy="808370"/>
          </a:xfrm>
          <a:prstGeom prst="rect">
            <a:avLst/>
          </a:prstGeom>
          <a:solidFill>
            <a:schemeClr val="accent2"/>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$75, 450M units, 90%</a:t>
            </a:r>
          </a:p>
        </p:txBody>
      </p:sp>
      <p:sp>
        <p:nvSpPr>
          <p:cNvPr id="25" name="Rectangle 11"/>
          <p:cNvSpPr>
            <a:spLocks noChangeAspect="1" noChangeArrowheads="1"/>
          </p:cNvSpPr>
          <p:nvPr/>
        </p:nvSpPr>
        <p:spPr bwMode="auto">
          <a:xfrm>
            <a:off x="1505476" y="3289589"/>
            <a:ext cx="1086414" cy="650184"/>
          </a:xfrm>
          <a:prstGeom prst="rect">
            <a:avLst/>
          </a:prstGeom>
          <a:solidFill>
            <a:srgbClr val="FFCCCC"/>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&lt; $450, </a:t>
            </a:r>
            <a:endParaRPr lang="en-US" sz="1600" dirty="0" smtClean="0">
              <a:solidFill>
                <a:srgbClr val="FFFFFF"/>
              </a:solidFill>
            </a:endParaRPr>
          </a:p>
          <a:p>
            <a:pPr algn="ctr"/>
            <a:r>
              <a:rPr lang="en-US" sz="1600" dirty="0" smtClean="0">
                <a:solidFill>
                  <a:srgbClr val="FFFFFF"/>
                </a:solidFill>
              </a:rPr>
              <a:t>42M units</a:t>
            </a:r>
          </a:p>
          <a:p>
            <a:pPr algn="ctr"/>
            <a:r>
              <a:rPr lang="en-US" sz="1600" dirty="0" smtClean="0">
                <a:solidFill>
                  <a:srgbClr val="FFFFFF"/>
                </a:solidFill>
              </a:rPr>
              <a:t>8.4</a:t>
            </a:r>
            <a:r>
              <a:rPr lang="en-US" sz="1600" dirty="0">
                <a:solidFill>
                  <a:srgbClr val="FFFFFF"/>
                </a:solidFill>
              </a:rPr>
              <a:t>%</a:t>
            </a:r>
          </a:p>
        </p:txBody>
      </p:sp>
      <p:sp>
        <p:nvSpPr>
          <p:cNvPr id="26" name="Rectangle 12"/>
          <p:cNvSpPr>
            <a:spLocks noChangeAspect="1" noChangeArrowheads="1"/>
          </p:cNvSpPr>
          <p:nvPr/>
        </p:nvSpPr>
        <p:spPr bwMode="auto">
          <a:xfrm>
            <a:off x="1903826" y="2167280"/>
            <a:ext cx="288058" cy="1124001"/>
          </a:xfrm>
          <a:prstGeom prst="rect">
            <a:avLst/>
          </a:prstGeom>
          <a:solidFill>
            <a:srgbClr val="FF0000"/>
          </a:solidFill>
          <a:ln w="9525" algn="ctr">
            <a:solidFill>
              <a:schemeClr val="tx1"/>
            </a:solidFill>
            <a:miter lim="800000"/>
            <a:headEnd/>
            <a:tailEnd/>
          </a:ln>
        </p:spPr>
        <p:txBody>
          <a:bodyPr wrap="none" lIns="91427" tIns="45714" rIns="91427" bIns="45714" anchor="ctr"/>
          <a:lstStyle/>
          <a:p>
            <a:pPr algn="ctr"/>
            <a:r>
              <a:rPr lang="en-US" sz="1600" dirty="0">
                <a:solidFill>
                  <a:srgbClr val="FFFFFF"/>
                </a:solidFill>
              </a:rPr>
              <a:t>&gt; $450, 8M units, 1.6%</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10" grpId="0"/>
      <p:bldP spid="11" grpId="0" animBg="1"/>
      <p:bldP spid="12" grpId="0" animBg="1"/>
      <p:bldP spid="13" grpId="0"/>
      <p:bldP spid="14" grpId="0"/>
      <p:bldP spid="24" grpId="0" animBg="1"/>
      <p:bldP spid="25"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sp>
        <p:nvSpPr>
          <p:cNvPr id="49159" name="Line 4"/>
          <p:cNvSpPr>
            <a:spLocks noChangeShapeType="1"/>
          </p:cNvSpPr>
          <p:nvPr/>
        </p:nvSpPr>
        <p:spPr bwMode="auto">
          <a:xfrm>
            <a:off x="3392488" y="4384675"/>
            <a:ext cx="4383088" cy="0"/>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0" name="Line 5"/>
          <p:cNvSpPr>
            <a:spLocks noChangeShapeType="1"/>
          </p:cNvSpPr>
          <p:nvPr/>
        </p:nvSpPr>
        <p:spPr bwMode="auto">
          <a:xfrm flipV="1">
            <a:off x="3403451" y="1458044"/>
            <a:ext cx="0" cy="2930525"/>
          </a:xfrm>
          <a:prstGeom prst="line">
            <a:avLst/>
          </a:prstGeom>
          <a:noFill/>
          <a:ln w="12700">
            <a:solidFill>
              <a:schemeClr val="bg1"/>
            </a:solidFill>
            <a:round/>
            <a:headEnd type="none" w="sm" len="sm"/>
            <a:tailEnd type="triangle" w="med" len="med"/>
          </a:ln>
        </p:spPr>
        <p:txBody>
          <a:bodyPr wrap="none" anchor="ctr"/>
          <a:lstStyle/>
          <a:p>
            <a:endParaRPr lang="en-US">
              <a:solidFill>
                <a:srgbClr val="FFFFFF"/>
              </a:solidFill>
            </a:endParaRPr>
          </a:p>
        </p:txBody>
      </p:sp>
      <p:sp>
        <p:nvSpPr>
          <p:cNvPr id="49161" name="Arc 6"/>
          <p:cNvSpPr>
            <a:spLocks/>
          </p:cNvSpPr>
          <p:nvPr/>
        </p:nvSpPr>
        <p:spPr bwMode="auto">
          <a:xfrm>
            <a:off x="3454400" y="1828800"/>
            <a:ext cx="3422650" cy="25400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62" name="Rectangle 7"/>
          <p:cNvSpPr>
            <a:spLocks noChangeArrowheads="1"/>
          </p:cNvSpPr>
          <p:nvPr/>
        </p:nvSpPr>
        <p:spPr bwMode="auto">
          <a:xfrm>
            <a:off x="6767513" y="4464050"/>
            <a:ext cx="1766888" cy="41275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FFFFFF"/>
                </a:solidFill>
                <a:latin typeface="Times New Roman" pitchFamily="18" charset="0"/>
              </a:rPr>
              <a:t>Cost</a:t>
            </a:r>
            <a:r>
              <a:rPr lang="en-US" sz="2100">
                <a:solidFill>
                  <a:srgbClr val="FFFFFF"/>
                </a:solidFill>
                <a:latin typeface="Times New Roman" pitchFamily="18" charset="0"/>
              </a:rPr>
              <a:t> </a:t>
            </a:r>
            <a:r>
              <a:rPr lang="en-US" sz="2100" i="1">
                <a:solidFill>
                  <a:srgbClr val="FFFFFF"/>
                </a:solidFill>
                <a:latin typeface="Times New Roman" pitchFamily="18" charset="0"/>
              </a:rPr>
              <a:t>efficiency</a:t>
            </a:r>
            <a:endParaRPr lang="en-US" sz="2100">
              <a:solidFill>
                <a:srgbClr val="FFFFFF"/>
              </a:solidFill>
              <a:latin typeface="Times New Roman" pitchFamily="18" charset="0"/>
            </a:endParaRPr>
          </a:p>
        </p:txBody>
      </p:sp>
      <p:sp>
        <p:nvSpPr>
          <p:cNvPr id="49163" name="Rectangle 8"/>
          <p:cNvSpPr>
            <a:spLocks noChangeArrowheads="1"/>
          </p:cNvSpPr>
          <p:nvPr/>
        </p:nvSpPr>
        <p:spPr bwMode="auto">
          <a:xfrm>
            <a:off x="2667000" y="1066800"/>
            <a:ext cx="98583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Quality</a:t>
            </a:r>
          </a:p>
        </p:txBody>
      </p:sp>
      <p:sp>
        <p:nvSpPr>
          <p:cNvPr id="49164" name="Rectangle 9"/>
          <p:cNvSpPr>
            <a:spLocks noChangeArrowheads="1"/>
          </p:cNvSpPr>
          <p:nvPr/>
        </p:nvSpPr>
        <p:spPr bwMode="auto">
          <a:xfrm>
            <a:off x="3366692" y="1724393"/>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FFFF"/>
                </a:solidFill>
                <a:latin typeface="Times New Roman" pitchFamily="18" charset="0"/>
              </a:rPr>
              <a:t>Swiss</a:t>
            </a:r>
          </a:p>
        </p:txBody>
      </p:sp>
      <p:sp>
        <p:nvSpPr>
          <p:cNvPr id="49165" name="Rectangle 10"/>
          <p:cNvSpPr>
            <a:spLocks noChangeArrowheads="1"/>
          </p:cNvSpPr>
          <p:nvPr/>
        </p:nvSpPr>
        <p:spPr bwMode="auto">
          <a:xfrm>
            <a:off x="4495800" y="2971800"/>
            <a:ext cx="1244600" cy="7334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Japanese </a:t>
            </a:r>
          </a:p>
          <a:p>
            <a:pPr defTabSz="762000" eaLnBrk="0" hangingPunct="0"/>
            <a:r>
              <a:rPr lang="en-US" sz="2100" i="1">
                <a:solidFill>
                  <a:srgbClr val="FFFFFF"/>
                </a:solidFill>
                <a:latin typeface="Times New Roman" pitchFamily="18" charset="0"/>
              </a:rPr>
              <a:t>Firms</a:t>
            </a:r>
          </a:p>
        </p:txBody>
      </p:sp>
      <p:sp>
        <p:nvSpPr>
          <p:cNvPr id="49166" name="Oval 11"/>
          <p:cNvSpPr>
            <a:spLocks noChangeArrowheads="1"/>
          </p:cNvSpPr>
          <p:nvPr/>
        </p:nvSpPr>
        <p:spPr bwMode="auto">
          <a:xfrm>
            <a:off x="5257800" y="274320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67" name="Line 12"/>
          <p:cNvSpPr>
            <a:spLocks noChangeShapeType="1"/>
          </p:cNvSpPr>
          <p:nvPr/>
        </p:nvSpPr>
        <p:spPr bwMode="auto">
          <a:xfrm flipH="1">
            <a:off x="1336236" y="4388868"/>
            <a:ext cx="2057400" cy="1600200"/>
          </a:xfrm>
          <a:prstGeom prst="line">
            <a:avLst/>
          </a:prstGeom>
          <a:noFill/>
          <a:ln w="9525">
            <a:solidFill>
              <a:schemeClr val="bg1"/>
            </a:solidFill>
            <a:round/>
            <a:headEnd/>
            <a:tailEnd type="triangle" w="med" len="med"/>
          </a:ln>
        </p:spPr>
        <p:txBody>
          <a:bodyPr wrap="none" anchor="ctr"/>
          <a:lstStyle/>
          <a:p>
            <a:endParaRPr lang="en-US">
              <a:solidFill>
                <a:srgbClr val="FFFFFF"/>
              </a:solidFill>
            </a:endParaRPr>
          </a:p>
        </p:txBody>
      </p:sp>
      <p:sp>
        <p:nvSpPr>
          <p:cNvPr id="49168" name="Arc 13"/>
          <p:cNvSpPr>
            <a:spLocks/>
          </p:cNvSpPr>
          <p:nvPr/>
        </p:nvSpPr>
        <p:spPr bwMode="auto">
          <a:xfrm flipH="1">
            <a:off x="1676400" y="1828800"/>
            <a:ext cx="1752600" cy="38862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69" name="Arc 14"/>
          <p:cNvSpPr>
            <a:spLocks/>
          </p:cNvSpPr>
          <p:nvPr/>
        </p:nvSpPr>
        <p:spPr bwMode="auto">
          <a:xfrm flipV="1">
            <a:off x="1676400" y="4419600"/>
            <a:ext cx="5181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bg1"/>
            </a:solidFill>
            <a:round/>
            <a:headEnd/>
            <a:tailEnd/>
          </a:ln>
        </p:spPr>
        <p:txBody>
          <a:bodyPr wrap="none" anchor="ctr"/>
          <a:lstStyle/>
          <a:p>
            <a:endParaRPr lang="en-US">
              <a:solidFill>
                <a:srgbClr val="FFFFFF"/>
              </a:solidFill>
            </a:endParaRPr>
          </a:p>
        </p:txBody>
      </p:sp>
      <p:sp>
        <p:nvSpPr>
          <p:cNvPr id="49170" name="Rectangle 15"/>
          <p:cNvSpPr>
            <a:spLocks noChangeArrowheads="1"/>
          </p:cNvSpPr>
          <p:nvPr/>
        </p:nvSpPr>
        <p:spPr bwMode="auto">
          <a:xfrm>
            <a:off x="1219200" y="5943600"/>
            <a:ext cx="1971675" cy="415925"/>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FFFFFF"/>
                </a:solidFill>
                <a:latin typeface="Times New Roman" pitchFamily="18" charset="0"/>
              </a:rPr>
              <a:t>Flexibility of OS</a:t>
            </a:r>
          </a:p>
        </p:txBody>
      </p:sp>
      <p:sp>
        <p:nvSpPr>
          <p:cNvPr id="49171" name="Freeform 16"/>
          <p:cNvSpPr>
            <a:spLocks/>
          </p:cNvSpPr>
          <p:nvPr/>
        </p:nvSpPr>
        <p:spPr bwMode="auto">
          <a:xfrm>
            <a:off x="2133600" y="2063750"/>
            <a:ext cx="3581400" cy="990600"/>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bg1"/>
            </a:solidFill>
            <a:round/>
            <a:headEnd/>
            <a:tailEnd/>
          </a:ln>
        </p:spPr>
        <p:txBody>
          <a:bodyPr wrap="none" anchor="ctr"/>
          <a:lstStyle/>
          <a:p>
            <a:endParaRPr lang="en-US">
              <a:solidFill>
                <a:srgbClr val="FFFFFF"/>
              </a:solidFill>
            </a:endParaRPr>
          </a:p>
        </p:txBody>
      </p:sp>
      <p:sp>
        <p:nvSpPr>
          <p:cNvPr id="49172" name="Arc 17"/>
          <p:cNvSpPr>
            <a:spLocks/>
          </p:cNvSpPr>
          <p:nvPr/>
        </p:nvSpPr>
        <p:spPr bwMode="auto">
          <a:xfrm flipV="1">
            <a:off x="2209800" y="4343400"/>
            <a:ext cx="3429000" cy="990600"/>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bg1"/>
            </a:solidFill>
            <a:prstDash val="sysDot"/>
            <a:round/>
            <a:headEnd/>
            <a:tailEnd/>
          </a:ln>
        </p:spPr>
        <p:txBody>
          <a:bodyPr wrap="none" anchor="ctr"/>
          <a:lstStyle/>
          <a:p>
            <a:endParaRPr lang="en-US">
              <a:solidFill>
                <a:srgbClr val="FFFFFF"/>
              </a:solidFill>
            </a:endParaRPr>
          </a:p>
        </p:txBody>
      </p:sp>
      <p:sp>
        <p:nvSpPr>
          <p:cNvPr id="49175" name="Line 20"/>
          <p:cNvSpPr>
            <a:spLocks noChangeShapeType="1"/>
          </p:cNvSpPr>
          <p:nvPr/>
        </p:nvSpPr>
        <p:spPr bwMode="auto">
          <a:xfrm flipH="1">
            <a:off x="3061471" y="2073275"/>
            <a:ext cx="1000941" cy="872002"/>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6" name="Oval 21"/>
          <p:cNvSpPr>
            <a:spLocks noChangeArrowheads="1"/>
          </p:cNvSpPr>
          <p:nvPr/>
        </p:nvSpPr>
        <p:spPr bwMode="auto">
          <a:xfrm>
            <a:off x="3994150" y="2012950"/>
            <a:ext cx="152400" cy="152400"/>
          </a:xfrm>
          <a:prstGeom prst="ellipse">
            <a:avLst/>
          </a:prstGeom>
          <a:solidFill>
            <a:schemeClr val="bg1"/>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77" name="Line 22"/>
          <p:cNvSpPr>
            <a:spLocks noChangeShapeType="1"/>
          </p:cNvSpPr>
          <p:nvPr/>
        </p:nvSpPr>
        <p:spPr bwMode="auto">
          <a:xfrm>
            <a:off x="3027363" y="2971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8" name="Arc 23"/>
          <p:cNvSpPr>
            <a:spLocks/>
          </p:cNvSpPr>
          <p:nvPr/>
        </p:nvSpPr>
        <p:spPr bwMode="auto">
          <a:xfrm flipV="1">
            <a:off x="3142303" y="2212746"/>
            <a:ext cx="2328941" cy="74246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 name="connsiteX0" fmla="*/ 0 w 22548"/>
              <a:gd name="connsiteY0" fmla="*/ 14 h 21601"/>
              <a:gd name="connsiteX1" fmla="*/ 757 w 22548"/>
              <a:gd name="connsiteY1" fmla="*/ 1 h 21601"/>
              <a:gd name="connsiteX2" fmla="*/ 22357 w 22548"/>
              <a:gd name="connsiteY2" fmla="*/ 21601 h 21601"/>
              <a:gd name="connsiteX0" fmla="*/ 0 w 22548"/>
              <a:gd name="connsiteY0" fmla="*/ 14 h 21601"/>
              <a:gd name="connsiteX1" fmla="*/ 10619 w 22548"/>
              <a:gd name="connsiteY1" fmla="*/ 3404 h 21601"/>
              <a:gd name="connsiteX2" fmla="*/ 22357 w 22548"/>
              <a:gd name="connsiteY2" fmla="*/ 21601 h 21601"/>
              <a:gd name="connsiteX3" fmla="*/ 757 w 22548"/>
              <a:gd name="connsiteY3" fmla="*/ 21601 h 21601"/>
              <a:gd name="connsiteX4" fmla="*/ 0 w 22548"/>
              <a:gd name="connsiteY4" fmla="*/ 14 h 21601"/>
              <a:gd name="connsiteX0" fmla="*/ 0 w 22357"/>
              <a:gd name="connsiteY0" fmla="*/ 14 h 21601"/>
              <a:gd name="connsiteX1" fmla="*/ 757 w 22357"/>
              <a:gd name="connsiteY1" fmla="*/ 1 h 21601"/>
              <a:gd name="connsiteX2" fmla="*/ 22357 w 22357"/>
              <a:gd name="connsiteY2" fmla="*/ 21601 h 21601"/>
              <a:gd name="connsiteX0" fmla="*/ 0 w 22357"/>
              <a:gd name="connsiteY0" fmla="*/ 14 h 21601"/>
              <a:gd name="connsiteX1" fmla="*/ 22357 w 22357"/>
              <a:gd name="connsiteY1" fmla="*/ 21601 h 21601"/>
              <a:gd name="connsiteX2" fmla="*/ 757 w 22357"/>
              <a:gd name="connsiteY2" fmla="*/ 21601 h 21601"/>
              <a:gd name="connsiteX3" fmla="*/ 0 w 22357"/>
              <a:gd name="connsiteY3" fmla="*/ 14 h 21601"/>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7378 w 22357"/>
              <a:gd name="connsiteY1" fmla="*/ 2669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 name="connsiteX0" fmla="*/ 0 w 22357"/>
              <a:gd name="connsiteY0" fmla="*/ 9 h 21596"/>
              <a:gd name="connsiteX1" fmla="*/ 4607 w 22357"/>
              <a:gd name="connsiteY1" fmla="*/ 1211 h 21596"/>
              <a:gd name="connsiteX2" fmla="*/ 22357 w 22357"/>
              <a:gd name="connsiteY2" fmla="*/ 21596 h 21596"/>
              <a:gd name="connsiteX0" fmla="*/ 0 w 22357"/>
              <a:gd name="connsiteY0" fmla="*/ 9 h 21596"/>
              <a:gd name="connsiteX1" fmla="*/ 22357 w 22357"/>
              <a:gd name="connsiteY1" fmla="*/ 21596 h 21596"/>
              <a:gd name="connsiteX2" fmla="*/ 757 w 22357"/>
              <a:gd name="connsiteY2" fmla="*/ 21596 h 21596"/>
              <a:gd name="connsiteX3" fmla="*/ 0 w 22357"/>
              <a:gd name="connsiteY3" fmla="*/ 9 h 21596"/>
            </a:gdLst>
            <a:ahLst/>
            <a:cxnLst>
              <a:cxn ang="0">
                <a:pos x="connsiteX0" y="connsiteY0"/>
              </a:cxn>
              <a:cxn ang="0">
                <a:pos x="connsiteX1" y="connsiteY1"/>
              </a:cxn>
              <a:cxn ang="0">
                <a:pos x="connsiteX2" y="connsiteY2"/>
              </a:cxn>
              <a:cxn ang="0">
                <a:pos x="connsiteX3" y="connsiteY3"/>
              </a:cxn>
            </a:cxnLst>
            <a:rect l="l" t="t" r="r" b="b"/>
            <a:pathLst>
              <a:path w="22357" h="21596" fill="none" extrusionOk="0">
                <a:moveTo>
                  <a:pt x="0" y="9"/>
                </a:moveTo>
                <a:cubicBezTo>
                  <a:pt x="252" y="0"/>
                  <a:pt x="4354" y="1210"/>
                  <a:pt x="4607" y="1211"/>
                </a:cubicBezTo>
                <a:cubicBezTo>
                  <a:pt x="10760" y="3884"/>
                  <a:pt x="22357" y="9666"/>
                  <a:pt x="22357" y="21596"/>
                </a:cubicBezTo>
              </a:path>
              <a:path w="22357" h="21596" stroke="0" extrusionOk="0">
                <a:moveTo>
                  <a:pt x="0" y="9"/>
                </a:moveTo>
                <a:cubicBezTo>
                  <a:pt x="3600" y="9"/>
                  <a:pt x="22231" y="17998"/>
                  <a:pt x="22357" y="21596"/>
                </a:cubicBezTo>
                <a:lnTo>
                  <a:pt x="757" y="21596"/>
                </a:lnTo>
                <a:cubicBezTo>
                  <a:pt x="505" y="14400"/>
                  <a:pt x="252" y="7205"/>
                  <a:pt x="0" y="9"/>
                </a:cubicBezTo>
                <a:close/>
              </a:path>
            </a:pathLst>
          </a:custGeom>
          <a:noFill/>
          <a:ln w="28575">
            <a:solidFill>
              <a:srgbClr val="FFCCCC"/>
            </a:solidFill>
            <a:round/>
            <a:headEnd type="none" w="med" len="med"/>
            <a:tailEnd type="triangle" w="med" len="med"/>
          </a:ln>
        </p:spPr>
        <p:txBody>
          <a:bodyPr wrap="none" anchor="ctr"/>
          <a:lstStyle/>
          <a:p>
            <a:endParaRPr lang="en-US">
              <a:solidFill>
                <a:srgbClr val="FFFFFF"/>
              </a:solidFill>
            </a:endParaRPr>
          </a:p>
        </p:txBody>
      </p:sp>
      <p:sp>
        <p:nvSpPr>
          <p:cNvPr id="49179" name="Line 24"/>
          <p:cNvSpPr>
            <a:spLocks noChangeShapeType="1"/>
          </p:cNvSpPr>
          <p:nvPr/>
        </p:nvSpPr>
        <p:spPr bwMode="auto">
          <a:xfrm>
            <a:off x="5562600" y="22098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81" name="Rectangle 26"/>
          <p:cNvSpPr>
            <a:spLocks noChangeArrowheads="1"/>
          </p:cNvSpPr>
          <p:nvPr/>
        </p:nvSpPr>
        <p:spPr bwMode="auto">
          <a:xfrm>
            <a:off x="5638800" y="1676400"/>
            <a:ext cx="9556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Swatch</a:t>
            </a:r>
          </a:p>
        </p:txBody>
      </p:sp>
      <p:sp>
        <p:nvSpPr>
          <p:cNvPr id="49182" name="Arc 27"/>
          <p:cNvSpPr>
            <a:spLocks/>
          </p:cNvSpPr>
          <p:nvPr/>
        </p:nvSpPr>
        <p:spPr bwMode="auto">
          <a:xfrm>
            <a:off x="3429000" y="1600200"/>
            <a:ext cx="4191000" cy="2768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solidFill>
            <a:round/>
            <a:headEnd type="none" w="sm" len="sm"/>
            <a:tailEnd type="none" w="sm" len="sm"/>
          </a:ln>
        </p:spPr>
        <p:txBody>
          <a:bodyPr wrap="none" anchor="ctr"/>
          <a:lstStyle/>
          <a:p>
            <a:endParaRPr lang="en-US">
              <a:solidFill>
                <a:srgbClr val="FFFFFF"/>
              </a:solidFill>
            </a:endParaRPr>
          </a:p>
        </p:txBody>
      </p:sp>
      <p:sp>
        <p:nvSpPr>
          <p:cNvPr id="49183" name="Arc 28"/>
          <p:cNvSpPr>
            <a:spLocks/>
          </p:cNvSpPr>
          <p:nvPr/>
        </p:nvSpPr>
        <p:spPr bwMode="auto">
          <a:xfrm flipV="1">
            <a:off x="1676400" y="4419600"/>
            <a:ext cx="5943600" cy="12954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4" name="Arc 29"/>
          <p:cNvSpPr>
            <a:spLocks/>
          </p:cNvSpPr>
          <p:nvPr/>
        </p:nvSpPr>
        <p:spPr bwMode="auto">
          <a:xfrm flipH="1">
            <a:off x="1676400" y="1600200"/>
            <a:ext cx="1752600" cy="4114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bg1"/>
            </a:solidFill>
            <a:round/>
            <a:headEnd/>
            <a:tailEnd/>
          </a:ln>
        </p:spPr>
        <p:txBody>
          <a:bodyPr wrap="none" anchor="ctr"/>
          <a:lstStyle/>
          <a:p>
            <a:endParaRPr lang="en-US">
              <a:solidFill>
                <a:srgbClr val="FFFFFF"/>
              </a:solidFill>
            </a:endParaRPr>
          </a:p>
        </p:txBody>
      </p:sp>
      <p:sp>
        <p:nvSpPr>
          <p:cNvPr id="49185" name="Line 30"/>
          <p:cNvSpPr>
            <a:spLocks noChangeShapeType="1"/>
          </p:cNvSpPr>
          <p:nvPr/>
        </p:nvSpPr>
        <p:spPr bwMode="auto">
          <a:xfrm flipV="1">
            <a:off x="3021056" y="4387849"/>
            <a:ext cx="1055644" cy="876265"/>
          </a:xfrm>
          <a:prstGeom prst="line">
            <a:avLst/>
          </a:prstGeom>
          <a:noFill/>
          <a:ln w="9525">
            <a:solidFill>
              <a:schemeClr val="bg1"/>
            </a:solidFill>
            <a:prstDash val="dash"/>
            <a:round/>
            <a:headEnd/>
            <a:tailEnd/>
          </a:ln>
        </p:spPr>
        <p:txBody>
          <a:bodyPr wrap="none" anchor="ctr"/>
          <a:lstStyle/>
          <a:p>
            <a:endParaRPr lang="en-US">
              <a:solidFill>
                <a:srgbClr val="FFFFFF"/>
              </a:solidFill>
            </a:endParaRPr>
          </a:p>
        </p:txBody>
      </p:sp>
      <p:sp>
        <p:nvSpPr>
          <p:cNvPr id="49186" name="Line 31"/>
          <p:cNvSpPr>
            <a:spLocks noChangeShapeType="1"/>
          </p:cNvSpPr>
          <p:nvPr/>
        </p:nvSpPr>
        <p:spPr bwMode="auto">
          <a:xfrm>
            <a:off x="4084638" y="2095500"/>
            <a:ext cx="0" cy="2286000"/>
          </a:xfrm>
          <a:prstGeom prst="line">
            <a:avLst/>
          </a:prstGeom>
          <a:noFill/>
          <a:ln w="9525">
            <a:solidFill>
              <a:schemeClr val="bg1"/>
            </a:solidFill>
            <a:prstDash val="sysDot"/>
            <a:round/>
            <a:headEnd/>
            <a:tailEnd/>
          </a:ln>
        </p:spPr>
        <p:txBody>
          <a:bodyPr wrap="none" anchor="ctr"/>
          <a:lstStyle/>
          <a:p>
            <a:endParaRPr lang="en-US">
              <a:solidFill>
                <a:srgbClr val="FFFFFF"/>
              </a:solidFill>
            </a:endParaRPr>
          </a:p>
        </p:txBody>
      </p:sp>
      <p:sp>
        <p:nvSpPr>
          <p:cNvPr id="49174" name="Oval 19"/>
          <p:cNvSpPr>
            <a:spLocks noChangeArrowheads="1"/>
          </p:cNvSpPr>
          <p:nvPr/>
        </p:nvSpPr>
        <p:spPr bwMode="auto">
          <a:xfrm>
            <a:off x="5425776" y="2057400"/>
            <a:ext cx="152400" cy="152400"/>
          </a:xfrm>
          <a:prstGeom prst="ellipse">
            <a:avLst/>
          </a:prstGeom>
          <a:solidFill>
            <a:srgbClr val="FF9999"/>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1"/>
            </a:solidFill>
            <a:prstDash val="dash"/>
            <a:miter lim="800000"/>
            <a:headEnd/>
            <a:tailEnd/>
          </a:ln>
        </p:spPr>
        <p:txBody>
          <a:bodyPr wrap="none" anchor="ctr"/>
          <a:lstStyle/>
          <a:p>
            <a:endParaRPr lang="en-US">
              <a:solidFill>
                <a:srgbClr val="FFFFFF"/>
              </a:solidFill>
            </a:endParaRPr>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dirty="0">
                <a:solidFill>
                  <a:srgbClr val="FFFFFF"/>
                </a:solidFill>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dirty="0">
                <a:solidFill>
                  <a:srgbClr val="FFFFFF"/>
                </a:solidFill>
                <a:latin typeface="Times New Roman" pitchFamily="18" charset="0"/>
              </a:rPr>
              <a:t> Move Frontier</a:t>
            </a:r>
          </a:p>
        </p:txBody>
      </p:sp>
      <p:sp>
        <p:nvSpPr>
          <p:cNvPr id="49173" name="Oval 18"/>
          <p:cNvSpPr>
            <a:spLocks noChangeArrowheads="1"/>
          </p:cNvSpPr>
          <p:nvPr/>
        </p:nvSpPr>
        <p:spPr bwMode="auto">
          <a:xfrm>
            <a:off x="2967038" y="2855913"/>
            <a:ext cx="152400" cy="152400"/>
          </a:xfrm>
          <a:prstGeom prst="ellipse">
            <a:avLst/>
          </a:prstGeom>
          <a:solidFill>
            <a:srgbClr val="FF0000"/>
          </a:solidFill>
          <a:ln w="12700">
            <a:solidFill>
              <a:schemeClr val="bg1"/>
            </a:solidFill>
            <a:round/>
            <a:headEnd type="none" w="sm" len="sm"/>
            <a:tailEnd type="none" w="sm" len="sm"/>
          </a:ln>
        </p:spPr>
        <p:txBody>
          <a:bodyPr wrap="none" anchor="ctr"/>
          <a:lstStyle/>
          <a:p>
            <a:endParaRPr lang="en-US">
              <a:solidFill>
                <a:srgbClr val="FFFFFF"/>
              </a:solidFill>
            </a:endParaRPr>
          </a:p>
        </p:txBody>
      </p:sp>
      <p:sp>
        <p:nvSpPr>
          <p:cNvPr id="35" name="Rectangle 9"/>
          <p:cNvSpPr>
            <a:spLocks noChangeArrowheads="1"/>
          </p:cNvSpPr>
          <p:nvPr/>
        </p:nvSpPr>
        <p:spPr bwMode="auto">
          <a:xfrm>
            <a:off x="2195485" y="3038738"/>
            <a:ext cx="7762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dirty="0">
                <a:solidFill>
                  <a:srgbClr val="FF0000"/>
                </a:solidFill>
                <a:latin typeface="Times New Roman" pitchFamily="18" charset="0"/>
              </a:rPr>
              <a:t>Swiss</a:t>
            </a:r>
          </a:p>
        </p:txBody>
      </p:sp>
      <p:cxnSp>
        <p:nvCxnSpPr>
          <p:cNvPr id="37" name="Straight Connector 36"/>
          <p:cNvCxnSpPr/>
          <p:nvPr/>
        </p:nvCxnSpPr>
        <p:spPr bwMode="auto">
          <a:xfrm>
            <a:off x="2323889" y="5254012"/>
            <a:ext cx="702219" cy="10104"/>
          </a:xfrm>
          <a:prstGeom prst="line">
            <a:avLst/>
          </a:prstGeom>
          <a:solidFill>
            <a:schemeClr val="accent1"/>
          </a:solidFill>
          <a:ln w="9525" cap="flat" cmpd="sng" algn="ctr">
            <a:solidFill>
              <a:schemeClr val="bg1"/>
            </a:solidFill>
            <a:prstDash val="dash"/>
            <a:round/>
            <a:headEnd type="none" w="med" len="med"/>
            <a:tailEnd type="none" w="med" len="med"/>
          </a:ln>
          <a:effectLst/>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1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1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1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9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1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18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915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918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18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91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915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7" grpId="0" animBg="1"/>
      <p:bldP spid="49168" grpId="0" animBg="1"/>
      <p:bldP spid="49169" grpId="0" animBg="1"/>
      <p:bldP spid="49170" grpId="0"/>
      <p:bldP spid="49171" grpId="0" animBg="1"/>
      <p:bldP spid="49172" grpId="0" animBg="1"/>
      <p:bldP spid="49175" grpId="0" animBg="1"/>
      <p:bldP spid="49177" grpId="0" animBg="1"/>
      <p:bldP spid="49178" grpId="0" animBg="1"/>
      <p:bldP spid="49179" grpId="0" animBg="1"/>
      <p:bldP spid="49181" grpId="0"/>
      <p:bldP spid="49182" grpId="0" animBg="1"/>
      <p:bldP spid="49183" grpId="0" animBg="1"/>
      <p:bldP spid="49184" grpId="0" animBg="1"/>
      <p:bldP spid="49185" grpId="0" animBg="1"/>
      <p:bldP spid="49186" grpId="0" animBg="1"/>
      <p:bldP spid="49174" grpId="0" animBg="1"/>
      <p:bldP spid="49156" grpId="0" animBg="1"/>
      <p:bldP spid="49157" grpId="0"/>
      <p:bldP spid="49158" grpId="0"/>
      <p:bldP spid="49173" grpId="0" animBg="1"/>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508529"/>
          </a:xfrm>
        </p:spPr>
        <p:txBody>
          <a:bodyPr/>
          <a:lstStyle/>
          <a:p>
            <a:r>
              <a:rPr lang="en-US" sz="2400" dirty="0">
                <a:solidFill>
                  <a:srgbClr val="FF0000"/>
                </a:solidFill>
              </a:rPr>
              <a:t>Summarizing the </a:t>
            </a:r>
            <a:r>
              <a:rPr lang="en-US" sz="2400" i="1" dirty="0">
                <a:solidFill>
                  <a:srgbClr val="FF0000"/>
                </a:solidFill>
              </a:rPr>
              <a:t>new </a:t>
            </a:r>
            <a:r>
              <a:rPr lang="en-US" sz="2400" dirty="0">
                <a:solidFill>
                  <a:srgbClr val="FF0000"/>
                </a:solidFill>
              </a:rPr>
              <a:t>operations strategy for Swiss watch makers</a:t>
            </a:r>
            <a:endParaRPr lang="en-US" sz="2400" dirty="0"/>
          </a:p>
        </p:txBody>
      </p:sp>
      <p:sp>
        <p:nvSpPr>
          <p:cNvPr id="3" name="Content Placeholder 2"/>
          <p:cNvSpPr>
            <a:spLocks noGrp="1"/>
          </p:cNvSpPr>
          <p:nvPr>
            <p:ph idx="1"/>
          </p:nvPr>
        </p:nvSpPr>
        <p:spPr>
          <a:xfrm>
            <a:off x="0" y="516467"/>
            <a:ext cx="9143999" cy="6049433"/>
          </a:xfrm>
        </p:spPr>
        <p:txBody>
          <a:bodyPr/>
          <a:lstStyle/>
          <a:p>
            <a:pPr marL="381000" indent="-381000" eaLnBrk="1" hangingPunct="1">
              <a:lnSpc>
                <a:spcPct val="90000"/>
              </a:lnSpc>
              <a:buFont typeface="Wingdings" pitchFamily="2" charset="2"/>
              <a:buAutoNum type="arabicPeriod"/>
            </a:pPr>
            <a:r>
              <a:rPr lang="en-US" sz="1600" dirty="0"/>
              <a:t>Competitive strategy: </a:t>
            </a:r>
            <a:r>
              <a:rPr lang="en-US" sz="1400" dirty="0"/>
              <a:t>Goal = survive and then grow NPV</a:t>
            </a:r>
          </a:p>
          <a:p>
            <a:pPr marL="800100" lvl="1" indent="-342900" eaLnBrk="1" hangingPunct="1">
              <a:lnSpc>
                <a:spcPct val="90000"/>
              </a:lnSpc>
              <a:buFont typeface="Wingdings" pitchFamily="2" charset="2"/>
              <a:buChar char="Ø"/>
            </a:pPr>
            <a:r>
              <a:rPr lang="en-US" sz="1400" dirty="0"/>
              <a:t>Financial view: work on both levers:</a:t>
            </a:r>
          </a:p>
          <a:p>
            <a:pPr marL="1219200" lvl="2" indent="-304800" eaLnBrk="1" hangingPunct="1">
              <a:lnSpc>
                <a:spcPct val="90000"/>
              </a:lnSpc>
              <a:buFontTx/>
              <a:buChar char="o"/>
            </a:pPr>
            <a:r>
              <a:rPr lang="en-US" sz="1400" dirty="0"/>
              <a:t>Revenue lever: go downstream &amp; build share.</a:t>
            </a:r>
          </a:p>
          <a:p>
            <a:pPr marL="1219200" lvl="2" indent="-304800" eaLnBrk="1" hangingPunct="1">
              <a:lnSpc>
                <a:spcPct val="90000"/>
              </a:lnSpc>
              <a:buFontTx/>
              <a:buChar char="o"/>
            </a:pPr>
            <a:r>
              <a:rPr lang="en-US" sz="1400" dirty="0"/>
              <a:t>Productivity lever: cut cost such that </a:t>
            </a:r>
            <a:r>
              <a:rPr lang="en-US" sz="1400" dirty="0">
                <a:latin typeface="Symbol" pitchFamily="18" charset="2"/>
              </a:rPr>
              <a:t>D</a:t>
            </a:r>
            <a:r>
              <a:rPr lang="en-US" sz="1400" dirty="0"/>
              <a:t>C</a:t>
            </a:r>
            <a:r>
              <a:rPr lang="en-US" sz="1400" baseline="-25000" dirty="0"/>
              <a:t>DL</a:t>
            </a:r>
            <a:r>
              <a:rPr lang="en-US" sz="1400" dirty="0"/>
              <a:t> &lt; value (</a:t>
            </a:r>
            <a:r>
              <a:rPr lang="en-US" sz="1400" dirty="0">
                <a:latin typeface="Symbol" pitchFamily="18" charset="2"/>
              </a:rPr>
              <a:t>D</a:t>
            </a:r>
            <a:r>
              <a:rPr lang="en-US" sz="1400" dirty="0"/>
              <a:t>Q) = 7-10%. “Then cost is taken out of the equation.”</a:t>
            </a:r>
          </a:p>
          <a:p>
            <a:pPr marL="800100" lvl="1" indent="-342900" eaLnBrk="1" hangingPunct="1">
              <a:lnSpc>
                <a:spcPct val="90000"/>
              </a:lnSpc>
              <a:buFont typeface="Wingdings" pitchFamily="2" charset="2"/>
              <a:buChar char="Ø"/>
            </a:pPr>
            <a:r>
              <a:rPr lang="en-US" sz="1400" dirty="0"/>
              <a:t>Market view: adjusted value proposition: Keep Q perception + offer a “message” of “joy de vivre” (intangible Q)</a:t>
            </a:r>
          </a:p>
          <a:p>
            <a:pPr marL="1219200" lvl="2" indent="-304800" eaLnBrk="1" hangingPunct="1">
              <a:lnSpc>
                <a:spcPct val="90000"/>
              </a:lnSpc>
              <a:buFontTx/>
              <a:buChar char="o"/>
            </a:pPr>
            <a:r>
              <a:rPr lang="en-US" sz="1400" dirty="0"/>
              <a:t>Cheap fashion (Variety) </a:t>
            </a:r>
          </a:p>
          <a:p>
            <a:pPr marL="1219200" lvl="2" indent="-304800" eaLnBrk="1" hangingPunct="1">
              <a:lnSpc>
                <a:spcPct val="90000"/>
              </a:lnSpc>
              <a:buFontTx/>
              <a:buChar char="o"/>
            </a:pPr>
            <a:r>
              <a:rPr lang="en-US" sz="1400" dirty="0"/>
              <a:t>New brand: “Swatch. Swiss. 60DM.” “affordable fashion and emotion”</a:t>
            </a:r>
          </a:p>
          <a:p>
            <a:pPr marL="381000" indent="-381000" eaLnBrk="1" hangingPunct="1">
              <a:lnSpc>
                <a:spcPct val="90000"/>
              </a:lnSpc>
              <a:buFont typeface="Wingdings" pitchFamily="2" charset="2"/>
              <a:buAutoNum type="arabicPeriod"/>
            </a:pPr>
            <a:r>
              <a:rPr lang="en-US" sz="1600" dirty="0"/>
              <a:t>Build Operational Capability: hold Q but build efficiency and variety in miniaturization</a:t>
            </a:r>
          </a:p>
          <a:p>
            <a:pPr marL="381000" indent="-381000" eaLnBrk="1" hangingPunct="1">
              <a:lnSpc>
                <a:spcPct val="90000"/>
              </a:lnSpc>
              <a:buFont typeface="Wingdings" pitchFamily="2" charset="2"/>
              <a:buAutoNum type="arabicPeriod"/>
            </a:pPr>
            <a:r>
              <a:rPr lang="en-US" sz="1600" dirty="0"/>
              <a:t>Resource view:</a:t>
            </a:r>
          </a:p>
          <a:p>
            <a:pPr marL="800100" lvl="1" indent="-342900" eaLnBrk="1" hangingPunct="1">
              <a:lnSpc>
                <a:spcPct val="90000"/>
              </a:lnSpc>
              <a:buFont typeface="Wingdings" pitchFamily="2" charset="2"/>
              <a:buAutoNum type="arabicPeriod"/>
            </a:pPr>
            <a:r>
              <a:rPr lang="en-US" sz="1400" dirty="0"/>
              <a:t>Size: capacity for mass production</a:t>
            </a:r>
          </a:p>
          <a:p>
            <a:pPr marL="800100" lvl="1" indent="-342900" eaLnBrk="1" hangingPunct="1">
              <a:lnSpc>
                <a:spcPct val="90000"/>
              </a:lnSpc>
              <a:buFont typeface="Wingdings" pitchFamily="2" charset="2"/>
              <a:buAutoNum type="arabicPeriod"/>
            </a:pPr>
            <a:r>
              <a:rPr lang="en-US" sz="1400" dirty="0"/>
              <a:t>Timing of capacity adjustments: complete restructuring </a:t>
            </a:r>
            <a:r>
              <a:rPr lang="en-US" sz="1400" i="1" dirty="0"/>
              <a:t>now</a:t>
            </a:r>
          </a:p>
          <a:p>
            <a:pPr marL="800100" lvl="1" indent="-342900" eaLnBrk="1" hangingPunct="1">
              <a:lnSpc>
                <a:spcPct val="90000"/>
              </a:lnSpc>
              <a:buFont typeface="Wingdings" pitchFamily="2" charset="2"/>
              <a:buAutoNum type="arabicPeriod"/>
            </a:pPr>
            <a:r>
              <a:rPr lang="en-US" sz="1400" dirty="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400" dirty="0"/>
              <a:t>Location: all centralized in one location in Switzerland</a:t>
            </a:r>
          </a:p>
          <a:p>
            <a:pPr marL="381000" indent="-381000" eaLnBrk="1" hangingPunct="1">
              <a:lnSpc>
                <a:spcPct val="90000"/>
              </a:lnSpc>
              <a:buFont typeface="Wingdings" pitchFamily="2" charset="2"/>
              <a:buAutoNum type="arabicPeriod"/>
            </a:pPr>
            <a:r>
              <a:rPr lang="en-US" sz="1600" dirty="0"/>
              <a:t>Process view:</a:t>
            </a:r>
          </a:p>
          <a:p>
            <a:pPr marL="800100" lvl="1" indent="-342900" eaLnBrk="1" hangingPunct="1">
              <a:lnSpc>
                <a:spcPct val="90000"/>
              </a:lnSpc>
              <a:buFont typeface="Wingdings" pitchFamily="2" charset="2"/>
              <a:buAutoNum type="arabicPeriod"/>
            </a:pPr>
            <a:r>
              <a:rPr lang="en-US" sz="1400" dirty="0"/>
              <a:t>Supply and demand </a:t>
            </a:r>
            <a:r>
              <a:rPr lang="en-US" sz="1400" dirty="0" err="1"/>
              <a:t>mgt</a:t>
            </a:r>
            <a:r>
              <a:rPr lang="en-US" sz="1400" dirty="0"/>
              <a:t>: complete vertical integration of value chain</a:t>
            </a:r>
          </a:p>
          <a:p>
            <a:pPr marL="800100" lvl="1" indent="-342900" eaLnBrk="1" hangingPunct="1">
              <a:lnSpc>
                <a:spcPct val="90000"/>
              </a:lnSpc>
              <a:buFont typeface="Wingdings" pitchFamily="2" charset="2"/>
              <a:buAutoNum type="arabicPeriod"/>
            </a:pPr>
            <a:r>
              <a:rPr lang="en-US" sz="1400" dirty="0"/>
              <a:t>Technology:</a:t>
            </a:r>
          </a:p>
          <a:p>
            <a:pPr marL="1219200" lvl="2" indent="-304800" eaLnBrk="1" hangingPunct="1">
              <a:lnSpc>
                <a:spcPct val="90000"/>
              </a:lnSpc>
              <a:buFontTx/>
              <a:buChar char="o"/>
            </a:pPr>
            <a:r>
              <a:rPr lang="en-US" sz="1400" dirty="0"/>
              <a:t>product design tech for variety</a:t>
            </a:r>
          </a:p>
          <a:p>
            <a:pPr marL="1638300" lvl="3" indent="-266700" eaLnBrk="1" hangingPunct="1">
              <a:lnSpc>
                <a:spcPct val="90000"/>
              </a:lnSpc>
            </a:pPr>
            <a:r>
              <a:rPr lang="en-US" dirty="0"/>
              <a:t>Simplified design down to 51 parts in the movement</a:t>
            </a:r>
          </a:p>
          <a:p>
            <a:pPr marL="1638300" lvl="3" indent="-266700" eaLnBrk="1" hangingPunct="1">
              <a:lnSpc>
                <a:spcPct val="90000"/>
              </a:lnSpc>
            </a:pPr>
            <a:r>
              <a:rPr lang="en-US" dirty="0"/>
              <a:t>Standardize movement (hard V) with adaptable exterior (cosmetic V)</a:t>
            </a:r>
          </a:p>
          <a:p>
            <a:pPr marL="1219200" lvl="2" indent="-304800" eaLnBrk="1" hangingPunct="1">
              <a:lnSpc>
                <a:spcPct val="90000"/>
              </a:lnSpc>
              <a:buFontTx/>
              <a:buChar char="o"/>
            </a:pPr>
            <a:r>
              <a:rPr lang="en-US" sz="1400" dirty="0"/>
              <a:t>Process tech: continuous 24/7 integrated flow, ATO of exterior</a:t>
            </a:r>
          </a:p>
          <a:p>
            <a:pPr marL="1219200" lvl="2" indent="-304800" eaLnBrk="1" hangingPunct="1">
              <a:lnSpc>
                <a:spcPct val="90000"/>
              </a:lnSpc>
              <a:buFontTx/>
              <a:buChar char="o"/>
            </a:pPr>
            <a:r>
              <a:rPr lang="en-US" sz="1400" dirty="0"/>
              <a:t>Information &amp; coordination tech of entire value chain </a:t>
            </a:r>
          </a:p>
          <a:p>
            <a:pPr marL="800100" lvl="1" eaLnBrk="1" hangingPunct="1">
              <a:lnSpc>
                <a:spcPct val="90000"/>
              </a:lnSpc>
              <a:buFont typeface="Wingdings" pitchFamily="2" charset="2"/>
              <a:buAutoNum type="arabicPeriod"/>
            </a:pPr>
            <a:r>
              <a:rPr lang="en-US" sz="1400" dirty="0"/>
              <a:t>Innovation:</a:t>
            </a:r>
          </a:p>
          <a:p>
            <a:pPr marL="1257300" lvl="2" indent="-342900" eaLnBrk="1" hangingPunct="1">
              <a:lnSpc>
                <a:spcPct val="90000"/>
              </a:lnSpc>
              <a:buFont typeface="+mj-lt"/>
              <a:buAutoNum type="arabicPeriod"/>
            </a:pPr>
            <a:r>
              <a:rPr lang="en-US" sz="1200" dirty="0"/>
              <a:t>R&amp;D driven: product (cheap fashion, high Q) and process (hi-tech 1.5V miniaturization) &gt; Smart car w/ reconfigurable panels; telecom pagers, ski watch.</a:t>
            </a:r>
          </a:p>
          <a:p>
            <a:pPr marL="1257300" lvl="2" indent="-342900" eaLnBrk="1" hangingPunct="1">
              <a:lnSpc>
                <a:spcPct val="90000"/>
              </a:lnSpc>
              <a:buFont typeface="+mj-lt"/>
              <a:buAutoNum type="arabicPeriod"/>
            </a:pPr>
            <a:r>
              <a:rPr lang="en-US" sz="1200" dirty="0"/>
              <a:t>New competency/culture: “customer-sensitive design and can-do engineering + can-do mass-production </a:t>
            </a:r>
            <a:r>
              <a:rPr lang="en-US" sz="1200" dirty="0" err="1"/>
              <a:t>inSwiss</a:t>
            </a:r>
            <a:r>
              <a:rPr lang="en-US" sz="1200" dirty="0"/>
              <a:t>”</a:t>
            </a:r>
            <a:endParaRPr lang="en-US" sz="900" dirty="0"/>
          </a:p>
          <a:p>
            <a:endParaRPr lang="en-US" dirty="0"/>
          </a:p>
        </p:txBody>
      </p:sp>
    </p:spTree>
    <p:extLst>
      <p:ext uri="{BB962C8B-B14F-4D97-AF65-F5344CB8AC3E}">
        <p14:creationId xmlns:p14="http://schemas.microsoft.com/office/powerpoint/2010/main" val="3782548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Points: </a:t>
            </a:r>
            <a:br>
              <a:rPr lang="en-US" dirty="0"/>
            </a:br>
            <a:r>
              <a:rPr lang="en-US" dirty="0"/>
              <a:t>	Mini-case 1: </a:t>
            </a:r>
            <a:r>
              <a:rPr lang="en-US" i="1" dirty="0"/>
              <a:t>Swiss Watch Industry</a:t>
            </a:r>
            <a:endParaRPr lang="en-US" dirty="0"/>
          </a:p>
        </p:txBody>
      </p:sp>
      <p:sp>
        <p:nvSpPr>
          <p:cNvPr id="3" name="Content Placeholder 2"/>
          <p:cNvSpPr>
            <a:spLocks noGrp="1"/>
          </p:cNvSpPr>
          <p:nvPr>
            <p:ph idx="1"/>
          </p:nvPr>
        </p:nvSpPr>
        <p:spPr/>
        <p:txBody>
          <a:bodyPr/>
          <a:lstStyle/>
          <a:p>
            <a:pPr eaLnBrk="1" hangingPunct="1">
              <a:lnSpc>
                <a:spcPct val="80000"/>
              </a:lnSpc>
            </a:pPr>
            <a:r>
              <a:rPr lang="en-US" sz="1800" dirty="0"/>
              <a:t>Assess current operations strategy and situation</a:t>
            </a:r>
          </a:p>
          <a:p>
            <a:pPr lvl="1" eaLnBrk="1" hangingPunct="1">
              <a:lnSpc>
                <a:spcPct val="80000"/>
              </a:lnSpc>
            </a:pPr>
            <a:r>
              <a:rPr lang="en-US" sz="1600" dirty="0"/>
              <a:t>Use three perspectives to formulating operations strategy:</a:t>
            </a:r>
          </a:p>
          <a:p>
            <a:pPr lvl="2" eaLnBrk="1" hangingPunct="1">
              <a:lnSpc>
                <a:spcPct val="80000"/>
              </a:lnSpc>
            </a:pPr>
            <a:r>
              <a:rPr lang="en-US" sz="1400" dirty="0"/>
              <a:t>Competency view: connects customer needs, outside-in, top-down</a:t>
            </a:r>
          </a:p>
          <a:p>
            <a:pPr lvl="2" eaLnBrk="1" hangingPunct="1">
              <a:lnSpc>
                <a:spcPct val="80000"/>
              </a:lnSpc>
            </a:pPr>
            <a:r>
              <a:rPr lang="en-US" sz="1400" dirty="0"/>
              <a:t>Resource &amp; process views: inside-out, bottom-up </a:t>
            </a:r>
          </a:p>
          <a:p>
            <a:pPr lvl="1" eaLnBrk="1" hangingPunct="1">
              <a:lnSpc>
                <a:spcPct val="80000"/>
              </a:lnSpc>
            </a:pPr>
            <a:r>
              <a:rPr lang="en-US" sz="1600" dirty="0"/>
              <a:t>The issue is not changing customer needs, but differences in resources, processes and positioning</a:t>
            </a:r>
          </a:p>
          <a:p>
            <a:pPr eaLnBrk="1" hangingPunct="1">
              <a:lnSpc>
                <a:spcPct val="80000"/>
              </a:lnSpc>
            </a:pPr>
            <a:endParaRPr lang="en-US" sz="1800" dirty="0"/>
          </a:p>
          <a:p>
            <a:pPr eaLnBrk="1" hangingPunct="1">
              <a:lnSpc>
                <a:spcPct val="80000"/>
              </a:lnSpc>
            </a:pPr>
            <a:r>
              <a:rPr lang="en-US" sz="1800" dirty="0"/>
              <a:t>Formulate a new operations strategy:</a:t>
            </a:r>
          </a:p>
          <a:p>
            <a:pPr lvl="1" eaLnBrk="1" hangingPunct="1">
              <a:lnSpc>
                <a:spcPct val="80000"/>
              </a:lnSpc>
            </a:pPr>
            <a:r>
              <a:rPr lang="en-US" sz="1600" dirty="0"/>
              <a:t>Use the strategic operational audit to close gaps between market and resource perspective</a:t>
            </a:r>
          </a:p>
          <a:p>
            <a:pPr lvl="1" eaLnBrk="1" hangingPunct="1">
              <a:lnSpc>
                <a:spcPct val="80000"/>
              </a:lnSpc>
            </a:pPr>
            <a:r>
              <a:rPr lang="en-US" sz="1600" dirty="0"/>
              <a:t>Decide on the key decisions of operations strategy</a:t>
            </a:r>
          </a:p>
          <a:p>
            <a:pPr eaLnBrk="1" hangingPunct="1">
              <a:lnSpc>
                <a:spcPct val="80000"/>
              </a:lnSpc>
            </a:pPr>
            <a:endParaRPr lang="en-US" sz="1800" dirty="0"/>
          </a:p>
          <a:p>
            <a:pPr eaLnBrk="1" hangingPunct="1">
              <a:lnSpc>
                <a:spcPct val="80000"/>
              </a:lnSpc>
            </a:pPr>
            <a:r>
              <a:rPr lang="en-US" sz="1800" dirty="0"/>
              <a:t>Insights</a:t>
            </a:r>
          </a:p>
          <a:p>
            <a:pPr lvl="1" eaLnBrk="1" hangingPunct="1">
              <a:lnSpc>
                <a:spcPct val="80000"/>
              </a:lnSpc>
            </a:pPr>
            <a:r>
              <a:rPr lang="en-US" sz="1600" dirty="0"/>
              <a:t>Turnarounds activate </a:t>
            </a:r>
            <a:r>
              <a:rPr lang="en-US" sz="1600" i="1" dirty="0"/>
              <a:t>all </a:t>
            </a:r>
            <a:r>
              <a:rPr lang="en-US" sz="1600" dirty="0"/>
              <a:t>aspects of the business: marketing, product design, process design, and infrastructure</a:t>
            </a:r>
          </a:p>
          <a:p>
            <a:pPr lvl="1" eaLnBrk="1" hangingPunct="1">
              <a:lnSpc>
                <a:spcPct val="80000"/>
              </a:lnSpc>
            </a:pPr>
            <a:r>
              <a:rPr lang="en-US" sz="1600" dirty="0"/>
              <a:t>Operations strategy may lead or lag marketing strategy, but it must be congruent</a:t>
            </a:r>
          </a:p>
          <a:p>
            <a:pPr lvl="1" eaLnBrk="1" hangingPunct="1">
              <a:lnSpc>
                <a:spcPct val="80000"/>
              </a:lnSpc>
            </a:pPr>
            <a:r>
              <a:rPr lang="en-US" sz="1600" dirty="0"/>
              <a:t>Illustrates a profitable maverick strategy: no globalization nor production outsourcing</a:t>
            </a:r>
          </a:p>
          <a:p>
            <a:pPr lvl="1" eaLnBrk="1" hangingPunct="1">
              <a:lnSpc>
                <a:spcPct val="80000"/>
              </a:lnSpc>
              <a:buFontTx/>
              <a:buNone/>
            </a:pPr>
            <a:endParaRPr lang="en-US" sz="1600" i="1" dirty="0"/>
          </a:p>
          <a:p>
            <a:pPr eaLnBrk="1" hangingPunct="1">
              <a:lnSpc>
                <a:spcPct val="80000"/>
              </a:lnSpc>
            </a:pPr>
            <a:r>
              <a:rPr lang="en-US" sz="1800" i="1" dirty="0">
                <a:solidFill>
                  <a:srgbClr val="FF0000"/>
                </a:solidFill>
              </a:rPr>
              <a:t>Analytics: Competency Space</a:t>
            </a:r>
            <a:r>
              <a:rPr lang="en-US" sz="1800" dirty="0">
                <a:solidFill>
                  <a:srgbClr val="FF0000"/>
                </a:solidFill>
              </a:rPr>
              <a:t> </a:t>
            </a:r>
            <a:r>
              <a:rPr lang="en-US" sz="1800" dirty="0"/>
              <a:t>as a tool to:</a:t>
            </a:r>
          </a:p>
          <a:p>
            <a:pPr lvl="1" eaLnBrk="1" hangingPunct="1">
              <a:lnSpc>
                <a:spcPct val="80000"/>
              </a:lnSpc>
            </a:pPr>
            <a:r>
              <a:rPr lang="en-US" sz="1600" dirty="0"/>
              <a:t>show current competitive positioning and trade-offs (the essence of strategy)</a:t>
            </a:r>
          </a:p>
          <a:p>
            <a:pPr lvl="1" eaLnBrk="1" hangingPunct="1">
              <a:lnSpc>
                <a:spcPct val="80000"/>
              </a:lnSpc>
            </a:pPr>
            <a:r>
              <a:rPr lang="en-US" sz="1600" dirty="0"/>
              <a:t>show directions of strategic movement </a:t>
            </a:r>
          </a:p>
          <a:p>
            <a:pPr lvl="2" eaLnBrk="1" hangingPunct="1">
              <a:lnSpc>
                <a:spcPct val="80000"/>
              </a:lnSpc>
            </a:pPr>
            <a:r>
              <a:rPr lang="en-US" sz="1400" dirty="0"/>
              <a:t>Moving to a new position is fraught with risk, </a:t>
            </a:r>
          </a:p>
          <a:p>
            <a:pPr lvl="2" eaLnBrk="1" hangingPunct="1">
              <a:lnSpc>
                <a:spcPct val="80000"/>
              </a:lnSpc>
            </a:pPr>
            <a:r>
              <a:rPr lang="en-US" sz="1400" dirty="0"/>
              <a:t>yet it is essential to do in certain situations</a:t>
            </a:r>
          </a:p>
          <a:p>
            <a:pPr lvl="1" eaLnBrk="1" hangingPunct="1">
              <a:lnSpc>
                <a:spcPct val="80000"/>
              </a:lnSpc>
            </a:pPr>
            <a:r>
              <a:rPr lang="en-US" sz="1600" dirty="0"/>
              <a:t>Performance evaluation: depends on </a:t>
            </a:r>
            <a:r>
              <a:rPr lang="en-US" sz="1600" dirty="0">
                <a:latin typeface="Symbol" pitchFamily="18" charset="2"/>
              </a:rPr>
              <a:t>D</a:t>
            </a:r>
            <a:r>
              <a:rPr lang="en-US" sz="1600" dirty="0"/>
              <a:t>V versus </a:t>
            </a:r>
            <a:r>
              <a:rPr lang="en-US" sz="1600" dirty="0" smtClean="0">
                <a:latin typeface="Symbol" pitchFamily="18" charset="2"/>
              </a:rPr>
              <a:t>D</a:t>
            </a:r>
            <a:r>
              <a:rPr lang="en-US" sz="1600" dirty="0" smtClean="0"/>
              <a:t>C</a:t>
            </a:r>
            <a:endParaRPr lang="en-US" sz="1600" dirty="0"/>
          </a:p>
        </p:txBody>
      </p:sp>
    </p:spTree>
    <p:extLst>
      <p:ext uri="{BB962C8B-B14F-4D97-AF65-F5344CB8AC3E}">
        <p14:creationId xmlns:p14="http://schemas.microsoft.com/office/powerpoint/2010/main" val="914639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solidFill>
                <a:srgbClr val="FFFFFF"/>
              </a:solidFill>
            </a:endParaRPr>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solidFill>
                <a:srgbClr val="FFFFFF"/>
              </a:solidFill>
            </a:endParaRPr>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alphaModFix/>
          </a:blip>
          <a:srcRect/>
          <a:stretch>
            <a:fillRect/>
          </a:stretch>
        </p:blipFill>
        <p:spPr bwMode="auto">
          <a:xfrm>
            <a:off x="95250" y="1847861"/>
            <a:ext cx="4279900" cy="2217738"/>
          </a:xfrm>
          <a:prstGeom prst="rect">
            <a:avLst/>
          </a:prstGeom>
          <a:solidFill>
            <a:schemeClr val="accent6">
              <a:lumMod val="20000"/>
              <a:lumOff val="80000"/>
            </a:schemeClr>
          </a:solidFill>
          <a:ln>
            <a:noFill/>
          </a:ln>
        </p:spPr>
      </p:pic>
      <p:pic>
        <p:nvPicPr>
          <p:cNvPr id="5128" name="Picture 8" descr="image.png"/>
          <p:cNvPicPr>
            <a:picLocks noChangeAspect="1"/>
          </p:cNvPicPr>
          <p:nvPr/>
        </p:nvPicPr>
        <p:blipFill rotWithShape="1">
          <a:blip r:embed="rId4" cstate="print"/>
          <a:srcRect l="1230"/>
          <a:stretch/>
        </p:blipFill>
        <p:spPr bwMode="auto">
          <a:xfrm>
            <a:off x="4199466" y="3688296"/>
            <a:ext cx="4758267" cy="2779713"/>
          </a:xfrm>
          <a:prstGeom prst="rect">
            <a:avLst/>
          </a:prstGeom>
          <a:solidFill>
            <a:schemeClr val="accent6">
              <a:lumMod val="20000"/>
              <a:lumOff val="80000"/>
            </a:schemeClr>
          </a:solid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chemeClr val="bg1"/>
              </a:solidFill>
              <a:prstDash val="solid"/>
              <a:round/>
              <a:headEnd/>
              <a:tailEnd/>
            </a:ln>
          </p:spPr>
          <p:txBody>
            <a:bodyPr lIns="72248" tIns="72248" rIns="72248" bIns="72248" anchor="ctr"/>
            <a:lstStyle/>
            <a:p>
              <a:endParaRPr lang="en-US">
                <a:solidFill>
                  <a:srgbClr val="FFFFFF"/>
                </a:solidFill>
              </a:endParaRPr>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solidFill>
                    <a:srgbClr val="FFFFFF"/>
                  </a:solidFill>
                  <a:latin typeface="Optima" charset="0"/>
                  <a:sym typeface="Optima" charset="0"/>
                </a:rPr>
                <a:t>42% had Operations experience at some point in their career</a:t>
              </a:r>
              <a:endParaRPr lang="en-US">
                <a:solidFill>
                  <a:srgbClr val="FFFFFF"/>
                </a:solidFill>
              </a:endParaRPr>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FFFFFF"/>
              </a:solidFill>
              <a:prstDash val="solid"/>
              <a:round/>
              <a:headEnd/>
              <a:tailEnd/>
            </a:ln>
          </p:spPr>
          <p:txBody>
            <a:bodyPr lIns="0" tIns="0" rIns="0" bIns="0" anchor="ctr"/>
            <a:lstStyle/>
            <a:p>
              <a:endParaRPr lang="en-US">
                <a:solidFill>
                  <a:srgbClr val="FFFFFF"/>
                </a:solidFill>
              </a:endParaRPr>
            </a:p>
          </p:txBody>
        </p:sp>
        <p:sp>
          <p:nvSpPr>
            <p:cNvPr id="19467" name="Rectangle 14"/>
            <p:cNvSpPr>
              <a:spLocks/>
            </p:cNvSpPr>
            <p:nvPr/>
          </p:nvSpPr>
          <p:spPr bwMode="auto">
            <a:xfrm>
              <a:off x="0" y="27"/>
              <a:ext cx="342" cy="94"/>
            </a:xfrm>
            <a:prstGeom prst="rect">
              <a:avLst/>
            </a:prstGeom>
            <a:noFill/>
            <a:ln w="12700">
              <a:solidFill>
                <a:srgbClr val="FFFFFF"/>
              </a:solid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dirty="0">
                  <a:solidFill>
                    <a:srgbClr val="FFFFFF"/>
                  </a:solidFill>
                  <a:latin typeface="Optima" charset="0"/>
                  <a:sym typeface="Optima" charset="0"/>
                </a:rPr>
                <a:t>31% were in Operations immediately before  becoming CEO</a:t>
              </a:r>
              <a:endParaRPr lang="en-US" dirty="0">
                <a:solidFill>
                  <a:srgbClr val="FFFFFF"/>
                </a:solidFill>
              </a:endParaRPr>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solidFill>
                  <a:srgbClr val="FFFFFF"/>
                </a:solidFill>
                <a:latin typeface="Optima" charset="0"/>
                <a:sym typeface="Optima" charset="0"/>
              </a:rPr>
              <a:t>Source: Spencer Stuart “Route to the top” Survey, 2008</a:t>
            </a:r>
            <a:endParaRPr lang="en-US" sz="180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3799831679"/>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rPr>
              <a:t>V</a:t>
            </a:r>
            <a:r>
              <a:rPr lang="en-US" dirty="0" smtClean="0">
                <a:solidFill>
                  <a:srgbClr val="FFFFFF"/>
                </a:solidFill>
              </a:rPr>
              <a:t>alue</a:t>
            </a:r>
            <a:endParaRPr lang="en-US" dirty="0">
              <a:solidFill>
                <a:srgbClr val="FFFFFF"/>
              </a:solidFill>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rPr>
              <a:t>C</a:t>
            </a:r>
            <a:r>
              <a:rPr lang="en-US" dirty="0" smtClean="0">
                <a:solidFill>
                  <a:srgbClr val="FFFFFF"/>
                </a:solidFill>
              </a:rPr>
              <a:t>apabilities</a:t>
            </a:r>
            <a:endParaRPr lang="en-US" dirty="0">
              <a:solidFill>
                <a:srgbClr val="FFFFFF"/>
              </a:solidFill>
            </a:endParaRPr>
          </a:p>
        </p:txBody>
      </p:sp>
      <p:graphicFrame>
        <p:nvGraphicFramePr>
          <p:cNvPr id="13" name="Diagram 12"/>
          <p:cNvGraphicFramePr/>
          <p:nvPr>
            <p:extLst>
              <p:ext uri="{D42A27DB-BD31-4B8C-83A1-F6EECF244321}">
                <p14:modId xmlns:p14="http://schemas.microsoft.com/office/powerpoint/2010/main" val="2713920194"/>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Diagram 14"/>
          <p:cNvGraphicFramePr/>
          <p:nvPr>
            <p:extLst>
              <p:ext uri="{D42A27DB-BD31-4B8C-83A1-F6EECF244321}">
                <p14:modId xmlns:p14="http://schemas.microsoft.com/office/powerpoint/2010/main" val="3203278383"/>
              </p:ext>
            </p:extLst>
          </p:nvPr>
        </p:nvGraphicFramePr>
        <p:xfrm>
          <a:off x="2229653" y="2717800"/>
          <a:ext cx="2791912" cy="36068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180856866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981013629"/>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V</a:t>
            </a:r>
            <a:r>
              <a:rPr lang="en-US" i="0" dirty="0" smtClean="0">
                <a:solidFill>
                  <a:srgbClr val="FFFFFF"/>
                </a:solidFill>
                <a:latin typeface="Arial" pitchFamily="34" charset="0"/>
                <a:cs typeface="Arial" pitchFamily="34" charset="0"/>
              </a:rPr>
              <a:t>alue</a:t>
            </a:r>
            <a:endParaRPr lang="en-US" i="0" dirty="0">
              <a:solidFill>
                <a:srgbClr val="FFFFFF"/>
              </a:solidFill>
              <a:latin typeface="Arial" pitchFamily="34"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C</a:t>
            </a:r>
            <a:r>
              <a:rPr lang="en-US" i="0" dirty="0" smtClean="0">
                <a:solidFill>
                  <a:srgbClr val="FFFFFF"/>
                </a:solidFill>
                <a:latin typeface="Arial" pitchFamily="34" charset="0"/>
                <a:cs typeface="Arial" pitchFamily="34" charset="0"/>
              </a:rPr>
              <a:t>apabilities</a:t>
            </a:r>
            <a:endParaRPr lang="en-US" i="0" dirty="0">
              <a:solidFill>
                <a:srgbClr val="FFFFFF"/>
              </a:solidFill>
              <a:latin typeface="Arial" pitchFamily="34" charset="0"/>
              <a:cs typeface="Arial" pitchFamily="34" charset="0"/>
            </a:endParaRPr>
          </a:p>
        </p:txBody>
      </p:sp>
      <p:graphicFrame>
        <p:nvGraphicFramePr>
          <p:cNvPr id="13" name="Diagram 12"/>
          <p:cNvGraphicFramePr/>
          <p:nvPr>
            <p:extLst>
              <p:ext uri="{D42A27DB-BD31-4B8C-83A1-F6EECF244321}">
                <p14:modId xmlns:p14="http://schemas.microsoft.com/office/powerpoint/2010/main" val="1566702641"/>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14003029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645773549"/>
              </p:ext>
            </p:extLst>
          </p:nvPr>
        </p:nvGraphicFramePr>
        <p:xfrm>
          <a:off x="4495800" y="2882900"/>
          <a:ext cx="3873500"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i="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endPar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V</a:t>
            </a:r>
            <a:r>
              <a:rPr lang="en-US" i="0" dirty="0" smtClean="0">
                <a:solidFill>
                  <a:srgbClr val="FFFFFF"/>
                </a:solidFill>
                <a:latin typeface="Arial" pitchFamily="34" charset="0"/>
                <a:cs typeface="Arial" pitchFamily="34" charset="0"/>
              </a:rPr>
              <a:t>alue</a:t>
            </a:r>
            <a:endParaRPr lang="en-US" i="0" dirty="0">
              <a:solidFill>
                <a:srgbClr val="FFFFFF"/>
              </a:solidFill>
              <a:latin typeface="Arial" pitchFamily="34"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i="0" dirty="0">
                <a:solidFill>
                  <a:srgbClr val="FFFFFF"/>
                </a:solidFill>
                <a:latin typeface="Arial" pitchFamily="34" charset="0"/>
                <a:cs typeface="Arial" pitchFamily="34" charset="0"/>
              </a:rPr>
              <a:t>C</a:t>
            </a:r>
            <a:r>
              <a:rPr lang="en-US" i="0" dirty="0" smtClean="0">
                <a:solidFill>
                  <a:srgbClr val="FFFFFF"/>
                </a:solidFill>
                <a:latin typeface="Arial" pitchFamily="34" charset="0"/>
                <a:cs typeface="Arial" pitchFamily="34" charset="0"/>
              </a:rPr>
              <a:t>apabilities</a:t>
            </a:r>
            <a:endParaRPr lang="en-US" i="0" dirty="0">
              <a:solidFill>
                <a:srgbClr val="FFFFFF"/>
              </a:solidFill>
              <a:latin typeface="Arial" pitchFamily="34" charset="0"/>
              <a:cs typeface="Arial" pitchFamily="34" charset="0"/>
            </a:endParaRPr>
          </a:p>
        </p:txBody>
      </p:sp>
      <p:graphicFrame>
        <p:nvGraphicFramePr>
          <p:cNvPr id="13" name="Diagram 12"/>
          <p:cNvGraphicFramePr/>
          <p:nvPr>
            <p:extLst>
              <p:ext uri="{D42A27DB-BD31-4B8C-83A1-F6EECF244321}">
                <p14:modId xmlns:p14="http://schemas.microsoft.com/office/powerpoint/2010/main" val="3255685304"/>
              </p:ext>
            </p:extLst>
          </p:nvPr>
        </p:nvGraphicFramePr>
        <p:xfrm>
          <a:off x="6962642" y="2942581"/>
          <a:ext cx="3096105" cy="36068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67166432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Operational</a:t>
            </a:r>
            <a:r>
              <a:rPr lang="en-US" dirty="0" smtClean="0"/>
              <a:t> Turnarounds</a:t>
            </a:r>
            <a:endParaRPr lang="en-US" dirty="0"/>
          </a:p>
        </p:txBody>
      </p:sp>
      <p:graphicFrame>
        <p:nvGraphicFramePr>
          <p:cNvPr id="5" name="Table 4"/>
          <p:cNvGraphicFramePr>
            <a:graphicFrameLocks noGrp="1"/>
          </p:cNvGraphicFramePr>
          <p:nvPr/>
        </p:nvGraphicFramePr>
        <p:xfrm>
          <a:off x="457199" y="1716705"/>
          <a:ext cx="8153401" cy="3690304"/>
        </p:xfrm>
        <a:graphic>
          <a:graphicData uri="http://schemas.openxmlformats.org/drawingml/2006/table">
            <a:tbl>
              <a:tblPr/>
              <a:tblGrid>
                <a:gridCol w="1602805"/>
                <a:gridCol w="3275298"/>
                <a:gridCol w="3275298"/>
              </a:tblGrid>
              <a:tr h="396796">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Organization-focused</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Ops/Econ-focused</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a:noFill/>
                    </a:lnB>
                    <a:solidFill>
                      <a:srgbClr val="BFBFBF"/>
                    </a:solidFill>
                  </a:tcPr>
                </a:tc>
              </a:tr>
              <a:tr h="488857">
                <a:tc>
                  <a:txBody>
                    <a:bodyPr/>
                    <a:lstStyle/>
                    <a:p>
                      <a:pPr marL="0" marR="0">
                        <a:lnSpc>
                          <a:spcPct val="100000"/>
                        </a:lnSpc>
                        <a:spcBef>
                          <a:spcPts val="0"/>
                        </a:spcBef>
                        <a:spcAft>
                          <a:spcPts val="0"/>
                        </a:spcAft>
                      </a:pPr>
                      <a:endParaRPr lang="en-US" sz="2300" dirty="0">
                        <a:latin typeface="+mj-lt"/>
                        <a:ea typeface="Times New Roman"/>
                        <a:cs typeface="Times New Roman"/>
                      </a:endParaRP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1981: Champion International</a:t>
                      </a:r>
                      <a:endParaRPr lang="en-US" sz="2300" b="1"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b="1" dirty="0" smtClean="0">
                          <a:latin typeface="+mj-lt"/>
                          <a:ea typeface="Times New Roman"/>
                          <a:cs typeface="Times New Roman"/>
                        </a:rPr>
                        <a:t>1994: Scott Paper</a:t>
                      </a:r>
                      <a:endParaRPr lang="en-US" sz="2300" b="1"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595194">
                <a:tc>
                  <a:txBody>
                    <a:bodyPr/>
                    <a:lstStyle/>
                    <a:p>
                      <a:pPr marL="0" marR="0">
                        <a:lnSpc>
                          <a:spcPct val="100000"/>
                        </a:lnSpc>
                        <a:spcBef>
                          <a:spcPts val="0"/>
                        </a:spcBef>
                        <a:spcAft>
                          <a:spcPts val="0"/>
                        </a:spcAft>
                      </a:pPr>
                      <a:r>
                        <a:rPr lang="en-US" sz="2300" dirty="0">
                          <a:latin typeface="+mj-lt"/>
                          <a:ea typeface="Times New Roman"/>
                          <a:cs typeface="Times New Roman"/>
                        </a:rPr>
                        <a:t>Goals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Develop organizational capability</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Maximize shareholder value</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Leadership</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Encourage bottom-up</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Manage top-down</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488857">
                <a:tc>
                  <a:txBody>
                    <a:bodyPr/>
                    <a:lstStyle/>
                    <a:p>
                      <a:pPr marL="0" marR="0">
                        <a:lnSpc>
                          <a:spcPct val="100000"/>
                        </a:lnSpc>
                        <a:spcBef>
                          <a:spcPts val="0"/>
                        </a:spcBef>
                        <a:spcAft>
                          <a:spcPts val="0"/>
                        </a:spcAft>
                      </a:pPr>
                      <a:r>
                        <a:rPr lang="en-US" sz="2300">
                          <a:latin typeface="+mj-lt"/>
                          <a:ea typeface="Times New Roman"/>
                          <a:cs typeface="Times New Roman"/>
                        </a:rPr>
                        <a:t>Focus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Style,</a:t>
                      </a:r>
                      <a:r>
                        <a:rPr lang="en-US" sz="2300" baseline="0" dirty="0" smtClean="0">
                          <a:latin typeface="+mj-lt"/>
                          <a:ea typeface="Times New Roman"/>
                          <a:cs typeface="Times New Roman"/>
                        </a:rPr>
                        <a:t> </a:t>
                      </a:r>
                      <a:r>
                        <a:rPr lang="en-US" sz="2300" dirty="0" smtClean="0">
                          <a:latin typeface="+mj-lt"/>
                          <a:ea typeface="Times New Roman"/>
                          <a:cs typeface="Times New Roman"/>
                        </a:rPr>
                        <a:t>shared </a:t>
                      </a:r>
                      <a:r>
                        <a:rPr lang="en-US" sz="2300" dirty="0">
                          <a:latin typeface="+mj-lt"/>
                          <a:ea typeface="Times New Roman"/>
                          <a:cs typeface="Times New Roman"/>
                        </a:rPr>
                        <a:t>values</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Processes, structure,</a:t>
                      </a:r>
                      <a:r>
                        <a:rPr lang="en-US" sz="2300" baseline="0" dirty="0" smtClean="0">
                          <a:latin typeface="+mj-lt"/>
                          <a:ea typeface="Times New Roman"/>
                          <a:cs typeface="Times New Roman"/>
                        </a:rPr>
                        <a:t> </a:t>
                      </a:r>
                      <a:r>
                        <a:rPr lang="en-US" sz="2300" dirty="0" smtClean="0">
                          <a:latin typeface="+mj-lt"/>
                          <a:ea typeface="Times New Roman"/>
                          <a:cs typeface="Times New Roman"/>
                        </a:rPr>
                        <a:t>systems</a:t>
                      </a:r>
                      <a:endParaRPr lang="en-US" sz="2300" dirty="0">
                        <a:latin typeface="+mj-lt"/>
                        <a:ea typeface="Times New Roman"/>
                        <a:cs typeface="Times New Roman"/>
                      </a:endParaRP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Process</a:t>
                      </a:r>
                    </a:p>
                  </a:txBody>
                  <a:tcPr marL="68580" marR="68580" marT="0" marB="0">
                    <a:lnL w="12700" cap="flat" cmpd="sng" algn="ctr">
                      <a:solidFill>
                        <a:srgbClr val="D9D9D9"/>
                      </a:solidFill>
                      <a:prstDash val="solid"/>
                      <a:round/>
                      <a:headEnd type="none" w="med" len="med"/>
                      <a:tailEnd type="none" w="med" len="med"/>
                    </a:lnL>
                    <a:lnR>
                      <a:noFill/>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Experiment, evolve</a:t>
                      </a:r>
                    </a:p>
                  </a:txBody>
                  <a:tcPr marL="68580" marR="68580" marT="0" marB="0">
                    <a:lnL>
                      <a:noFill/>
                    </a:lnL>
                    <a:lnR w="12700" cap="flat" cmpd="sng" algn="ctr">
                      <a:noFill/>
                      <a:prstDash val="solid"/>
                      <a:round/>
                      <a:headEnd type="none" w="med" len="med"/>
                      <a:tailEnd type="none" w="med" len="med"/>
                    </a:lnR>
                    <a:lnT>
                      <a:noFill/>
                    </a:lnT>
                    <a:lnB>
                      <a:noFill/>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Plan, execute, debug</a:t>
                      </a:r>
                    </a:p>
                  </a:txBody>
                  <a:tcPr marL="68580" marR="68580" marT="0" marB="0">
                    <a:lnL>
                      <a:noFill/>
                    </a:lnL>
                    <a:lnR w="12700" cap="flat" cmpd="sng" algn="ctr">
                      <a:solidFill>
                        <a:srgbClr val="D9D9D9"/>
                      </a:solidFill>
                      <a:prstDash val="solid"/>
                      <a:round/>
                      <a:headEnd type="none" w="med" len="med"/>
                      <a:tailEnd type="none" w="med" len="med"/>
                    </a:lnR>
                    <a:lnT>
                      <a:noFill/>
                    </a:lnT>
                    <a:lnB>
                      <a:noFill/>
                    </a:lnB>
                    <a:solidFill>
                      <a:srgbClr val="D9D9D9"/>
                    </a:solidFill>
                  </a:tcPr>
                </a:tc>
              </a:tr>
              <a:tr h="396796">
                <a:tc>
                  <a:txBody>
                    <a:bodyPr/>
                    <a:lstStyle/>
                    <a:p>
                      <a:pPr marL="0" marR="0">
                        <a:lnSpc>
                          <a:spcPct val="100000"/>
                        </a:lnSpc>
                        <a:spcBef>
                          <a:spcPts val="0"/>
                        </a:spcBef>
                        <a:spcAft>
                          <a:spcPts val="0"/>
                        </a:spcAft>
                      </a:pPr>
                      <a:r>
                        <a:rPr lang="en-US" sz="2300">
                          <a:latin typeface="+mj-lt"/>
                          <a:ea typeface="Times New Roman"/>
                          <a:cs typeface="Times New Roman"/>
                        </a:rPr>
                        <a:t>Reward</a:t>
                      </a:r>
                    </a:p>
                  </a:txBody>
                  <a:tcPr marL="68580" marR="68580" marT="0" marB="0">
                    <a:lnL w="12700" cap="flat" cmpd="sng" algn="ctr">
                      <a:solidFill>
                        <a:srgbClr val="D9D9D9"/>
                      </a:solidFill>
                      <a:prstDash val="solid"/>
                      <a:round/>
                      <a:headEnd type="none" w="med" len="med"/>
                      <a:tailEnd type="none" w="med" len="med"/>
                    </a:lnL>
                    <a:lnR>
                      <a:noFill/>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smtClean="0">
                          <a:latin typeface="+mj-lt"/>
                          <a:ea typeface="Times New Roman"/>
                          <a:cs typeface="Times New Roman"/>
                        </a:rPr>
                        <a:t>Skills, commitment</a:t>
                      </a:r>
                      <a:endParaRPr lang="en-US" sz="2300" dirty="0">
                        <a:latin typeface="+mj-lt"/>
                        <a:ea typeface="Times New Roman"/>
                        <a:cs typeface="Times New Roman"/>
                      </a:endParaRPr>
                    </a:p>
                  </a:txBody>
                  <a:tcPr marL="68580" marR="68580" marT="0" marB="0">
                    <a:lnL>
                      <a:noFill/>
                    </a:lnL>
                    <a:lnR w="12700" cap="flat" cmpd="sng" algn="ctr">
                      <a:no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2300" dirty="0">
                          <a:latin typeface="+mj-lt"/>
                          <a:ea typeface="Times New Roman"/>
                          <a:cs typeface="Times New Roman"/>
                        </a:rPr>
                        <a:t>Financial</a:t>
                      </a:r>
                    </a:p>
                  </a:txBody>
                  <a:tcPr marL="68580" marR="68580" marT="0" marB="0">
                    <a:lnL>
                      <a:noFill/>
                    </a:lnL>
                    <a:lnR w="12700" cap="flat" cmpd="sng" algn="ctr">
                      <a:solidFill>
                        <a:srgbClr val="D9D9D9"/>
                      </a:solidFill>
                      <a:prstDash val="solid"/>
                      <a:round/>
                      <a:headEnd type="none" w="med" len="med"/>
                      <a:tailEnd type="none" w="med" len="med"/>
                    </a:lnR>
                    <a:lnT>
                      <a:noFill/>
                    </a:lnT>
                    <a:lnB w="12700" cap="flat" cmpd="sng" algn="ctr">
                      <a:solidFill>
                        <a:srgbClr val="D9D9D9"/>
                      </a:solidFill>
                      <a:prstDash val="solid"/>
                      <a:round/>
                      <a:headEnd type="none" w="med" len="med"/>
                      <a:tailEnd type="none" w="med" len="med"/>
                    </a:lnB>
                    <a:solidFill>
                      <a:srgbClr val="D9D9D9"/>
                    </a:solidFill>
                  </a:tcPr>
                </a:tc>
              </a:tr>
            </a:tbl>
          </a:graphicData>
        </a:graphic>
      </p:graphicFrame>
      <p:sp>
        <p:nvSpPr>
          <p:cNvPr id="6" name="Rounded Rectangle 5"/>
          <p:cNvSpPr/>
          <p:nvPr/>
        </p:nvSpPr>
        <p:spPr>
          <a:xfrm>
            <a:off x="2057400" y="5486400"/>
            <a:ext cx="5029200" cy="685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dirty="0" smtClean="0">
                <a:latin typeface="+mj-lt"/>
              </a:rPr>
              <a:t>Which works better?  When?</a:t>
            </a:r>
            <a:endParaRPr lang="en-US" sz="2700" dirty="0">
              <a:latin typeface="+mj-lt"/>
            </a:endParaRPr>
          </a:p>
        </p:txBody>
      </p:sp>
      <p:sp>
        <p:nvSpPr>
          <p:cNvPr id="7" name="TextBox 6"/>
          <p:cNvSpPr txBox="1"/>
          <p:nvPr/>
        </p:nvSpPr>
        <p:spPr>
          <a:xfrm>
            <a:off x="304800" y="6400800"/>
            <a:ext cx="6934200" cy="276999"/>
          </a:xfrm>
          <a:prstGeom prst="rect">
            <a:avLst/>
          </a:prstGeom>
          <a:noFill/>
        </p:spPr>
        <p:txBody>
          <a:bodyPr wrap="square" rtlCol="0">
            <a:spAutoFit/>
          </a:bodyPr>
          <a:lstStyle/>
          <a:p>
            <a:r>
              <a:rPr lang="en-US" sz="1200" dirty="0" smtClean="0">
                <a:solidFill>
                  <a:schemeClr val="bg1"/>
                </a:solidFill>
                <a:latin typeface="+mj-lt"/>
              </a:rPr>
              <a:t>Adapted from Beer and </a:t>
            </a:r>
            <a:r>
              <a:rPr lang="en-US" sz="1200" dirty="0" err="1" smtClean="0">
                <a:solidFill>
                  <a:schemeClr val="bg1"/>
                </a:solidFill>
                <a:latin typeface="+mj-lt"/>
              </a:rPr>
              <a:t>Nohria</a:t>
            </a:r>
            <a:r>
              <a:rPr lang="en-US" sz="1200" dirty="0" smtClean="0">
                <a:solidFill>
                  <a:schemeClr val="bg1"/>
                </a:solidFill>
                <a:latin typeface="+mj-lt"/>
              </a:rPr>
              <a:t>, “Cracking the Code of Change,” </a:t>
            </a:r>
            <a:r>
              <a:rPr lang="en-US" sz="1200" i="1" dirty="0" smtClean="0">
                <a:solidFill>
                  <a:schemeClr val="bg1"/>
                </a:solidFill>
                <a:latin typeface="+mj-lt"/>
              </a:rPr>
              <a:t>HBR</a:t>
            </a:r>
            <a:r>
              <a:rPr lang="en-US" sz="1200" dirty="0" smtClean="0">
                <a:solidFill>
                  <a:schemeClr val="bg1"/>
                </a:solidFill>
                <a:latin typeface="+mj-lt"/>
              </a:rPr>
              <a:t> 2000. </a:t>
            </a:r>
            <a:endParaRPr lang="en-US" sz="1200" dirty="0">
              <a:solidFill>
                <a:schemeClr val="bg1"/>
              </a:solidFill>
              <a:latin typeface="+mj-lt"/>
            </a:endParaRPr>
          </a:p>
        </p:txBody>
      </p:sp>
    </p:spTree>
    <p:extLst>
      <p:ext uri="{BB962C8B-B14F-4D97-AF65-F5344CB8AC3E}">
        <p14:creationId xmlns:p14="http://schemas.microsoft.com/office/powerpoint/2010/main" val="345913676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43" y="0"/>
            <a:ext cx="8305800" cy="955675"/>
          </a:xfrm>
        </p:spPr>
        <p:txBody>
          <a:bodyPr/>
          <a:lstStyle/>
          <a:p>
            <a:r>
              <a:rPr lang="en-US" dirty="0" smtClean="0"/>
              <a:t>Sustaining Initiatives for Operational Turnaround</a:t>
            </a:r>
            <a:endParaRPr lang="en-US" dirty="0"/>
          </a:p>
        </p:txBody>
      </p:sp>
      <p:sp>
        <p:nvSpPr>
          <p:cNvPr id="5" name="Content Placeholder 4"/>
          <p:cNvSpPr>
            <a:spLocks noGrp="1"/>
          </p:cNvSpPr>
          <p:nvPr>
            <p:ph idx="1"/>
          </p:nvPr>
        </p:nvSpPr>
        <p:spPr>
          <a:xfrm>
            <a:off x="586984" y="1114426"/>
            <a:ext cx="8229600" cy="5451475"/>
          </a:xfrm>
        </p:spPr>
        <p:txBody>
          <a:bodyPr>
            <a:normAutofit/>
          </a:bodyPr>
          <a:lstStyle/>
          <a:p>
            <a:r>
              <a:rPr lang="en-US" b="1" dirty="0"/>
              <a:t>Investor management</a:t>
            </a:r>
            <a:r>
              <a:rPr lang="en-US" dirty="0"/>
              <a:t>.  How do we tell a operational narrative to an audience that might be skeptical, uninterested, or not ready</a:t>
            </a:r>
            <a:r>
              <a:rPr lang="en-US" dirty="0" smtClean="0"/>
              <a:t>?</a:t>
            </a:r>
          </a:p>
          <a:p>
            <a:r>
              <a:rPr lang="en-US" b="1" dirty="0"/>
              <a:t>Performance management</a:t>
            </a:r>
            <a:r>
              <a:rPr lang="en-US" dirty="0"/>
              <a:t>.  How do we measure and track operational improvements</a:t>
            </a:r>
            <a:r>
              <a:rPr lang="en-US" dirty="0" smtClean="0"/>
              <a:t>?</a:t>
            </a:r>
            <a:endParaRPr lang="en-US" dirty="0"/>
          </a:p>
          <a:p>
            <a:r>
              <a:rPr lang="en-US" b="1" dirty="0" smtClean="0"/>
              <a:t>Asset rationalization</a:t>
            </a:r>
          </a:p>
          <a:p>
            <a:r>
              <a:rPr lang="en-US" b="1" dirty="0" smtClean="0"/>
              <a:t>Supply base rationalization </a:t>
            </a:r>
          </a:p>
          <a:p>
            <a:r>
              <a:rPr lang="en-US" b="1" dirty="0" smtClean="0"/>
              <a:t>Demand management</a:t>
            </a:r>
            <a:r>
              <a:rPr lang="en-US" dirty="0" smtClean="0"/>
              <a:t>.  How do we maximize value from customers while minimizing our asset investments?</a:t>
            </a:r>
          </a:p>
          <a:p>
            <a:r>
              <a:rPr lang="en-US" b="1" dirty="0" smtClean="0"/>
              <a:t>Innovation </a:t>
            </a:r>
            <a:r>
              <a:rPr lang="en-US" b="1" dirty="0"/>
              <a:t>management</a:t>
            </a:r>
            <a:r>
              <a:rPr lang="en-US" dirty="0"/>
              <a:t>.  Like quality, innovation is often relegated to a backseat in turnaround situations.</a:t>
            </a:r>
          </a:p>
          <a:p>
            <a:endParaRPr lang="en-US" dirty="0" smtClean="0"/>
          </a:p>
          <a:p>
            <a:endParaRPr lang="en-US" dirty="0"/>
          </a:p>
        </p:txBody>
      </p:sp>
    </p:spTree>
    <p:extLst>
      <p:ext uri="{BB962C8B-B14F-4D97-AF65-F5344CB8AC3E}">
        <p14:creationId xmlns:p14="http://schemas.microsoft.com/office/powerpoint/2010/main" val="132518876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Nissan Turnaround Story</a:t>
            </a:r>
            <a:endParaRPr lang="en-US" dirty="0"/>
          </a:p>
        </p:txBody>
      </p:sp>
      <p:sp>
        <p:nvSpPr>
          <p:cNvPr id="5" name="Content Placeholder 4"/>
          <p:cNvSpPr>
            <a:spLocks noGrp="1"/>
          </p:cNvSpPr>
          <p:nvPr>
            <p:ph idx="1"/>
          </p:nvPr>
        </p:nvSpPr>
        <p:spPr/>
        <p:txBody>
          <a:bodyPr/>
          <a:lstStyle/>
          <a:p>
            <a:pPr>
              <a:spcBef>
                <a:spcPct val="40000"/>
              </a:spcBef>
              <a:buClr>
                <a:srgbClr val="000099"/>
              </a:buClr>
              <a:buFontTx/>
              <a:buChar char="•"/>
            </a:pPr>
            <a:r>
              <a:rPr lang="en-US" dirty="0" smtClean="0"/>
              <a:t> </a:t>
            </a:r>
            <a:r>
              <a:rPr lang="en-US" dirty="0" smtClean="0">
                <a:cs typeface="Optima"/>
              </a:rPr>
              <a:t>Renault’s equity investment of 5.4 billion $ for 36% of Nissan’s stock</a:t>
            </a:r>
          </a:p>
          <a:p>
            <a:pPr>
              <a:spcBef>
                <a:spcPct val="40000"/>
              </a:spcBef>
              <a:buClr>
                <a:srgbClr val="000099"/>
              </a:buClr>
              <a:buFontTx/>
              <a:buChar char="•"/>
            </a:pPr>
            <a:r>
              <a:rPr lang="en-US" dirty="0" smtClean="0">
                <a:cs typeface="Optima"/>
              </a:rPr>
              <a:t> Reduces Nissan’s debt</a:t>
            </a:r>
          </a:p>
          <a:p>
            <a:pPr>
              <a:spcBef>
                <a:spcPct val="40000"/>
              </a:spcBef>
              <a:buClr>
                <a:srgbClr val="000099"/>
              </a:buClr>
              <a:buFontTx/>
              <a:buChar char="•"/>
            </a:pPr>
            <a:r>
              <a:rPr lang="en-US" dirty="0" smtClean="0">
                <a:cs typeface="Optima"/>
              </a:rPr>
              <a:t> Renault gains access to Asia and North America</a:t>
            </a:r>
          </a:p>
          <a:p>
            <a:pPr>
              <a:spcBef>
                <a:spcPct val="40000"/>
              </a:spcBef>
              <a:buClr>
                <a:srgbClr val="000099"/>
              </a:buClr>
              <a:buFontTx/>
              <a:buChar char="•"/>
            </a:pPr>
            <a:r>
              <a:rPr lang="en-US" dirty="0" smtClean="0">
                <a:cs typeface="Optima"/>
              </a:rPr>
              <a:t> Synergy in car development, systems manufacturing and component/subsystems purchasing</a:t>
            </a:r>
          </a:p>
          <a:p>
            <a:pPr>
              <a:spcBef>
                <a:spcPct val="40000"/>
              </a:spcBef>
              <a:buClr>
                <a:srgbClr val="000099"/>
              </a:buClr>
              <a:buFontTx/>
              <a:buChar char="•"/>
            </a:pPr>
            <a:r>
              <a:rPr lang="en-US" dirty="0" smtClean="0">
                <a:cs typeface="Optima"/>
              </a:rPr>
              <a:t> Learning in manufacturing and improvement by Renault</a:t>
            </a:r>
          </a:p>
          <a:p>
            <a:pPr>
              <a:spcBef>
                <a:spcPct val="40000"/>
              </a:spcBef>
              <a:buClr>
                <a:srgbClr val="000099"/>
              </a:buClr>
              <a:buFontTx/>
              <a:buChar char="•"/>
            </a:pPr>
            <a:r>
              <a:rPr lang="en-US" dirty="0" smtClean="0">
                <a:cs typeface="Optima"/>
              </a:rPr>
              <a:t> Learning in purchasing, design and marketing by Nissan</a:t>
            </a:r>
          </a:p>
          <a:p>
            <a:pPr>
              <a:buNone/>
            </a:pPr>
            <a:endParaRPr lang="en-US" dirty="0"/>
          </a:p>
        </p:txBody>
      </p:sp>
      <p:sp>
        <p:nvSpPr>
          <p:cNvPr id="7" name="TextBox 6"/>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Nissan’s (known) problems</a:t>
            </a:r>
            <a:endParaRPr lang="en-US" dirty="0"/>
          </a:p>
        </p:txBody>
      </p:sp>
      <p:sp>
        <p:nvSpPr>
          <p:cNvPr id="7" name="Content Placeholder 6"/>
          <p:cNvSpPr>
            <a:spLocks noGrp="1"/>
          </p:cNvSpPr>
          <p:nvPr>
            <p:ph idx="1"/>
          </p:nvPr>
        </p:nvSpPr>
        <p:spPr/>
        <p:txBody>
          <a:bodyPr/>
          <a:lstStyle/>
          <a:p>
            <a:pPr>
              <a:spcBef>
                <a:spcPct val="30000"/>
              </a:spcBef>
              <a:buClr>
                <a:srgbClr val="000099"/>
              </a:buClr>
              <a:buFontTx/>
              <a:buChar char="•"/>
            </a:pPr>
            <a:r>
              <a:rPr lang="en-US" dirty="0" smtClean="0">
                <a:cs typeface="Optima"/>
              </a:rPr>
              <a:t> </a:t>
            </a:r>
            <a:r>
              <a:rPr lang="en-US" dirty="0" smtClean="0">
                <a:solidFill>
                  <a:srgbClr val="FF0000"/>
                </a:solidFill>
                <a:cs typeface="Optima"/>
              </a:rPr>
              <a:t>Losses</a:t>
            </a:r>
            <a:r>
              <a:rPr lang="en-US" dirty="0" smtClean="0">
                <a:cs typeface="Optima"/>
              </a:rPr>
              <a:t> in 6 out of the 7 previous years (spent 1 billion $ in interest in 1998 – not invested in new models)</a:t>
            </a:r>
          </a:p>
          <a:p>
            <a:pPr>
              <a:spcBef>
                <a:spcPct val="30000"/>
              </a:spcBef>
              <a:buClr>
                <a:srgbClr val="000099"/>
              </a:buClr>
              <a:buFontTx/>
              <a:buChar char="•"/>
            </a:pPr>
            <a:r>
              <a:rPr lang="en-US" dirty="0" smtClean="0">
                <a:cs typeface="Optima"/>
              </a:rPr>
              <a:t> Only 4 out of 43 models are </a:t>
            </a:r>
            <a:r>
              <a:rPr lang="en-US" dirty="0" smtClean="0">
                <a:solidFill>
                  <a:srgbClr val="FF0000"/>
                </a:solidFill>
                <a:cs typeface="Optima"/>
              </a:rPr>
              <a:t>profitable</a:t>
            </a:r>
          </a:p>
          <a:p>
            <a:pPr>
              <a:spcBef>
                <a:spcPct val="30000"/>
              </a:spcBef>
              <a:buClr>
                <a:srgbClr val="000099"/>
              </a:buClr>
              <a:buFontTx/>
              <a:buChar char="•"/>
            </a:pPr>
            <a:r>
              <a:rPr lang="en-US" dirty="0" smtClean="0">
                <a:cs typeface="Optima"/>
              </a:rPr>
              <a:t> Too many plants : some at 50% </a:t>
            </a:r>
            <a:r>
              <a:rPr lang="en-US" dirty="0" smtClean="0">
                <a:solidFill>
                  <a:srgbClr val="FF0000"/>
                </a:solidFill>
                <a:cs typeface="Optima"/>
              </a:rPr>
              <a:t>capacity</a:t>
            </a:r>
          </a:p>
          <a:p>
            <a:pPr>
              <a:spcBef>
                <a:spcPct val="30000"/>
              </a:spcBef>
              <a:buClr>
                <a:srgbClr val="000099"/>
              </a:buClr>
              <a:buFontTx/>
              <a:buChar char="•"/>
            </a:pPr>
            <a:r>
              <a:rPr lang="en-US" dirty="0" smtClean="0">
                <a:cs typeface="Optima"/>
              </a:rPr>
              <a:t> Too many car </a:t>
            </a:r>
            <a:r>
              <a:rPr lang="en-US" dirty="0" smtClean="0">
                <a:solidFill>
                  <a:srgbClr val="FF0000"/>
                </a:solidFill>
                <a:cs typeface="Optima"/>
              </a:rPr>
              <a:t>platforms</a:t>
            </a:r>
            <a:r>
              <a:rPr lang="en-US" dirty="0" smtClean="0">
                <a:cs typeface="Optima"/>
              </a:rPr>
              <a:t>: 25 (VW has 4)</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suppliers</a:t>
            </a:r>
            <a:r>
              <a:rPr lang="en-US" dirty="0" smtClean="0">
                <a:cs typeface="Optima"/>
              </a:rPr>
              <a:t>: 3,000 (10x Ford) </a:t>
            </a:r>
          </a:p>
          <a:p>
            <a:pPr>
              <a:spcBef>
                <a:spcPct val="30000"/>
              </a:spcBef>
              <a:buClr>
                <a:srgbClr val="000099"/>
              </a:buClr>
              <a:buFontTx/>
              <a:buChar char="•"/>
            </a:pPr>
            <a:r>
              <a:rPr lang="en-US" dirty="0" smtClean="0">
                <a:cs typeface="Optima"/>
              </a:rPr>
              <a:t> Too many </a:t>
            </a:r>
            <a:r>
              <a:rPr lang="en-US" dirty="0" smtClean="0">
                <a:solidFill>
                  <a:srgbClr val="FF0000"/>
                </a:solidFill>
                <a:cs typeface="Optima"/>
              </a:rPr>
              <a:t>dealers</a:t>
            </a:r>
            <a:r>
              <a:rPr lang="en-US" dirty="0" smtClean="0">
                <a:cs typeface="Optima"/>
              </a:rPr>
              <a:t> in Japan</a:t>
            </a:r>
          </a:p>
          <a:p>
            <a:pPr>
              <a:spcBef>
                <a:spcPct val="30000"/>
              </a:spcBef>
              <a:buClr>
                <a:srgbClr val="000099"/>
              </a:buClr>
              <a:buFontTx/>
              <a:buChar char="•"/>
            </a:pPr>
            <a:r>
              <a:rPr lang="en-US" dirty="0" smtClean="0">
                <a:cs typeface="Optima"/>
              </a:rPr>
              <a:t> Tradition: keiretsu (interlocking relationship with suppliers), lifetime employment in Japan</a:t>
            </a:r>
          </a:p>
          <a:p>
            <a:pPr>
              <a:spcBef>
                <a:spcPct val="30000"/>
              </a:spcBef>
              <a:buClr>
                <a:srgbClr val="000099"/>
              </a:buClr>
              <a:buFontTx/>
              <a:buChar char="•"/>
            </a:pPr>
            <a:r>
              <a:rPr lang="en-US" dirty="0" smtClean="0">
                <a:cs typeface="Optima"/>
              </a:rPr>
              <a:t> Chairman </a:t>
            </a:r>
            <a:r>
              <a:rPr lang="en-US" dirty="0" err="1" smtClean="0">
                <a:cs typeface="Optima"/>
              </a:rPr>
              <a:t>Hanawa</a:t>
            </a:r>
            <a:r>
              <a:rPr lang="en-US" dirty="0" smtClean="0">
                <a:cs typeface="Optima"/>
              </a:rPr>
              <a:t> tries to secure financing from known groups in, but all afraid to touch it and walk away -  Chrysler exec: </a:t>
            </a:r>
            <a:r>
              <a:rPr lang="en-US" i="1" dirty="0" smtClean="0">
                <a:cs typeface="Optima"/>
              </a:rPr>
              <a:t>“</a:t>
            </a:r>
            <a:r>
              <a:rPr lang="en-US" i="1" dirty="0" smtClean="0">
                <a:solidFill>
                  <a:srgbClr val="FF0000"/>
                </a:solidFill>
                <a:cs typeface="Optima"/>
              </a:rPr>
              <a:t>Bailing out Nissan is like putting 5 billion $ into a steel container and throwing it in the ocean</a:t>
            </a:r>
            <a:r>
              <a:rPr lang="en-US" i="1" dirty="0" smtClean="0">
                <a:cs typeface="Optima"/>
              </a:rPr>
              <a:t>”</a:t>
            </a:r>
          </a:p>
          <a:p>
            <a:pPr>
              <a:buNone/>
            </a:pPr>
            <a:endParaRPr lang="en-US" dirty="0"/>
          </a:p>
        </p:txBody>
      </p:sp>
      <p:sp>
        <p:nvSpPr>
          <p:cNvPr id="8" name="TextBox 7"/>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293706"/>
            <a:ext cx="6934200" cy="276999"/>
          </a:xfrm>
          <a:prstGeom prst="rect">
            <a:avLst/>
          </a:prstGeom>
          <a:noFill/>
        </p:spPr>
        <p:txBody>
          <a:bodyPr wrap="square" rtlCol="0">
            <a:spAutoFit/>
          </a:bodyPr>
          <a:lstStyle/>
          <a:p>
            <a:r>
              <a:rPr lang="en-US" sz="1200" dirty="0" smtClean="0"/>
              <a:t>Source: Prof. L. van der Heyden </a:t>
            </a:r>
            <a:endParaRPr lang="en-US" sz="1200" dirty="0"/>
          </a:p>
        </p:txBody>
      </p:sp>
      <p:sp>
        <p:nvSpPr>
          <p:cNvPr id="5" name="Title 4"/>
          <p:cNvSpPr>
            <a:spLocks noGrp="1"/>
          </p:cNvSpPr>
          <p:nvPr>
            <p:ph type="title"/>
          </p:nvPr>
        </p:nvSpPr>
        <p:spPr/>
        <p:txBody>
          <a:bodyPr/>
          <a:lstStyle/>
          <a:p>
            <a:r>
              <a:rPr lang="en-US" dirty="0" smtClean="0"/>
              <a:t>Main Changes</a:t>
            </a:r>
            <a:endParaRPr lang="en-US" dirty="0"/>
          </a:p>
        </p:txBody>
      </p:sp>
      <p:sp>
        <p:nvSpPr>
          <p:cNvPr id="6" name="Content Placeholder 5"/>
          <p:cNvSpPr>
            <a:spLocks noGrp="1"/>
          </p:cNvSpPr>
          <p:nvPr>
            <p:ph idx="1"/>
          </p:nvPr>
        </p:nvSpPr>
        <p:spPr/>
        <p:txBody>
          <a:bodyPr/>
          <a:lstStyle/>
          <a:p>
            <a:pPr>
              <a:spcBef>
                <a:spcPct val="25000"/>
              </a:spcBef>
              <a:buClr>
                <a:srgbClr val="000099"/>
              </a:buClr>
            </a:pPr>
            <a:r>
              <a:rPr lang="en-US" sz="1800" dirty="0" smtClean="0">
                <a:cs typeface="Optima"/>
              </a:rPr>
              <a:t>Lifts New Product Development &amp; Design into Marketing (away from Engineering) </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Closes factories in Japan – with no questions asked on union’s offers for compensation and relocation – unions focus on termination conditions</a:t>
            </a:r>
          </a:p>
          <a:p>
            <a:pPr lvl="1">
              <a:spcBef>
                <a:spcPct val="25000"/>
              </a:spcBef>
              <a:buClr>
                <a:srgbClr val="000099"/>
              </a:buClr>
            </a:pPr>
            <a:endParaRPr lang="en-US" dirty="0" smtClean="0">
              <a:cs typeface="Optima"/>
            </a:endParaRPr>
          </a:p>
          <a:p>
            <a:pPr>
              <a:spcBef>
                <a:spcPct val="25000"/>
              </a:spcBef>
              <a:buClr>
                <a:srgbClr val="000099"/>
              </a:buClr>
            </a:pPr>
            <a:r>
              <a:rPr lang="en-US" sz="1800" dirty="0" smtClean="0">
                <a:cs typeface="Optima"/>
              </a:rPr>
              <a:t>Introduces a performance systems (suppliers and HR)</a:t>
            </a:r>
          </a:p>
          <a:p>
            <a:pPr>
              <a:buNone/>
            </a:pP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None/>
            </a:pPr>
            <a:r>
              <a:rPr lang="en-US" sz="1600" dirty="0" smtClean="0"/>
              <a:t>Approach: Combine qualitative and quantitative tools to make strategic decisions that are grounded in operational reality</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(quantification in next classes)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216561"/>
            <a:ext cx="8380413" cy="457200"/>
          </a:xfrm>
          <a:prstGeom prst="rect">
            <a:avLst/>
          </a:prstGeom>
          <a:noFill/>
          <a:ln w="12700" algn="ctr">
            <a:noFill/>
            <a:miter lim="800000"/>
            <a:headEnd/>
            <a:tailEnd/>
          </a:ln>
        </p:spPr>
        <p:txBody>
          <a:bodyPr>
            <a:spAutoFit/>
          </a:bodyPr>
          <a:lstStyle/>
          <a:p>
            <a:pPr eaLnBrk="0" hangingPunct="0"/>
            <a:r>
              <a:rPr lang="en-US" sz="1200" dirty="0">
                <a:solidFill>
                  <a:srgbClr val="FFFFFF"/>
                </a:solidFill>
              </a:rPr>
              <a:t>Manufacturing leaders handle much more than manufacturing: more than 40 percent oversee customer service and R&amp;D.</a:t>
            </a:r>
          </a:p>
          <a:p>
            <a:pPr eaLnBrk="0" hangingPunct="0"/>
            <a:r>
              <a:rPr lang="en-US" sz="1200" dirty="0">
                <a:solidFill>
                  <a:srgbClr val="FFFFFF"/>
                </a:solidFill>
              </a:rPr>
              <a:t>Clearly, for services and non-manufacturing operations, these numbers only increase.</a:t>
            </a:r>
          </a:p>
        </p:txBody>
      </p:sp>
      <p:sp>
        <p:nvSpPr>
          <p:cNvPr id="20483" name="Rectangle 3"/>
          <p:cNvSpPr>
            <a:spLocks noChangeArrowheads="1"/>
          </p:cNvSpPr>
          <p:nvPr/>
        </p:nvSpPr>
        <p:spPr bwMode="auto">
          <a:xfrm>
            <a:off x="642938" y="1863211"/>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2048948"/>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2048948"/>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2048948"/>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2048948"/>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2048948"/>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5239823"/>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2048948"/>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992173"/>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5039798"/>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9921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5027098"/>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592123"/>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639748"/>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592123"/>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627048"/>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4192073"/>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4239698"/>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4192073"/>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4226998"/>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792023"/>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839648"/>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792023"/>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826948"/>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391973"/>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439598"/>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391973"/>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426898"/>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3001448"/>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3039548"/>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30014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3026848"/>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601398"/>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639498"/>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60139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626798"/>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2201348"/>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2239448"/>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2201348"/>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2226748"/>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5344598"/>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5344598"/>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5344598"/>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5344598"/>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5344598"/>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5344598"/>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5344598"/>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5344598"/>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5344598"/>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5344598"/>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430323"/>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430323"/>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2153723"/>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2153723"/>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553773"/>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953823"/>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3344348"/>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744398"/>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4144448"/>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544498"/>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944548"/>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5344598"/>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2277548"/>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677598"/>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3077648"/>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468173"/>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868223"/>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4268273"/>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668323"/>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5068373"/>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6228327"/>
            <a:ext cx="5357813" cy="396875"/>
          </a:xfrm>
          <a:prstGeom prst="rect">
            <a:avLst/>
          </a:prstGeom>
          <a:noFill/>
          <a:ln w="12700" algn="ctr">
            <a:noFill/>
            <a:miter lim="800000"/>
            <a:headEnd/>
            <a:tailEnd/>
          </a:ln>
        </p:spPr>
        <p:txBody>
          <a:bodyPr>
            <a:spAutoFit/>
          </a:bodyPr>
          <a:lstStyle/>
          <a:p>
            <a:pPr eaLnBrk="0" hangingPunct="0"/>
            <a:r>
              <a:rPr lang="en-US" sz="1000" b="1" dirty="0">
                <a:solidFill>
                  <a:srgbClr val="FFFFFF"/>
                </a:solidFill>
              </a:rPr>
              <a:t>Note: </a:t>
            </a:r>
            <a:r>
              <a:rPr lang="en-US" sz="1000" dirty="0">
                <a:solidFill>
                  <a:srgbClr val="FFFFFF"/>
                </a:solidFill>
              </a:rPr>
              <a:t>Multiple responses possible</a:t>
            </a:r>
          </a:p>
          <a:p>
            <a:pPr eaLnBrk="0" hangingPunct="0"/>
            <a:r>
              <a:rPr lang="en-US" sz="1000" b="1" dirty="0">
                <a:solidFill>
                  <a:srgbClr val="FFFFFF"/>
                </a:solidFill>
              </a:rPr>
              <a:t>Source: </a:t>
            </a:r>
            <a:r>
              <a:rPr lang="en-US" sz="1000" dirty="0">
                <a:solidFill>
                  <a:srgbClr val="FFFFFF"/>
                </a:solidFill>
              </a:rPr>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sz="1400" cap="small" dirty="0" smtClean="0">
                <a:solidFill>
                  <a:schemeClr val="bg1"/>
                </a:solidFill>
              </a:rPr>
              <a:t>Jan Van Mieghem</a:t>
            </a:r>
          </a:p>
          <a:p>
            <a:pPr>
              <a:defRPr/>
            </a:pPr>
            <a:r>
              <a:rPr lang="en-US" sz="1400" cap="small" dirty="0" smtClean="0">
                <a:solidFill>
                  <a:schemeClr val="bg1"/>
                </a:solidFill>
              </a:rPr>
              <a:t>2014</a:t>
            </a:r>
          </a:p>
          <a:p>
            <a:pPr>
              <a:defRPr/>
            </a:pP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cstate="print"/>
          <a:srcRect t="18909"/>
          <a:stretch>
            <a:fillRect/>
          </a:stretch>
        </p:blipFill>
        <p:spPr bwMode="auto">
          <a:xfrm>
            <a:off x="-558800" y="-2381"/>
            <a:ext cx="9966325" cy="5211763"/>
          </a:xfrm>
          <a:prstGeom prst="rect">
            <a:avLst/>
          </a:prstGeom>
          <a:noFill/>
          <a:ln w="9525">
            <a:noFill/>
            <a:miter lim="800000"/>
            <a:headEnd/>
            <a:tailEnd/>
          </a:ln>
        </p:spPr>
      </p:pic>
      <p:sp>
        <p:nvSpPr>
          <p:cNvPr id="17411" name="Oval 5"/>
          <p:cNvSpPr>
            <a:spLocks noChangeArrowheads="1"/>
          </p:cNvSpPr>
          <p:nvPr/>
        </p:nvSpPr>
        <p:spPr bwMode="auto">
          <a:xfrm>
            <a:off x="1803400" y="1920082"/>
            <a:ext cx="166688" cy="166687"/>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2" name="Oval 6"/>
          <p:cNvSpPr>
            <a:spLocks noChangeArrowheads="1"/>
          </p:cNvSpPr>
          <p:nvPr/>
        </p:nvSpPr>
        <p:spPr bwMode="auto">
          <a:xfrm>
            <a:off x="908050" y="2086769"/>
            <a:ext cx="166688" cy="168275"/>
          </a:xfrm>
          <a:prstGeom prst="ellipse">
            <a:avLst/>
          </a:prstGeom>
          <a:solidFill>
            <a:srgbClr val="FF3300"/>
          </a:solidFill>
          <a:ln w="9525" algn="ctr">
            <a:solidFill>
              <a:schemeClr val="tx1"/>
            </a:solidFill>
            <a:round/>
            <a:headEnd/>
            <a:tailEnd/>
          </a:ln>
        </p:spPr>
        <p:txBody>
          <a:bodyPr wrap="none">
            <a:spAutoFit/>
          </a:bodyPr>
          <a:lstStyle/>
          <a:p>
            <a:endParaRPr lang="en-US"/>
          </a:p>
        </p:txBody>
      </p:sp>
      <p:sp>
        <p:nvSpPr>
          <p:cNvPr id="17413" name="Oval 7"/>
          <p:cNvSpPr>
            <a:spLocks noChangeArrowheads="1"/>
          </p:cNvSpPr>
          <p:nvPr/>
        </p:nvSpPr>
        <p:spPr bwMode="auto">
          <a:xfrm>
            <a:off x="4405313" y="1566069"/>
            <a:ext cx="166687" cy="166688"/>
          </a:xfrm>
          <a:prstGeom prst="ellipse">
            <a:avLst/>
          </a:prstGeom>
          <a:solidFill>
            <a:srgbClr val="FF3300"/>
          </a:solidFill>
          <a:ln w="9525" algn="ctr">
            <a:solidFill>
              <a:schemeClr val="tx1"/>
            </a:solidFill>
            <a:round/>
            <a:headEnd/>
            <a:tailEnd/>
          </a:ln>
        </p:spPr>
        <p:txBody>
          <a:bodyPr wrap="none">
            <a:spAutoFit/>
          </a:bodyPr>
          <a:lstStyle/>
          <a:p>
            <a:endParaRPr lang="en-US"/>
          </a:p>
        </p:txBody>
      </p:sp>
      <p:pic>
        <p:nvPicPr>
          <p:cNvPr id="17414" name="Picture 5" descr="Carte du Tour 2010"/>
          <p:cNvPicPr>
            <a:picLocks noChangeAspect="1" noChangeArrowheads="1"/>
          </p:cNvPicPr>
          <p:nvPr/>
        </p:nvPicPr>
        <p:blipFill>
          <a:blip r:embed="rId4" cstate="print"/>
          <a:srcRect/>
          <a:stretch>
            <a:fillRect/>
          </a:stretch>
        </p:blipFill>
        <p:spPr bwMode="auto">
          <a:xfrm>
            <a:off x="0" y="1807369"/>
            <a:ext cx="4742063" cy="5050630"/>
          </a:xfrm>
          <a:prstGeom prst="rect">
            <a:avLst/>
          </a:prstGeom>
          <a:noFill/>
          <a:ln w="9525">
            <a:noFill/>
            <a:miter lim="800000"/>
            <a:headEnd/>
            <a:tailEnd/>
          </a:ln>
        </p:spPr>
      </p:pic>
      <p:pic>
        <p:nvPicPr>
          <p:cNvPr id="17415" name="Picture 7" descr="Tour of Flanders 2010 route map"/>
          <p:cNvPicPr>
            <a:picLocks noChangeAspect="1" noChangeArrowheads="1"/>
          </p:cNvPicPr>
          <p:nvPr/>
        </p:nvPicPr>
        <p:blipFill>
          <a:blip r:embed="rId5" cstate="print"/>
          <a:srcRect/>
          <a:stretch>
            <a:fillRect/>
          </a:stretch>
        </p:blipFill>
        <p:spPr bwMode="auto">
          <a:xfrm>
            <a:off x="1928164" y="1821656"/>
            <a:ext cx="7215836" cy="5036344"/>
          </a:xfrm>
          <a:prstGeom prst="rect">
            <a:avLst/>
          </a:prstGeom>
          <a:noFill/>
          <a:ln w="9525">
            <a:noFill/>
            <a:miter lim="800000"/>
            <a:headEnd/>
            <a:tailEnd/>
          </a:ln>
        </p:spPr>
      </p:pic>
      <p:grpSp>
        <p:nvGrpSpPr>
          <p:cNvPr id="3" name="Group 77"/>
          <p:cNvGrpSpPr/>
          <p:nvPr/>
        </p:nvGrpSpPr>
        <p:grpSpPr>
          <a:xfrm>
            <a:off x="922048" y="1704876"/>
            <a:ext cx="4076994" cy="3062581"/>
            <a:chOff x="922048" y="1697732"/>
            <a:chExt cx="4076994" cy="3062581"/>
          </a:xfrm>
          <a:solidFill>
            <a:srgbClr val="CCFF99"/>
          </a:solidFill>
        </p:grpSpPr>
        <p:sp>
          <p:nvSpPr>
            <p:cNvPr id="38" name="Oval 37"/>
            <p:cNvSpPr>
              <a:spLocks noChangeAspect="1"/>
            </p:cNvSpPr>
            <p:nvPr/>
          </p:nvSpPr>
          <p:spPr bwMode="auto">
            <a:xfrm>
              <a:off x="922048" y="19310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39" name="Oval 38"/>
            <p:cNvSpPr>
              <a:spLocks noChangeAspect="1"/>
            </p:cNvSpPr>
            <p:nvPr/>
          </p:nvSpPr>
          <p:spPr bwMode="auto">
            <a:xfrm>
              <a:off x="1117311" y="19072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0" name="Oval 39"/>
            <p:cNvSpPr>
              <a:spLocks noChangeAspect="1"/>
            </p:cNvSpPr>
            <p:nvPr/>
          </p:nvSpPr>
          <p:spPr bwMode="auto">
            <a:xfrm>
              <a:off x="1217323" y="16977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1" name="Oval 40"/>
            <p:cNvSpPr>
              <a:spLocks noChangeAspect="1"/>
            </p:cNvSpPr>
            <p:nvPr/>
          </p:nvSpPr>
          <p:spPr bwMode="auto">
            <a:xfrm>
              <a:off x="1317336" y="187870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2" name="Oval 41"/>
            <p:cNvSpPr>
              <a:spLocks noChangeAspect="1"/>
            </p:cNvSpPr>
            <p:nvPr/>
          </p:nvSpPr>
          <p:spPr bwMode="auto">
            <a:xfrm>
              <a:off x="1098261" y="2088257"/>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3" name="Oval 42"/>
            <p:cNvSpPr>
              <a:spLocks noChangeAspect="1"/>
            </p:cNvSpPr>
            <p:nvPr/>
          </p:nvSpPr>
          <p:spPr bwMode="auto">
            <a:xfrm>
              <a:off x="1422111"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4" name="Oval 43"/>
            <p:cNvSpPr>
              <a:spLocks noChangeAspect="1"/>
            </p:cNvSpPr>
            <p:nvPr/>
          </p:nvSpPr>
          <p:spPr bwMode="auto">
            <a:xfrm>
              <a:off x="1379248" y="221208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5" name="Oval 44"/>
            <p:cNvSpPr>
              <a:spLocks noChangeAspect="1"/>
            </p:cNvSpPr>
            <p:nvPr/>
          </p:nvSpPr>
          <p:spPr bwMode="auto">
            <a:xfrm>
              <a:off x="1707861" y="220255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6" name="Oval 45"/>
            <p:cNvSpPr>
              <a:spLocks noChangeAspect="1"/>
            </p:cNvSpPr>
            <p:nvPr/>
          </p:nvSpPr>
          <p:spPr bwMode="auto">
            <a:xfrm>
              <a:off x="1769773" y="2383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7" name="Oval 46"/>
            <p:cNvSpPr>
              <a:spLocks noChangeAspect="1"/>
            </p:cNvSpPr>
            <p:nvPr/>
          </p:nvSpPr>
          <p:spPr bwMode="auto">
            <a:xfrm>
              <a:off x="1593561" y="19501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8" name="Oval 47"/>
            <p:cNvSpPr>
              <a:spLocks noChangeAspect="1"/>
            </p:cNvSpPr>
            <p:nvPr/>
          </p:nvSpPr>
          <p:spPr bwMode="auto">
            <a:xfrm>
              <a:off x="1493548" y="18644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49" name="Oval 48"/>
            <p:cNvSpPr>
              <a:spLocks noChangeAspect="1"/>
            </p:cNvSpPr>
            <p:nvPr/>
          </p:nvSpPr>
          <p:spPr bwMode="auto">
            <a:xfrm>
              <a:off x="1584036" y="1740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0" name="Oval 49"/>
            <p:cNvSpPr>
              <a:spLocks noChangeAspect="1"/>
            </p:cNvSpPr>
            <p:nvPr/>
          </p:nvSpPr>
          <p:spPr bwMode="auto">
            <a:xfrm>
              <a:off x="1717386"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1" name="Oval 50"/>
            <p:cNvSpPr>
              <a:spLocks noChangeAspect="1"/>
            </p:cNvSpPr>
            <p:nvPr/>
          </p:nvSpPr>
          <p:spPr bwMode="auto">
            <a:xfrm>
              <a:off x="1722148"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2" name="Oval 51"/>
            <p:cNvSpPr>
              <a:spLocks noChangeAspect="1"/>
            </p:cNvSpPr>
            <p:nvPr/>
          </p:nvSpPr>
          <p:spPr bwMode="auto">
            <a:xfrm>
              <a:off x="1774536" y="21168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3" name="Oval 52"/>
            <p:cNvSpPr>
              <a:spLocks noChangeAspect="1"/>
            </p:cNvSpPr>
            <p:nvPr/>
          </p:nvSpPr>
          <p:spPr bwMode="auto">
            <a:xfrm>
              <a:off x="1903123" y="218826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5" name="Oval 54"/>
            <p:cNvSpPr>
              <a:spLocks noChangeAspect="1"/>
            </p:cNvSpPr>
            <p:nvPr/>
          </p:nvSpPr>
          <p:spPr bwMode="auto">
            <a:xfrm>
              <a:off x="1984086" y="21025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6" name="Oval 55"/>
            <p:cNvSpPr>
              <a:spLocks noChangeAspect="1"/>
            </p:cNvSpPr>
            <p:nvPr/>
          </p:nvSpPr>
          <p:spPr bwMode="auto">
            <a:xfrm>
              <a:off x="2036473" y="19930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7" name="Oval 56"/>
            <p:cNvSpPr>
              <a:spLocks noChangeAspect="1"/>
            </p:cNvSpPr>
            <p:nvPr/>
          </p:nvSpPr>
          <p:spPr bwMode="auto">
            <a:xfrm>
              <a:off x="2141248" y="20025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8" name="Oval 57"/>
            <p:cNvSpPr>
              <a:spLocks noChangeAspect="1"/>
            </p:cNvSpPr>
            <p:nvPr/>
          </p:nvSpPr>
          <p:spPr bwMode="auto">
            <a:xfrm>
              <a:off x="1965036"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59" name="Oval 58"/>
            <p:cNvSpPr>
              <a:spLocks noChangeAspect="1"/>
            </p:cNvSpPr>
            <p:nvPr/>
          </p:nvSpPr>
          <p:spPr bwMode="auto">
            <a:xfrm>
              <a:off x="2222211" y="19120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0" name="Oval 59"/>
            <p:cNvSpPr>
              <a:spLocks noChangeAspect="1"/>
            </p:cNvSpPr>
            <p:nvPr/>
          </p:nvSpPr>
          <p:spPr bwMode="auto">
            <a:xfrm>
              <a:off x="2288886" y="18501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1" name="Oval 60"/>
            <p:cNvSpPr>
              <a:spLocks noChangeAspect="1"/>
            </p:cNvSpPr>
            <p:nvPr/>
          </p:nvSpPr>
          <p:spPr bwMode="auto">
            <a:xfrm>
              <a:off x="2417473" y="18406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2" name="Oval 61"/>
            <p:cNvSpPr>
              <a:spLocks noChangeAspect="1"/>
            </p:cNvSpPr>
            <p:nvPr/>
          </p:nvSpPr>
          <p:spPr bwMode="auto">
            <a:xfrm>
              <a:off x="1893598" y="265023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3" name="Oval 62"/>
            <p:cNvSpPr>
              <a:spLocks noChangeAspect="1"/>
            </p:cNvSpPr>
            <p:nvPr/>
          </p:nvSpPr>
          <p:spPr bwMode="auto">
            <a:xfrm>
              <a:off x="1317336" y="24930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4" name="Oval 63"/>
            <p:cNvSpPr>
              <a:spLocks noChangeAspect="1"/>
            </p:cNvSpPr>
            <p:nvPr/>
          </p:nvSpPr>
          <p:spPr bwMode="auto">
            <a:xfrm>
              <a:off x="1860261" y="2788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5" name="Oval 64"/>
            <p:cNvSpPr>
              <a:spLocks noChangeAspect="1"/>
            </p:cNvSpPr>
            <p:nvPr/>
          </p:nvSpPr>
          <p:spPr bwMode="auto">
            <a:xfrm>
              <a:off x="2403186" y="295979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6" name="Oval 65"/>
            <p:cNvSpPr>
              <a:spLocks noChangeAspect="1"/>
            </p:cNvSpPr>
            <p:nvPr/>
          </p:nvSpPr>
          <p:spPr bwMode="auto">
            <a:xfrm>
              <a:off x="2584161" y="306456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7" name="Oval 66"/>
            <p:cNvSpPr>
              <a:spLocks noChangeAspect="1"/>
            </p:cNvSpPr>
            <p:nvPr/>
          </p:nvSpPr>
          <p:spPr bwMode="auto">
            <a:xfrm>
              <a:off x="2369848" y="3959918"/>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8" name="Oval 67"/>
            <p:cNvSpPr>
              <a:spLocks noChangeAspect="1"/>
            </p:cNvSpPr>
            <p:nvPr/>
          </p:nvSpPr>
          <p:spPr bwMode="auto">
            <a:xfrm>
              <a:off x="2260311" y="4693343"/>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69" name="Oval 68"/>
            <p:cNvSpPr>
              <a:spLocks noChangeAspect="1"/>
            </p:cNvSpPr>
            <p:nvPr/>
          </p:nvSpPr>
          <p:spPr bwMode="auto">
            <a:xfrm>
              <a:off x="4260560" y="2093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0" name="Oval 69"/>
            <p:cNvSpPr>
              <a:spLocks noChangeAspect="1"/>
            </p:cNvSpPr>
            <p:nvPr/>
          </p:nvSpPr>
          <p:spPr bwMode="auto">
            <a:xfrm>
              <a:off x="4398672" y="1907281"/>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1" name="Oval 70"/>
            <p:cNvSpPr>
              <a:spLocks noChangeAspect="1"/>
            </p:cNvSpPr>
            <p:nvPr/>
          </p:nvSpPr>
          <p:spPr bwMode="auto">
            <a:xfrm>
              <a:off x="4570122" y="2031106"/>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2" name="Oval 71"/>
            <p:cNvSpPr>
              <a:spLocks noChangeAspect="1"/>
            </p:cNvSpPr>
            <p:nvPr/>
          </p:nvSpPr>
          <p:spPr bwMode="auto">
            <a:xfrm>
              <a:off x="4751097" y="20263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3" name="Oval 72"/>
            <p:cNvSpPr>
              <a:spLocks noChangeAspect="1"/>
            </p:cNvSpPr>
            <p:nvPr/>
          </p:nvSpPr>
          <p:spPr bwMode="auto">
            <a:xfrm>
              <a:off x="4932072" y="212159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4" name="Oval 73"/>
            <p:cNvSpPr>
              <a:spLocks noChangeAspect="1"/>
            </p:cNvSpPr>
            <p:nvPr/>
          </p:nvSpPr>
          <p:spPr bwMode="auto">
            <a:xfrm>
              <a:off x="4484397" y="1873944"/>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5" name="Oval 74"/>
            <p:cNvSpPr>
              <a:spLocks noChangeAspect="1"/>
            </p:cNvSpPr>
            <p:nvPr/>
          </p:nvSpPr>
          <p:spPr bwMode="auto">
            <a:xfrm>
              <a:off x="4651085" y="1850132"/>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sp>
          <p:nvSpPr>
            <p:cNvPr id="76" name="Oval 75"/>
            <p:cNvSpPr>
              <a:spLocks noChangeAspect="1"/>
            </p:cNvSpPr>
            <p:nvPr/>
          </p:nvSpPr>
          <p:spPr bwMode="auto">
            <a:xfrm>
              <a:off x="4727285" y="1712019"/>
              <a:ext cx="66970" cy="66970"/>
            </a:xfrm>
            <a:prstGeom prst="ellipse">
              <a:avLst/>
            </a:prstGeom>
            <a:grpFill/>
            <a:ln w="9525" cap="flat" cmpd="sng" algn="ctr">
              <a:solidFill>
                <a:schemeClr val="tx1"/>
              </a:solidFill>
              <a:prstDash val="solid"/>
              <a:round/>
              <a:headEnd type="none" w="med" len="med"/>
              <a:tailEnd type="none" w="med" len="med"/>
            </a:ln>
            <a:effectLst/>
          </p:spPr>
          <p:txBody>
            <a:bodyPr wrap="none">
              <a:spAutoFit/>
            </a:bodyPr>
            <a:lstStyle/>
            <a:p>
              <a:pPr>
                <a:defRPr/>
              </a:pPr>
              <a:endParaRPr lang="en-US">
                <a:latin typeface="Arial" charset="0"/>
              </a:endParaRPr>
            </a:p>
          </p:txBody>
        </p:sp>
      </p:grpSp>
      <p:grpSp>
        <p:nvGrpSpPr>
          <p:cNvPr id="106" name="Group 105"/>
          <p:cNvGrpSpPr/>
          <p:nvPr/>
        </p:nvGrpSpPr>
        <p:grpSpPr>
          <a:xfrm>
            <a:off x="939800" y="1562894"/>
            <a:ext cx="6978650" cy="1424997"/>
            <a:chOff x="939800" y="1562894"/>
            <a:chExt cx="6978650" cy="1424997"/>
          </a:xfrm>
        </p:grpSpPr>
        <p:sp>
          <p:nvSpPr>
            <p:cNvPr id="107" name="Oval 10"/>
            <p:cNvSpPr>
              <a:spLocks noChangeAspect="1"/>
            </p:cNvSpPr>
            <p:nvPr/>
          </p:nvSpPr>
          <p:spPr bwMode="auto">
            <a:xfrm>
              <a:off x="939800" y="179795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8" name="Oval 11"/>
            <p:cNvSpPr>
              <a:spLocks noChangeAspect="1"/>
            </p:cNvSpPr>
            <p:nvPr/>
          </p:nvSpPr>
          <p:spPr bwMode="auto">
            <a:xfrm>
              <a:off x="1236061" y="22293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09" name="Oval 12"/>
            <p:cNvSpPr>
              <a:spLocks noChangeAspect="1"/>
            </p:cNvSpPr>
            <p:nvPr/>
          </p:nvSpPr>
          <p:spPr bwMode="auto">
            <a:xfrm>
              <a:off x="1242501" y="204259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0" name="Oval 13"/>
            <p:cNvSpPr>
              <a:spLocks noChangeAspect="1"/>
            </p:cNvSpPr>
            <p:nvPr/>
          </p:nvSpPr>
          <p:spPr bwMode="auto">
            <a:xfrm>
              <a:off x="1525881" y="235806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1" name="Oval 14"/>
            <p:cNvSpPr>
              <a:spLocks noChangeAspect="1"/>
            </p:cNvSpPr>
            <p:nvPr/>
          </p:nvSpPr>
          <p:spPr bwMode="auto">
            <a:xfrm>
              <a:off x="2135576" y="221045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2" name="Oval 15"/>
            <p:cNvSpPr>
              <a:spLocks noChangeAspect="1"/>
            </p:cNvSpPr>
            <p:nvPr/>
          </p:nvSpPr>
          <p:spPr bwMode="auto">
            <a:xfrm>
              <a:off x="2016494" y="23247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3" name="Oval 16"/>
            <p:cNvSpPr>
              <a:spLocks noChangeAspect="1"/>
            </p:cNvSpPr>
            <p:nvPr/>
          </p:nvSpPr>
          <p:spPr bwMode="auto">
            <a:xfrm>
              <a:off x="2083180" y="247710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4" name="Oval 17"/>
            <p:cNvSpPr>
              <a:spLocks noChangeAspect="1"/>
            </p:cNvSpPr>
            <p:nvPr/>
          </p:nvSpPr>
          <p:spPr bwMode="auto">
            <a:xfrm>
              <a:off x="2226077" y="206761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5" name="Oval 18"/>
            <p:cNvSpPr>
              <a:spLocks noChangeAspect="1"/>
            </p:cNvSpPr>
            <p:nvPr/>
          </p:nvSpPr>
          <p:spPr bwMode="auto">
            <a:xfrm>
              <a:off x="2292762" y="199619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6" name="Oval 19"/>
            <p:cNvSpPr>
              <a:spLocks noChangeAspect="1"/>
            </p:cNvSpPr>
            <p:nvPr/>
          </p:nvSpPr>
          <p:spPr bwMode="auto">
            <a:xfrm>
              <a:off x="2345159" y="192476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7" name="Oval 20"/>
            <p:cNvSpPr>
              <a:spLocks noChangeAspect="1"/>
            </p:cNvSpPr>
            <p:nvPr/>
          </p:nvSpPr>
          <p:spPr bwMode="auto">
            <a:xfrm>
              <a:off x="2226078" y="181049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8" name="Oval 21"/>
            <p:cNvSpPr>
              <a:spLocks noChangeAspect="1"/>
            </p:cNvSpPr>
            <p:nvPr/>
          </p:nvSpPr>
          <p:spPr bwMode="auto">
            <a:xfrm>
              <a:off x="2059365" y="177716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19" name="Oval 22"/>
            <p:cNvSpPr>
              <a:spLocks noChangeAspect="1"/>
            </p:cNvSpPr>
            <p:nvPr/>
          </p:nvSpPr>
          <p:spPr bwMode="auto">
            <a:xfrm>
              <a:off x="4336195" y="2000952"/>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0" name="Oval 23"/>
            <p:cNvSpPr>
              <a:spLocks noChangeAspect="1"/>
            </p:cNvSpPr>
            <p:nvPr/>
          </p:nvSpPr>
          <p:spPr bwMode="auto">
            <a:xfrm>
              <a:off x="4364775" y="173430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1" name="Oval 24"/>
            <p:cNvSpPr>
              <a:spLocks noChangeAspect="1"/>
            </p:cNvSpPr>
            <p:nvPr/>
          </p:nvSpPr>
          <p:spPr bwMode="auto">
            <a:xfrm>
              <a:off x="4321906" y="1562894"/>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2" name="Oval 25"/>
            <p:cNvSpPr>
              <a:spLocks noChangeAspect="1"/>
            </p:cNvSpPr>
            <p:nvPr/>
          </p:nvSpPr>
          <p:spPr bwMode="auto">
            <a:xfrm>
              <a:off x="4598174" y="161050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3" name="Oval 26"/>
            <p:cNvSpPr>
              <a:spLocks noChangeAspect="1"/>
            </p:cNvSpPr>
            <p:nvPr/>
          </p:nvSpPr>
          <p:spPr bwMode="auto">
            <a:xfrm>
              <a:off x="4641043" y="172954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4" name="Oval 27"/>
            <p:cNvSpPr>
              <a:spLocks noChangeAspect="1"/>
            </p:cNvSpPr>
            <p:nvPr/>
          </p:nvSpPr>
          <p:spPr bwMode="auto">
            <a:xfrm>
              <a:off x="4550542" y="179620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5" name="Oval 28"/>
            <p:cNvSpPr>
              <a:spLocks noChangeAspect="1"/>
            </p:cNvSpPr>
            <p:nvPr/>
          </p:nvSpPr>
          <p:spPr bwMode="auto">
            <a:xfrm>
              <a:off x="5088788" y="201523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6" name="Oval 29"/>
            <p:cNvSpPr>
              <a:spLocks noChangeAspect="1"/>
            </p:cNvSpPr>
            <p:nvPr/>
          </p:nvSpPr>
          <p:spPr bwMode="auto">
            <a:xfrm>
              <a:off x="7117930" y="2900876"/>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7" name="Oval 30"/>
            <p:cNvSpPr>
              <a:spLocks noChangeAspect="1"/>
            </p:cNvSpPr>
            <p:nvPr/>
          </p:nvSpPr>
          <p:spPr bwMode="auto">
            <a:xfrm>
              <a:off x="7851470" y="2196173"/>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8" name="Oval 31"/>
            <p:cNvSpPr>
              <a:spLocks noChangeAspect="1"/>
            </p:cNvSpPr>
            <p:nvPr/>
          </p:nvSpPr>
          <p:spPr bwMode="auto">
            <a:xfrm>
              <a:off x="7684755" y="239139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29" name="Oval 32"/>
            <p:cNvSpPr>
              <a:spLocks noChangeAspect="1"/>
            </p:cNvSpPr>
            <p:nvPr/>
          </p:nvSpPr>
          <p:spPr bwMode="auto">
            <a:xfrm>
              <a:off x="7470410" y="2591378"/>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0" name="Oval 33"/>
            <p:cNvSpPr>
              <a:spLocks noChangeAspect="1"/>
            </p:cNvSpPr>
            <p:nvPr/>
          </p:nvSpPr>
          <p:spPr bwMode="auto">
            <a:xfrm>
              <a:off x="7579964" y="2081897"/>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1" name="Oval 33"/>
            <p:cNvSpPr>
              <a:spLocks noChangeAspect="1"/>
            </p:cNvSpPr>
            <p:nvPr/>
          </p:nvSpPr>
          <p:spPr bwMode="auto">
            <a:xfrm>
              <a:off x="6524887" y="2519000"/>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2" name="Oval 33"/>
            <p:cNvSpPr>
              <a:spLocks noChangeAspect="1"/>
            </p:cNvSpPr>
            <p:nvPr/>
          </p:nvSpPr>
          <p:spPr bwMode="auto">
            <a:xfrm>
              <a:off x="6364113" y="2699871"/>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3" name="Oval 33"/>
            <p:cNvSpPr>
              <a:spLocks noChangeAspect="1"/>
            </p:cNvSpPr>
            <p:nvPr/>
          </p:nvSpPr>
          <p:spPr bwMode="auto">
            <a:xfrm>
              <a:off x="6474645" y="2920935"/>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sp>
          <p:nvSpPr>
            <p:cNvPr id="134" name="Oval 33"/>
            <p:cNvSpPr>
              <a:spLocks noChangeAspect="1"/>
            </p:cNvSpPr>
            <p:nvPr/>
          </p:nvSpPr>
          <p:spPr bwMode="auto">
            <a:xfrm>
              <a:off x="6479669" y="2805379"/>
              <a:ext cx="66980" cy="66956"/>
            </a:xfrm>
            <a:prstGeom prst="ellipse">
              <a:avLst/>
            </a:prstGeom>
            <a:solidFill>
              <a:srgbClr val="FFFF00"/>
            </a:solidFill>
            <a:ln w="9525" algn="ctr">
              <a:solidFill>
                <a:schemeClr val="tx1"/>
              </a:solidFill>
              <a:round/>
              <a:headEnd/>
              <a:tailEnd/>
            </a:ln>
          </p:spPr>
          <p:txBody>
            <a:bodyPr wrap="none">
              <a:spAutoFit/>
            </a:bodyPr>
            <a:lstStyle/>
            <a:p>
              <a:endParaRPr lang="en-US"/>
            </a:p>
          </p:txBody>
        </p:sp>
      </p:grpSp>
      <p:pic>
        <p:nvPicPr>
          <p:cNvPr id="17419" name="Picture 79" descr="2010_21Juni_Kids in Brussels_Manneken Pis.jpg"/>
          <p:cNvPicPr>
            <a:picLocks noChangeAspect="1"/>
          </p:cNvPicPr>
          <p:nvPr/>
        </p:nvPicPr>
        <p:blipFill>
          <a:blip r:embed="rId6" cstate="print"/>
          <a:stretch>
            <a:fillRect/>
          </a:stretch>
        </p:blipFill>
        <p:spPr bwMode="auto">
          <a:xfrm>
            <a:off x="4724400" y="962021"/>
            <a:ext cx="4419600" cy="5892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500" fill="hold"/>
                                        <p:tgtEl>
                                          <p:spTgt spid="17414"/>
                                        </p:tgtEl>
                                        <p:attrNameLst>
                                          <p:attrName>ppt_w</p:attrName>
                                        </p:attrNameLst>
                                      </p:cBhvr>
                                      <p:tavLst>
                                        <p:tav tm="0">
                                          <p:val>
                                            <p:fltVal val="0"/>
                                          </p:val>
                                        </p:tav>
                                        <p:tav tm="100000">
                                          <p:val>
                                            <p:strVal val="#ppt_w"/>
                                          </p:val>
                                        </p:tav>
                                      </p:tavLst>
                                    </p:anim>
                                    <p:anim calcmode="lin" valueType="num">
                                      <p:cBhvr>
                                        <p:cTn id="8" dur="500" fill="hold"/>
                                        <p:tgtEl>
                                          <p:spTgt spid="17414"/>
                                        </p:tgtEl>
                                        <p:attrNameLst>
                                          <p:attrName>ppt_h</p:attrName>
                                        </p:attrNameLst>
                                      </p:cBhvr>
                                      <p:tavLst>
                                        <p:tav tm="0">
                                          <p:val>
                                            <p:fltVal val="0"/>
                                          </p:val>
                                        </p:tav>
                                        <p:tav tm="100000">
                                          <p:val>
                                            <p:strVal val="#ppt_h"/>
                                          </p:val>
                                        </p:tav>
                                      </p:tavLst>
                                    </p:anim>
                                    <p:animEffect transition="in" filter="fade">
                                      <p:cBhvr>
                                        <p:cTn id="9" dur="5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0" fill="hold" nodeType="clickEffect">
                                  <p:stCondLst>
                                    <p:cond delay="0"/>
                                  </p:stCondLst>
                                  <p:childTnLst>
                                    <p:anim calcmode="lin" valueType="num">
                                      <p:cBhvr>
                                        <p:cTn id="13" dur="500"/>
                                        <p:tgtEl>
                                          <p:spTgt spid="17414"/>
                                        </p:tgtEl>
                                        <p:attrNameLst>
                                          <p:attrName>ppt_w</p:attrName>
                                        </p:attrNameLst>
                                      </p:cBhvr>
                                      <p:tavLst>
                                        <p:tav tm="0">
                                          <p:val>
                                            <p:strVal val="ppt_w"/>
                                          </p:val>
                                        </p:tav>
                                        <p:tav tm="100000">
                                          <p:val>
                                            <p:fltVal val="0"/>
                                          </p:val>
                                        </p:tav>
                                      </p:tavLst>
                                    </p:anim>
                                    <p:anim calcmode="lin" valueType="num">
                                      <p:cBhvr>
                                        <p:cTn id="14" dur="500"/>
                                        <p:tgtEl>
                                          <p:spTgt spid="17414"/>
                                        </p:tgtEl>
                                        <p:attrNameLst>
                                          <p:attrName>ppt_h</p:attrName>
                                        </p:attrNameLst>
                                      </p:cBhvr>
                                      <p:tavLst>
                                        <p:tav tm="0">
                                          <p:val>
                                            <p:strVal val="ppt_h"/>
                                          </p:val>
                                        </p:tav>
                                        <p:tav tm="100000">
                                          <p:val>
                                            <p:fltVal val="0"/>
                                          </p:val>
                                        </p:tav>
                                      </p:tavLst>
                                    </p:anim>
                                    <p:animEffect transition="out" filter="fade">
                                      <p:cBhvr>
                                        <p:cTn id="15" dur="500"/>
                                        <p:tgtEl>
                                          <p:spTgt spid="17414"/>
                                        </p:tgtEl>
                                      </p:cBhvr>
                                    </p:animEffect>
                                    <p:set>
                                      <p:cBhvr>
                                        <p:cTn id="16" dur="1" fill="hold">
                                          <p:stCondLst>
                                            <p:cond delay="499"/>
                                          </p:stCondLst>
                                        </p:cTn>
                                        <p:tgtEl>
                                          <p:spTgt spid="17414"/>
                                        </p:tgtEl>
                                        <p:attrNameLst>
                                          <p:attrName>style.visibility</p:attrName>
                                        </p:attrNameLst>
                                      </p:cBhvr>
                                      <p:to>
                                        <p:strVal val="hidden"/>
                                      </p:to>
                                    </p:set>
                                  </p:childTnLst>
                                </p:cTn>
                              </p:par>
                            </p:childTnLst>
                          </p:cTn>
                        </p:par>
                        <p:par>
                          <p:cTn id="17" fill="hold">
                            <p:stCondLst>
                              <p:cond delay="500"/>
                            </p:stCondLst>
                            <p:childTnLst>
                              <p:par>
                                <p:cTn id="18" presetID="53" presetClass="entr" presetSubtype="0" fill="hold" nodeType="afterEffect">
                                  <p:stCondLst>
                                    <p:cond delay="0"/>
                                  </p:stCondLst>
                                  <p:childTnLst>
                                    <p:set>
                                      <p:cBhvr>
                                        <p:cTn id="19" dur="1" fill="hold">
                                          <p:stCondLst>
                                            <p:cond delay="0"/>
                                          </p:stCondLst>
                                        </p:cTn>
                                        <p:tgtEl>
                                          <p:spTgt spid="17415"/>
                                        </p:tgtEl>
                                        <p:attrNameLst>
                                          <p:attrName>style.visibility</p:attrName>
                                        </p:attrNameLst>
                                      </p:cBhvr>
                                      <p:to>
                                        <p:strVal val="visible"/>
                                      </p:to>
                                    </p:set>
                                    <p:anim calcmode="lin" valueType="num">
                                      <p:cBhvr>
                                        <p:cTn id="20" dur="500" fill="hold"/>
                                        <p:tgtEl>
                                          <p:spTgt spid="17415"/>
                                        </p:tgtEl>
                                        <p:attrNameLst>
                                          <p:attrName>ppt_w</p:attrName>
                                        </p:attrNameLst>
                                      </p:cBhvr>
                                      <p:tavLst>
                                        <p:tav tm="0">
                                          <p:val>
                                            <p:fltVal val="0"/>
                                          </p:val>
                                        </p:tav>
                                        <p:tav tm="100000">
                                          <p:val>
                                            <p:strVal val="#ppt_w"/>
                                          </p:val>
                                        </p:tav>
                                      </p:tavLst>
                                    </p:anim>
                                    <p:anim calcmode="lin" valueType="num">
                                      <p:cBhvr>
                                        <p:cTn id="21" dur="500" fill="hold"/>
                                        <p:tgtEl>
                                          <p:spTgt spid="17415"/>
                                        </p:tgtEl>
                                        <p:attrNameLst>
                                          <p:attrName>ppt_h</p:attrName>
                                        </p:attrNameLst>
                                      </p:cBhvr>
                                      <p:tavLst>
                                        <p:tav tm="0">
                                          <p:val>
                                            <p:fltVal val="0"/>
                                          </p:val>
                                        </p:tav>
                                        <p:tav tm="100000">
                                          <p:val>
                                            <p:strVal val="#ppt_h"/>
                                          </p:val>
                                        </p:tav>
                                      </p:tavLst>
                                    </p:anim>
                                    <p:animEffect transition="in" filter="fade">
                                      <p:cBhvr>
                                        <p:cTn id="22" dur="500"/>
                                        <p:tgtEl>
                                          <p:spTgt spid="1741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xit" presetSubtype="0" fill="hold" nodeType="clickEffect">
                                  <p:stCondLst>
                                    <p:cond delay="0"/>
                                  </p:stCondLst>
                                  <p:childTnLst>
                                    <p:anim calcmode="lin" valueType="num">
                                      <p:cBhvr>
                                        <p:cTn id="26" dur="500"/>
                                        <p:tgtEl>
                                          <p:spTgt spid="17415"/>
                                        </p:tgtEl>
                                        <p:attrNameLst>
                                          <p:attrName>ppt_w</p:attrName>
                                        </p:attrNameLst>
                                      </p:cBhvr>
                                      <p:tavLst>
                                        <p:tav tm="0">
                                          <p:val>
                                            <p:strVal val="ppt_w"/>
                                          </p:val>
                                        </p:tav>
                                        <p:tav tm="100000">
                                          <p:val>
                                            <p:fltVal val="0"/>
                                          </p:val>
                                        </p:tav>
                                      </p:tavLst>
                                    </p:anim>
                                    <p:anim calcmode="lin" valueType="num">
                                      <p:cBhvr>
                                        <p:cTn id="27" dur="500"/>
                                        <p:tgtEl>
                                          <p:spTgt spid="17415"/>
                                        </p:tgtEl>
                                        <p:attrNameLst>
                                          <p:attrName>ppt_h</p:attrName>
                                        </p:attrNameLst>
                                      </p:cBhvr>
                                      <p:tavLst>
                                        <p:tav tm="0">
                                          <p:val>
                                            <p:strVal val="ppt_h"/>
                                          </p:val>
                                        </p:tav>
                                        <p:tav tm="100000">
                                          <p:val>
                                            <p:fltVal val="0"/>
                                          </p:val>
                                        </p:tav>
                                      </p:tavLst>
                                    </p:anim>
                                    <p:animEffect transition="out" filter="fade">
                                      <p:cBhvr>
                                        <p:cTn id="28" dur="500"/>
                                        <p:tgtEl>
                                          <p:spTgt spid="17415"/>
                                        </p:tgtEl>
                                      </p:cBhvr>
                                    </p:animEffect>
                                    <p:set>
                                      <p:cBhvr>
                                        <p:cTn id="29" dur="1" fill="hold">
                                          <p:stCondLst>
                                            <p:cond delay="499"/>
                                          </p:stCondLst>
                                        </p:cTn>
                                        <p:tgtEl>
                                          <p:spTgt spid="17415"/>
                                        </p:tgtEl>
                                        <p:attrNameLst>
                                          <p:attrName>style.visibility</p:attrName>
                                        </p:attrNameLst>
                                      </p:cBhvr>
                                      <p:to>
                                        <p:strVal val="hidden"/>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174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4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7419"/>
                                        </p:tgtEl>
                                        <p:attrNameLst>
                                          <p:attrName>style.visibility</p:attrName>
                                        </p:attrNameLst>
                                      </p:cBhvr>
                                      <p:to>
                                        <p:strVal val="visible"/>
                                      </p:to>
                                    </p:set>
                                    <p:anim calcmode="lin" valueType="num">
                                      <p:cBhvr>
                                        <p:cTn id="49" dur="500" fill="hold"/>
                                        <p:tgtEl>
                                          <p:spTgt spid="17419"/>
                                        </p:tgtEl>
                                        <p:attrNameLst>
                                          <p:attrName>ppt_w</p:attrName>
                                        </p:attrNameLst>
                                      </p:cBhvr>
                                      <p:tavLst>
                                        <p:tav tm="0">
                                          <p:val>
                                            <p:fltVal val="0"/>
                                          </p:val>
                                        </p:tav>
                                        <p:tav tm="100000">
                                          <p:val>
                                            <p:strVal val="#ppt_w"/>
                                          </p:val>
                                        </p:tav>
                                      </p:tavLst>
                                    </p:anim>
                                    <p:anim calcmode="lin" valueType="num">
                                      <p:cBhvr>
                                        <p:cTn id="50" dur="500" fill="hold"/>
                                        <p:tgtEl>
                                          <p:spTgt spid="17419"/>
                                        </p:tgtEl>
                                        <p:attrNameLst>
                                          <p:attrName>ppt_h</p:attrName>
                                        </p:attrNameLst>
                                      </p:cBhvr>
                                      <p:tavLst>
                                        <p:tav tm="0">
                                          <p:val>
                                            <p:fltVal val="0"/>
                                          </p:val>
                                        </p:tav>
                                        <p:tav tm="100000">
                                          <p:val>
                                            <p:strVal val="#ppt_h"/>
                                          </p:val>
                                        </p:tav>
                                      </p:tavLst>
                                    </p:anim>
                                    <p:animEffect transition="in" filter="fade">
                                      <p:cBhvr>
                                        <p:cTn id="51"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Description of operations strategy of a Swiss watch maker in the late 1970s, contrasted with Japan’s Seiko</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smtClean="0">
                <a:solidFill>
                  <a:schemeClr val="bg1"/>
                </a:solidFill>
                <a:latin typeface="Optima"/>
                <a:cs typeface="Optima"/>
              </a:rPr>
              <a:t>Assessment Framework: </a:t>
            </a:r>
            <a:r>
              <a:rPr lang="en-US" sz="2800" dirty="0" err="1" smtClean="0">
                <a:solidFill>
                  <a:schemeClr val="bg1"/>
                </a:solidFill>
                <a:latin typeface="Optima"/>
                <a:cs typeface="Optima"/>
              </a:rPr>
              <a:t>s-cArD</a:t>
            </a:r>
            <a:endParaRPr lang="en-US" sz="2800" dirty="0" smtClean="0">
              <a:solidFill>
                <a:schemeClr val="bg1"/>
              </a:solidFill>
              <a:latin typeface="Optima"/>
              <a:cs typeface="Optima"/>
            </a:endParaRPr>
          </a:p>
        </p:txBody>
      </p:sp>
      <p:sp>
        <p:nvSpPr>
          <p:cNvPr id="18" name="Rectangle 7"/>
          <p:cNvSpPr>
            <a:spLocks noGrp="1" noChangeArrowheads="1"/>
          </p:cNvSpPr>
          <p:nvPr>
            <p:ph idx="1"/>
          </p:nvPr>
        </p:nvSpPr>
        <p:spPr>
          <a:xfrm>
            <a:off x="444500" y="968375"/>
            <a:ext cx="8261350" cy="3375025"/>
          </a:xfrm>
        </p:spPr>
        <p:txBody>
          <a:bodyPr/>
          <a:lstStyle/>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A</a:t>
            </a:r>
            <a:r>
              <a:rPr lang="en-US" dirty="0" smtClean="0">
                <a:solidFill>
                  <a:schemeClr val="bg1"/>
                </a:solidFill>
                <a:latin typeface="Optima"/>
                <a:cs typeface="Optima"/>
              </a:rPr>
              <a:t>lignment</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D</a:t>
            </a:r>
            <a:r>
              <a:rPr lang="en-US" dirty="0" smtClean="0">
                <a:solidFill>
                  <a:schemeClr val="bg1"/>
                </a:solidFill>
                <a:latin typeface="Optima"/>
                <a:cs typeface="Optima"/>
              </a:rPr>
              <a:t>efensibility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S</a:t>
            </a:r>
            <a:r>
              <a:rPr lang="en-US" dirty="0" smtClean="0">
                <a:solidFill>
                  <a:schemeClr val="bg1"/>
                </a:solidFill>
                <a:latin typeface="Optima"/>
                <a:cs typeface="Optima"/>
              </a:rPr>
              <a:t>calability</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R</a:t>
            </a:r>
            <a:r>
              <a:rPr lang="en-US" dirty="0" smtClean="0">
                <a:solidFill>
                  <a:schemeClr val="bg1"/>
                </a:solidFill>
                <a:latin typeface="Optima"/>
                <a:cs typeface="Optima"/>
              </a:rPr>
              <a:t>isk</a:t>
            </a:r>
          </a:p>
          <a:p>
            <a:pPr eaLnBrk="1" hangingPunct="1">
              <a:buClr>
                <a:srgbClr val="FF3300"/>
              </a:buCl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Optima"/>
                <a:cs typeface="Optima"/>
              </a:rPr>
              <a:t>C</a:t>
            </a:r>
            <a:r>
              <a:rPr lang="en-US" dirty="0" smtClean="0">
                <a:solidFill>
                  <a:schemeClr val="bg1"/>
                </a:solidFill>
                <a:latin typeface="Optima"/>
                <a:cs typeface="Optima"/>
              </a:rPr>
              <a:t>omplexity</a:t>
            </a:r>
          </a:p>
          <a:p>
            <a:pPr eaLnBrk="1" hangingPunct="1">
              <a:buClr>
                <a:srgbClr val="FF3300"/>
              </a:buClr>
            </a:pPr>
            <a:endParaRPr lang="en-US" dirty="0" smtClean="0">
              <a:solidFill>
                <a:schemeClr val="bg1"/>
              </a:solidFill>
              <a:latin typeface="Optima"/>
              <a:cs typeface="Optima"/>
            </a:endParaRPr>
          </a:p>
          <a:p>
            <a:pPr lvl="2" eaLnBrk="1" hangingPunct="1">
              <a:buClr>
                <a:srgbClr val="FF3300"/>
              </a:buClr>
              <a:buFont typeface="Wingdings" pitchFamily="2" charset="2"/>
              <a:buNone/>
            </a:pPr>
            <a:endParaRPr lang="en-US" dirty="0" smtClean="0">
              <a:solidFill>
                <a:schemeClr val="bg1"/>
              </a:solidFill>
              <a:latin typeface="Optima"/>
              <a:cs typeface="Optima"/>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4" descr="Strategy_Battle_Map"/>
          <p:cNvPicPr>
            <a:picLocks noChangeAspect="1" noChangeArrowheads="1"/>
          </p:cNvPicPr>
          <p:nvPr/>
        </p:nvPicPr>
        <p:blipFill>
          <a:blip r:embed="rId3" cstate="print"/>
          <a:srcRect/>
          <a:stretch>
            <a:fillRect/>
          </a:stretch>
        </p:blipFill>
        <p:spPr bwMode="auto">
          <a:xfrm>
            <a:off x="0" y="241300"/>
            <a:ext cx="9144000" cy="6118225"/>
          </a:xfrm>
          <a:prstGeom prst="rect">
            <a:avLst/>
          </a:prstGeom>
          <a:noFill/>
          <a:ln w="9525">
            <a:noFill/>
            <a:miter lim="800000"/>
            <a:headEnd/>
            <a:tailEnd/>
          </a:ln>
        </p:spPr>
      </p:pic>
      <p:sp>
        <p:nvSpPr>
          <p:cNvPr id="35843" name="Rectangle 5"/>
          <p:cNvSpPr>
            <a:spLocks noGrp="1" noChangeArrowheads="1"/>
          </p:cNvSpPr>
          <p:nvPr>
            <p:ph type="title"/>
          </p:nvPr>
        </p:nvSpPr>
        <p:spPr>
          <a:xfrm>
            <a:off x="1008063" y="285750"/>
            <a:ext cx="7051675" cy="492125"/>
          </a:xfrm>
          <a:solidFill>
            <a:schemeClr val="bg1">
              <a:alpha val="72156"/>
            </a:schemeClr>
          </a:solidFill>
        </p:spPr>
        <p:txBody>
          <a:bodyPr/>
          <a:lstStyle/>
          <a:p>
            <a:pPr algn="ctr" eaLnBrk="1" hangingPunct="1"/>
            <a:r>
              <a:rPr lang="en-US" sz="2400" b="1" smtClean="0"/>
              <a:t>To execute a strategy, you need a map to </a:t>
            </a:r>
            <a:r>
              <a:rPr lang="en-US" sz="2400" b="1" i="1" smtClean="0"/>
              <a:t>describe</a:t>
            </a:r>
            <a:r>
              <a:rPr lang="en-US" sz="2400" b="1" smtClean="0"/>
              <a:t> it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mc:AlternateContent xmlns:mc="http://schemas.openxmlformats.org/markup-compatibility/2006">
              <mc:Choice xmlns:v="urn:schemas-microsoft-com:vml" Requires="v">
                <p:oleObj spid="_x0000_s1074" name="Document" r:id="rId4" imgW="7934569" imgH="4674785" progId="Word.Document.8">
                  <p:embed/>
                </p:oleObj>
              </mc:Choice>
              <mc:Fallback>
                <p:oleObj name="Document" r:id="rId4" imgW="7934569" imgH="4674785"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5" y="1185863"/>
                        <a:ext cx="9013825" cy="5208587"/>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608013"/>
            <a:ext cx="9144000" cy="6030912"/>
          </a:xfrm>
          <a:prstGeom prst="rect">
            <a:avLst/>
          </a:prstGeom>
          <a:solidFill>
            <a:srgbClr val="F8F8F8"/>
          </a:solidFill>
          <a:ln w="12700">
            <a:noFill/>
            <a:miter lim="800000"/>
            <a:headEnd type="none" w="sm" len="sm"/>
            <a:tailEnd type="none" w="sm" len="sm"/>
          </a:ln>
        </p:spPr>
        <p:txBody>
          <a:bodyPr wrap="none" anchor="ctr"/>
          <a:lstStyle/>
          <a:p>
            <a:endParaRPr lang="en-US"/>
          </a:p>
        </p:txBody>
      </p:sp>
      <p:sp>
        <p:nvSpPr>
          <p:cNvPr id="39939" name="Rectangle 50"/>
          <p:cNvSpPr>
            <a:spLocks noChangeArrowheads="1"/>
          </p:cNvSpPr>
          <p:nvPr/>
        </p:nvSpPr>
        <p:spPr bwMode="auto">
          <a:xfrm>
            <a:off x="0" y="4914900"/>
            <a:ext cx="9029700" cy="10668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0" name="Rectangle 47"/>
          <p:cNvSpPr>
            <a:spLocks noChangeArrowheads="1"/>
          </p:cNvSpPr>
          <p:nvPr/>
        </p:nvSpPr>
        <p:spPr bwMode="auto">
          <a:xfrm>
            <a:off x="0" y="3990975"/>
            <a:ext cx="9029700" cy="8382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1" name="Rectangle 2"/>
          <p:cNvSpPr>
            <a:spLocks noGrp="1" noChangeArrowheads="1"/>
          </p:cNvSpPr>
          <p:nvPr>
            <p:ph type="title"/>
          </p:nvPr>
        </p:nvSpPr>
        <p:spPr/>
        <p:txBody>
          <a:bodyPr/>
          <a:lstStyle/>
          <a:p>
            <a:pPr eaLnBrk="1" hangingPunct="1"/>
            <a:r>
              <a:rPr lang="en-US" smtClean="0"/>
              <a:t>A service example: </a:t>
            </a:r>
            <a:r>
              <a:rPr lang="en-US" i="1" smtClean="0"/>
              <a:t>Retail Banking</a:t>
            </a:r>
            <a:br>
              <a:rPr lang="en-US" i="1" smtClean="0"/>
            </a:br>
            <a:endParaRPr lang="en-US" i="1" smtClean="0"/>
          </a:p>
        </p:txBody>
      </p:sp>
      <p:sp>
        <p:nvSpPr>
          <p:cNvPr id="39942" name="Rectangle 4"/>
          <p:cNvSpPr>
            <a:spLocks noChangeArrowheads="1"/>
          </p:cNvSpPr>
          <p:nvPr/>
        </p:nvSpPr>
        <p:spPr bwMode="auto">
          <a:xfrm>
            <a:off x="320675" y="1643063"/>
            <a:ext cx="8483600"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Deliver customer service availability efficiently by separating the retail network (service &amp; CRM) </a:t>
            </a:r>
          </a:p>
          <a:p>
            <a:pPr algn="ctr" eaLnBrk="0" hangingPunct="0"/>
            <a:r>
              <a:rPr lang="en-US" sz="1600">
                <a:latin typeface="Times New Roman" pitchFamily="18" charset="0"/>
              </a:rPr>
              <a:t>from back-office network (efficient information handling).</a:t>
            </a:r>
            <a:r>
              <a:rPr lang="en-US" sz="1600" b="1">
                <a:latin typeface="Times New Roman" pitchFamily="18" charset="0"/>
              </a:rPr>
              <a:t>  </a:t>
            </a:r>
          </a:p>
        </p:txBody>
      </p:sp>
      <p:cxnSp>
        <p:nvCxnSpPr>
          <p:cNvPr id="39943" name="AutoShape 5"/>
          <p:cNvCxnSpPr>
            <a:cxnSpLocks noChangeShapeType="1"/>
            <a:stCxn id="39961" idx="2"/>
            <a:endCxn id="39953" idx="0"/>
          </p:cNvCxnSpPr>
          <p:nvPr/>
        </p:nvCxnSpPr>
        <p:spPr bwMode="auto">
          <a:xfrm flipH="1">
            <a:off x="674688" y="3135313"/>
            <a:ext cx="1692275" cy="346075"/>
          </a:xfrm>
          <a:prstGeom prst="straightConnector1">
            <a:avLst/>
          </a:prstGeom>
          <a:noFill/>
          <a:ln w="12700">
            <a:solidFill>
              <a:schemeClr val="tx1"/>
            </a:solidFill>
            <a:round/>
            <a:headEnd type="none" w="sm" len="sm"/>
            <a:tailEnd type="none" w="sm" len="sm"/>
          </a:ln>
        </p:spPr>
      </p:cxnSp>
      <p:cxnSp>
        <p:nvCxnSpPr>
          <p:cNvPr id="39944" name="AutoShape 6"/>
          <p:cNvCxnSpPr>
            <a:cxnSpLocks noChangeShapeType="1"/>
            <a:stCxn id="39961" idx="2"/>
            <a:endCxn id="39952" idx="0"/>
          </p:cNvCxnSpPr>
          <p:nvPr/>
        </p:nvCxnSpPr>
        <p:spPr bwMode="auto">
          <a:xfrm flipH="1">
            <a:off x="1787525" y="3135313"/>
            <a:ext cx="579438" cy="346075"/>
          </a:xfrm>
          <a:prstGeom prst="straightConnector1">
            <a:avLst/>
          </a:prstGeom>
          <a:noFill/>
          <a:ln w="12700">
            <a:solidFill>
              <a:schemeClr val="tx1"/>
            </a:solidFill>
            <a:round/>
            <a:headEnd type="none" w="sm" len="sm"/>
            <a:tailEnd type="none" w="sm" len="sm"/>
          </a:ln>
        </p:spPr>
      </p:cxnSp>
      <p:cxnSp>
        <p:nvCxnSpPr>
          <p:cNvPr id="39945" name="AutoShape 7"/>
          <p:cNvCxnSpPr>
            <a:cxnSpLocks noChangeShapeType="1"/>
            <a:stCxn id="39962" idx="2"/>
            <a:endCxn id="39951" idx="0"/>
          </p:cNvCxnSpPr>
          <p:nvPr/>
        </p:nvCxnSpPr>
        <p:spPr bwMode="auto">
          <a:xfrm flipH="1">
            <a:off x="6243638" y="3136900"/>
            <a:ext cx="514350" cy="344488"/>
          </a:xfrm>
          <a:prstGeom prst="straightConnector1">
            <a:avLst/>
          </a:prstGeom>
          <a:noFill/>
          <a:ln w="12700">
            <a:solidFill>
              <a:schemeClr val="tx1"/>
            </a:solidFill>
            <a:round/>
            <a:headEnd type="none" w="sm" len="sm"/>
            <a:tailEnd type="none" w="sm" len="sm"/>
          </a:ln>
        </p:spPr>
      </p:cxnSp>
      <p:cxnSp>
        <p:nvCxnSpPr>
          <p:cNvPr id="39946" name="AutoShape 8"/>
          <p:cNvCxnSpPr>
            <a:cxnSpLocks noChangeShapeType="1"/>
            <a:stCxn id="39962" idx="2"/>
            <a:endCxn id="39950" idx="0"/>
          </p:cNvCxnSpPr>
          <p:nvPr/>
        </p:nvCxnSpPr>
        <p:spPr bwMode="auto">
          <a:xfrm flipH="1">
            <a:off x="5129213" y="3136900"/>
            <a:ext cx="1628775" cy="344488"/>
          </a:xfrm>
          <a:prstGeom prst="straightConnector1">
            <a:avLst/>
          </a:prstGeom>
          <a:noFill/>
          <a:ln w="12700">
            <a:solidFill>
              <a:schemeClr val="tx1"/>
            </a:solidFill>
            <a:round/>
            <a:headEnd type="none" w="sm" len="sm"/>
            <a:tailEnd type="none" w="sm" len="sm"/>
          </a:ln>
        </p:spPr>
      </p:cxnSp>
      <p:cxnSp>
        <p:nvCxnSpPr>
          <p:cNvPr id="39947" name="AutoShape 9"/>
          <p:cNvCxnSpPr>
            <a:cxnSpLocks noChangeShapeType="1"/>
            <a:stCxn id="39962" idx="2"/>
            <a:endCxn id="39949" idx="0"/>
          </p:cNvCxnSpPr>
          <p:nvPr/>
        </p:nvCxnSpPr>
        <p:spPr bwMode="auto">
          <a:xfrm>
            <a:off x="6757988" y="3136900"/>
            <a:ext cx="1714500" cy="344488"/>
          </a:xfrm>
          <a:prstGeom prst="straightConnector1">
            <a:avLst/>
          </a:prstGeom>
          <a:noFill/>
          <a:ln w="12700">
            <a:solidFill>
              <a:schemeClr val="tx1"/>
            </a:solidFill>
            <a:round/>
            <a:headEnd type="none" w="sm" len="sm"/>
            <a:tailEnd type="none" w="sm" len="sm"/>
          </a:ln>
        </p:spPr>
      </p:cxnSp>
      <p:cxnSp>
        <p:nvCxnSpPr>
          <p:cNvPr id="39948" name="AutoShape 10"/>
          <p:cNvCxnSpPr>
            <a:cxnSpLocks noChangeShapeType="1"/>
            <a:stCxn id="39962" idx="2"/>
            <a:endCxn id="39954" idx="0"/>
          </p:cNvCxnSpPr>
          <p:nvPr/>
        </p:nvCxnSpPr>
        <p:spPr bwMode="auto">
          <a:xfrm>
            <a:off x="6757988" y="3136900"/>
            <a:ext cx="600075" cy="344488"/>
          </a:xfrm>
          <a:prstGeom prst="straightConnector1">
            <a:avLst/>
          </a:prstGeom>
          <a:noFill/>
          <a:ln w="12700">
            <a:solidFill>
              <a:schemeClr val="tx1"/>
            </a:solidFill>
            <a:round/>
            <a:headEnd type="none" w="sm" len="sm"/>
            <a:tailEnd type="none" w="sm" len="sm"/>
          </a:ln>
        </p:spPr>
      </p:cxnSp>
      <p:sp>
        <p:nvSpPr>
          <p:cNvPr id="39949" name="Rectangle 11"/>
          <p:cNvSpPr>
            <a:spLocks noChangeArrowheads="1"/>
          </p:cNvSpPr>
          <p:nvPr/>
        </p:nvSpPr>
        <p:spPr bwMode="auto">
          <a:xfrm>
            <a:off x="79914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Demand</a:t>
            </a:r>
          </a:p>
        </p:txBody>
      </p:sp>
      <p:sp>
        <p:nvSpPr>
          <p:cNvPr id="39950" name="Rectangle 12"/>
          <p:cNvSpPr>
            <a:spLocks noChangeArrowheads="1"/>
          </p:cNvSpPr>
          <p:nvPr/>
        </p:nvSpPr>
        <p:spPr bwMode="auto">
          <a:xfrm>
            <a:off x="464820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Supply</a:t>
            </a:r>
          </a:p>
        </p:txBody>
      </p:sp>
      <p:sp>
        <p:nvSpPr>
          <p:cNvPr id="39951" name="Rectangle 13"/>
          <p:cNvSpPr>
            <a:spLocks noChangeArrowheads="1"/>
          </p:cNvSpPr>
          <p:nvPr/>
        </p:nvSpPr>
        <p:spPr bwMode="auto">
          <a:xfrm>
            <a:off x="576262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Technology</a:t>
            </a:r>
          </a:p>
        </p:txBody>
      </p:sp>
      <p:sp>
        <p:nvSpPr>
          <p:cNvPr id="39952" name="Rectangle 14"/>
          <p:cNvSpPr>
            <a:spLocks noChangeArrowheads="1"/>
          </p:cNvSpPr>
          <p:nvPr/>
        </p:nvSpPr>
        <p:spPr bwMode="auto">
          <a:xfrm>
            <a:off x="130651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Time</a:t>
            </a:r>
          </a:p>
        </p:txBody>
      </p:sp>
      <p:sp>
        <p:nvSpPr>
          <p:cNvPr id="39953" name="Rectangle 15"/>
          <p:cNvSpPr>
            <a:spLocks noChangeArrowheads="1"/>
          </p:cNvSpPr>
          <p:nvPr/>
        </p:nvSpPr>
        <p:spPr bwMode="auto">
          <a:xfrm>
            <a:off x="1936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Size</a:t>
            </a:r>
          </a:p>
        </p:txBody>
      </p:sp>
      <p:sp>
        <p:nvSpPr>
          <p:cNvPr id="39954" name="Rectangle 16"/>
          <p:cNvSpPr>
            <a:spLocks noChangeArrowheads="1"/>
          </p:cNvSpPr>
          <p:nvPr/>
        </p:nvSpPr>
        <p:spPr bwMode="auto">
          <a:xfrm>
            <a:off x="687705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39955" name="Rectangle 17"/>
          <p:cNvSpPr>
            <a:spLocks noChangeArrowheads="1"/>
          </p:cNvSpPr>
          <p:nvPr/>
        </p:nvSpPr>
        <p:spPr bwMode="auto">
          <a:xfrm>
            <a:off x="304800" y="914400"/>
            <a:ext cx="8515350" cy="458788"/>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b="1">
                <a:latin typeface="Times New Roman" pitchFamily="18" charset="0"/>
              </a:rPr>
              <a:t>Customers </a:t>
            </a:r>
            <a:r>
              <a:rPr lang="en-US" sz="1600">
                <a:latin typeface="Times New Roman" pitchFamily="18" charset="0"/>
              </a:rPr>
              <a:t>value </a:t>
            </a:r>
            <a:r>
              <a:rPr lang="en-US" sz="1600" i="1">
                <a:latin typeface="Times New Roman" pitchFamily="18" charset="0"/>
              </a:rPr>
              <a:t>availability and QoS </a:t>
            </a:r>
            <a:r>
              <a:rPr lang="en-US" sz="1600">
                <a:latin typeface="Times New Roman" pitchFamily="18" charset="0"/>
              </a:rPr>
              <a:t>of physical and virtual network; </a:t>
            </a:r>
            <a:r>
              <a:rPr lang="en-US" sz="1600" i="1">
                <a:latin typeface="Times New Roman" pitchFamily="18" charset="0"/>
              </a:rPr>
              <a:t>V </a:t>
            </a:r>
            <a:r>
              <a:rPr lang="en-US" sz="1600">
                <a:latin typeface="Times New Roman" pitchFamily="18" charset="0"/>
              </a:rPr>
              <a:t>and </a:t>
            </a:r>
            <a:r>
              <a:rPr lang="en-US" sz="1600" i="1">
                <a:latin typeface="Times New Roman" pitchFamily="18" charset="0"/>
              </a:rPr>
              <a:t>p </a:t>
            </a:r>
            <a:r>
              <a:rPr lang="en-US" sz="1600">
                <a:latin typeface="Times New Roman" pitchFamily="18" charset="0"/>
              </a:rPr>
              <a:t>are not a differentiator.</a:t>
            </a:r>
            <a:endParaRPr lang="en-US" sz="1600" b="1">
              <a:latin typeface="Times New Roman" pitchFamily="18" charset="0"/>
            </a:endParaRPr>
          </a:p>
        </p:txBody>
      </p:sp>
      <p:cxnSp>
        <p:nvCxnSpPr>
          <p:cNvPr id="39956" name="AutoShape 18"/>
          <p:cNvCxnSpPr>
            <a:cxnSpLocks noChangeShapeType="1"/>
            <a:stCxn id="39955" idx="2"/>
            <a:endCxn id="39942" idx="0"/>
          </p:cNvCxnSpPr>
          <p:nvPr/>
        </p:nvCxnSpPr>
        <p:spPr bwMode="auto">
          <a:xfrm>
            <a:off x="4562475" y="1373188"/>
            <a:ext cx="0" cy="269875"/>
          </a:xfrm>
          <a:prstGeom prst="straightConnector1">
            <a:avLst/>
          </a:prstGeom>
          <a:noFill/>
          <a:ln w="12700">
            <a:solidFill>
              <a:schemeClr val="tx1"/>
            </a:solidFill>
            <a:round/>
            <a:headEnd type="triangle" w="med" len="med"/>
            <a:tailEnd type="triangle" w="med" len="med"/>
          </a:ln>
        </p:spPr>
      </p:cxnSp>
      <p:sp>
        <p:nvSpPr>
          <p:cNvPr id="39957" name="Rectangle 19"/>
          <p:cNvSpPr>
            <a:spLocks noChangeArrowheads="1"/>
          </p:cNvSpPr>
          <p:nvPr/>
        </p:nvSpPr>
        <p:spPr bwMode="auto">
          <a:xfrm>
            <a:off x="353536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Location</a:t>
            </a:r>
          </a:p>
        </p:txBody>
      </p:sp>
      <p:cxnSp>
        <p:nvCxnSpPr>
          <p:cNvPr id="39958" name="AutoShape 20"/>
          <p:cNvCxnSpPr>
            <a:cxnSpLocks noChangeShapeType="1"/>
            <a:stCxn id="39957" idx="0"/>
            <a:endCxn id="39961" idx="2"/>
          </p:cNvCxnSpPr>
          <p:nvPr/>
        </p:nvCxnSpPr>
        <p:spPr bwMode="auto">
          <a:xfrm flipH="1" flipV="1">
            <a:off x="2366963" y="3135313"/>
            <a:ext cx="1649412" cy="346075"/>
          </a:xfrm>
          <a:prstGeom prst="straightConnector1">
            <a:avLst/>
          </a:prstGeom>
          <a:noFill/>
          <a:ln w="12700">
            <a:solidFill>
              <a:schemeClr val="tx1"/>
            </a:solidFill>
            <a:round/>
            <a:headEnd/>
            <a:tailEnd/>
          </a:ln>
        </p:spPr>
      </p:cxnSp>
      <p:sp>
        <p:nvSpPr>
          <p:cNvPr id="39959" name="Rectangle 21"/>
          <p:cNvSpPr>
            <a:spLocks noChangeArrowheads="1"/>
          </p:cNvSpPr>
          <p:nvPr/>
        </p:nvSpPr>
        <p:spPr bwMode="auto">
          <a:xfrm>
            <a:off x="2420938"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Type</a:t>
            </a:r>
          </a:p>
        </p:txBody>
      </p:sp>
      <p:cxnSp>
        <p:nvCxnSpPr>
          <p:cNvPr id="39960" name="AutoShape 22"/>
          <p:cNvCxnSpPr>
            <a:cxnSpLocks noChangeShapeType="1"/>
            <a:stCxn id="39961" idx="2"/>
            <a:endCxn id="39959" idx="0"/>
          </p:cNvCxnSpPr>
          <p:nvPr/>
        </p:nvCxnSpPr>
        <p:spPr bwMode="auto">
          <a:xfrm>
            <a:off x="2366963" y="3135313"/>
            <a:ext cx="534987" cy="346075"/>
          </a:xfrm>
          <a:prstGeom prst="straightConnector1">
            <a:avLst/>
          </a:prstGeom>
          <a:noFill/>
          <a:ln w="12700">
            <a:solidFill>
              <a:schemeClr val="tx1"/>
            </a:solidFill>
            <a:round/>
            <a:headEnd/>
            <a:tailEnd/>
          </a:ln>
        </p:spPr>
      </p:cxnSp>
      <p:sp>
        <p:nvSpPr>
          <p:cNvPr id="39961" name="Rectangle 24"/>
          <p:cNvSpPr>
            <a:spLocks noChangeArrowheads="1"/>
          </p:cNvSpPr>
          <p:nvPr/>
        </p:nvSpPr>
        <p:spPr bwMode="auto">
          <a:xfrm>
            <a:off x="1481138" y="2703513"/>
            <a:ext cx="1771650"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latin typeface="Times New Roman" pitchFamily="18" charset="0"/>
              </a:rPr>
              <a:t>Assets</a:t>
            </a:r>
            <a:endParaRPr lang="en-US" sz="1600" dirty="0">
              <a:latin typeface="Times New Roman" pitchFamily="18" charset="0"/>
            </a:endParaRPr>
          </a:p>
        </p:txBody>
      </p:sp>
      <p:sp>
        <p:nvSpPr>
          <p:cNvPr id="39962" name="Rectangle 25"/>
          <p:cNvSpPr>
            <a:spLocks noChangeArrowheads="1"/>
          </p:cNvSpPr>
          <p:nvPr/>
        </p:nvSpPr>
        <p:spPr bwMode="auto">
          <a:xfrm>
            <a:off x="5908675" y="2705100"/>
            <a:ext cx="1698625"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latin typeface="Times New Roman" pitchFamily="18" charset="0"/>
              </a:rPr>
              <a:t>Processes</a:t>
            </a:r>
            <a:endParaRPr lang="en-US" sz="1600">
              <a:latin typeface="Times New Roman" pitchFamily="18" charset="0"/>
            </a:endParaRPr>
          </a:p>
        </p:txBody>
      </p:sp>
      <p:sp>
        <p:nvSpPr>
          <p:cNvPr id="39963" name="Text Box 26"/>
          <p:cNvSpPr txBox="1">
            <a:spLocks noChangeArrowheads="1"/>
          </p:cNvSpPr>
          <p:nvPr/>
        </p:nvSpPr>
        <p:spPr bwMode="blackWhite">
          <a:xfrm>
            <a:off x="3611563" y="3992563"/>
            <a:ext cx="1117600" cy="1341437"/>
          </a:xfrm>
          <a:prstGeom prst="rect">
            <a:avLst/>
          </a:prstGeom>
          <a:noFill/>
          <a:ln w="9525">
            <a:noFill/>
            <a:miter lim="800000"/>
            <a:headEnd/>
            <a:tailEnd/>
          </a:ln>
        </p:spPr>
        <p:txBody>
          <a:bodyPr/>
          <a:lstStyle/>
          <a:p>
            <a:pPr marL="119063" indent="-119063">
              <a:lnSpc>
                <a:spcPct val="90000"/>
              </a:lnSpc>
              <a:spcBef>
                <a:spcPct val="20000"/>
              </a:spcBef>
            </a:pPr>
            <a:r>
              <a:rPr lang="en-US" sz="1200"/>
              <a:t>Centralized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Decentralized</a:t>
            </a:r>
          </a:p>
          <a:p>
            <a:pPr marL="119063" indent="-119063">
              <a:lnSpc>
                <a:spcPct val="90000"/>
              </a:lnSpc>
              <a:spcBef>
                <a:spcPct val="20000"/>
              </a:spcBef>
            </a:pPr>
            <a:r>
              <a:rPr lang="en-US" sz="1200"/>
              <a:t>(fragmented</a:t>
            </a:r>
          </a:p>
          <a:p>
            <a:pPr marL="119063" indent="-119063">
              <a:lnSpc>
                <a:spcPct val="90000"/>
              </a:lnSpc>
              <a:spcBef>
                <a:spcPct val="20000"/>
              </a:spcBef>
            </a:pPr>
            <a:r>
              <a:rPr lang="en-US" sz="1200"/>
              <a:t>but clustered)</a:t>
            </a:r>
          </a:p>
          <a:p>
            <a:pPr marL="119063" indent="-119063">
              <a:lnSpc>
                <a:spcPct val="90000"/>
              </a:lnSpc>
              <a:spcBef>
                <a:spcPct val="20000"/>
              </a:spcBef>
            </a:pPr>
            <a:endParaRPr lang="en-US" sz="1200"/>
          </a:p>
        </p:txBody>
      </p:sp>
      <p:sp>
        <p:nvSpPr>
          <p:cNvPr id="39964" name="Text Box 27"/>
          <p:cNvSpPr txBox="1">
            <a:spLocks noChangeArrowheads="1"/>
          </p:cNvSpPr>
          <p:nvPr/>
        </p:nvSpPr>
        <p:spPr bwMode="blackWhite">
          <a:xfrm>
            <a:off x="4603750" y="3992563"/>
            <a:ext cx="1158875" cy="1341437"/>
          </a:xfrm>
          <a:prstGeom prst="rect">
            <a:avLst/>
          </a:prstGeom>
          <a:noFill/>
          <a:ln w="9525">
            <a:noFill/>
            <a:miter lim="800000"/>
            <a:headEnd/>
            <a:tailEnd/>
          </a:ln>
        </p:spPr>
        <p:txBody>
          <a:bodyPr/>
          <a:lstStyle/>
          <a:p>
            <a:pPr marL="119063" indent="-119063">
              <a:lnSpc>
                <a:spcPct val="90000"/>
              </a:lnSpc>
              <a:spcBef>
                <a:spcPct val="20000"/>
              </a:spcBef>
            </a:pPr>
            <a:r>
              <a:rPr lang="en-US" sz="1200"/>
              <a:t> Highly integrated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Outsourcing</a:t>
            </a:r>
          </a:p>
          <a:p>
            <a:pPr marL="119063" indent="-119063">
              <a:lnSpc>
                <a:spcPct val="90000"/>
              </a:lnSpc>
              <a:spcBef>
                <a:spcPct val="20000"/>
              </a:spcBef>
            </a:pPr>
            <a:r>
              <a:rPr lang="en-US" sz="1200"/>
              <a:t>and alliances</a:t>
            </a:r>
          </a:p>
        </p:txBody>
      </p:sp>
      <p:sp>
        <p:nvSpPr>
          <p:cNvPr id="39965" name="Text Box 28"/>
          <p:cNvSpPr txBox="1">
            <a:spLocks noChangeArrowheads="1"/>
          </p:cNvSpPr>
          <p:nvPr/>
        </p:nvSpPr>
        <p:spPr bwMode="blackWhite">
          <a:xfrm>
            <a:off x="2117725" y="3992563"/>
            <a:ext cx="1595438" cy="1341437"/>
          </a:xfrm>
          <a:prstGeom prst="rect">
            <a:avLst/>
          </a:prstGeom>
          <a:noFill/>
          <a:ln w="9525">
            <a:noFill/>
            <a:miter lim="800000"/>
            <a:headEnd/>
            <a:tailEnd/>
          </a:ln>
        </p:spPr>
        <p:txBody>
          <a:bodyPr/>
          <a:lstStyle/>
          <a:p>
            <a:pPr marL="119063" indent="-119063">
              <a:lnSpc>
                <a:spcPct val="90000"/>
              </a:lnSpc>
              <a:spcBef>
                <a:spcPct val="20000"/>
              </a:spcBef>
            </a:pPr>
            <a:r>
              <a:rPr lang="en-US" sz="1200"/>
              <a:t>Electronic servers,</a:t>
            </a:r>
          </a:p>
          <a:p>
            <a:pPr marL="119063" indent="-119063">
              <a:lnSpc>
                <a:spcPct val="90000"/>
              </a:lnSpc>
              <a:spcBef>
                <a:spcPct val="20000"/>
              </a:spcBef>
            </a:pPr>
            <a:r>
              <a:rPr lang="en-US" sz="1200"/>
              <a:t>Product-dedicated,</a:t>
            </a:r>
          </a:p>
          <a:p>
            <a:pPr marL="119063" indent="-119063">
              <a:lnSpc>
                <a:spcPct val="90000"/>
              </a:lnSpc>
              <a:spcBef>
                <a:spcPct val="20000"/>
              </a:spcBef>
            </a:pPr>
            <a:r>
              <a:rPr lang="en-US" sz="1200"/>
              <a:t>Labor still bottleneck</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Branches, DL</a:t>
            </a:r>
          </a:p>
        </p:txBody>
      </p:sp>
      <p:sp>
        <p:nvSpPr>
          <p:cNvPr id="39966" name="Text Box 29"/>
          <p:cNvSpPr txBox="1">
            <a:spLocks noChangeArrowheads="1"/>
          </p:cNvSpPr>
          <p:nvPr/>
        </p:nvSpPr>
        <p:spPr bwMode="blackWhite">
          <a:xfrm>
            <a:off x="1233488" y="3992563"/>
            <a:ext cx="1238250" cy="1341437"/>
          </a:xfrm>
          <a:prstGeom prst="rect">
            <a:avLst/>
          </a:prstGeom>
          <a:noFill/>
          <a:ln w="9525">
            <a:noFill/>
            <a:miter lim="800000"/>
            <a:headEnd/>
            <a:tailEnd/>
          </a:ln>
        </p:spPr>
        <p:txBody>
          <a:bodyPr/>
          <a:lstStyle/>
          <a:p>
            <a:pPr marL="119063" indent="-119063">
              <a:lnSpc>
                <a:spcPct val="90000"/>
              </a:lnSpc>
              <a:spcBef>
                <a:spcPct val="20000"/>
              </a:spcBef>
            </a:pPr>
            <a:r>
              <a:rPr lang="en-US" sz="1200"/>
              <a:t> Adjustable labor</a:t>
            </a:r>
          </a:p>
        </p:txBody>
      </p:sp>
      <p:sp>
        <p:nvSpPr>
          <p:cNvPr id="39967" name="Text Box 30"/>
          <p:cNvSpPr txBox="1">
            <a:spLocks noChangeArrowheads="1"/>
          </p:cNvSpPr>
          <p:nvPr/>
        </p:nvSpPr>
        <p:spPr bwMode="blackWhite">
          <a:xfrm>
            <a:off x="5548313" y="3992563"/>
            <a:ext cx="2439987" cy="1951037"/>
          </a:xfrm>
          <a:prstGeom prst="rect">
            <a:avLst/>
          </a:prstGeom>
          <a:noFill/>
          <a:ln w="9525">
            <a:noFill/>
            <a:miter lim="800000"/>
            <a:headEnd/>
            <a:tailEnd/>
          </a:ln>
        </p:spPr>
        <p:txBody>
          <a:bodyPr/>
          <a:lstStyle/>
          <a:p>
            <a:pPr marL="119063" indent="-119063">
              <a:lnSpc>
                <a:spcPct val="90000"/>
              </a:lnSpc>
              <a:spcBef>
                <a:spcPct val="20000"/>
              </a:spcBef>
            </a:pPr>
            <a:r>
              <a:rPr lang="en-US" sz="1200"/>
              <a:t>Automated flow</a:t>
            </a:r>
          </a:p>
          <a:p>
            <a:pPr marL="119063" indent="-119063">
              <a:lnSpc>
                <a:spcPct val="90000"/>
              </a:lnSpc>
              <a:spcBef>
                <a:spcPct val="20000"/>
              </a:spcBef>
            </a:pPr>
            <a:r>
              <a:rPr lang="en-US" sz="1200"/>
              <a:t>shop, high utilization</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Manual information</a:t>
            </a:r>
          </a:p>
          <a:p>
            <a:pPr marL="119063" indent="-119063">
              <a:lnSpc>
                <a:spcPct val="90000"/>
              </a:lnSpc>
              <a:spcBef>
                <a:spcPct val="20000"/>
              </a:spcBef>
            </a:pPr>
            <a:r>
              <a:rPr lang="en-US" sz="1200"/>
              <a:t>collection</a:t>
            </a:r>
            <a:endParaRPr lang="en-US" sz="1200">
              <a:solidFill>
                <a:schemeClr val="accent2"/>
              </a:solidFill>
            </a:endParaRPr>
          </a:p>
          <a:p>
            <a:pPr marL="119063" indent="-119063">
              <a:lnSpc>
                <a:spcPct val="90000"/>
              </a:lnSpc>
              <a:spcBef>
                <a:spcPct val="20000"/>
              </a:spcBef>
            </a:pPr>
            <a:r>
              <a:rPr lang="en-US" sz="1200" b="1"/>
              <a:t>IT is the core for coordination</a:t>
            </a:r>
          </a:p>
          <a:p>
            <a:pPr marL="119063" indent="-119063">
              <a:lnSpc>
                <a:spcPct val="90000"/>
              </a:lnSpc>
              <a:spcBef>
                <a:spcPct val="20000"/>
              </a:spcBef>
            </a:pPr>
            <a:r>
              <a:rPr lang="en-US" sz="1200" b="1"/>
              <a:t>(merger problems)</a:t>
            </a:r>
          </a:p>
          <a:p>
            <a:pPr marL="119063" indent="-119063">
              <a:lnSpc>
                <a:spcPct val="90000"/>
              </a:lnSpc>
              <a:spcBef>
                <a:spcPct val="20000"/>
              </a:spcBef>
            </a:pPr>
            <a:endParaRPr lang="en-US" sz="1200"/>
          </a:p>
        </p:txBody>
      </p:sp>
      <p:sp>
        <p:nvSpPr>
          <p:cNvPr id="39968" name="Text Box 31"/>
          <p:cNvSpPr txBox="1">
            <a:spLocks noChangeArrowheads="1"/>
          </p:cNvSpPr>
          <p:nvPr/>
        </p:nvSpPr>
        <p:spPr bwMode="blackWhite">
          <a:xfrm>
            <a:off x="68263" y="3992563"/>
            <a:ext cx="1343025" cy="1341437"/>
          </a:xfrm>
          <a:prstGeom prst="rect">
            <a:avLst/>
          </a:prstGeom>
          <a:noFill/>
          <a:ln w="9525">
            <a:noFill/>
            <a:miter lim="800000"/>
            <a:headEnd/>
            <a:tailEnd/>
          </a:ln>
        </p:spPr>
        <p:txBody>
          <a:bodyPr/>
          <a:lstStyle/>
          <a:p>
            <a:pPr marL="119063" indent="-119063">
              <a:lnSpc>
                <a:spcPct val="90000"/>
              </a:lnSpc>
              <a:spcBef>
                <a:spcPct val="20000"/>
              </a:spcBef>
            </a:pPr>
            <a:r>
              <a:rPr lang="en-US" sz="1200"/>
              <a:t>High throughput</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Low throughput</a:t>
            </a:r>
          </a:p>
          <a:p>
            <a:pPr marL="119063" indent="-119063">
              <a:lnSpc>
                <a:spcPct val="90000"/>
              </a:lnSpc>
              <a:spcBef>
                <a:spcPct val="20000"/>
              </a:spcBef>
            </a:pPr>
            <a:r>
              <a:rPr lang="en-US" sz="1200"/>
              <a:t>per branch</a:t>
            </a:r>
          </a:p>
        </p:txBody>
      </p:sp>
      <p:sp>
        <p:nvSpPr>
          <p:cNvPr id="39969" name="Text Box 32"/>
          <p:cNvSpPr txBox="1">
            <a:spLocks noChangeArrowheads="1"/>
          </p:cNvSpPr>
          <p:nvPr/>
        </p:nvSpPr>
        <p:spPr bwMode="blackWhite">
          <a:xfrm>
            <a:off x="6967538" y="3992563"/>
            <a:ext cx="2176462" cy="1341437"/>
          </a:xfrm>
          <a:prstGeom prst="rect">
            <a:avLst/>
          </a:prstGeom>
          <a:noFill/>
          <a:ln w="9525">
            <a:noFill/>
            <a:miter lim="800000"/>
            <a:headEnd/>
            <a:tailEnd/>
          </a:ln>
        </p:spPr>
        <p:txBody>
          <a:bodyPr/>
          <a:lstStyle/>
          <a:p>
            <a:pPr marL="119063" indent="-119063">
              <a:lnSpc>
                <a:spcPct val="90000"/>
              </a:lnSpc>
              <a:spcBef>
                <a:spcPct val="20000"/>
              </a:spcBef>
            </a:pPr>
            <a:r>
              <a:rPr lang="en-US" sz="1200"/>
              <a:t>Mainly process</a:t>
            </a:r>
          </a:p>
          <a:p>
            <a:pPr marL="119063" indent="-119063">
              <a:lnSpc>
                <a:spcPct val="90000"/>
              </a:lnSpc>
              <a:spcBef>
                <a:spcPct val="20000"/>
              </a:spcBef>
            </a:pPr>
            <a:r>
              <a:rPr lang="en-US" sz="1200"/>
              <a:t>focused for efficiency</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Product innovation</a:t>
            </a:r>
          </a:p>
          <a:p>
            <a:pPr marL="119063" indent="-119063">
              <a:lnSpc>
                <a:spcPct val="90000"/>
              </a:lnSpc>
              <a:spcBef>
                <a:spcPct val="20000"/>
              </a:spcBef>
            </a:pPr>
            <a:r>
              <a:rPr lang="en-US" sz="1200"/>
              <a:t>occurs but is easily copied</a:t>
            </a:r>
          </a:p>
        </p:txBody>
      </p:sp>
      <p:sp>
        <p:nvSpPr>
          <p:cNvPr id="39970" name="Text Box 41"/>
          <p:cNvSpPr txBox="1">
            <a:spLocks noChangeArrowheads="1"/>
          </p:cNvSpPr>
          <p:nvPr/>
        </p:nvSpPr>
        <p:spPr bwMode="blackWhite">
          <a:xfrm>
            <a:off x="6223000" y="4902200"/>
            <a:ext cx="1647825" cy="274638"/>
          </a:xfrm>
          <a:prstGeom prst="rect">
            <a:avLst/>
          </a:prstGeom>
          <a:noFill/>
          <a:ln w="9525">
            <a:noFill/>
            <a:miter lim="800000"/>
            <a:headEnd/>
            <a:tailEnd/>
          </a:ln>
        </p:spPr>
        <p:txBody>
          <a:bodyPr>
            <a:spAutoFit/>
          </a:bodyPr>
          <a:lstStyle/>
          <a:p>
            <a:pPr>
              <a:spcBef>
                <a:spcPct val="20000"/>
              </a:spcBef>
            </a:pPr>
            <a:r>
              <a:rPr lang="en-US" sz="1200" b="1">
                <a:solidFill>
                  <a:srgbClr val="FF3300"/>
                </a:solidFill>
              </a:rPr>
              <a:t>Retail Network</a:t>
            </a:r>
          </a:p>
        </p:txBody>
      </p:sp>
      <p:sp>
        <p:nvSpPr>
          <p:cNvPr id="39971" name="Text Box 42"/>
          <p:cNvSpPr txBox="1">
            <a:spLocks noChangeArrowheads="1"/>
          </p:cNvSpPr>
          <p:nvPr/>
        </p:nvSpPr>
        <p:spPr bwMode="blackWhite">
          <a:xfrm>
            <a:off x="-263525" y="4451350"/>
            <a:ext cx="2290763" cy="274638"/>
          </a:xfrm>
          <a:prstGeom prst="rect">
            <a:avLst/>
          </a:prstGeom>
          <a:noFill/>
          <a:ln w="9525">
            <a:noFill/>
            <a:miter lim="800000"/>
            <a:headEnd/>
            <a:tailEnd/>
          </a:ln>
        </p:spPr>
        <p:txBody>
          <a:bodyPr>
            <a:spAutoFit/>
          </a:bodyPr>
          <a:lstStyle/>
          <a:p>
            <a:pPr algn="ctr">
              <a:spcBef>
                <a:spcPct val="20000"/>
              </a:spcBef>
            </a:pPr>
            <a:r>
              <a:rPr lang="en-US" sz="1200" b="1">
                <a:solidFill>
                  <a:srgbClr val="FF3300"/>
                </a:solidFill>
              </a:rPr>
              <a:t>Back-office Network</a:t>
            </a:r>
          </a:p>
        </p:txBody>
      </p:sp>
      <p:cxnSp>
        <p:nvCxnSpPr>
          <p:cNvPr id="39972" name="AutoShape 43"/>
          <p:cNvCxnSpPr>
            <a:cxnSpLocks noChangeShapeType="1"/>
            <a:stCxn id="39942" idx="2"/>
            <a:endCxn id="39961" idx="0"/>
          </p:cNvCxnSpPr>
          <p:nvPr/>
        </p:nvCxnSpPr>
        <p:spPr bwMode="auto">
          <a:xfrm flipH="1">
            <a:off x="2366963" y="2312988"/>
            <a:ext cx="2195512" cy="390525"/>
          </a:xfrm>
          <a:prstGeom prst="straightConnector1">
            <a:avLst/>
          </a:prstGeom>
          <a:noFill/>
          <a:ln w="9525">
            <a:solidFill>
              <a:schemeClr val="tx1"/>
            </a:solidFill>
            <a:round/>
            <a:headEnd type="triangle" w="med" len="med"/>
            <a:tailEnd type="triangle" w="med" len="med"/>
          </a:ln>
        </p:spPr>
      </p:cxnSp>
      <p:cxnSp>
        <p:nvCxnSpPr>
          <p:cNvPr id="39973" name="AutoShape 44"/>
          <p:cNvCxnSpPr>
            <a:cxnSpLocks noChangeShapeType="1"/>
            <a:stCxn id="39942" idx="2"/>
            <a:endCxn id="39962" idx="0"/>
          </p:cNvCxnSpPr>
          <p:nvPr/>
        </p:nvCxnSpPr>
        <p:spPr bwMode="auto">
          <a:xfrm>
            <a:off x="4562475" y="2312988"/>
            <a:ext cx="2195513" cy="392112"/>
          </a:xfrm>
          <a:prstGeom prst="straightConnector1">
            <a:avLst/>
          </a:prstGeom>
          <a:noFill/>
          <a:ln w="9525">
            <a:solidFill>
              <a:schemeClr val="tx1"/>
            </a:solidFill>
            <a:round/>
            <a:headEnd type="triangle" w="med" len="med"/>
            <a:tailEnd type="triangle" w="med" len="med"/>
          </a:ln>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Rectangle 20"/>
          <p:cNvSpPr>
            <a:spLocks noGrp="1" noChangeArrowheads="1"/>
          </p:cNvSpPr>
          <p:nvPr>
            <p:ph type="title"/>
          </p:nvPr>
        </p:nvSpPr>
        <p:spPr/>
        <p:txBody>
          <a:bodyPr/>
          <a:lstStyle/>
          <a:p>
            <a:pPr eaLnBrk="1" hangingPunct="1"/>
            <a:r>
              <a:rPr lang="en-US" dirty="0" smtClean="0"/>
              <a:t>VCAP framework and Principle of alignment</a:t>
            </a:r>
          </a:p>
        </p:txBody>
      </p:sp>
      <p:sp>
        <p:nvSpPr>
          <p:cNvPr id="36867" name="Rectangle 3"/>
          <p:cNvSpPr>
            <a:spLocks noGrp="1" noChangeArrowheads="1"/>
          </p:cNvSpPr>
          <p:nvPr>
            <p:ph type="body" idx="4294967295"/>
          </p:nvPr>
        </p:nvSpPr>
        <p:spPr>
          <a:xfrm>
            <a:off x="771525" y="5326063"/>
            <a:ext cx="8372475" cy="1074737"/>
          </a:xfrm>
        </p:spPr>
        <p:txBody>
          <a:bodyPr/>
          <a:lstStyle/>
          <a:p>
            <a:pPr eaLnBrk="1" hangingPunct="1"/>
            <a:r>
              <a:rPr lang="en-US" dirty="0" smtClean="0"/>
              <a:t>Operations strategy should develop assets and configure processes such that the resulting competencies are </a:t>
            </a:r>
            <a:r>
              <a:rPr lang="en-US" b="1" dirty="0" smtClean="0">
                <a:solidFill>
                  <a:srgbClr val="FF3300"/>
                </a:solidFill>
              </a:rPr>
              <a:t>aligned</a:t>
            </a:r>
            <a:r>
              <a:rPr lang="en-US" dirty="0" smtClean="0"/>
              <a:t> with (and adapt to) the competitive position that the firm seeks over time</a:t>
            </a:r>
          </a:p>
        </p:txBody>
      </p:sp>
      <p:sp>
        <p:nvSpPr>
          <p:cNvPr id="36868" name="Rectangle 4"/>
          <p:cNvSpPr>
            <a:spLocks noChangeArrowheads="1"/>
          </p:cNvSpPr>
          <p:nvPr/>
        </p:nvSpPr>
        <p:spPr bwMode="auto">
          <a:xfrm>
            <a:off x="776288" y="2597150"/>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69" name="Rectangle 5"/>
          <p:cNvSpPr>
            <a:spLocks noChangeArrowheads="1"/>
          </p:cNvSpPr>
          <p:nvPr/>
        </p:nvSpPr>
        <p:spPr bwMode="auto">
          <a:xfrm>
            <a:off x="792163" y="2611438"/>
            <a:ext cx="1900237" cy="960437"/>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Competencies</a:t>
            </a:r>
          </a:p>
        </p:txBody>
      </p:sp>
      <p:sp>
        <p:nvSpPr>
          <p:cNvPr id="36870" name="Rectangle 6"/>
          <p:cNvSpPr>
            <a:spLocks noChangeArrowheads="1"/>
          </p:cNvSpPr>
          <p:nvPr/>
        </p:nvSpPr>
        <p:spPr bwMode="auto">
          <a:xfrm>
            <a:off x="776288" y="3948113"/>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1" name="Rectangle 7"/>
          <p:cNvSpPr>
            <a:spLocks noChangeArrowheads="1"/>
          </p:cNvSpPr>
          <p:nvPr/>
        </p:nvSpPr>
        <p:spPr bwMode="auto">
          <a:xfrm>
            <a:off x="792163" y="3962400"/>
            <a:ext cx="1900237" cy="960438"/>
          </a:xfrm>
          <a:prstGeom prst="rect">
            <a:avLst/>
          </a:prstGeom>
          <a:noFill/>
          <a:ln w="9525">
            <a:noFill/>
            <a:miter lim="800000"/>
            <a:headEnd type="none" w="sm" len="sm"/>
            <a:tailEnd type="none" w="sm" len="sm"/>
          </a:ln>
        </p:spPr>
        <p:txBody>
          <a:bodyPr wrap="none" anchor="ctr"/>
          <a:lstStyle/>
          <a:p>
            <a:pPr algn="ctr" eaLnBrk="0" hangingPunct="0"/>
            <a:r>
              <a:rPr lang="en-US" sz="2000" b="1" dirty="0" smtClean="0">
                <a:solidFill>
                  <a:schemeClr val="accent2"/>
                </a:solidFill>
                <a:latin typeface="Times New Roman" pitchFamily="18" charset="0"/>
              </a:rPr>
              <a:t>Assets </a:t>
            </a:r>
            <a:endParaRPr lang="en-US" sz="2000" b="1" dirty="0">
              <a:solidFill>
                <a:schemeClr val="accent2"/>
              </a:solidFill>
              <a:latin typeface="Times New Roman" pitchFamily="18" charset="0"/>
            </a:endParaRPr>
          </a:p>
          <a:p>
            <a:pPr algn="ctr" eaLnBrk="0" hangingPunct="0"/>
            <a:r>
              <a:rPr lang="en-US" sz="2000" b="1" dirty="0">
                <a:solidFill>
                  <a:schemeClr val="accent2"/>
                </a:solidFill>
                <a:latin typeface="Times New Roman" pitchFamily="18" charset="0"/>
              </a:rPr>
              <a:t>&amp; </a:t>
            </a:r>
          </a:p>
          <a:p>
            <a:pPr algn="ctr" eaLnBrk="0" hangingPunct="0"/>
            <a:r>
              <a:rPr lang="en-US" sz="2000" b="1" dirty="0">
                <a:solidFill>
                  <a:schemeClr val="accent2"/>
                </a:solidFill>
                <a:latin typeface="Times New Roman" pitchFamily="18" charset="0"/>
              </a:rPr>
              <a:t>Processes</a:t>
            </a:r>
          </a:p>
        </p:txBody>
      </p:sp>
      <p:sp>
        <p:nvSpPr>
          <p:cNvPr id="36872" name="Rectangle 8"/>
          <p:cNvSpPr>
            <a:spLocks noChangeArrowheads="1"/>
          </p:cNvSpPr>
          <p:nvPr/>
        </p:nvSpPr>
        <p:spPr bwMode="auto">
          <a:xfrm>
            <a:off x="776288" y="1252538"/>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3" name="Rectangle 9"/>
          <p:cNvSpPr>
            <a:spLocks noChangeArrowheads="1"/>
          </p:cNvSpPr>
          <p:nvPr/>
        </p:nvSpPr>
        <p:spPr bwMode="auto">
          <a:xfrm>
            <a:off x="2768600" y="13557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compete &amp; provide value to our customers?</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customer value proposition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price, responsiveness, quality, variety</a:t>
            </a:r>
          </a:p>
        </p:txBody>
      </p:sp>
      <p:sp>
        <p:nvSpPr>
          <p:cNvPr id="36874" name="Rectangle 10"/>
          <p:cNvSpPr>
            <a:spLocks noChangeArrowheads="1"/>
          </p:cNvSpPr>
          <p:nvPr/>
        </p:nvSpPr>
        <p:spPr bwMode="auto">
          <a:xfrm>
            <a:off x="2768600" y="4024313"/>
            <a:ext cx="5475288" cy="831850"/>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configure and develop our operations?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Configure the activity network or processes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Develop the bundle of real assets or resources</a:t>
            </a:r>
          </a:p>
        </p:txBody>
      </p:sp>
      <p:sp>
        <p:nvSpPr>
          <p:cNvPr id="36875" name="Rectangle 11"/>
          <p:cNvSpPr>
            <a:spLocks noChangeArrowheads="1"/>
          </p:cNvSpPr>
          <p:nvPr/>
        </p:nvSpPr>
        <p:spPr bwMode="auto">
          <a:xfrm>
            <a:off x="2768600" y="27019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What must operations do particularly well?</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process competencies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cost, flow time, quality, flexibility</a:t>
            </a:r>
          </a:p>
        </p:txBody>
      </p:sp>
      <p:sp>
        <p:nvSpPr>
          <p:cNvPr id="36876" name="Rectangle 12"/>
          <p:cNvSpPr>
            <a:spLocks noChangeArrowheads="1"/>
          </p:cNvSpPr>
          <p:nvPr/>
        </p:nvSpPr>
        <p:spPr bwMode="auto">
          <a:xfrm>
            <a:off x="958850" y="1360488"/>
            <a:ext cx="1565275" cy="771525"/>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Competitive</a:t>
            </a:r>
          </a:p>
          <a:p>
            <a:pPr algn="ctr" eaLnBrk="0" hangingPunct="0"/>
            <a:r>
              <a:rPr lang="en-US" sz="2000" b="1">
                <a:solidFill>
                  <a:schemeClr val="accent2"/>
                </a:solidFill>
                <a:latin typeface="Times New Roman" pitchFamily="18" charset="0"/>
              </a:rPr>
              <a:t>Strategy</a:t>
            </a:r>
          </a:p>
        </p:txBody>
      </p:sp>
      <p:sp>
        <p:nvSpPr>
          <p:cNvPr id="36877" name="AutoShape 13"/>
          <p:cNvSpPr>
            <a:spLocks noChangeArrowheads="1"/>
          </p:cNvSpPr>
          <p:nvPr/>
        </p:nvSpPr>
        <p:spPr bwMode="auto">
          <a:xfrm>
            <a:off x="3702050" y="2244725"/>
            <a:ext cx="735013"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8" name="AutoShape 14"/>
          <p:cNvSpPr>
            <a:spLocks noChangeArrowheads="1"/>
          </p:cNvSpPr>
          <p:nvPr/>
        </p:nvSpPr>
        <p:spPr bwMode="auto">
          <a:xfrm>
            <a:off x="3702050" y="3595688"/>
            <a:ext cx="735013"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9" name="Text Box 15"/>
          <p:cNvSpPr txBox="1">
            <a:spLocks noChangeArrowheads="1"/>
          </p:cNvSpPr>
          <p:nvPr/>
        </p:nvSpPr>
        <p:spPr bwMode="auto">
          <a:xfrm>
            <a:off x="2781300" y="2181225"/>
            <a:ext cx="881063"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Market</a:t>
            </a:r>
          </a:p>
          <a:p>
            <a:pPr algn="ctr" eaLnBrk="0" hangingPunct="0"/>
            <a:r>
              <a:rPr lang="en-US" sz="1200" i="1">
                <a:solidFill>
                  <a:srgbClr val="FF3300"/>
                </a:solidFill>
                <a:latin typeface="Times New Roman" pitchFamily="18" charset="0"/>
              </a:rPr>
              <a:t>perspective</a:t>
            </a:r>
          </a:p>
        </p:txBody>
      </p:sp>
      <p:sp>
        <p:nvSpPr>
          <p:cNvPr id="36880" name="Text Box 16"/>
          <p:cNvSpPr txBox="1">
            <a:spLocks noChangeArrowheads="1"/>
          </p:cNvSpPr>
          <p:nvPr/>
        </p:nvSpPr>
        <p:spPr bwMode="auto">
          <a:xfrm>
            <a:off x="5500688" y="2181225"/>
            <a:ext cx="881062"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Resource</a:t>
            </a:r>
          </a:p>
          <a:p>
            <a:pPr algn="ctr" eaLnBrk="0" hangingPunct="0"/>
            <a:r>
              <a:rPr lang="en-US" sz="1200" i="1">
                <a:solidFill>
                  <a:srgbClr val="FF3300"/>
                </a:solidFill>
                <a:latin typeface="Times New Roman" pitchFamily="18" charset="0"/>
              </a:rPr>
              <a:t>perspective</a:t>
            </a:r>
          </a:p>
        </p:txBody>
      </p:sp>
      <p:sp>
        <p:nvSpPr>
          <p:cNvPr id="36881" name="AutoShape 17"/>
          <p:cNvSpPr>
            <a:spLocks noChangeArrowheads="1"/>
          </p:cNvSpPr>
          <p:nvPr/>
        </p:nvSpPr>
        <p:spPr bwMode="auto">
          <a:xfrm flipH="1" flipV="1">
            <a:off x="4799013" y="2244725"/>
            <a:ext cx="735012"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82" name="AutoShape 18"/>
          <p:cNvSpPr>
            <a:spLocks noChangeArrowheads="1"/>
          </p:cNvSpPr>
          <p:nvPr/>
        </p:nvSpPr>
        <p:spPr bwMode="auto">
          <a:xfrm flipH="1" flipV="1">
            <a:off x="4799013" y="3595688"/>
            <a:ext cx="735012"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892"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3"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5"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7" name="Text Box 9"/>
          <p:cNvSpPr txBox="1">
            <a:spLocks noChangeArrowheads="1"/>
          </p:cNvSpPr>
          <p:nvPr/>
        </p:nvSpPr>
        <p:spPr bwMode="auto">
          <a:xfrm>
            <a:off x="3106738" y="4911725"/>
            <a:ext cx="2349746" cy="369332"/>
          </a:xfrm>
          <a:prstGeom prst="rect">
            <a:avLst/>
          </a:prstGeom>
          <a:noFill/>
          <a:ln w="9525">
            <a:noFill/>
            <a:miter lim="800000"/>
            <a:headEnd/>
            <a:tailEnd/>
          </a:ln>
        </p:spPr>
        <p:txBody>
          <a:bodyPr wrap="none">
            <a:spAutoFit/>
          </a:bodyPr>
          <a:lstStyle/>
          <a:p>
            <a:pPr eaLnBrk="0" hangingPunct="0"/>
            <a:r>
              <a:rPr lang="en-US" sz="1800" i="1" dirty="0" smtClean="0">
                <a:latin typeface="Times New Roman" pitchFamily="18" charset="0"/>
              </a:rPr>
              <a:t>Assets </a:t>
            </a:r>
            <a:r>
              <a:rPr lang="en-US" sz="1800" i="1" dirty="0">
                <a:latin typeface="Times New Roman" pitchFamily="18"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Value</a:t>
            </a:r>
          </a:p>
          <a:p>
            <a:pPr algn="ctr" eaLnBrk="0" hangingPunct="0"/>
            <a:r>
              <a:rPr lang="en-US" b="1">
                <a:solidFill>
                  <a:schemeClr val="accent2"/>
                </a:solidFill>
                <a:latin typeface="Times New Roman" pitchFamily="18"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chemeClr val="accent2"/>
                </a:solidFill>
                <a:latin typeface="Times New Roman" pitchFamily="18" charset="0"/>
              </a:rPr>
              <a:t>Assets </a:t>
            </a:r>
            <a:endParaRPr lang="en-US" b="1" dirty="0">
              <a:solidFill>
                <a:schemeClr val="accent2"/>
              </a:solidFill>
              <a:latin typeface="Times New Roman" pitchFamily="18" charset="0"/>
            </a:endParaRPr>
          </a:p>
          <a:p>
            <a:pPr algn="ctr" eaLnBrk="0" hangingPunct="0">
              <a:lnSpc>
                <a:spcPct val="50000"/>
              </a:lnSpc>
            </a:pPr>
            <a:r>
              <a:rPr lang="en-US" sz="1400" b="1" dirty="0">
                <a:solidFill>
                  <a:schemeClr val="accent2"/>
                </a:solidFill>
                <a:latin typeface="Times New Roman" pitchFamily="18" charset="0"/>
              </a:rPr>
              <a:t>&amp;</a:t>
            </a:r>
            <a:r>
              <a:rPr lang="en-US" b="1" dirty="0">
                <a:solidFill>
                  <a:schemeClr val="accent2"/>
                </a:solidFill>
                <a:latin typeface="Times New Roman" pitchFamily="18" charset="0"/>
              </a:rPr>
              <a:t> </a:t>
            </a:r>
          </a:p>
          <a:p>
            <a:pPr algn="ctr" eaLnBrk="0" hangingPunct="0">
              <a:lnSpc>
                <a:spcPct val="65000"/>
              </a:lnSpc>
            </a:pPr>
            <a:r>
              <a:rPr lang="en-US" b="1" dirty="0">
                <a:solidFill>
                  <a:schemeClr val="accent2"/>
                </a:solidFill>
                <a:latin typeface="Times New Roman" pitchFamily="18"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Deliverable</a:t>
            </a:r>
          </a:p>
          <a:p>
            <a:pPr algn="ctr" eaLnBrk="0" hangingPunct="0"/>
            <a:r>
              <a:rPr lang="en-US" sz="1800">
                <a:latin typeface="Times New Roman" pitchFamily="18" charset="0"/>
              </a:rPr>
              <a:t>Value</a:t>
            </a:r>
          </a:p>
          <a:p>
            <a:pPr algn="ctr" eaLnBrk="0" hangingPunct="0"/>
            <a:r>
              <a:rPr lang="en-US" sz="1800">
                <a:latin typeface="Times New Roman" pitchFamily="18" charset="0"/>
              </a:rPr>
              <a:t>Propositions</a:t>
            </a:r>
            <a:endParaRPr lang="en-US" sz="1800" b="1">
              <a:latin typeface="Times New Roman" pitchFamily="18"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Needed</a:t>
            </a:r>
          </a:p>
          <a:p>
            <a:pPr algn="ctr" eaLnBrk="0" hangingPunct="0"/>
            <a:r>
              <a:rPr lang="en-US" sz="1800">
                <a:latin typeface="Times New Roman" pitchFamily="18" charset="0"/>
              </a:rPr>
              <a:t>Competencies</a:t>
            </a:r>
            <a:endParaRPr lang="en-US" sz="1800" b="1">
              <a:latin typeface="Times New Roman" pitchFamily="18"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latin typeface="Times New Roman" pitchFamily="18" charset="0"/>
              </a:rPr>
              <a:t>Needed</a:t>
            </a:r>
          </a:p>
          <a:p>
            <a:pPr algn="ctr" eaLnBrk="0" hangingPunct="0"/>
            <a:r>
              <a:rPr lang="en-US" sz="1800" dirty="0" smtClean="0">
                <a:latin typeface="Times New Roman" pitchFamily="18" charset="0"/>
              </a:rPr>
              <a:t>Assets </a:t>
            </a:r>
            <a:r>
              <a:rPr lang="en-US" sz="1800" dirty="0">
                <a:latin typeface="Times New Roman" pitchFamily="18" charset="0"/>
              </a:rPr>
              <a:t>&amp; </a:t>
            </a:r>
          </a:p>
          <a:p>
            <a:pPr algn="ctr" eaLnBrk="0" hangingPunct="0"/>
            <a:r>
              <a:rPr lang="en-US" sz="1800" dirty="0">
                <a:latin typeface="Times New Roman" pitchFamily="18" charset="0"/>
              </a:rPr>
              <a:t>Processes</a:t>
            </a:r>
            <a:endParaRPr lang="en-US" sz="1800" b="1" dirty="0">
              <a:latin typeface="Times New Roman" pitchFamily="18"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Market</a:t>
            </a:r>
          </a:p>
          <a:p>
            <a:pPr algn="ctr" eaLnBrk="0" hangingPunct="0"/>
            <a:r>
              <a:rPr lang="en-US" sz="1600" i="1">
                <a:latin typeface="Times New Roman" pitchFamily="18"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Resource</a:t>
            </a:r>
          </a:p>
          <a:p>
            <a:pPr algn="ctr" eaLnBrk="0" hangingPunct="0"/>
            <a:r>
              <a:rPr lang="en-US" sz="1600" i="1">
                <a:latin typeface="Times New Roman" pitchFamily="18" charset="0"/>
              </a:rPr>
              <a:t>view</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14488" y="-990600"/>
            <a:ext cx="6829425" cy="8839200"/>
          </a:xfrm>
          <a:prstGeom prst="rect">
            <a:avLst/>
          </a:prstGeom>
          <a:noFill/>
          <a:ln w="9525">
            <a:noFill/>
            <a:miter lim="800000"/>
            <a:headEnd/>
            <a:tailEnd/>
          </a:ln>
        </p:spPr>
        <p:txBody>
          <a:bodyPr/>
          <a:lstStyle/>
          <a:p>
            <a:endParaRPr lang="en-US"/>
          </a:p>
        </p:txBody>
      </p:sp>
      <p:sp>
        <p:nvSpPr>
          <p:cNvPr id="40963" name="Rectangle 96"/>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 balanced scorecard map</a:t>
            </a:r>
          </a:p>
        </p:txBody>
      </p:sp>
      <p:sp>
        <p:nvSpPr>
          <p:cNvPr id="40964" name="Rectangle 67"/>
          <p:cNvSpPr>
            <a:spLocks noChangeArrowheads="1"/>
          </p:cNvSpPr>
          <p:nvPr/>
        </p:nvSpPr>
        <p:spPr bwMode="auto">
          <a:xfrm>
            <a:off x="795338" y="898525"/>
            <a:ext cx="7278687" cy="5892800"/>
          </a:xfrm>
          <a:prstGeom prst="rect">
            <a:avLst/>
          </a:prstGeom>
          <a:solidFill>
            <a:srgbClr val="E4FFC9"/>
          </a:solidFill>
          <a:ln w="12700">
            <a:solidFill>
              <a:schemeClr val="tx1"/>
            </a:solidFill>
            <a:miter lim="800000"/>
            <a:headEnd type="none" w="sm" len="sm"/>
            <a:tailEnd type="none" w="sm" len="sm"/>
          </a:ln>
        </p:spPr>
        <p:txBody>
          <a:bodyPr wrap="none" anchor="ctr"/>
          <a:lstStyle/>
          <a:p>
            <a:endParaRPr lang="en-US"/>
          </a:p>
        </p:txBody>
      </p:sp>
      <p:sp>
        <p:nvSpPr>
          <p:cNvPr id="40965" name="Rectangle 68"/>
          <p:cNvSpPr>
            <a:spLocks noChangeArrowheads="1"/>
          </p:cNvSpPr>
          <p:nvPr/>
        </p:nvSpPr>
        <p:spPr bwMode="auto">
          <a:xfrm>
            <a:off x="3943350" y="5186363"/>
            <a:ext cx="2438400" cy="758825"/>
          </a:xfrm>
          <a:prstGeom prst="rect">
            <a:avLst/>
          </a:prstGeom>
          <a:solidFill>
            <a:srgbClr val="C9EA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Growth Strategy</a:t>
            </a:r>
          </a:p>
          <a:p>
            <a:pPr algn="ctr" eaLnBrk="0" hangingPunct="0"/>
            <a:endParaRPr lang="en-US" sz="1800" b="1">
              <a:solidFill>
                <a:schemeClr val="accent2"/>
              </a:solidFill>
              <a:latin typeface="Times New Roman" pitchFamily="18" charset="0"/>
            </a:endParaRPr>
          </a:p>
        </p:txBody>
      </p:sp>
      <p:sp>
        <p:nvSpPr>
          <p:cNvPr id="40966" name="Rectangle 69"/>
          <p:cNvSpPr>
            <a:spLocks noChangeArrowheads="1"/>
          </p:cNvSpPr>
          <p:nvPr/>
        </p:nvSpPr>
        <p:spPr bwMode="auto">
          <a:xfrm>
            <a:off x="4364038" y="2135188"/>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Competencies</a:t>
            </a:r>
          </a:p>
        </p:txBody>
      </p:sp>
      <p:sp>
        <p:nvSpPr>
          <p:cNvPr id="40967" name="AutoShape 70"/>
          <p:cNvSpPr>
            <a:spLocks noChangeArrowheads="1"/>
          </p:cNvSpPr>
          <p:nvPr/>
        </p:nvSpPr>
        <p:spPr bwMode="auto">
          <a:xfrm>
            <a:off x="3609975" y="2670175"/>
            <a:ext cx="3105150" cy="1190625"/>
          </a:xfrm>
          <a:prstGeom prst="triangle">
            <a:avLst>
              <a:gd name="adj" fmla="val 50000"/>
            </a:avLst>
          </a:prstGeom>
          <a:solidFill>
            <a:schemeClr val="accent2"/>
          </a:solidFill>
          <a:ln w="9525">
            <a:solidFill>
              <a:schemeClr val="tx1"/>
            </a:solidFill>
            <a:prstDash val="dash"/>
            <a:miter lim="800000"/>
            <a:headEnd/>
            <a:tailEnd/>
          </a:ln>
        </p:spPr>
        <p:txBody>
          <a:bodyPr wrap="none" anchor="ctr"/>
          <a:lstStyle/>
          <a:p>
            <a:pPr algn="ctr" eaLnBrk="0" hangingPunct="0"/>
            <a:r>
              <a:rPr lang="en-US" sz="2000" b="1" dirty="0">
                <a:solidFill>
                  <a:schemeClr val="bg1"/>
                </a:solidFill>
                <a:latin typeface="Times New Roman" pitchFamily="18" charset="0"/>
              </a:rPr>
              <a:t>Operations</a:t>
            </a:r>
          </a:p>
          <a:p>
            <a:pPr algn="ctr" eaLnBrk="0" hangingPunct="0"/>
            <a:r>
              <a:rPr lang="en-US" sz="2000" b="1" dirty="0">
                <a:solidFill>
                  <a:schemeClr val="bg1"/>
                </a:solidFill>
                <a:latin typeface="Times New Roman" pitchFamily="18" charset="0"/>
              </a:rPr>
              <a:t> Strategy</a:t>
            </a:r>
          </a:p>
        </p:txBody>
      </p:sp>
      <p:sp>
        <p:nvSpPr>
          <p:cNvPr id="40968" name="Rectangle 71"/>
          <p:cNvSpPr>
            <a:spLocks noChangeArrowheads="1"/>
          </p:cNvSpPr>
          <p:nvPr/>
        </p:nvSpPr>
        <p:spPr bwMode="auto">
          <a:xfrm>
            <a:off x="2879725" y="3559175"/>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dirty="0" smtClean="0">
                <a:solidFill>
                  <a:schemeClr val="accent2"/>
                </a:solidFill>
                <a:latin typeface="Times New Roman" pitchFamily="18" charset="0"/>
              </a:rPr>
              <a:t>Assets</a:t>
            </a:r>
            <a:endParaRPr lang="en-US" sz="1800" b="1" dirty="0">
              <a:solidFill>
                <a:schemeClr val="accent2"/>
              </a:solidFill>
              <a:latin typeface="Times New Roman" pitchFamily="18" charset="0"/>
            </a:endParaRPr>
          </a:p>
        </p:txBody>
      </p:sp>
      <p:sp>
        <p:nvSpPr>
          <p:cNvPr id="40969" name="Rectangle 72"/>
          <p:cNvSpPr>
            <a:spLocks noChangeArrowheads="1"/>
          </p:cNvSpPr>
          <p:nvPr/>
        </p:nvSpPr>
        <p:spPr bwMode="auto">
          <a:xfrm>
            <a:off x="5822950" y="3560763"/>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Processes</a:t>
            </a:r>
          </a:p>
        </p:txBody>
      </p:sp>
      <p:sp>
        <p:nvSpPr>
          <p:cNvPr id="40970" name="AutoShape 73"/>
          <p:cNvSpPr>
            <a:spLocks noChangeArrowheads="1"/>
          </p:cNvSpPr>
          <p:nvPr/>
        </p:nvSpPr>
        <p:spPr bwMode="auto">
          <a:xfrm flipV="1">
            <a:off x="4930775" y="5989638"/>
            <a:ext cx="457200" cy="401637"/>
          </a:xfrm>
          <a:prstGeom prst="upArrow">
            <a:avLst>
              <a:gd name="adj1" fmla="val 50000"/>
              <a:gd name="adj2" fmla="val 25000"/>
            </a:avLst>
          </a:prstGeom>
          <a:solidFill>
            <a:srgbClr val="CCCCFF"/>
          </a:solidFill>
          <a:ln w="9525">
            <a:solidFill>
              <a:schemeClr val="tx1"/>
            </a:solidFill>
            <a:miter lim="800000"/>
            <a:headEnd/>
            <a:tailEnd/>
          </a:ln>
        </p:spPr>
        <p:txBody>
          <a:bodyPr wrap="none" anchor="ctr"/>
          <a:lstStyle/>
          <a:p>
            <a:endParaRPr lang="en-US"/>
          </a:p>
        </p:txBody>
      </p:sp>
      <p:sp>
        <p:nvSpPr>
          <p:cNvPr id="40971" name="Rectangle 74"/>
          <p:cNvSpPr>
            <a:spLocks noChangeArrowheads="1"/>
          </p:cNvSpPr>
          <p:nvPr/>
        </p:nvSpPr>
        <p:spPr bwMode="auto">
          <a:xfrm>
            <a:off x="4752975" y="6381750"/>
            <a:ext cx="803275" cy="314325"/>
          </a:xfrm>
          <a:prstGeom prst="rect">
            <a:avLst/>
          </a:prstGeom>
          <a:noFill/>
          <a:ln w="9525">
            <a:no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NPV</a:t>
            </a:r>
          </a:p>
        </p:txBody>
      </p:sp>
      <p:sp>
        <p:nvSpPr>
          <p:cNvPr id="40972" name="Rectangle 75"/>
          <p:cNvSpPr>
            <a:spLocks noChangeArrowheads="1"/>
          </p:cNvSpPr>
          <p:nvPr/>
        </p:nvSpPr>
        <p:spPr bwMode="auto">
          <a:xfrm>
            <a:off x="4364038" y="1106488"/>
            <a:ext cx="1597025" cy="577850"/>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Value</a:t>
            </a:r>
          </a:p>
          <a:p>
            <a:pPr algn="ctr" eaLnBrk="0" hangingPunct="0"/>
            <a:r>
              <a:rPr lang="en-US" sz="1800" b="1">
                <a:solidFill>
                  <a:schemeClr val="accent2"/>
                </a:solidFill>
                <a:latin typeface="Times New Roman" pitchFamily="18" charset="0"/>
              </a:rPr>
              <a:t>Proposition</a:t>
            </a:r>
          </a:p>
        </p:txBody>
      </p:sp>
      <p:cxnSp>
        <p:nvCxnSpPr>
          <p:cNvPr id="40973" name="AutoShape 76"/>
          <p:cNvCxnSpPr>
            <a:cxnSpLocks noChangeShapeType="1"/>
            <a:stCxn id="40972" idx="2"/>
            <a:endCxn id="40966" idx="0"/>
          </p:cNvCxnSpPr>
          <p:nvPr/>
        </p:nvCxnSpPr>
        <p:spPr bwMode="auto">
          <a:xfrm>
            <a:off x="5162550" y="1684338"/>
            <a:ext cx="0" cy="450850"/>
          </a:xfrm>
          <a:prstGeom prst="straightConnector1">
            <a:avLst/>
          </a:prstGeom>
          <a:noFill/>
          <a:ln w="12700">
            <a:solidFill>
              <a:schemeClr val="tx1"/>
            </a:solidFill>
            <a:round/>
            <a:headEnd type="triangle" w="sm" len="sm"/>
            <a:tailEnd type="triangle" w="sm" len="sm"/>
          </a:ln>
        </p:spPr>
      </p:cxnSp>
      <p:cxnSp>
        <p:nvCxnSpPr>
          <p:cNvPr id="40974" name="AutoShape 77"/>
          <p:cNvCxnSpPr>
            <a:cxnSpLocks noChangeShapeType="1"/>
            <a:stCxn id="40968" idx="2"/>
            <a:endCxn id="40965" idx="0"/>
          </p:cNvCxnSpPr>
          <p:nvPr/>
        </p:nvCxnSpPr>
        <p:spPr bwMode="auto">
          <a:xfrm>
            <a:off x="3678238" y="4076700"/>
            <a:ext cx="1484312" cy="1109663"/>
          </a:xfrm>
          <a:prstGeom prst="straightConnector1">
            <a:avLst/>
          </a:prstGeom>
          <a:noFill/>
          <a:ln w="12700">
            <a:solidFill>
              <a:schemeClr val="tx1"/>
            </a:solidFill>
            <a:round/>
            <a:headEnd type="triangle" w="sm" len="sm"/>
            <a:tailEnd type="triangle" w="sm" len="sm"/>
          </a:ln>
        </p:spPr>
      </p:cxnSp>
      <p:cxnSp>
        <p:nvCxnSpPr>
          <p:cNvPr id="40975" name="AutoShape 78"/>
          <p:cNvCxnSpPr>
            <a:cxnSpLocks noChangeShapeType="1"/>
            <a:stCxn id="40969" idx="2"/>
            <a:endCxn id="40965" idx="0"/>
          </p:cNvCxnSpPr>
          <p:nvPr/>
        </p:nvCxnSpPr>
        <p:spPr bwMode="auto">
          <a:xfrm flipH="1">
            <a:off x="5162550" y="4078288"/>
            <a:ext cx="1458913" cy="1108075"/>
          </a:xfrm>
          <a:prstGeom prst="straightConnector1">
            <a:avLst/>
          </a:prstGeom>
          <a:noFill/>
          <a:ln w="12700">
            <a:solidFill>
              <a:schemeClr val="tx1"/>
            </a:solidFill>
            <a:round/>
            <a:headEnd type="triangle" w="sm" len="sm"/>
            <a:tailEnd type="triangle" w="sm" len="sm"/>
          </a:ln>
        </p:spPr>
      </p:cxnSp>
      <p:sp>
        <p:nvSpPr>
          <p:cNvPr id="40976" name="Text Box 79"/>
          <p:cNvSpPr txBox="1">
            <a:spLocks noChangeArrowheads="1"/>
          </p:cNvSpPr>
          <p:nvPr/>
        </p:nvSpPr>
        <p:spPr bwMode="auto">
          <a:xfrm>
            <a:off x="841375" y="3113088"/>
            <a:ext cx="1573213" cy="304800"/>
          </a:xfrm>
          <a:prstGeom prst="rect">
            <a:avLst/>
          </a:prstGeom>
          <a:noFill/>
          <a:ln w="9525">
            <a:noFill/>
            <a:prstDash val="dash"/>
            <a:miter lim="800000"/>
            <a:headEnd/>
            <a:tailEnd/>
          </a:ln>
        </p:spPr>
        <p:txBody>
          <a:bodyPr wrap="none">
            <a:spAutoFit/>
          </a:bodyPr>
          <a:lstStyle/>
          <a:p>
            <a:pPr eaLnBrk="0" hangingPunct="0"/>
            <a:r>
              <a:rPr lang="en-US" sz="1400" b="1"/>
              <a:t>Operations View</a:t>
            </a:r>
          </a:p>
        </p:txBody>
      </p:sp>
      <p:sp>
        <p:nvSpPr>
          <p:cNvPr id="40977" name="Text Box 80"/>
          <p:cNvSpPr txBox="1">
            <a:spLocks noChangeArrowheads="1"/>
          </p:cNvSpPr>
          <p:nvPr/>
        </p:nvSpPr>
        <p:spPr bwMode="auto">
          <a:xfrm>
            <a:off x="841375" y="1298575"/>
            <a:ext cx="1209675" cy="304800"/>
          </a:xfrm>
          <a:prstGeom prst="rect">
            <a:avLst/>
          </a:prstGeom>
          <a:noFill/>
          <a:ln w="9525">
            <a:noFill/>
            <a:prstDash val="dash"/>
            <a:miter lim="800000"/>
            <a:headEnd/>
            <a:tailEnd/>
          </a:ln>
        </p:spPr>
        <p:txBody>
          <a:bodyPr wrap="none">
            <a:spAutoFit/>
          </a:bodyPr>
          <a:lstStyle/>
          <a:p>
            <a:pPr eaLnBrk="0" hangingPunct="0"/>
            <a:r>
              <a:rPr lang="en-US" sz="1400" b="1"/>
              <a:t>Market View</a:t>
            </a:r>
          </a:p>
        </p:txBody>
      </p:sp>
      <p:sp>
        <p:nvSpPr>
          <p:cNvPr id="40978" name="Text Box 81"/>
          <p:cNvSpPr txBox="1">
            <a:spLocks noChangeArrowheads="1"/>
          </p:cNvSpPr>
          <p:nvPr/>
        </p:nvSpPr>
        <p:spPr bwMode="auto">
          <a:xfrm>
            <a:off x="841375" y="5548313"/>
            <a:ext cx="1404938" cy="304800"/>
          </a:xfrm>
          <a:prstGeom prst="rect">
            <a:avLst/>
          </a:prstGeom>
          <a:noFill/>
          <a:ln w="9525">
            <a:noFill/>
            <a:prstDash val="dash"/>
            <a:miter lim="800000"/>
            <a:headEnd/>
            <a:tailEnd/>
          </a:ln>
        </p:spPr>
        <p:txBody>
          <a:bodyPr wrap="none">
            <a:spAutoFit/>
          </a:bodyPr>
          <a:lstStyle/>
          <a:p>
            <a:pPr eaLnBrk="0" hangingPunct="0"/>
            <a:r>
              <a:rPr lang="en-US" sz="1400" b="1"/>
              <a:t>Financial View</a:t>
            </a:r>
          </a:p>
        </p:txBody>
      </p:sp>
      <p:sp>
        <p:nvSpPr>
          <p:cNvPr id="40979" name="Line 82"/>
          <p:cNvSpPr>
            <a:spLocks noChangeShapeType="1"/>
          </p:cNvSpPr>
          <p:nvPr/>
        </p:nvSpPr>
        <p:spPr bwMode="auto">
          <a:xfrm>
            <a:off x="795338" y="193198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0" name="Line 83"/>
          <p:cNvSpPr>
            <a:spLocks noChangeShapeType="1"/>
          </p:cNvSpPr>
          <p:nvPr/>
        </p:nvSpPr>
        <p:spPr bwMode="auto">
          <a:xfrm>
            <a:off x="795338" y="49863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1" name="Rectangle 84"/>
          <p:cNvSpPr>
            <a:spLocks noChangeArrowheads="1"/>
          </p:cNvSpPr>
          <p:nvPr/>
        </p:nvSpPr>
        <p:spPr bwMode="auto">
          <a:xfrm>
            <a:off x="4683125" y="4341813"/>
            <a:ext cx="960438" cy="457200"/>
          </a:xfrm>
          <a:prstGeom prst="rect">
            <a:avLst/>
          </a:prstGeom>
          <a:solidFill>
            <a:srgbClr val="C9EAFF"/>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40982" name="Line 85"/>
          <p:cNvSpPr>
            <a:spLocks noChangeShapeType="1"/>
          </p:cNvSpPr>
          <p:nvPr/>
        </p:nvSpPr>
        <p:spPr bwMode="auto">
          <a:xfrm>
            <a:off x="795338" y="42116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3" name="Text Box 86"/>
          <p:cNvSpPr txBox="1">
            <a:spLocks noChangeArrowheads="1"/>
          </p:cNvSpPr>
          <p:nvPr/>
        </p:nvSpPr>
        <p:spPr bwMode="auto">
          <a:xfrm>
            <a:off x="841375" y="4484688"/>
            <a:ext cx="2233613" cy="304800"/>
          </a:xfrm>
          <a:prstGeom prst="rect">
            <a:avLst/>
          </a:prstGeom>
          <a:noFill/>
          <a:ln w="9525">
            <a:noFill/>
            <a:prstDash val="dash"/>
            <a:miter lim="800000"/>
            <a:headEnd/>
            <a:tailEnd/>
          </a:ln>
        </p:spPr>
        <p:txBody>
          <a:bodyPr wrap="none">
            <a:spAutoFit/>
          </a:bodyPr>
          <a:lstStyle/>
          <a:p>
            <a:pPr eaLnBrk="0" hangingPunct="0"/>
            <a:r>
              <a:rPr lang="en-US" sz="1400" b="1"/>
              <a:t>Learning &amp; Growth View</a:t>
            </a:r>
          </a:p>
        </p:txBody>
      </p:sp>
      <p:cxnSp>
        <p:nvCxnSpPr>
          <p:cNvPr id="40984" name="AutoShape 87"/>
          <p:cNvCxnSpPr>
            <a:cxnSpLocks noChangeShapeType="1"/>
            <a:stCxn id="40965" idx="0"/>
            <a:endCxn id="40981" idx="2"/>
          </p:cNvCxnSpPr>
          <p:nvPr/>
        </p:nvCxnSpPr>
        <p:spPr bwMode="auto">
          <a:xfrm flipV="1">
            <a:off x="5162550" y="4799013"/>
            <a:ext cx="1588" cy="387350"/>
          </a:xfrm>
          <a:prstGeom prst="straightConnector1">
            <a:avLst/>
          </a:prstGeom>
          <a:noFill/>
          <a:ln w="12700">
            <a:solidFill>
              <a:schemeClr val="tx1"/>
            </a:solidFill>
            <a:round/>
            <a:headEnd type="triangle" w="med" len="med"/>
            <a:tailEnd type="triangle" w="med" len="med"/>
          </a:ln>
        </p:spPr>
      </p:cxnSp>
      <p:cxnSp>
        <p:nvCxnSpPr>
          <p:cNvPr id="40985" name="AutoShape 88"/>
          <p:cNvCxnSpPr>
            <a:cxnSpLocks noChangeShapeType="1"/>
            <a:stCxn id="40981" idx="0"/>
            <a:endCxn id="40967" idx="3"/>
          </p:cNvCxnSpPr>
          <p:nvPr/>
        </p:nvCxnSpPr>
        <p:spPr bwMode="auto">
          <a:xfrm flipH="1" flipV="1">
            <a:off x="5162550" y="3860800"/>
            <a:ext cx="1588" cy="481013"/>
          </a:xfrm>
          <a:prstGeom prst="straightConnector1">
            <a:avLst/>
          </a:prstGeom>
          <a:noFill/>
          <a:ln w="12700">
            <a:solidFill>
              <a:schemeClr val="tx1"/>
            </a:solidFill>
            <a:round/>
            <a:headEnd type="triangle" w="med" len="med"/>
            <a:tailEnd type="triangle" w="med" len="med"/>
          </a:ln>
        </p:spPr>
      </p:cxnSp>
      <p:sp>
        <p:nvSpPr>
          <p:cNvPr id="40986" name="Line 89"/>
          <p:cNvSpPr>
            <a:spLocks noChangeShapeType="1"/>
          </p:cNvSpPr>
          <p:nvPr/>
        </p:nvSpPr>
        <p:spPr bwMode="auto">
          <a:xfrm>
            <a:off x="4165600" y="5772150"/>
            <a:ext cx="1987550" cy="0"/>
          </a:xfrm>
          <a:prstGeom prst="line">
            <a:avLst/>
          </a:prstGeom>
          <a:noFill/>
          <a:ln w="12700">
            <a:solidFill>
              <a:schemeClr val="tx1"/>
            </a:solidFill>
            <a:round/>
            <a:headEnd/>
            <a:tailEnd/>
          </a:ln>
        </p:spPr>
        <p:txBody>
          <a:bodyPr/>
          <a:lstStyle/>
          <a:p>
            <a:endParaRPr lang="en-US"/>
          </a:p>
        </p:txBody>
      </p:sp>
      <p:sp>
        <p:nvSpPr>
          <p:cNvPr id="40987" name="Text Box 90"/>
          <p:cNvSpPr txBox="1">
            <a:spLocks noChangeArrowheads="1"/>
          </p:cNvSpPr>
          <p:nvPr/>
        </p:nvSpPr>
        <p:spPr bwMode="auto">
          <a:xfrm>
            <a:off x="3884613" y="5702300"/>
            <a:ext cx="1062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Productivity</a:t>
            </a:r>
          </a:p>
        </p:txBody>
      </p:sp>
      <p:sp>
        <p:nvSpPr>
          <p:cNvPr id="40988" name="Text Box 91"/>
          <p:cNvSpPr txBox="1">
            <a:spLocks noChangeArrowheads="1"/>
          </p:cNvSpPr>
          <p:nvPr/>
        </p:nvSpPr>
        <p:spPr bwMode="auto">
          <a:xfrm>
            <a:off x="5621338" y="5702300"/>
            <a:ext cx="808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Revenue</a:t>
            </a:r>
          </a:p>
        </p:txBody>
      </p:sp>
      <p:sp>
        <p:nvSpPr>
          <p:cNvPr id="40989" name="Text Box 92"/>
          <p:cNvSpPr txBox="1">
            <a:spLocks noChangeArrowheads="1"/>
          </p:cNvSpPr>
          <p:nvPr/>
        </p:nvSpPr>
        <p:spPr bwMode="auto">
          <a:xfrm>
            <a:off x="5360988" y="5613400"/>
            <a:ext cx="273050" cy="304800"/>
          </a:xfrm>
          <a:prstGeom prst="rect">
            <a:avLst/>
          </a:prstGeom>
          <a:noFill/>
          <a:ln w="12700">
            <a:noFill/>
            <a:miter lim="800000"/>
            <a:headEnd type="none" w="sm" len="sm"/>
            <a:tailEnd type="none" w="sm" len="sm"/>
          </a:ln>
        </p:spPr>
        <p:txBody>
          <a:bodyPr wrap="none">
            <a:spAutoFit/>
          </a:bodyPr>
          <a:lstStyle/>
          <a:p>
            <a:pPr eaLnBrk="0" hangingPunct="0"/>
            <a:r>
              <a:rPr lang="en-US" sz="1400"/>
              <a:t>x</a:t>
            </a:r>
          </a:p>
        </p:txBody>
      </p:sp>
      <p:sp>
        <p:nvSpPr>
          <p:cNvPr id="40990" name="Line 93"/>
          <p:cNvSpPr>
            <a:spLocks noChangeShapeType="1"/>
          </p:cNvSpPr>
          <p:nvPr/>
        </p:nvSpPr>
        <p:spPr bwMode="auto">
          <a:xfrm flipV="1">
            <a:off x="4189413"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1" name="Line 94"/>
          <p:cNvSpPr>
            <a:spLocks noChangeShapeType="1"/>
          </p:cNvSpPr>
          <p:nvPr/>
        </p:nvSpPr>
        <p:spPr bwMode="auto">
          <a:xfrm flipV="1">
            <a:off x="6135688"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2" name="AutoShape 95"/>
          <p:cNvSpPr>
            <a:spLocks noChangeArrowheads="1"/>
          </p:cNvSpPr>
          <p:nvPr/>
        </p:nvSpPr>
        <p:spPr bwMode="auto">
          <a:xfrm>
            <a:off x="5432425" y="5791200"/>
            <a:ext cx="123825" cy="114300"/>
          </a:xfrm>
          <a:prstGeom prst="triangle">
            <a:avLst>
              <a:gd name="adj" fmla="val 50000"/>
            </a:avLst>
          </a:prstGeom>
          <a:solidFill>
            <a:srgbClr val="808080"/>
          </a:solidFill>
          <a:ln w="12700" algn="ctr">
            <a:noFill/>
            <a:miter lim="800000"/>
            <a:headEnd/>
            <a:tailEnd/>
          </a:ln>
        </p:spPr>
        <p:txBody>
          <a:bodyPr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dirty="0">
                <a:solidFill>
                  <a:srgbClr val="000000"/>
                </a:solidFill>
              </a:rPr>
              <a:t>Better plant work force</a:t>
            </a:r>
            <a:endParaRPr lang="en-US" sz="1200" i="1" dirty="0"/>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389173"/>
            <a:ext cx="5357813" cy="244475"/>
          </a:xfrm>
          <a:prstGeom prst="rect">
            <a:avLst/>
          </a:prstGeom>
          <a:noFill/>
          <a:ln w="12700" algn="ctr">
            <a:noFill/>
            <a:miter lim="800000"/>
            <a:headEnd/>
            <a:tailEnd/>
          </a:ln>
        </p:spPr>
        <p:txBody>
          <a:bodyPr>
            <a:spAutoFit/>
          </a:bodyPr>
          <a:lstStyle/>
          <a:p>
            <a:pPr eaLnBrk="0" hangingPunct="0"/>
            <a:r>
              <a:rPr lang="en-US" sz="1000" b="1">
                <a:solidFill>
                  <a:srgbClr val="FFFFFF"/>
                </a:solidFill>
              </a:rPr>
              <a:t>Source: </a:t>
            </a:r>
            <a:r>
              <a:rPr lang="en-US" sz="1000">
                <a:solidFill>
                  <a:srgbClr val="FFFFFF"/>
                </a:solidFill>
              </a:rPr>
              <a:t>Booz Allen Hamilton/IPSOS-MORI survey of manufacturing leaders</a:t>
            </a: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smtClean="0"/>
          </a:p>
        </p:txBody>
      </p:sp>
      <p:pic>
        <p:nvPicPr>
          <p:cNvPr id="41987" name="Picture 2" descr="BalancedScoreCard_Mobil.eps"/>
          <p:cNvPicPr>
            <a:picLocks noChangeAspect="1"/>
          </p:cNvPicPr>
          <p:nvPr/>
        </p:nvPicPr>
        <p:blipFill>
          <a:blip r:embed="rId3" cstate="print"/>
          <a:srcRect/>
          <a:stretch>
            <a:fillRect/>
          </a:stretch>
        </p:blipFill>
        <p:spPr bwMode="auto">
          <a:xfrm rot="-5400000">
            <a:off x="1139825" y="-1143000"/>
            <a:ext cx="6864350" cy="91440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1"/>
          <p:cNvSpPr>
            <a:spLocks noChangeArrowheads="1"/>
          </p:cNvSpPr>
          <p:nvPr/>
        </p:nvSpPr>
        <p:spPr bwMode="auto">
          <a:xfrm>
            <a:off x="1579563" y="1924050"/>
            <a:ext cx="5994400" cy="3162300"/>
          </a:xfrm>
          <a:prstGeom prst="rect">
            <a:avLst/>
          </a:prstGeom>
          <a:solidFill>
            <a:srgbClr val="FFFFCC"/>
          </a:solidFill>
          <a:ln w="12700">
            <a:solidFill>
              <a:schemeClr val="bg1"/>
            </a:solidFill>
            <a:miter lim="800000"/>
            <a:headEnd/>
            <a:tailEnd/>
          </a:ln>
        </p:spPr>
        <p:txBody>
          <a:bodyPr/>
          <a:lstStyle/>
          <a:p>
            <a:endParaRPr lang="en-US">
              <a:solidFill>
                <a:srgbClr val="FFFFFF"/>
              </a:solidFill>
            </a:endParaRPr>
          </a:p>
        </p:txBody>
      </p:sp>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4582" name="Rectangle 22"/>
          <p:cNvSpPr>
            <a:spLocks noChangeArrowheads="1"/>
          </p:cNvSpPr>
          <p:nvPr/>
        </p:nvSpPr>
        <p:spPr bwMode="auto">
          <a:xfrm>
            <a:off x="2923883" y="1447800"/>
            <a:ext cx="1065997" cy="184666"/>
          </a:xfrm>
          <a:prstGeom prst="rect">
            <a:avLst/>
          </a:prstGeom>
          <a:noFill/>
          <a:ln w="9525">
            <a:noFill/>
            <a:miter lim="800000"/>
            <a:headEnd/>
            <a:tailEnd/>
          </a:ln>
        </p:spPr>
        <p:txBody>
          <a:bodyPr wrap="none" lIns="0" tIns="0" rIns="0" bIns="0">
            <a:spAutoFit/>
          </a:bodyPr>
          <a:lstStyle/>
          <a:p>
            <a:pPr algn="ctr"/>
            <a:r>
              <a:rPr lang="en-US" sz="1200" dirty="0">
                <a:solidFill>
                  <a:srgbClr val="FFFFFF"/>
                </a:solidFill>
                <a:latin typeface="Geneva"/>
              </a:rPr>
              <a:t>Capital markets</a:t>
            </a:r>
            <a:endParaRPr lang="en-US" dirty="0">
              <a:solidFill>
                <a:srgbClr val="FFFFFF"/>
              </a:solidFill>
              <a:latin typeface="Times New Roman" pitchFamily="18" charset="0"/>
            </a:endParaRPr>
          </a:p>
        </p:txBody>
      </p:sp>
      <p:sp>
        <p:nvSpPr>
          <p:cNvPr id="24607" name="Rectangle 62"/>
          <p:cNvSpPr>
            <a:spLocks noChangeArrowheads="1"/>
          </p:cNvSpPr>
          <p:nvPr/>
        </p:nvSpPr>
        <p:spPr bwMode="auto">
          <a:xfrm>
            <a:off x="7882059" y="3567198"/>
            <a:ext cx="811119" cy="553998"/>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Output</a:t>
            </a:r>
          </a:p>
          <a:p>
            <a:pPr algn="ctr"/>
            <a:r>
              <a:rPr lang="en-US" sz="1200" dirty="0" smtClean="0">
                <a:solidFill>
                  <a:srgbClr val="FFFFFF"/>
                </a:solidFill>
                <a:latin typeface="Geneva"/>
              </a:rPr>
              <a:t>Markets</a:t>
            </a:r>
          </a:p>
          <a:p>
            <a:pPr algn="ctr"/>
            <a:r>
              <a:rPr lang="en-US" sz="1200" dirty="0" smtClean="0">
                <a:solidFill>
                  <a:srgbClr val="FFFFFF"/>
                </a:solidFill>
                <a:latin typeface="Geneva"/>
              </a:rPr>
              <a:t>(DEMAND) </a:t>
            </a:r>
            <a:endParaRPr lang="en-US" dirty="0">
              <a:solidFill>
                <a:srgbClr val="FFFFFF"/>
              </a:solidFill>
              <a:latin typeface="Times New Roman" pitchFamily="18" charset="0"/>
            </a:endParaRPr>
          </a:p>
        </p:txBody>
      </p:sp>
      <p:sp>
        <p:nvSpPr>
          <p:cNvPr id="24610" name="Rectangle 65"/>
          <p:cNvSpPr>
            <a:spLocks noChangeArrowheads="1"/>
          </p:cNvSpPr>
          <p:nvPr/>
        </p:nvSpPr>
        <p:spPr bwMode="auto">
          <a:xfrm>
            <a:off x="670712" y="3572250"/>
            <a:ext cx="740395" cy="553998"/>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Input</a:t>
            </a:r>
          </a:p>
          <a:p>
            <a:pPr algn="ctr"/>
            <a:r>
              <a:rPr lang="en-US" sz="1200" dirty="0" smtClean="0">
                <a:solidFill>
                  <a:srgbClr val="FFFFFF"/>
                </a:solidFill>
                <a:latin typeface="Geneva"/>
              </a:rPr>
              <a:t>markets</a:t>
            </a:r>
          </a:p>
          <a:p>
            <a:pPr algn="ctr"/>
            <a:r>
              <a:rPr lang="en-US" sz="1200" dirty="0" smtClean="0">
                <a:solidFill>
                  <a:srgbClr val="FFFFFF"/>
                </a:solidFill>
                <a:latin typeface="Geneva"/>
              </a:rPr>
              <a:t>(SUPPLY) </a:t>
            </a:r>
            <a:endParaRPr lang="en-US" dirty="0">
              <a:solidFill>
                <a:srgbClr val="FFFFFF"/>
              </a:solidFill>
              <a:latin typeface="Times New Roman" pitchFamily="18" charset="0"/>
            </a:endParaRPr>
          </a:p>
        </p:txBody>
      </p:sp>
      <p:sp>
        <p:nvSpPr>
          <p:cNvPr id="71" name="Rectangle 22"/>
          <p:cNvSpPr>
            <a:spLocks noChangeArrowheads="1"/>
          </p:cNvSpPr>
          <p:nvPr/>
        </p:nvSpPr>
        <p:spPr bwMode="auto">
          <a:xfrm>
            <a:off x="5209422" y="1447800"/>
            <a:ext cx="981039" cy="184666"/>
          </a:xfrm>
          <a:prstGeom prst="rect">
            <a:avLst/>
          </a:prstGeom>
          <a:noFill/>
          <a:ln w="9525">
            <a:noFill/>
            <a:miter lim="800000"/>
            <a:headEnd/>
            <a:tailEnd/>
          </a:ln>
        </p:spPr>
        <p:txBody>
          <a:bodyPr wrap="none" lIns="0" tIns="0" rIns="0" bIns="0">
            <a:spAutoFit/>
          </a:bodyPr>
          <a:lstStyle/>
          <a:p>
            <a:pPr algn="ctr"/>
            <a:r>
              <a:rPr lang="en-US" sz="1200" dirty="0" smtClean="0">
                <a:solidFill>
                  <a:srgbClr val="FFFFFF"/>
                </a:solidFill>
                <a:latin typeface="Geneva"/>
              </a:rPr>
              <a:t>Labor </a:t>
            </a:r>
            <a:r>
              <a:rPr lang="en-US" sz="1200" dirty="0">
                <a:solidFill>
                  <a:srgbClr val="FFFFFF"/>
                </a:solidFill>
                <a:latin typeface="Geneva"/>
              </a:rPr>
              <a:t>markets</a:t>
            </a:r>
            <a:endParaRPr lang="en-US" dirty="0">
              <a:solidFill>
                <a:srgbClr val="FFFFFF"/>
              </a:solidFill>
              <a:latin typeface="Times New Roman" pitchFamily="18" charset="0"/>
            </a:endParaRPr>
          </a:p>
        </p:txBody>
      </p:sp>
      <p:sp>
        <p:nvSpPr>
          <p:cNvPr id="82" name="Rounded Rectangle 81"/>
          <p:cNvSpPr/>
          <p:nvPr/>
        </p:nvSpPr>
        <p:spPr bwMode="auto">
          <a:xfrm>
            <a:off x="2937084" y="2345800"/>
            <a:ext cx="1043840" cy="892488"/>
          </a:xfrm>
          <a:prstGeom prst="roundRect">
            <a:avLst/>
          </a:prstGeom>
          <a:solidFill>
            <a:schemeClr val="accent6">
              <a:lumMod val="20000"/>
              <a:lumOff val="80000"/>
            </a:schemeClr>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algn="ctr"/>
            <a:r>
              <a:rPr lang="en-US" sz="4000" dirty="0" smtClean="0">
                <a:solidFill>
                  <a:srgbClr val="000000"/>
                </a:solidFill>
                <a:latin typeface="Arial" charset="0"/>
              </a:rPr>
              <a:t>A</a:t>
            </a:r>
          </a:p>
        </p:txBody>
      </p:sp>
      <p:grpSp>
        <p:nvGrpSpPr>
          <p:cNvPr id="2" name="Group 87"/>
          <p:cNvGrpSpPr/>
          <p:nvPr/>
        </p:nvGrpSpPr>
        <p:grpSpPr>
          <a:xfrm>
            <a:off x="1874268" y="3507306"/>
            <a:ext cx="5486400" cy="680748"/>
            <a:chOff x="76200" y="1905000"/>
            <a:chExt cx="8991600" cy="3733800"/>
          </a:xfrm>
        </p:grpSpPr>
        <p:sp>
          <p:nvSpPr>
            <p:cNvPr id="83" name="AutoShape 3"/>
            <p:cNvSpPr>
              <a:spLocks noChangeArrowheads="1"/>
            </p:cNvSpPr>
            <p:nvPr/>
          </p:nvSpPr>
          <p:spPr bwMode="auto">
            <a:xfrm>
              <a:off x="76200" y="1905000"/>
              <a:ext cx="2392363"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Design</a:t>
              </a:r>
              <a:endParaRPr lang="en-US" sz="1200" dirty="0">
                <a:solidFill>
                  <a:srgbClr val="000000"/>
                </a:solidFill>
              </a:endParaRPr>
            </a:p>
          </p:txBody>
        </p:sp>
        <p:sp>
          <p:nvSpPr>
            <p:cNvPr id="85" name="AutoShape 5"/>
            <p:cNvSpPr>
              <a:spLocks noChangeArrowheads="1"/>
            </p:cNvSpPr>
            <p:nvPr/>
          </p:nvSpPr>
          <p:spPr bwMode="auto">
            <a:xfrm>
              <a:off x="2819671"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Make</a:t>
              </a:r>
              <a:endParaRPr lang="en-US" sz="1200" dirty="0">
                <a:solidFill>
                  <a:srgbClr val="000000"/>
                </a:solidFill>
              </a:endParaRPr>
            </a:p>
          </p:txBody>
        </p:sp>
        <p:sp>
          <p:nvSpPr>
            <p:cNvPr id="90" name="AutoShape 5"/>
            <p:cNvSpPr>
              <a:spLocks noChangeArrowheads="1"/>
            </p:cNvSpPr>
            <p:nvPr/>
          </p:nvSpPr>
          <p:spPr bwMode="auto">
            <a:xfrm>
              <a:off x="1652252"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Buy</a:t>
              </a:r>
              <a:endParaRPr lang="en-US" sz="1200" dirty="0">
                <a:solidFill>
                  <a:srgbClr val="000000"/>
                </a:solidFill>
              </a:endParaRPr>
            </a:p>
          </p:txBody>
        </p:sp>
        <p:sp>
          <p:nvSpPr>
            <p:cNvPr id="91" name="AutoShape 5"/>
            <p:cNvSpPr>
              <a:spLocks noChangeArrowheads="1"/>
            </p:cNvSpPr>
            <p:nvPr/>
          </p:nvSpPr>
          <p:spPr bwMode="auto">
            <a:xfrm>
              <a:off x="2720316"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Make</a:t>
              </a:r>
              <a:endParaRPr lang="en-US" sz="1200" dirty="0">
                <a:solidFill>
                  <a:srgbClr val="000000"/>
                </a:solidFill>
              </a:endParaRPr>
            </a:p>
          </p:txBody>
        </p:sp>
        <p:sp>
          <p:nvSpPr>
            <p:cNvPr id="89" name="AutoShape 5"/>
            <p:cNvSpPr>
              <a:spLocks noChangeArrowheads="1"/>
            </p:cNvSpPr>
            <p:nvPr/>
          </p:nvSpPr>
          <p:spPr bwMode="auto">
            <a:xfrm>
              <a:off x="4011926" y="1905000"/>
              <a:ext cx="2574926"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  </a:t>
              </a:r>
              <a:r>
                <a:rPr lang="en-US" sz="1200" dirty="0" smtClean="0">
                  <a:solidFill>
                    <a:srgbClr val="000000"/>
                  </a:solidFill>
                </a:rPr>
                <a:t>Market</a:t>
              </a:r>
              <a:endParaRPr lang="en-US" sz="1200" dirty="0">
                <a:solidFill>
                  <a:srgbClr val="000000"/>
                </a:solidFill>
              </a:endParaRPr>
            </a:p>
          </p:txBody>
        </p:sp>
        <p:sp>
          <p:nvSpPr>
            <p:cNvPr id="86" name="AutoShape 6"/>
            <p:cNvSpPr>
              <a:spLocks noChangeArrowheads="1"/>
            </p:cNvSpPr>
            <p:nvPr/>
          </p:nvSpPr>
          <p:spPr bwMode="auto">
            <a:xfrm>
              <a:off x="5381625" y="1905000"/>
              <a:ext cx="2392363"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dirty="0">
                  <a:solidFill>
                    <a:srgbClr val="000000"/>
                  </a:solidFill>
                </a:rPr>
                <a:t>Distribute</a:t>
              </a:r>
            </a:p>
          </p:txBody>
        </p:sp>
        <p:sp>
          <p:nvSpPr>
            <p:cNvPr id="87" name="AutoShape 7"/>
            <p:cNvSpPr>
              <a:spLocks noChangeArrowheads="1"/>
            </p:cNvSpPr>
            <p:nvPr/>
          </p:nvSpPr>
          <p:spPr bwMode="auto">
            <a:xfrm>
              <a:off x="7086600" y="1905000"/>
              <a:ext cx="1981200" cy="3733800"/>
            </a:xfrm>
            <a:prstGeom prst="chevron">
              <a:avLst>
                <a:gd name="adj" fmla="val 25000"/>
              </a:avLst>
            </a:prstGeom>
            <a:solidFill>
              <a:schemeClr val="hlink"/>
            </a:solidFill>
            <a:ln w="28575">
              <a:solidFill>
                <a:schemeClr val="tx1"/>
              </a:solidFill>
              <a:miter lim="800000"/>
              <a:headEnd type="none" w="sm" len="sm"/>
              <a:tailEnd type="none" w="sm" len="sm"/>
            </a:ln>
            <a:effectLst/>
          </p:spPr>
          <p:txBody>
            <a:bodyPr wrap="none" anchor="ctr"/>
            <a:lstStyle/>
            <a:p>
              <a:pPr eaLnBrk="0" hangingPunct="0"/>
              <a:r>
                <a:rPr lang="en-US" sz="1200">
                  <a:solidFill>
                    <a:srgbClr val="000000"/>
                  </a:solidFill>
                </a:rPr>
                <a:t>  Service</a:t>
              </a:r>
            </a:p>
          </p:txBody>
        </p:sp>
      </p:grpSp>
      <p:sp>
        <p:nvSpPr>
          <p:cNvPr id="92" name="Rounded Rectangle 91"/>
          <p:cNvSpPr/>
          <p:nvPr/>
        </p:nvSpPr>
        <p:spPr bwMode="auto">
          <a:xfrm>
            <a:off x="5175091" y="2345800"/>
            <a:ext cx="1043840" cy="892488"/>
          </a:xfrm>
          <a:prstGeom prst="roundRect">
            <a:avLst/>
          </a:prstGeom>
          <a:solidFill>
            <a:schemeClr val="accent6">
              <a:lumMod val="20000"/>
              <a:lumOff val="80000"/>
            </a:schemeClr>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noAutofit/>
          </a:bodyPr>
          <a:lstStyle/>
          <a:p>
            <a:pPr algn="ctr"/>
            <a:r>
              <a:rPr lang="en-US" sz="4000" dirty="0" smtClean="0">
                <a:solidFill>
                  <a:srgbClr val="000000"/>
                </a:solidFill>
                <a:latin typeface="Arial" charset="0"/>
              </a:rPr>
              <a:t>P</a:t>
            </a:r>
          </a:p>
        </p:txBody>
      </p:sp>
      <p:cxnSp>
        <p:nvCxnSpPr>
          <p:cNvPr id="94" name="Straight Arrow Connector 93"/>
          <p:cNvCxnSpPr>
            <a:stCxn id="24582" idx="2"/>
            <a:endCxn id="82" idx="0"/>
          </p:cNvCxnSpPr>
          <p:nvPr/>
        </p:nvCxnSpPr>
        <p:spPr bwMode="auto">
          <a:xfrm>
            <a:off x="3456882" y="1632466"/>
            <a:ext cx="2122" cy="713334"/>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95" name="Straight Arrow Connector 94"/>
          <p:cNvCxnSpPr>
            <a:stCxn id="71" idx="2"/>
            <a:endCxn id="82" idx="3"/>
          </p:cNvCxnSpPr>
          <p:nvPr/>
        </p:nvCxnSpPr>
        <p:spPr bwMode="auto">
          <a:xfrm flipH="1">
            <a:off x="3980924" y="1632466"/>
            <a:ext cx="1719018" cy="1159578"/>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98" name="Straight Arrow Connector 97"/>
          <p:cNvCxnSpPr>
            <a:stCxn id="24582" idx="2"/>
            <a:endCxn id="92" idx="1"/>
          </p:cNvCxnSpPr>
          <p:nvPr/>
        </p:nvCxnSpPr>
        <p:spPr bwMode="auto">
          <a:xfrm>
            <a:off x="3456882" y="1632466"/>
            <a:ext cx="1718209" cy="1159578"/>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101" name="Straight Arrow Connector 100"/>
          <p:cNvCxnSpPr>
            <a:stCxn id="71" idx="2"/>
            <a:endCxn id="92" idx="0"/>
          </p:cNvCxnSpPr>
          <p:nvPr/>
        </p:nvCxnSpPr>
        <p:spPr bwMode="auto">
          <a:xfrm flipH="1">
            <a:off x="5697011" y="1632466"/>
            <a:ext cx="2931" cy="713334"/>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sp>
        <p:nvSpPr>
          <p:cNvPr id="106" name="Text Box 8"/>
          <p:cNvSpPr txBox="1">
            <a:spLocks noChangeArrowheads="1"/>
          </p:cNvSpPr>
          <p:nvPr/>
        </p:nvSpPr>
        <p:spPr bwMode="auto">
          <a:xfrm>
            <a:off x="2386898" y="4285297"/>
            <a:ext cx="4409733" cy="276999"/>
          </a:xfrm>
          <a:prstGeom prst="rect">
            <a:avLst/>
          </a:prstGeom>
          <a:noFill/>
          <a:ln w="12700">
            <a:noFill/>
            <a:miter lim="800000"/>
            <a:headEnd type="none" w="sm" len="sm"/>
            <a:tailEnd type="none" w="sm" len="sm"/>
          </a:ln>
          <a:effectLst/>
        </p:spPr>
        <p:txBody>
          <a:bodyPr wrap="none">
            <a:spAutoFit/>
          </a:bodyPr>
          <a:lstStyle/>
          <a:p>
            <a:pPr eaLnBrk="0" hangingPunct="0"/>
            <a:r>
              <a:rPr lang="en-US" sz="1200" dirty="0">
                <a:solidFill>
                  <a:srgbClr val="000000"/>
                </a:solidFill>
              </a:rPr>
              <a:t>Finance, Information Systems, Human Resources, Accounting</a:t>
            </a:r>
          </a:p>
        </p:txBody>
      </p:sp>
      <p:cxnSp>
        <p:nvCxnSpPr>
          <p:cNvPr id="107" name="Straight Arrow Connector 106"/>
          <p:cNvCxnSpPr>
            <a:stCxn id="24610" idx="3"/>
            <a:endCxn id="83" idx="1"/>
          </p:cNvCxnSpPr>
          <p:nvPr/>
        </p:nvCxnSpPr>
        <p:spPr bwMode="auto">
          <a:xfrm flipV="1">
            <a:off x="1411107" y="3847680"/>
            <a:ext cx="633348" cy="1569"/>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cxnSp>
        <p:nvCxnSpPr>
          <p:cNvPr id="110" name="Straight Arrow Connector 109"/>
          <p:cNvCxnSpPr>
            <a:stCxn id="87" idx="3"/>
            <a:endCxn id="24607" idx="1"/>
          </p:cNvCxnSpPr>
          <p:nvPr/>
        </p:nvCxnSpPr>
        <p:spPr bwMode="auto">
          <a:xfrm flipV="1">
            <a:off x="7360668" y="3844197"/>
            <a:ext cx="521391" cy="3483"/>
          </a:xfrm>
          <a:prstGeom prst="straightConnector1">
            <a:avLst/>
          </a:prstGeom>
          <a:solidFill>
            <a:schemeClr val="accent1"/>
          </a:solidFill>
          <a:ln w="19050" cap="flat" cmpd="sng" algn="ctr">
            <a:solidFill>
              <a:schemeClr val="accent2"/>
            </a:solidFill>
            <a:prstDash val="solid"/>
            <a:round/>
            <a:headEnd type="none" w="med" len="med"/>
            <a:tailEnd type="arrow"/>
          </a:ln>
          <a:effectLst/>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6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6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P spid="24607" grpId="0"/>
      <p:bldP spid="24610" grpId="0"/>
      <p:bldP spid="71" grpId="0"/>
      <p:bldP spid="82" grpId="0" animBg="1"/>
      <p:bldP spid="92" grpId="0" animBg="1"/>
      <p:bldP spid="10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dirty="0" smtClean="0"/>
              <a:t>Goal: by the end of this course you will be able to:</a:t>
            </a:r>
          </a:p>
          <a:p>
            <a:pPr marL="838200" lvl="1" indent="-381000" eaLnBrk="1" hangingPunct="1">
              <a:buFontTx/>
              <a:buAutoNum type="arabicPeriod"/>
            </a:pPr>
            <a:r>
              <a:rPr lang="en-US" dirty="0" smtClean="0">
                <a:solidFill>
                  <a:srgbClr val="FF3300"/>
                </a:solidFill>
              </a:rPr>
              <a:t>Formulate an operations strategy</a:t>
            </a:r>
          </a:p>
          <a:p>
            <a:pPr marL="1257300" lvl="2" indent="-342900" eaLnBrk="1" hangingPunct="1"/>
            <a:r>
              <a:rPr lang="en-US" dirty="0" smtClean="0"/>
              <a:t>Understand the key elements and decisions</a:t>
            </a:r>
          </a:p>
          <a:p>
            <a:pPr marL="838200" lvl="1" indent="-381000" eaLnBrk="1" hangingPunct="1">
              <a:buFontTx/>
              <a:buAutoNum type="arabicPeriod"/>
            </a:pPr>
            <a:r>
              <a:rPr lang="en-US" dirty="0" smtClean="0">
                <a:solidFill>
                  <a:srgbClr val="FF3300"/>
                </a:solidFill>
              </a:rPr>
              <a:t>Analyze, Value and Optimize an operations strategy</a:t>
            </a:r>
          </a:p>
          <a:p>
            <a:pPr marL="1257300" lvl="2" indent="-342900" eaLnBrk="1" hangingPunct="1"/>
            <a:r>
              <a:rPr lang="en-US" dirty="0" smtClean="0"/>
              <a:t>Analyze key drivers/decisions for each element in an ops strategy</a:t>
            </a:r>
          </a:p>
          <a:p>
            <a:pPr marL="1257300" lvl="2" indent="-342900" eaLnBrk="1" hangingPunct="1"/>
            <a:r>
              <a:rPr lang="en-US" dirty="0" smtClean="0"/>
              <a:t>Evaluate them qualitatively and financially</a:t>
            </a:r>
          </a:p>
          <a:p>
            <a:pPr marL="1257300" lvl="2" indent="-342900" eaLnBrk="1" hangingPunct="1"/>
            <a:r>
              <a:rPr lang="en-US" dirty="0" smtClean="0"/>
              <a:t>Develop recommendations and implementation plans</a:t>
            </a:r>
          </a:p>
          <a:p>
            <a:pPr marL="457200" indent="-457200" eaLnBrk="1" hangingPunct="1"/>
            <a:endParaRPr lang="en-US" dirty="0" smtClean="0"/>
          </a:p>
          <a:p>
            <a:pPr marL="457200" indent="-457200" eaLnBrk="1" hangingPunct="1"/>
            <a:r>
              <a:rPr lang="en-US" dirty="0" smtClean="0"/>
              <a:t>Approach:	</a:t>
            </a:r>
            <a:endParaRPr lang="en-US" dirty="0" smtClean="0">
              <a:solidFill>
                <a:srgbClr val="FF3300"/>
              </a:solidFill>
            </a:endParaRPr>
          </a:p>
          <a:p>
            <a:pPr marL="838200" lvl="1" indent="-381000" eaLnBrk="1" hangingPunct="1">
              <a:buFontTx/>
              <a:buAutoNum type="arabicPeriod"/>
            </a:pPr>
            <a:r>
              <a:rPr lang="en-US" dirty="0" smtClean="0">
                <a:solidFill>
                  <a:srgbClr val="FF3300"/>
                </a:solidFill>
              </a:rPr>
              <a:t>Strategic decisions grounded in operational reality</a:t>
            </a:r>
          </a:p>
          <a:p>
            <a:pPr marL="1257300" lvl="2" indent="-342900" eaLnBrk="1" hangingPunct="1"/>
            <a:r>
              <a:rPr lang="en-US" dirty="0" smtClean="0"/>
              <a:t>Each session and case will have strategic level questions</a:t>
            </a:r>
          </a:p>
          <a:p>
            <a:pPr marL="1257300" lvl="2" indent="-342900" eaLnBrk="1" hangingPunct="1"/>
            <a:r>
              <a:rPr lang="en-US" dirty="0" smtClean="0"/>
              <a:t>We will use detailed operational analysis to guide strategic decisions so they are grounded in reality</a:t>
            </a:r>
          </a:p>
          <a:p>
            <a:pPr marL="838200" lvl="1" indent="-381000" eaLnBrk="1" hangingPunct="1">
              <a:buFontTx/>
              <a:buAutoNum type="arabicPeriod"/>
            </a:pPr>
            <a:r>
              <a:rPr lang="en-US" dirty="0" smtClean="0">
                <a:solidFill>
                  <a:srgbClr val="FF3300"/>
                </a:solidFill>
              </a:rPr>
              <a:t>Combine qualitative and quantitative tools </a:t>
            </a:r>
            <a:r>
              <a:rPr lang="en-US" dirty="0" smtClean="0"/>
              <a:t> </a:t>
            </a:r>
          </a:p>
          <a:p>
            <a:pPr marL="1257300" lvl="2" indent="-342900" eaLnBrk="1" hangingPunct="1"/>
            <a:r>
              <a:rPr lang="en-US" dirty="0" smtClean="0"/>
              <a:t>Each session will focus on a key decision in operations strategy; each case will ask for a qualitative </a:t>
            </a:r>
            <a:r>
              <a:rPr lang="en-US" i="1" dirty="0" smtClean="0"/>
              <a:t>and </a:t>
            </a:r>
            <a:r>
              <a:rPr lang="en-US" dirty="0" smtClean="0"/>
              <a:t>quantitative analysis. The approach is as important as the decision.</a:t>
            </a:r>
          </a:p>
          <a:p>
            <a:pPr marL="1257300" lvl="2" indent="-342900" eaLnBrk="1" hangingPunct="1"/>
            <a:r>
              <a:rPr lang="en-US" dirty="0" smtClean="0"/>
              <a:t>We will draw on concepts from operations as well as the basics from finance for overall </a:t>
            </a:r>
            <a:r>
              <a:rPr lang="en-US" i="1" dirty="0" smtClean="0"/>
              <a:t>evaluation </a:t>
            </a:r>
            <a:r>
              <a:rPr lang="en-US" dirty="0"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8"/>
          <p:cNvSpPr>
            <a:spLocks noGrp="1" noChangeArrowheads="1"/>
          </p:cNvSpPr>
          <p:nvPr>
            <p:ph type="title"/>
          </p:nvPr>
        </p:nvSpPr>
        <p:spPr>
          <a:xfrm>
            <a:off x="381000" y="7938"/>
            <a:ext cx="8577020" cy="955675"/>
          </a:xfrm>
        </p:spPr>
        <p:txBody>
          <a:bodyPr/>
          <a:lstStyle/>
          <a:p>
            <a:pPr eaLnBrk="1" hangingPunct="1"/>
            <a:r>
              <a:rPr lang="en-US" dirty="0" smtClean="0"/>
              <a:t>The Operating System of the Firm = Assets and Processes</a:t>
            </a:r>
            <a:r>
              <a:rPr lang="en-US" sz="2000" dirty="0" smtClean="0"/>
              <a:t/>
            </a:r>
            <a:br>
              <a:rPr lang="en-US" sz="2000" dirty="0" smtClean="0"/>
            </a:br>
            <a:endParaRPr lang="en-US" sz="2000" dirty="0" smtClean="0"/>
          </a:p>
        </p:txBody>
      </p:sp>
      <p:sp>
        <p:nvSpPr>
          <p:cNvPr id="25"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latin typeface="Optima"/>
              <a:cs typeface="Optima"/>
            </a:endParaRPr>
          </a:p>
        </p:txBody>
      </p:sp>
      <p:sp>
        <p:nvSpPr>
          <p:cNvPr id="26"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dirty="0">
              <a:latin typeface="Optima"/>
              <a:cs typeface="Optima"/>
            </a:endParaRPr>
          </a:p>
        </p:txBody>
      </p:sp>
      <p:sp>
        <p:nvSpPr>
          <p:cNvPr id="27" name="Line 12"/>
          <p:cNvSpPr>
            <a:spLocks noChangeShapeType="1"/>
          </p:cNvSpPr>
          <p:nvPr/>
        </p:nvSpPr>
        <p:spPr bwMode="auto">
          <a:xfrm>
            <a:off x="4551363" y="168910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28" name="Rectangle 22"/>
          <p:cNvSpPr>
            <a:spLocks noChangeArrowheads="1"/>
          </p:cNvSpPr>
          <p:nvPr/>
        </p:nvSpPr>
        <p:spPr bwMode="auto">
          <a:xfrm>
            <a:off x="4050205" y="1447800"/>
            <a:ext cx="1026127" cy="184666"/>
          </a:xfrm>
          <a:prstGeom prst="rect">
            <a:avLst/>
          </a:prstGeom>
          <a:noFill/>
          <a:ln w="9525">
            <a:noFill/>
            <a:miter lim="800000"/>
            <a:headEnd/>
            <a:tailEnd/>
          </a:ln>
        </p:spPr>
        <p:txBody>
          <a:bodyPr wrap="none" lIns="0" tIns="0" rIns="0" bIns="0">
            <a:spAutoFit/>
          </a:bodyPr>
          <a:lstStyle/>
          <a:p>
            <a:pPr algn="ctr"/>
            <a:r>
              <a:rPr lang="en-US" sz="1200">
                <a:solidFill>
                  <a:srgbClr val="FFFFFF"/>
                </a:solidFill>
                <a:latin typeface="Optima"/>
                <a:cs typeface="Optima"/>
              </a:rPr>
              <a:t>Capital markets</a:t>
            </a:r>
            <a:endParaRPr lang="en-US">
              <a:solidFill>
                <a:srgbClr val="FFFFFF"/>
              </a:solidFill>
              <a:latin typeface="Optima"/>
              <a:cs typeface="Optima"/>
            </a:endParaRPr>
          </a:p>
        </p:txBody>
      </p:sp>
      <p:sp>
        <p:nvSpPr>
          <p:cNvPr id="29" name="Rectangle 28"/>
          <p:cNvSpPr>
            <a:spLocks noChangeArrowheads="1"/>
          </p:cNvSpPr>
          <p:nvPr/>
        </p:nvSpPr>
        <p:spPr bwMode="auto">
          <a:xfrm>
            <a:off x="4297363" y="2032000"/>
            <a:ext cx="64120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FINANCE</a:t>
            </a:r>
            <a:endParaRPr lang="en-US">
              <a:latin typeface="Optima"/>
              <a:cs typeface="Optima"/>
            </a:endParaRPr>
          </a:p>
        </p:txBody>
      </p:sp>
      <p:grpSp>
        <p:nvGrpSpPr>
          <p:cNvPr id="30" name="Group 31"/>
          <p:cNvGrpSpPr>
            <a:grpSpLocks/>
          </p:cNvGrpSpPr>
          <p:nvPr/>
        </p:nvGrpSpPr>
        <p:grpSpPr bwMode="auto">
          <a:xfrm>
            <a:off x="4500563" y="2260600"/>
            <a:ext cx="101600" cy="571500"/>
            <a:chOff x="2480" y="1537"/>
            <a:chExt cx="64" cy="360"/>
          </a:xfrm>
        </p:grpSpPr>
        <p:sp>
          <p:nvSpPr>
            <p:cNvPr id="31"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latin typeface="Optima"/>
                <a:cs typeface="Optima"/>
              </a:endParaRPr>
            </a:p>
          </p:txBody>
        </p:sp>
        <p:sp>
          <p:nvSpPr>
            <p:cNvPr id="32"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33" name="Rectangle 38"/>
          <p:cNvSpPr>
            <a:spLocks noChangeArrowheads="1"/>
          </p:cNvSpPr>
          <p:nvPr/>
        </p:nvSpPr>
        <p:spPr bwMode="auto">
          <a:xfrm>
            <a:off x="7200900" y="2628900"/>
            <a:ext cx="13680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M </a:t>
            </a:r>
            <a:endParaRPr lang="en-US">
              <a:latin typeface="Optima"/>
              <a:cs typeface="Optima"/>
            </a:endParaRPr>
          </a:p>
        </p:txBody>
      </p:sp>
      <p:sp>
        <p:nvSpPr>
          <p:cNvPr id="34" name="Rectangle 39"/>
          <p:cNvSpPr>
            <a:spLocks noChangeArrowheads="1"/>
          </p:cNvSpPr>
          <p:nvPr/>
        </p:nvSpPr>
        <p:spPr bwMode="auto">
          <a:xfrm>
            <a:off x="7200900" y="28321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a:t>
            </a:r>
            <a:endParaRPr lang="en-US">
              <a:latin typeface="Optima"/>
              <a:cs typeface="Optima"/>
            </a:endParaRPr>
          </a:p>
        </p:txBody>
      </p:sp>
      <p:sp>
        <p:nvSpPr>
          <p:cNvPr id="35" name="Rectangle 40"/>
          <p:cNvSpPr>
            <a:spLocks noChangeArrowheads="1"/>
          </p:cNvSpPr>
          <p:nvPr/>
        </p:nvSpPr>
        <p:spPr bwMode="auto">
          <a:xfrm>
            <a:off x="7200900" y="30353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a:t>
            </a:r>
            <a:endParaRPr lang="en-US">
              <a:latin typeface="Optima"/>
              <a:cs typeface="Optima"/>
            </a:endParaRPr>
          </a:p>
        </p:txBody>
      </p:sp>
      <p:sp>
        <p:nvSpPr>
          <p:cNvPr id="36" name="Rectangle 41"/>
          <p:cNvSpPr>
            <a:spLocks noChangeArrowheads="1"/>
          </p:cNvSpPr>
          <p:nvPr/>
        </p:nvSpPr>
        <p:spPr bwMode="auto">
          <a:xfrm>
            <a:off x="7200900" y="32385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K</a:t>
            </a:r>
            <a:endParaRPr lang="en-US">
              <a:latin typeface="Optima"/>
              <a:cs typeface="Optima"/>
            </a:endParaRPr>
          </a:p>
        </p:txBody>
      </p:sp>
      <p:sp>
        <p:nvSpPr>
          <p:cNvPr id="37" name="Rectangle 42"/>
          <p:cNvSpPr>
            <a:spLocks noChangeArrowheads="1"/>
          </p:cNvSpPr>
          <p:nvPr/>
        </p:nvSpPr>
        <p:spPr bwMode="auto">
          <a:xfrm>
            <a:off x="7200900" y="34417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E</a:t>
            </a:r>
            <a:endParaRPr lang="en-US">
              <a:latin typeface="Optima"/>
              <a:cs typeface="Optima"/>
            </a:endParaRPr>
          </a:p>
        </p:txBody>
      </p:sp>
      <p:sp>
        <p:nvSpPr>
          <p:cNvPr id="38" name="Rectangle 43"/>
          <p:cNvSpPr>
            <a:spLocks noChangeArrowheads="1"/>
          </p:cNvSpPr>
          <p:nvPr/>
        </p:nvSpPr>
        <p:spPr bwMode="auto">
          <a:xfrm>
            <a:off x="7200900" y="3644900"/>
            <a:ext cx="89768"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T </a:t>
            </a:r>
            <a:endParaRPr lang="en-US">
              <a:latin typeface="Optima"/>
              <a:cs typeface="Optima"/>
            </a:endParaRPr>
          </a:p>
        </p:txBody>
      </p:sp>
      <p:sp>
        <p:nvSpPr>
          <p:cNvPr id="39" name="Rectangle 44"/>
          <p:cNvSpPr>
            <a:spLocks noChangeArrowheads="1"/>
          </p:cNvSpPr>
          <p:nvPr/>
        </p:nvSpPr>
        <p:spPr bwMode="auto">
          <a:xfrm>
            <a:off x="7200900" y="38481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a:t>
            </a:r>
            <a:endParaRPr lang="en-US">
              <a:latin typeface="Optima"/>
              <a:cs typeface="Optima"/>
            </a:endParaRPr>
          </a:p>
        </p:txBody>
      </p:sp>
      <p:sp>
        <p:nvSpPr>
          <p:cNvPr id="40" name="Rectangle 45"/>
          <p:cNvSpPr>
            <a:spLocks noChangeArrowheads="1"/>
          </p:cNvSpPr>
          <p:nvPr/>
        </p:nvSpPr>
        <p:spPr bwMode="auto">
          <a:xfrm>
            <a:off x="7200900" y="40513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a:t>
            </a:r>
            <a:endParaRPr lang="en-US">
              <a:latin typeface="Optima"/>
              <a:cs typeface="Optima"/>
            </a:endParaRPr>
          </a:p>
        </p:txBody>
      </p:sp>
      <p:sp>
        <p:nvSpPr>
          <p:cNvPr id="41" name="Rectangle 46"/>
          <p:cNvSpPr>
            <a:spLocks noChangeArrowheads="1"/>
          </p:cNvSpPr>
          <p:nvPr/>
        </p:nvSpPr>
        <p:spPr bwMode="auto">
          <a:xfrm>
            <a:off x="7200900" y="42545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42" name="Line 47"/>
          <p:cNvSpPr>
            <a:spLocks noChangeShapeType="1"/>
          </p:cNvSpPr>
          <p:nvPr/>
        </p:nvSpPr>
        <p:spPr bwMode="auto">
          <a:xfrm flipV="1">
            <a:off x="4551363" y="5097780"/>
            <a:ext cx="1587" cy="228600"/>
          </a:xfrm>
          <a:prstGeom prst="line">
            <a:avLst/>
          </a:prstGeom>
          <a:noFill/>
          <a:ln w="19050" cmpd="sng">
            <a:solidFill>
              <a:srgbClr val="FFFFFF"/>
            </a:solidFill>
            <a:round/>
            <a:headEnd/>
            <a:tailEnd/>
          </a:ln>
        </p:spPr>
        <p:txBody>
          <a:bodyPr/>
          <a:lstStyle/>
          <a:p>
            <a:endParaRPr lang="en-US">
              <a:solidFill>
                <a:srgbClr val="FFFFFF"/>
              </a:solidFill>
              <a:latin typeface="Optima"/>
              <a:cs typeface="Optima"/>
            </a:endParaRPr>
          </a:p>
        </p:txBody>
      </p:sp>
      <p:sp>
        <p:nvSpPr>
          <p:cNvPr id="43" name="Rectangle 48"/>
          <p:cNvSpPr>
            <a:spLocks noChangeArrowheads="1"/>
          </p:cNvSpPr>
          <p:nvPr/>
        </p:nvSpPr>
        <p:spPr bwMode="auto">
          <a:xfrm>
            <a:off x="3776663" y="4826000"/>
            <a:ext cx="148779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HUMAN RESOURCES</a:t>
            </a:r>
            <a:endParaRPr lang="en-US">
              <a:latin typeface="Optima"/>
              <a:cs typeface="Optima"/>
            </a:endParaRPr>
          </a:p>
        </p:txBody>
      </p:sp>
      <p:sp>
        <p:nvSpPr>
          <p:cNvPr id="44" name="Rectangle 49"/>
          <p:cNvSpPr>
            <a:spLocks noChangeArrowheads="1"/>
          </p:cNvSpPr>
          <p:nvPr/>
        </p:nvSpPr>
        <p:spPr bwMode="auto">
          <a:xfrm>
            <a:off x="4038600" y="5448300"/>
            <a:ext cx="93194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Labor markets </a:t>
            </a:r>
            <a:endParaRPr lang="en-US">
              <a:solidFill>
                <a:srgbClr val="FFFFFF"/>
              </a:solidFill>
              <a:latin typeface="Optima"/>
              <a:cs typeface="Optima"/>
            </a:endParaRPr>
          </a:p>
        </p:txBody>
      </p:sp>
      <p:sp>
        <p:nvSpPr>
          <p:cNvPr id="45" name="Rectangle 52"/>
          <p:cNvSpPr>
            <a:spLocks noChangeArrowheads="1"/>
          </p:cNvSpPr>
          <p:nvPr/>
        </p:nvSpPr>
        <p:spPr bwMode="auto">
          <a:xfrm>
            <a:off x="1828800" y="2743200"/>
            <a:ext cx="85562"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P </a:t>
            </a:r>
            <a:endParaRPr lang="en-US">
              <a:latin typeface="Optima"/>
              <a:cs typeface="Optima"/>
            </a:endParaRPr>
          </a:p>
        </p:txBody>
      </p:sp>
      <p:sp>
        <p:nvSpPr>
          <p:cNvPr id="46" name="Rectangle 53"/>
          <p:cNvSpPr>
            <a:spLocks noChangeArrowheads="1"/>
          </p:cNvSpPr>
          <p:nvPr/>
        </p:nvSpPr>
        <p:spPr bwMode="auto">
          <a:xfrm>
            <a:off x="1828800" y="29464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U </a:t>
            </a:r>
            <a:endParaRPr lang="en-US">
              <a:latin typeface="Optima"/>
              <a:cs typeface="Optima"/>
            </a:endParaRPr>
          </a:p>
        </p:txBody>
      </p:sp>
      <p:sp>
        <p:nvSpPr>
          <p:cNvPr id="47" name="Rectangle 54"/>
          <p:cNvSpPr>
            <a:spLocks noChangeArrowheads="1"/>
          </p:cNvSpPr>
          <p:nvPr/>
        </p:nvSpPr>
        <p:spPr bwMode="auto">
          <a:xfrm>
            <a:off x="1828800" y="3149600"/>
            <a:ext cx="940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R </a:t>
            </a:r>
            <a:endParaRPr lang="en-US">
              <a:latin typeface="Optima"/>
              <a:cs typeface="Optima"/>
            </a:endParaRPr>
          </a:p>
        </p:txBody>
      </p:sp>
      <p:sp>
        <p:nvSpPr>
          <p:cNvPr id="48" name="Rectangle 55"/>
          <p:cNvSpPr>
            <a:spLocks noChangeArrowheads="1"/>
          </p:cNvSpPr>
          <p:nvPr/>
        </p:nvSpPr>
        <p:spPr bwMode="auto">
          <a:xfrm>
            <a:off x="1828800" y="33528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C </a:t>
            </a:r>
            <a:endParaRPr lang="en-US">
              <a:latin typeface="Optima"/>
              <a:cs typeface="Optima"/>
            </a:endParaRPr>
          </a:p>
        </p:txBody>
      </p:sp>
      <p:sp>
        <p:nvSpPr>
          <p:cNvPr id="49" name="Rectangle 56"/>
          <p:cNvSpPr>
            <a:spLocks noChangeArrowheads="1"/>
          </p:cNvSpPr>
          <p:nvPr/>
        </p:nvSpPr>
        <p:spPr bwMode="auto">
          <a:xfrm>
            <a:off x="1828800" y="3556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H </a:t>
            </a:r>
            <a:endParaRPr lang="en-US">
              <a:latin typeface="Optima"/>
              <a:cs typeface="Optima"/>
            </a:endParaRPr>
          </a:p>
        </p:txBody>
      </p:sp>
      <p:sp>
        <p:nvSpPr>
          <p:cNvPr id="50" name="Rectangle 57"/>
          <p:cNvSpPr>
            <a:spLocks noChangeArrowheads="1"/>
          </p:cNvSpPr>
          <p:nvPr/>
        </p:nvSpPr>
        <p:spPr bwMode="auto">
          <a:xfrm>
            <a:off x="1828800" y="3759200"/>
            <a:ext cx="10264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A </a:t>
            </a:r>
            <a:endParaRPr lang="en-US">
              <a:latin typeface="Optima"/>
              <a:cs typeface="Optima"/>
            </a:endParaRPr>
          </a:p>
        </p:txBody>
      </p:sp>
      <p:sp>
        <p:nvSpPr>
          <p:cNvPr id="51" name="Rectangle 58"/>
          <p:cNvSpPr>
            <a:spLocks noChangeArrowheads="1"/>
          </p:cNvSpPr>
          <p:nvPr/>
        </p:nvSpPr>
        <p:spPr bwMode="auto">
          <a:xfrm>
            <a:off x="1828800" y="3962400"/>
            <a:ext cx="76944"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S </a:t>
            </a:r>
            <a:endParaRPr lang="en-US">
              <a:latin typeface="Optima"/>
              <a:cs typeface="Optima"/>
            </a:endParaRPr>
          </a:p>
        </p:txBody>
      </p:sp>
      <p:sp>
        <p:nvSpPr>
          <p:cNvPr id="52" name="Rectangle 59"/>
          <p:cNvSpPr>
            <a:spLocks noChangeArrowheads="1"/>
          </p:cNvSpPr>
          <p:nvPr/>
        </p:nvSpPr>
        <p:spPr bwMode="auto">
          <a:xfrm>
            <a:off x="1828800" y="4165600"/>
            <a:ext cx="42781"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I </a:t>
            </a:r>
            <a:endParaRPr lang="en-US">
              <a:latin typeface="Optima"/>
              <a:cs typeface="Optima"/>
            </a:endParaRPr>
          </a:p>
        </p:txBody>
      </p:sp>
      <p:sp>
        <p:nvSpPr>
          <p:cNvPr id="53" name="Rectangle 60"/>
          <p:cNvSpPr>
            <a:spLocks noChangeArrowheads="1"/>
          </p:cNvSpPr>
          <p:nvPr/>
        </p:nvSpPr>
        <p:spPr bwMode="auto">
          <a:xfrm>
            <a:off x="1828800" y="43688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N </a:t>
            </a:r>
            <a:endParaRPr lang="en-US">
              <a:latin typeface="Optima"/>
              <a:cs typeface="Optima"/>
            </a:endParaRPr>
          </a:p>
        </p:txBody>
      </p:sp>
      <p:sp>
        <p:nvSpPr>
          <p:cNvPr id="54" name="Rectangle 61"/>
          <p:cNvSpPr>
            <a:spLocks noChangeArrowheads="1"/>
          </p:cNvSpPr>
          <p:nvPr/>
        </p:nvSpPr>
        <p:spPr bwMode="auto">
          <a:xfrm>
            <a:off x="1828800" y="4572000"/>
            <a:ext cx="119725" cy="184666"/>
          </a:xfrm>
          <a:prstGeom prst="rect">
            <a:avLst/>
          </a:prstGeom>
          <a:noFill/>
          <a:ln w="9525">
            <a:noFill/>
            <a:miter lim="800000"/>
            <a:headEnd/>
            <a:tailEnd/>
          </a:ln>
        </p:spPr>
        <p:txBody>
          <a:bodyPr wrap="none" lIns="0" tIns="0" rIns="0" bIns="0">
            <a:spAutoFit/>
          </a:bodyPr>
          <a:lstStyle/>
          <a:p>
            <a:r>
              <a:rPr lang="en-US" sz="1200">
                <a:solidFill>
                  <a:srgbClr val="000000"/>
                </a:solidFill>
                <a:latin typeface="Optima"/>
                <a:cs typeface="Optima"/>
              </a:rPr>
              <a:t>G</a:t>
            </a:r>
            <a:endParaRPr lang="en-US">
              <a:latin typeface="Optima"/>
              <a:cs typeface="Optima"/>
            </a:endParaRPr>
          </a:p>
        </p:txBody>
      </p:sp>
      <p:sp>
        <p:nvSpPr>
          <p:cNvPr id="55" name="Rectangle 62"/>
          <p:cNvSpPr>
            <a:spLocks noChangeArrowheads="1"/>
          </p:cNvSpPr>
          <p:nvPr/>
        </p:nvSpPr>
        <p:spPr bwMode="auto">
          <a:xfrm>
            <a:off x="8018463" y="2971800"/>
            <a:ext cx="47448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Output </a:t>
            </a:r>
            <a:endParaRPr lang="en-US">
              <a:solidFill>
                <a:srgbClr val="FFFFFF"/>
              </a:solidFill>
              <a:latin typeface="Optima"/>
              <a:cs typeface="Optima"/>
            </a:endParaRPr>
          </a:p>
        </p:txBody>
      </p:sp>
      <p:sp>
        <p:nvSpPr>
          <p:cNvPr id="56" name="Rectangle 63"/>
          <p:cNvSpPr>
            <a:spLocks noChangeArrowheads="1"/>
          </p:cNvSpPr>
          <p:nvPr/>
        </p:nvSpPr>
        <p:spPr bwMode="auto">
          <a:xfrm>
            <a:off x="7993063" y="31750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57" name="Rectangle 64"/>
          <p:cNvSpPr>
            <a:spLocks noChangeArrowheads="1"/>
          </p:cNvSpPr>
          <p:nvPr/>
        </p:nvSpPr>
        <p:spPr bwMode="auto">
          <a:xfrm>
            <a:off x="7980363" y="33782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58" name="Rectangle 65"/>
          <p:cNvSpPr>
            <a:spLocks noChangeArrowheads="1"/>
          </p:cNvSpPr>
          <p:nvPr/>
        </p:nvSpPr>
        <p:spPr bwMode="auto">
          <a:xfrm>
            <a:off x="887413" y="3162300"/>
            <a:ext cx="346249"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Input </a:t>
            </a:r>
            <a:endParaRPr lang="en-US">
              <a:solidFill>
                <a:srgbClr val="FFFFFF"/>
              </a:solidFill>
              <a:latin typeface="Optima"/>
              <a:cs typeface="Optima"/>
            </a:endParaRPr>
          </a:p>
        </p:txBody>
      </p:sp>
      <p:sp>
        <p:nvSpPr>
          <p:cNvPr id="59" name="Rectangle 66"/>
          <p:cNvSpPr>
            <a:spLocks noChangeArrowheads="1"/>
          </p:cNvSpPr>
          <p:nvPr/>
        </p:nvSpPr>
        <p:spPr bwMode="auto">
          <a:xfrm>
            <a:off x="785813" y="3365500"/>
            <a:ext cx="525785"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product </a:t>
            </a:r>
            <a:endParaRPr lang="en-US">
              <a:solidFill>
                <a:srgbClr val="FFFFFF"/>
              </a:solidFill>
              <a:latin typeface="Optima"/>
              <a:cs typeface="Optima"/>
            </a:endParaRPr>
          </a:p>
        </p:txBody>
      </p:sp>
      <p:sp>
        <p:nvSpPr>
          <p:cNvPr id="60" name="Rectangle 67"/>
          <p:cNvSpPr>
            <a:spLocks noChangeArrowheads="1"/>
          </p:cNvSpPr>
          <p:nvPr/>
        </p:nvSpPr>
        <p:spPr bwMode="auto">
          <a:xfrm>
            <a:off x="773113" y="3568700"/>
            <a:ext cx="512908" cy="184666"/>
          </a:xfrm>
          <a:prstGeom prst="rect">
            <a:avLst/>
          </a:prstGeom>
          <a:noFill/>
          <a:ln w="9525">
            <a:noFill/>
            <a:miter lim="800000"/>
            <a:headEnd/>
            <a:tailEnd/>
          </a:ln>
        </p:spPr>
        <p:txBody>
          <a:bodyPr wrap="none" lIns="0" tIns="0" rIns="0" bIns="0">
            <a:spAutoFit/>
          </a:bodyPr>
          <a:lstStyle/>
          <a:p>
            <a:r>
              <a:rPr lang="en-US" sz="1200">
                <a:solidFill>
                  <a:srgbClr val="FFFFFF"/>
                </a:solidFill>
                <a:latin typeface="Optima"/>
                <a:cs typeface="Optima"/>
              </a:rPr>
              <a:t>markets</a:t>
            </a:r>
            <a:endParaRPr lang="en-US">
              <a:solidFill>
                <a:srgbClr val="FFFFFF"/>
              </a:solidFill>
              <a:latin typeface="Optima"/>
              <a:cs typeface="Optima"/>
            </a:endParaRPr>
          </a:p>
        </p:txBody>
      </p:sp>
      <p:sp>
        <p:nvSpPr>
          <p:cNvPr id="62" name="Line 13"/>
          <p:cNvSpPr>
            <a:spLocks noChangeShapeType="1"/>
          </p:cNvSpPr>
          <p:nvPr/>
        </p:nvSpPr>
        <p:spPr bwMode="auto">
          <a:xfrm>
            <a:off x="3067050" y="2921000"/>
            <a:ext cx="812800" cy="495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3" name="Line 14"/>
          <p:cNvSpPr>
            <a:spLocks noChangeShapeType="1"/>
          </p:cNvSpPr>
          <p:nvPr/>
        </p:nvSpPr>
        <p:spPr bwMode="auto">
          <a:xfrm flipV="1">
            <a:off x="3067050" y="3543300"/>
            <a:ext cx="812800" cy="6223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4" name="Line 15"/>
          <p:cNvSpPr>
            <a:spLocks noChangeShapeType="1"/>
          </p:cNvSpPr>
          <p:nvPr/>
        </p:nvSpPr>
        <p:spPr bwMode="auto">
          <a:xfrm flipV="1">
            <a:off x="4489450" y="2781300"/>
            <a:ext cx="901700" cy="6350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5" name="Line 16"/>
          <p:cNvSpPr>
            <a:spLocks noChangeShapeType="1"/>
          </p:cNvSpPr>
          <p:nvPr/>
        </p:nvSpPr>
        <p:spPr bwMode="auto">
          <a:xfrm>
            <a:off x="4375150" y="3657600"/>
            <a:ext cx="393700" cy="4064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6" name="Line 17"/>
          <p:cNvSpPr>
            <a:spLocks noChangeShapeType="1"/>
          </p:cNvSpPr>
          <p:nvPr/>
        </p:nvSpPr>
        <p:spPr bwMode="auto">
          <a:xfrm flipV="1">
            <a:off x="5340350" y="3517900"/>
            <a:ext cx="711200" cy="546100"/>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67" name="Group 20"/>
          <p:cNvGrpSpPr>
            <a:grpSpLocks/>
          </p:cNvGrpSpPr>
          <p:nvPr/>
        </p:nvGrpSpPr>
        <p:grpSpPr bwMode="auto">
          <a:xfrm>
            <a:off x="1987550" y="2870200"/>
            <a:ext cx="444500" cy="101600"/>
            <a:chOff x="1144" y="1825"/>
            <a:chExt cx="280" cy="64"/>
          </a:xfrm>
        </p:grpSpPr>
        <p:sp>
          <p:nvSpPr>
            <p:cNvPr id="10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10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68" name="Line 23"/>
          <p:cNvSpPr>
            <a:spLocks noChangeShapeType="1"/>
          </p:cNvSpPr>
          <p:nvPr/>
        </p:nvSpPr>
        <p:spPr bwMode="auto">
          <a:xfrm>
            <a:off x="4502150" y="3441700"/>
            <a:ext cx="1574800" cy="228600"/>
          </a:xfrm>
          <a:prstGeom prst="line">
            <a:avLst/>
          </a:prstGeom>
          <a:noFill/>
          <a:ln w="12700">
            <a:solidFill>
              <a:srgbClr val="000000"/>
            </a:solidFill>
            <a:round/>
            <a:headEnd/>
            <a:tailEnd/>
          </a:ln>
        </p:spPr>
        <p:txBody>
          <a:bodyPr/>
          <a:lstStyle/>
          <a:p>
            <a:endParaRPr lang="en-US">
              <a:latin typeface="Optima"/>
              <a:cs typeface="Optima"/>
            </a:endParaRPr>
          </a:p>
        </p:txBody>
      </p:sp>
      <p:sp>
        <p:nvSpPr>
          <p:cNvPr id="69" name="Line 24"/>
          <p:cNvSpPr>
            <a:spLocks noChangeShapeType="1"/>
          </p:cNvSpPr>
          <p:nvPr/>
        </p:nvSpPr>
        <p:spPr bwMode="auto">
          <a:xfrm>
            <a:off x="6419850" y="3670300"/>
            <a:ext cx="673100" cy="1588"/>
          </a:xfrm>
          <a:prstGeom prst="line">
            <a:avLst/>
          </a:prstGeom>
          <a:noFill/>
          <a:ln w="12700">
            <a:solidFill>
              <a:srgbClr val="000000"/>
            </a:solidFill>
            <a:round/>
            <a:headEnd/>
            <a:tailEnd/>
          </a:ln>
        </p:spPr>
        <p:txBody>
          <a:bodyPr/>
          <a:lstStyle/>
          <a:p>
            <a:endParaRPr lang="en-US">
              <a:latin typeface="Optima"/>
              <a:cs typeface="Optima"/>
            </a:endParaRPr>
          </a:p>
        </p:txBody>
      </p:sp>
      <p:grpSp>
        <p:nvGrpSpPr>
          <p:cNvPr id="70" name="Group 34"/>
          <p:cNvGrpSpPr>
            <a:grpSpLocks/>
          </p:cNvGrpSpPr>
          <p:nvPr/>
        </p:nvGrpSpPr>
        <p:grpSpPr bwMode="auto">
          <a:xfrm>
            <a:off x="7473950" y="2705100"/>
            <a:ext cx="508000" cy="101600"/>
            <a:chOff x="4600" y="1721"/>
            <a:chExt cx="320" cy="64"/>
          </a:xfrm>
          <a:solidFill>
            <a:schemeClr val="bg1"/>
          </a:solidFill>
        </p:grpSpPr>
        <p:sp>
          <p:nvSpPr>
            <p:cNvPr id="100"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102" name="Line 33"/>
            <p:cNvSpPr>
              <a:spLocks noChangeShapeType="1"/>
            </p:cNvSpPr>
            <p:nvPr/>
          </p:nvSpPr>
          <p:spPr bwMode="auto">
            <a:xfrm>
              <a:off x="4600" y="1753"/>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grpSp>
        <p:nvGrpSpPr>
          <p:cNvPr id="72" name="Group 37"/>
          <p:cNvGrpSpPr>
            <a:grpSpLocks/>
          </p:cNvGrpSpPr>
          <p:nvPr/>
        </p:nvGrpSpPr>
        <p:grpSpPr bwMode="auto">
          <a:xfrm>
            <a:off x="7473950" y="3619500"/>
            <a:ext cx="508000" cy="101600"/>
            <a:chOff x="4600" y="2297"/>
            <a:chExt cx="320" cy="64"/>
          </a:xfrm>
          <a:solidFill>
            <a:srgbClr val="FFFFFF"/>
          </a:solidFill>
        </p:grpSpPr>
        <p:sp>
          <p:nvSpPr>
            <p:cNvPr id="97"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grpFill/>
            <a:ln w="19050" cmpd="sng">
              <a:solidFill>
                <a:srgbClr val="FFFFFF"/>
              </a:solidFill>
              <a:round/>
              <a:headEnd/>
              <a:tailEnd/>
            </a:ln>
          </p:spPr>
          <p:txBody>
            <a:bodyPr/>
            <a:lstStyle/>
            <a:p>
              <a:endParaRPr lang="en-US">
                <a:latin typeface="Optima"/>
                <a:cs typeface="Optima"/>
              </a:endParaRPr>
            </a:p>
          </p:txBody>
        </p:sp>
        <p:sp>
          <p:nvSpPr>
            <p:cNvPr id="99" name="Line 36"/>
            <p:cNvSpPr>
              <a:spLocks noChangeShapeType="1"/>
            </p:cNvSpPr>
            <p:nvPr/>
          </p:nvSpPr>
          <p:spPr bwMode="auto">
            <a:xfrm>
              <a:off x="4600" y="2329"/>
              <a:ext cx="208" cy="1"/>
            </a:xfrm>
            <a:prstGeom prst="line">
              <a:avLst/>
            </a:prstGeom>
            <a:grpFill/>
            <a:ln w="19050" cmpd="sng">
              <a:solidFill>
                <a:srgbClr val="FFFFFF"/>
              </a:solidFill>
              <a:round/>
              <a:headEnd/>
              <a:tailEnd/>
            </a:ln>
          </p:spPr>
          <p:txBody>
            <a:bodyPr/>
            <a:lstStyle/>
            <a:p>
              <a:endParaRPr lang="en-US">
                <a:latin typeface="Optima"/>
                <a:cs typeface="Optima"/>
              </a:endParaRPr>
            </a:p>
          </p:txBody>
        </p:sp>
      </p:grpSp>
      <p:sp>
        <p:nvSpPr>
          <p:cNvPr id="73" name="Line 51"/>
          <p:cNvSpPr>
            <a:spLocks noChangeShapeType="1"/>
          </p:cNvSpPr>
          <p:nvPr/>
        </p:nvSpPr>
        <p:spPr bwMode="auto">
          <a:xfrm>
            <a:off x="1416050" y="2921000"/>
            <a:ext cx="3810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74" name="Rectangle 68"/>
          <p:cNvSpPr>
            <a:spLocks noChangeArrowheads="1"/>
          </p:cNvSpPr>
          <p:nvPr/>
        </p:nvSpPr>
        <p:spPr bwMode="auto">
          <a:xfrm>
            <a:off x="2476500" y="2800350"/>
            <a:ext cx="660400" cy="342900"/>
          </a:xfrm>
          <a:prstGeom prst="rect">
            <a:avLst/>
          </a:prstGeom>
          <a:solidFill>
            <a:srgbClr val="FFFFFF"/>
          </a:solidFill>
          <a:ln w="12700">
            <a:solidFill>
              <a:srgbClr val="000000"/>
            </a:solidFill>
            <a:miter lim="800000"/>
            <a:headEnd/>
            <a:tailEnd/>
          </a:ln>
        </p:spPr>
        <p:txBody>
          <a:bodyPr anchor="ctr"/>
          <a:lstStyle/>
          <a:p>
            <a:pPr algn="ctr"/>
            <a:r>
              <a:rPr lang="en-US" sz="1800" dirty="0" smtClean="0">
                <a:latin typeface="Optima"/>
                <a:cs typeface="Optima"/>
              </a:rPr>
              <a:t>1</a:t>
            </a:r>
            <a:endParaRPr lang="en-US" sz="1800" dirty="0">
              <a:latin typeface="Optima"/>
              <a:cs typeface="Optima"/>
            </a:endParaRPr>
          </a:p>
        </p:txBody>
      </p:sp>
      <p:sp>
        <p:nvSpPr>
          <p:cNvPr id="75" name="Rectangle 69"/>
          <p:cNvSpPr>
            <a:spLocks noChangeArrowheads="1"/>
          </p:cNvSpPr>
          <p:nvPr/>
        </p:nvSpPr>
        <p:spPr bwMode="auto">
          <a:xfrm>
            <a:off x="24765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2</a:t>
            </a:r>
            <a:endParaRPr lang="en-US" sz="2000" dirty="0">
              <a:latin typeface="Optima"/>
              <a:cs typeface="Optima"/>
            </a:endParaRPr>
          </a:p>
        </p:txBody>
      </p:sp>
      <p:sp>
        <p:nvSpPr>
          <p:cNvPr id="76" name="Rectangle 70"/>
          <p:cNvSpPr>
            <a:spLocks noChangeArrowheads="1"/>
          </p:cNvSpPr>
          <p:nvPr/>
        </p:nvSpPr>
        <p:spPr bwMode="auto">
          <a:xfrm>
            <a:off x="3898900" y="32956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3</a:t>
            </a:r>
            <a:endParaRPr lang="en-US" sz="2000" dirty="0">
              <a:latin typeface="Optima"/>
              <a:cs typeface="Optima"/>
            </a:endParaRPr>
          </a:p>
        </p:txBody>
      </p:sp>
      <p:sp>
        <p:nvSpPr>
          <p:cNvPr id="77" name="Rectangle 71"/>
          <p:cNvSpPr>
            <a:spLocks noChangeArrowheads="1"/>
          </p:cNvSpPr>
          <p:nvPr/>
        </p:nvSpPr>
        <p:spPr bwMode="auto">
          <a:xfrm>
            <a:off x="4749800" y="3943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5</a:t>
            </a:r>
            <a:endParaRPr lang="en-US" sz="2000" dirty="0">
              <a:latin typeface="Optima"/>
              <a:cs typeface="Optima"/>
            </a:endParaRPr>
          </a:p>
        </p:txBody>
      </p:sp>
      <p:sp>
        <p:nvSpPr>
          <p:cNvPr id="78" name="Rectangle 72"/>
          <p:cNvSpPr>
            <a:spLocks noChangeArrowheads="1"/>
          </p:cNvSpPr>
          <p:nvPr/>
        </p:nvSpPr>
        <p:spPr bwMode="auto">
          <a:xfrm>
            <a:off x="5829300" y="34988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6</a:t>
            </a:r>
            <a:endParaRPr lang="en-US" sz="2000" dirty="0">
              <a:latin typeface="Optima"/>
              <a:cs typeface="Optima"/>
            </a:endParaRPr>
          </a:p>
        </p:txBody>
      </p:sp>
      <p:sp>
        <p:nvSpPr>
          <p:cNvPr id="79" name="Line 73"/>
          <p:cNvSpPr>
            <a:spLocks noChangeShapeType="1"/>
          </p:cNvSpPr>
          <p:nvPr/>
        </p:nvSpPr>
        <p:spPr bwMode="auto">
          <a:xfrm>
            <a:off x="5873750" y="2755900"/>
            <a:ext cx="1257300" cy="1588"/>
          </a:xfrm>
          <a:prstGeom prst="line">
            <a:avLst/>
          </a:prstGeom>
          <a:noFill/>
          <a:ln w="12700">
            <a:solidFill>
              <a:srgbClr val="000000"/>
            </a:solidFill>
            <a:round/>
            <a:headEnd/>
            <a:tailEnd/>
          </a:ln>
        </p:spPr>
        <p:txBody>
          <a:bodyPr/>
          <a:lstStyle/>
          <a:p>
            <a:endParaRPr lang="en-US">
              <a:latin typeface="Optima"/>
              <a:cs typeface="Optima"/>
            </a:endParaRPr>
          </a:p>
        </p:txBody>
      </p:sp>
      <p:sp>
        <p:nvSpPr>
          <p:cNvPr id="80" name="Rectangle 74"/>
          <p:cNvSpPr>
            <a:spLocks noChangeArrowheads="1"/>
          </p:cNvSpPr>
          <p:nvPr/>
        </p:nvSpPr>
        <p:spPr bwMode="auto">
          <a:xfrm>
            <a:off x="5334000" y="2546350"/>
            <a:ext cx="660400" cy="342900"/>
          </a:xfrm>
          <a:prstGeom prst="rect">
            <a:avLst/>
          </a:prstGeom>
          <a:solidFill>
            <a:srgbClr val="FFFFFF"/>
          </a:solidFill>
          <a:ln w="12700">
            <a:solidFill>
              <a:srgbClr val="000000"/>
            </a:solidFill>
            <a:miter lim="800000"/>
            <a:headEnd/>
            <a:tailEnd/>
          </a:ln>
        </p:spPr>
        <p:txBody>
          <a:bodyPr anchor="ctr"/>
          <a:lstStyle/>
          <a:p>
            <a:pPr algn="ctr"/>
            <a:r>
              <a:rPr lang="en-US" sz="2000" dirty="0" smtClean="0">
                <a:latin typeface="Optima"/>
                <a:cs typeface="Optima"/>
              </a:rPr>
              <a:t>4</a:t>
            </a:r>
            <a:endParaRPr lang="en-US" sz="2000" dirty="0">
              <a:latin typeface="Optima"/>
              <a:cs typeface="Optima"/>
            </a:endParaRPr>
          </a:p>
        </p:txBody>
      </p:sp>
      <p:grpSp>
        <p:nvGrpSpPr>
          <p:cNvPr id="81" name="Group 79"/>
          <p:cNvGrpSpPr>
            <a:grpSpLocks/>
          </p:cNvGrpSpPr>
          <p:nvPr/>
        </p:nvGrpSpPr>
        <p:grpSpPr bwMode="auto">
          <a:xfrm>
            <a:off x="1416050" y="4013200"/>
            <a:ext cx="1016000" cy="101600"/>
            <a:chOff x="784" y="2545"/>
            <a:chExt cx="640" cy="64"/>
          </a:xfrm>
        </p:grpSpPr>
        <p:grpSp>
          <p:nvGrpSpPr>
            <p:cNvPr id="84" name="Group 77"/>
            <p:cNvGrpSpPr>
              <a:grpSpLocks/>
            </p:cNvGrpSpPr>
            <p:nvPr/>
          </p:nvGrpSpPr>
          <p:grpSpPr bwMode="auto">
            <a:xfrm>
              <a:off x="1144" y="2545"/>
              <a:ext cx="280" cy="64"/>
              <a:chOff x="1144" y="2545"/>
              <a:chExt cx="280" cy="64"/>
            </a:xfrm>
          </p:grpSpPr>
          <p:sp>
            <p:nvSpPr>
              <p:cNvPr id="93"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latin typeface="Optima"/>
                  <a:cs typeface="Optima"/>
                </a:endParaRPr>
              </a:p>
            </p:txBody>
          </p:sp>
          <p:sp>
            <p:nvSpPr>
              <p:cNvPr id="96"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88"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latin typeface="Optima"/>
                <a:cs typeface="Optima"/>
              </a:endParaRPr>
            </a:p>
          </p:txBody>
        </p:sp>
      </p:grpSp>
      <p:sp>
        <p:nvSpPr>
          <p:cNvPr id="105"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latin typeface="Optima"/>
              <a:cs typeface="Optima"/>
            </a:endParaRPr>
          </a:p>
        </p:txBody>
      </p:sp>
      <p:cxnSp>
        <p:nvCxnSpPr>
          <p:cNvPr id="4" name="Straight Connector 3"/>
          <p:cNvCxnSpPr/>
          <p:nvPr/>
        </p:nvCxnSpPr>
        <p:spPr bwMode="auto">
          <a:xfrm flipH="1">
            <a:off x="7423150" y="276352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Freeform 1"/>
          <p:cNvSpPr/>
          <p:nvPr/>
        </p:nvSpPr>
        <p:spPr>
          <a:xfrm>
            <a:off x="2380081" y="2477672"/>
            <a:ext cx="4369405" cy="2007003"/>
          </a:xfrm>
          <a:custGeom>
            <a:avLst/>
            <a:gdLst>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253953 w 4369404"/>
              <a:gd name="connsiteY5" fmla="*/ 0 h 2007003"/>
              <a:gd name="connsiteX6" fmla="*/ 0 w 4369404"/>
              <a:gd name="connsiteY6" fmla="*/ 35522 h 2007003"/>
              <a:gd name="connsiteX0" fmla="*/ 35524 w 4369404"/>
              <a:gd name="connsiteY0" fmla="*/ 88805 h 2007003"/>
              <a:gd name="connsiteX1" fmla="*/ 35524 w 4369404"/>
              <a:gd name="connsiteY1" fmla="*/ 1012382 h 2007003"/>
              <a:gd name="connsiteX2" fmla="*/ 905852 w 4369404"/>
              <a:gd name="connsiteY2" fmla="*/ 1065665 h 2007003"/>
              <a:gd name="connsiteX3" fmla="*/ 2557700 w 4369404"/>
              <a:gd name="connsiteY3" fmla="*/ 2007003 h 2007003"/>
              <a:gd name="connsiteX4" fmla="*/ 4369404 w 4369404"/>
              <a:gd name="connsiteY4" fmla="*/ 1438648 h 2007003"/>
              <a:gd name="connsiteX5" fmla="*/ 4350660 w 4369404"/>
              <a:gd name="connsiteY5" fmla="*/ 0 h 2007003"/>
              <a:gd name="connsiteX6" fmla="*/ 0 w 4369404"/>
              <a:gd name="connsiteY6" fmla="*/ 35522 h 2007003"/>
              <a:gd name="connsiteX0" fmla="*/ 35524 w 4360612"/>
              <a:gd name="connsiteY0" fmla="*/ 88805 h 2007003"/>
              <a:gd name="connsiteX1" fmla="*/ 35524 w 4360612"/>
              <a:gd name="connsiteY1" fmla="*/ 1012382 h 2007003"/>
              <a:gd name="connsiteX2" fmla="*/ 905852 w 4360612"/>
              <a:gd name="connsiteY2" fmla="*/ 1065665 h 2007003"/>
              <a:gd name="connsiteX3" fmla="*/ 2557700 w 4360612"/>
              <a:gd name="connsiteY3" fmla="*/ 2007003 h 2007003"/>
              <a:gd name="connsiteX4" fmla="*/ 4360612 w 4360612"/>
              <a:gd name="connsiteY4" fmla="*/ 1989242 h 2007003"/>
              <a:gd name="connsiteX5" fmla="*/ 4350660 w 4360612"/>
              <a:gd name="connsiteY5" fmla="*/ 0 h 2007003"/>
              <a:gd name="connsiteX6" fmla="*/ 0 w 4360612"/>
              <a:gd name="connsiteY6" fmla="*/ 35522 h 2007003"/>
              <a:gd name="connsiteX0" fmla="*/ 358 w 4325446"/>
              <a:gd name="connsiteY0" fmla="*/ 88805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 name="connsiteX0" fmla="*/ 9150 w 4325446"/>
              <a:gd name="connsiteY0" fmla="*/ 44402 h 2007003"/>
              <a:gd name="connsiteX1" fmla="*/ 358 w 4325446"/>
              <a:gd name="connsiteY1" fmla="*/ 1012382 h 2007003"/>
              <a:gd name="connsiteX2" fmla="*/ 870686 w 4325446"/>
              <a:gd name="connsiteY2" fmla="*/ 1065665 h 2007003"/>
              <a:gd name="connsiteX3" fmla="*/ 2522534 w 4325446"/>
              <a:gd name="connsiteY3" fmla="*/ 2007003 h 2007003"/>
              <a:gd name="connsiteX4" fmla="*/ 4325446 w 4325446"/>
              <a:gd name="connsiteY4" fmla="*/ 1989242 h 2007003"/>
              <a:gd name="connsiteX5" fmla="*/ 4315494 w 4325446"/>
              <a:gd name="connsiteY5" fmla="*/ 0 h 2007003"/>
              <a:gd name="connsiteX6" fmla="*/ 0 w 4325446"/>
              <a:gd name="connsiteY6" fmla="*/ 35522 h 200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5446" h="2007003">
                <a:moveTo>
                  <a:pt x="9150" y="44402"/>
                </a:moveTo>
                <a:cubicBezTo>
                  <a:pt x="6219" y="367062"/>
                  <a:pt x="3289" y="689722"/>
                  <a:pt x="358" y="1012382"/>
                </a:cubicBezTo>
                <a:lnTo>
                  <a:pt x="870686" y="1065665"/>
                </a:lnTo>
                <a:lnTo>
                  <a:pt x="2522534" y="2007003"/>
                </a:lnTo>
                <a:lnTo>
                  <a:pt x="4325446" y="1989242"/>
                </a:lnTo>
                <a:cubicBezTo>
                  <a:pt x="4322129" y="1326161"/>
                  <a:pt x="4318811" y="663081"/>
                  <a:pt x="4315494" y="0"/>
                </a:cubicBezTo>
                <a:lnTo>
                  <a:pt x="0" y="35522"/>
                </a:lnTo>
              </a:path>
            </a:pathLst>
          </a:custGeom>
          <a:noFill/>
          <a:ln w="38100" cmpd="sng">
            <a:solidFill>
              <a:schemeClr val="accent6"/>
            </a:solidFill>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cxnSp>
        <p:nvCxnSpPr>
          <p:cNvPr id="112" name="Straight Connector 111"/>
          <p:cNvCxnSpPr/>
          <p:nvPr/>
        </p:nvCxnSpPr>
        <p:spPr bwMode="auto">
          <a:xfrm flipH="1">
            <a:off x="7423150" y="3667760"/>
            <a:ext cx="166370" cy="25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3" name="Straight Connector 112"/>
          <p:cNvCxnSpPr/>
          <p:nvPr/>
        </p:nvCxnSpPr>
        <p:spPr bwMode="auto">
          <a:xfrm flipH="1">
            <a:off x="1418590" y="291592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cxnSp>
        <p:nvCxnSpPr>
          <p:cNvPr id="114" name="Straight Connector 113"/>
          <p:cNvCxnSpPr/>
          <p:nvPr/>
        </p:nvCxnSpPr>
        <p:spPr bwMode="auto">
          <a:xfrm flipH="1">
            <a:off x="1408430" y="4064000"/>
            <a:ext cx="166370" cy="2540"/>
          </a:xfrm>
          <a:prstGeom prst="line">
            <a:avLst/>
          </a:prstGeom>
          <a:solidFill>
            <a:schemeClr val="accent1"/>
          </a:solidFill>
          <a:ln w="19050" cap="flat" cmpd="sng" algn="ctr">
            <a:solidFill>
              <a:srgbClr val="FFFFFF"/>
            </a:solidFill>
            <a:prstDash val="solid"/>
            <a:round/>
            <a:headEnd type="none" w="med" len="med"/>
            <a:tailEnd type="none" w="med" len="med"/>
          </a:ln>
          <a:effectLst/>
        </p:spPr>
      </p:cxnSp>
      <p:sp>
        <p:nvSpPr>
          <p:cNvPr id="3" name="Rectangle 2"/>
          <p:cNvSpPr/>
          <p:nvPr/>
        </p:nvSpPr>
        <p:spPr bwMode="auto">
          <a:xfrm>
            <a:off x="2388963" y="3809756"/>
            <a:ext cx="1136756" cy="781487"/>
          </a:xfrm>
          <a:prstGeom prst="rect">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5" name="TextBox 4"/>
          <p:cNvSpPr txBox="1"/>
          <p:nvPr/>
        </p:nvSpPr>
        <p:spPr>
          <a:xfrm>
            <a:off x="3200400" y="2514600"/>
            <a:ext cx="1223913" cy="461665"/>
          </a:xfrm>
          <a:prstGeom prst="rect">
            <a:avLst/>
          </a:prstGeom>
          <a:noFill/>
        </p:spPr>
        <p:txBody>
          <a:bodyPr wrap="none" rtlCol="0">
            <a:spAutoFit/>
          </a:bodyPr>
          <a:lstStyle/>
          <a:p>
            <a:r>
              <a:rPr lang="en-US" dirty="0" smtClean="0">
                <a:solidFill>
                  <a:schemeClr val="accent6"/>
                </a:solidFill>
              </a:rPr>
              <a:t>Asset 1</a:t>
            </a:r>
            <a:endParaRPr lang="en-US" dirty="0">
              <a:solidFill>
                <a:schemeClr val="accent6"/>
              </a:solidFill>
            </a:endParaRPr>
          </a:p>
        </p:txBody>
      </p:sp>
      <p:sp>
        <p:nvSpPr>
          <p:cNvPr id="82" name="TextBox 81"/>
          <p:cNvSpPr txBox="1"/>
          <p:nvPr/>
        </p:nvSpPr>
        <p:spPr>
          <a:xfrm>
            <a:off x="2374472" y="4184147"/>
            <a:ext cx="1223913" cy="461665"/>
          </a:xfrm>
          <a:prstGeom prst="rect">
            <a:avLst/>
          </a:prstGeom>
          <a:noFill/>
        </p:spPr>
        <p:txBody>
          <a:bodyPr wrap="none" rtlCol="0">
            <a:spAutoFit/>
          </a:bodyPr>
          <a:lstStyle/>
          <a:p>
            <a:r>
              <a:rPr lang="en-US" dirty="0" smtClean="0">
                <a:solidFill>
                  <a:schemeClr val="accent6"/>
                </a:solidFill>
              </a:rPr>
              <a:t>Asset 2</a:t>
            </a:r>
            <a:endParaRPr lang="en-US" dirty="0">
              <a:solidFill>
                <a:schemeClr val="accent6"/>
              </a:solidFill>
            </a:endParaRPr>
          </a:p>
        </p:txBody>
      </p:sp>
    </p:spTree>
    <p:custDataLst>
      <p:tags r:id="rId1"/>
    </p:custDataLst>
    <p:extLst>
      <p:ext uri="{BB962C8B-B14F-4D97-AF65-F5344CB8AC3E}">
        <p14:creationId xmlns:p14="http://schemas.microsoft.com/office/powerpoint/2010/main" val="25457704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0" name="Rectangle 9"/>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1" name="Rectangle 10"/>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2" name="Rectangle 11"/>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endParaRPr>
          </a:p>
        </p:txBody>
      </p:sp>
      <p:sp>
        <p:nvSpPr>
          <p:cNvPr id="13" name="Rectangle 23"/>
          <p:cNvSpPr txBox="1">
            <a:spLocks noChangeArrowheads="1"/>
          </p:cNvSpPr>
          <p:nvPr/>
        </p:nvSpPr>
        <p:spPr>
          <a:xfrm>
            <a:off x="455613" y="5190325"/>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a:t>
            </a:r>
            <a:r>
              <a:rPr lang="en-US" sz="1800" dirty="0" smtClean="0">
                <a:solidFill>
                  <a:schemeClr val="bg1"/>
                </a:solidFill>
                <a:latin typeface="+mn-lt"/>
                <a:cs typeface="+mn-cs"/>
              </a:rPr>
              <a:t>configuring the Operating System, i.e., developing </a:t>
            </a:r>
            <a:r>
              <a:rPr lang="en-US" sz="1800" dirty="0">
                <a:solidFill>
                  <a:schemeClr val="bg1"/>
                </a:solidFill>
                <a:latin typeface="+mn-lt"/>
                <a:cs typeface="+mn-cs"/>
              </a:rPr>
              <a:t>resources and configuring processes such that the resulting </a:t>
            </a:r>
            <a:r>
              <a:rPr lang="en-US" sz="1800" dirty="0" smtClean="0">
                <a:solidFill>
                  <a:schemeClr val="bg1"/>
                </a:solidFill>
                <a:latin typeface="+mn-lt"/>
                <a:cs typeface="+mn-cs"/>
              </a:rPr>
              <a:t>capabilities </a:t>
            </a:r>
            <a:r>
              <a:rPr lang="en-US" sz="1800" dirty="0">
                <a:solidFill>
                  <a:schemeClr val="bg1"/>
                </a:solidFill>
                <a:latin typeface="+mn-lt"/>
                <a:cs typeface="+mn-cs"/>
              </a:rPr>
              <a:t>maximize </a:t>
            </a:r>
            <a:r>
              <a:rPr lang="en-US" sz="1800" dirty="0" smtClean="0">
                <a:solidFill>
                  <a:schemeClr val="bg1"/>
                </a:solidFill>
                <a:latin typeface="+mn-lt"/>
                <a:cs typeface="+mn-cs"/>
              </a:rPr>
              <a:t>value</a:t>
            </a:r>
            <a:endParaRPr lang="en-US" sz="1800" dirty="0">
              <a:solidFill>
                <a:schemeClr val="bg1"/>
              </a:solidFill>
              <a:latin typeface="+mn-lt"/>
              <a:cs typeface="+mn-cs"/>
            </a:endParaRPr>
          </a:p>
        </p:txBody>
      </p:sp>
      <p:sp>
        <p:nvSpPr>
          <p:cNvPr id="2" name="TextBox 1"/>
          <p:cNvSpPr txBox="1"/>
          <p:nvPr/>
        </p:nvSpPr>
        <p:spPr>
          <a:xfrm>
            <a:off x="762000" y="3005667"/>
            <a:ext cx="933268" cy="461665"/>
          </a:xfrm>
          <a:prstGeom prst="rect">
            <a:avLst/>
          </a:prstGeom>
          <a:noFill/>
        </p:spPr>
        <p:txBody>
          <a:bodyPr wrap="none" rtlCol="0">
            <a:spAutoFit/>
          </a:bodyPr>
          <a:lstStyle/>
          <a:p>
            <a:r>
              <a:rPr lang="en-US" dirty="0" smtClean="0">
                <a:solidFill>
                  <a:srgbClr val="FFFFFF"/>
                </a:solidFill>
              </a:rPr>
              <a:t>value</a:t>
            </a:r>
            <a:endParaRPr lang="en-US" dirty="0">
              <a:solidFill>
                <a:srgbClr val="FFFFFF"/>
              </a:solidFill>
            </a:endParaRPr>
          </a:p>
        </p:txBody>
      </p:sp>
      <p:sp>
        <p:nvSpPr>
          <p:cNvPr id="15" name="TextBox 14"/>
          <p:cNvSpPr txBox="1"/>
          <p:nvPr/>
        </p:nvSpPr>
        <p:spPr>
          <a:xfrm>
            <a:off x="2540000" y="3005667"/>
            <a:ext cx="1707318" cy="461665"/>
          </a:xfrm>
          <a:prstGeom prst="rect">
            <a:avLst/>
          </a:prstGeom>
          <a:noFill/>
        </p:spPr>
        <p:txBody>
          <a:bodyPr wrap="none" rtlCol="0">
            <a:spAutoFit/>
          </a:bodyPr>
          <a:lstStyle/>
          <a:p>
            <a:r>
              <a:rPr lang="en-US" dirty="0" smtClean="0">
                <a:solidFill>
                  <a:srgbClr val="FFFFFF"/>
                </a:solidFill>
              </a:rPr>
              <a:t>capabilities</a:t>
            </a:r>
            <a:endParaRPr lang="en-US" dirty="0">
              <a:solidFill>
                <a:srgbClr val="FFFFFF"/>
              </a:solidFill>
            </a:endParaRPr>
          </a:p>
        </p:txBody>
      </p:sp>
      <p:sp>
        <p:nvSpPr>
          <p:cNvPr id="16" name="TextBox 15"/>
          <p:cNvSpPr txBox="1"/>
          <p:nvPr/>
        </p:nvSpPr>
        <p:spPr>
          <a:xfrm>
            <a:off x="5266267" y="3005667"/>
            <a:ext cx="1074182" cy="461665"/>
          </a:xfrm>
          <a:prstGeom prst="rect">
            <a:avLst/>
          </a:prstGeom>
          <a:noFill/>
        </p:spPr>
        <p:txBody>
          <a:bodyPr wrap="none" rtlCol="0">
            <a:spAutoFit/>
          </a:bodyPr>
          <a:lstStyle/>
          <a:p>
            <a:r>
              <a:rPr lang="en-US" dirty="0" smtClean="0">
                <a:solidFill>
                  <a:srgbClr val="FFFFFF"/>
                </a:solidFill>
              </a:rPr>
              <a:t>assets</a:t>
            </a:r>
            <a:endParaRPr lang="en-US" dirty="0">
              <a:solidFill>
                <a:srgbClr val="FFFFFF"/>
              </a:solidFill>
            </a:endParaRPr>
          </a:p>
        </p:txBody>
      </p:sp>
      <p:sp>
        <p:nvSpPr>
          <p:cNvPr id="17" name="TextBox 16"/>
          <p:cNvSpPr txBox="1"/>
          <p:nvPr/>
        </p:nvSpPr>
        <p:spPr>
          <a:xfrm>
            <a:off x="7340600" y="3005667"/>
            <a:ext cx="1587394" cy="461665"/>
          </a:xfrm>
          <a:prstGeom prst="rect">
            <a:avLst/>
          </a:prstGeom>
          <a:noFill/>
        </p:spPr>
        <p:txBody>
          <a:bodyPr wrap="none" rtlCol="0">
            <a:spAutoFit/>
          </a:bodyPr>
          <a:lstStyle/>
          <a:p>
            <a:r>
              <a:rPr lang="en-US" dirty="0" smtClean="0">
                <a:solidFill>
                  <a:srgbClr val="FFFFFF"/>
                </a:solidFill>
              </a:rPr>
              <a:t>processes</a:t>
            </a:r>
            <a:endParaRPr lang="en-US" dirty="0">
              <a:solidFill>
                <a:srgbClr val="FFFFFF"/>
              </a:solidFill>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ags/tag2.xml><?xml version="1.0" encoding="utf-8"?>
<p:tagLst xmlns:a="http://schemas.openxmlformats.org/drawingml/2006/main" xmlns:r="http://schemas.openxmlformats.org/officeDocument/2006/relationships" xmlns:p="http://schemas.openxmlformats.org/presentationml/2006/main">
  <p:tag name="HST_TIMELINE" val="18.4|30.7|39.5|61.6|76.2|84.9|99.9"/>
  <p:tag name="HST_TIMELINE_INTERVALS" val="|18.4|12.3|8.8|22.0|14.6|8.7"/>
  <p:tag name="TIMING" val="|18.4|12.3|8.8|22.0|14.6|8.7"/>
  <p:tag name="HST_AUDIO_DURATION" val="99920"/>
  <p:tag name="HST_ACTIVE_THIS_SESSION" val="NO"/>
</p:tagLst>
</file>

<file path=ppt/tags/tag3.xml><?xml version="1.0" encoding="utf-8"?>
<p:tagLst xmlns:a="http://schemas.openxmlformats.org/drawingml/2006/main" xmlns:r="http://schemas.openxmlformats.org/officeDocument/2006/relationships" xmlns:p="http://schemas.openxmlformats.org/presentationml/2006/main">
  <p:tag name="HST_TIMELINE" val="32.1|50.7|64.9|115.2|124.7|139.2|142.5"/>
  <p:tag name="HST_TIMELINE_INTERVALS" val="|32.1|18.5|14.2|50.3|9.5|14.5"/>
  <p:tag name="TIMING" val="|32.1|18.5|14.2|50.3|9.5|14.5"/>
  <p:tag name="HST_AUDIO_DURATION" val="142461"/>
  <p:tag name="HST_ACTIVE_THIS_SESSION" val="NO"/>
</p:tagLst>
</file>

<file path=ppt/tags/tag4.xml><?xml version="1.0" encoding="utf-8"?>
<p:tagLst xmlns:a="http://schemas.openxmlformats.org/drawingml/2006/main" xmlns:r="http://schemas.openxmlformats.org/officeDocument/2006/relationships" xmlns:p="http://schemas.openxmlformats.org/presentationml/2006/main">
  <p:tag name="HST_TIMELINE" val="23.6|35.9|63.6|138.3"/>
  <p:tag name="HST_TIMELINE_INTERVALS" val="|23.6|12.3|27.6"/>
  <p:tag name="TIMING" val="|23.6|12.3|27.6"/>
  <p:tag name="HST_AUDIO_DURATION" val="138261"/>
  <p:tag name="HST_ACTIVE_THIS_SESSION" val="NO"/>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24182</TotalTime>
  <Words>14334</Words>
  <Application>Microsoft Macintosh PowerPoint</Application>
  <PresentationFormat>On-screen Show (4:3)</PresentationFormat>
  <Paragraphs>1574</Paragraphs>
  <Slides>51</Slides>
  <Notes>47</Notes>
  <HiddenSlides>8</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51</vt:i4>
      </vt:variant>
    </vt:vector>
  </HeadingPairs>
  <TitlesOfParts>
    <vt:vector size="58" baseType="lpstr">
      <vt:lpstr>Cachon_Slide_Template</vt:lpstr>
      <vt:lpstr>Office Theme</vt:lpstr>
      <vt:lpstr>1_Cachon_Slide_Template</vt:lpstr>
      <vt:lpstr>2_Cachon_Slide_Template</vt:lpstr>
      <vt:lpstr>3_Cachon_Slide_Template</vt:lpstr>
      <vt:lpstr>4_Cachon_Slide_Template</vt:lpstr>
      <vt:lpstr>Document</vt:lpstr>
      <vt:lpstr>Strategic Decisions In Operations</vt:lpstr>
      <vt:lpstr>PowerPoint Presentation</vt:lpstr>
      <vt:lpstr>“Route to the top” of CEOs of S&amp;P 500 companies</vt:lpstr>
      <vt:lpstr>What do operations leaders do?  &amp; Course content</vt:lpstr>
      <vt:lpstr>How do operations leaders create value?</vt:lpstr>
      <vt:lpstr>Goals &amp; Approach of this course</vt:lpstr>
      <vt:lpstr>The Operating System of the Firm = Assets and Processes </vt:lpstr>
      <vt:lpstr>Operations strategy  &amp; Principle of value maximization</vt:lpstr>
      <vt:lpstr>The Concept of Operations Strategy  Competitive Strategy and Operations Strategy</vt:lpstr>
      <vt:lpstr>What is operations management? (Redux?)</vt:lpstr>
      <vt:lpstr>PowerPoint Presentation</vt:lpstr>
      <vt:lpstr>Will it work?</vt:lpstr>
      <vt:lpstr>Operations Management and Operations Strategy</vt:lpstr>
      <vt:lpstr>Operations strategy  &amp; Principle of value maximization</vt:lpstr>
      <vt:lpstr>Operations strategy  &amp; Principle of value maximization</vt:lpstr>
      <vt:lpstr>Operations strategy  &amp; Principle of value maximization</vt:lpstr>
      <vt:lpstr>Operations strategy  &amp; Principle of value maximization</vt:lpstr>
      <vt:lpstr>Michelin’s Global Operations</vt:lpstr>
      <vt:lpstr>Renault’s Global Network</vt:lpstr>
      <vt:lpstr>Operating System Design Roadmap  </vt:lpstr>
      <vt:lpstr>Roadmap </vt:lpstr>
      <vt:lpstr>PowerPoint Presentation</vt:lpstr>
      <vt:lpstr>Nicholas Hayek (you) must determine a strategy to “improve the situation.”  How do you start?  What questions do you ask?</vt:lpstr>
      <vt:lpstr>PowerPoint Presentation</vt:lpstr>
      <vt:lpstr>Swatch’s new strategy also emphasized innovation capability</vt:lpstr>
      <vt:lpstr>Assessment of current OpsStrat</vt:lpstr>
      <vt:lpstr>Swatch: Dynamics in Competency Space</vt:lpstr>
      <vt:lpstr>Summarizing the new operations strategy for Swiss watch makers</vt:lpstr>
      <vt:lpstr>Learning Points:   Mini-case 1: Swiss Watch Industry</vt:lpstr>
      <vt:lpstr>Operations strategy  &amp; Principle of value maximization</vt:lpstr>
      <vt:lpstr>Operations strategy  &amp; Principle of value maximization</vt:lpstr>
      <vt:lpstr>Operations strategy  &amp; Principle of value maximization</vt:lpstr>
      <vt:lpstr>Kura, Japan</vt:lpstr>
      <vt:lpstr>Operational Turnarounds</vt:lpstr>
      <vt:lpstr>Sustaining Initiatives for Operational Turnaround</vt:lpstr>
      <vt:lpstr>The Nissan Turnaround Story</vt:lpstr>
      <vt:lpstr>Nissan’s (known) problems</vt:lpstr>
      <vt:lpstr>Main Changes</vt:lpstr>
      <vt:lpstr>Learning Points:   Concept and Framework</vt:lpstr>
      <vt:lpstr>Operations Strategy</vt:lpstr>
      <vt:lpstr>PowerPoint Presentation</vt:lpstr>
      <vt:lpstr>Description of operations strategy of a Swiss watch maker in the late 1970s, contrasted with Japan’s Seiko</vt:lpstr>
      <vt:lpstr>Assessment Framework: s-cArD</vt:lpstr>
      <vt:lpstr>To execute a strategy, you need a map to describe it</vt:lpstr>
      <vt:lpstr>How to describe the strategic role of operations?  The “Four Stages” classification</vt:lpstr>
      <vt:lpstr>A service example: Retail Banking </vt:lpstr>
      <vt:lpstr>VCAP framework and Principle of alignment</vt:lpstr>
      <vt:lpstr>Tool to Tailor Operations:  Strategic Operational Audit</vt:lpstr>
      <vt:lpstr>Tool to Tailor Operations:   A balanced scorecard map</vt:lpstr>
      <vt:lpstr>PowerPoint Presentation</vt:lpstr>
      <vt:lpstr>The Operating System of the Firm = Assets and Processes </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Van Mieghem</cp:lastModifiedBy>
  <cp:revision>1381</cp:revision>
  <cp:lastPrinted>2014-01-09T17:14:47Z</cp:lastPrinted>
  <dcterms:created xsi:type="dcterms:W3CDTF">1998-09-22T23:11:58Z</dcterms:created>
  <dcterms:modified xsi:type="dcterms:W3CDTF">2014-03-13T13:26:34Z</dcterms:modified>
</cp:coreProperties>
</file>